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5" d="100"/>
          <a:sy n="55" d="100"/>
        </p:scale>
        <p:origin x="96" y="11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75D99-D40E-40B7-9702-CFD94D6CFD60}" type="datetimeFigureOut">
              <a:rPr lang="ru-RU" smtClean="0"/>
              <a:t>29.11.2017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305A3-3160-4279-AA9E-584CC110F8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8972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75D99-D40E-40B7-9702-CFD94D6CFD60}" type="datetimeFigureOut">
              <a:rPr lang="ru-RU" smtClean="0"/>
              <a:t>29.11.2017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305A3-3160-4279-AA9E-584CC110F8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44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75D99-D40E-40B7-9702-CFD94D6CFD60}" type="datetimeFigureOut">
              <a:rPr lang="ru-RU" smtClean="0"/>
              <a:t>29.11.2017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305A3-3160-4279-AA9E-584CC110F8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2770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75D99-D40E-40B7-9702-CFD94D6CFD60}" type="datetimeFigureOut">
              <a:rPr lang="ru-RU" smtClean="0"/>
              <a:t>29.11.2017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305A3-3160-4279-AA9E-584CC110F8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7861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75D99-D40E-40B7-9702-CFD94D6CFD60}" type="datetimeFigureOut">
              <a:rPr lang="ru-RU" smtClean="0"/>
              <a:t>29.11.2017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305A3-3160-4279-AA9E-584CC110F8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5285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75D99-D40E-40B7-9702-CFD94D6CFD60}" type="datetimeFigureOut">
              <a:rPr lang="ru-RU" smtClean="0"/>
              <a:t>29.11.2017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305A3-3160-4279-AA9E-584CC110F8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5225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75D99-D40E-40B7-9702-CFD94D6CFD60}" type="datetimeFigureOut">
              <a:rPr lang="ru-RU" smtClean="0"/>
              <a:t>29.11.2017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305A3-3160-4279-AA9E-584CC110F8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525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75D99-D40E-40B7-9702-CFD94D6CFD60}" type="datetimeFigureOut">
              <a:rPr lang="ru-RU" smtClean="0"/>
              <a:t>29.11.2017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305A3-3160-4279-AA9E-584CC110F8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33777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75D99-D40E-40B7-9702-CFD94D6CFD60}" type="datetimeFigureOut">
              <a:rPr lang="ru-RU" smtClean="0"/>
              <a:t>29.11.2017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305A3-3160-4279-AA9E-584CC110F8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1787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75D99-D40E-40B7-9702-CFD94D6CFD60}" type="datetimeFigureOut">
              <a:rPr lang="ru-RU" smtClean="0"/>
              <a:t>29.11.2017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305A3-3160-4279-AA9E-584CC110F8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99617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75D99-D40E-40B7-9702-CFD94D6CFD60}" type="datetimeFigureOut">
              <a:rPr lang="ru-RU" smtClean="0"/>
              <a:t>29.11.2017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305A3-3160-4279-AA9E-584CC110F8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3590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175D99-D40E-40B7-9702-CFD94D6CFD60}" type="datetimeFigureOut">
              <a:rPr lang="ru-RU" smtClean="0"/>
              <a:t>29.11.2017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6305A3-3160-4279-AA9E-584CC110F8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9424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> </a:t>
            </a:r>
            <a:r>
              <a:rPr lang="ru-RU" b="1" dirty="0"/>
              <a:t>Основы работы с системой MATHEMATICA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56239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4922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66750"/>
            <a:ext cx="10515600" cy="5510213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После запуска пакета </a:t>
            </a:r>
            <a:r>
              <a:rPr lang="ru-RU" dirty="0" err="1"/>
              <a:t>Mathematica</a:t>
            </a:r>
            <a:r>
              <a:rPr lang="ru-RU" dirty="0"/>
              <a:t> вы увидите стандартное меню программы, чистое окно документа и, возможно, панель специальных символов справа. </a:t>
            </a:r>
            <a:endParaRPr lang="ru-RU" dirty="0" smtClean="0"/>
          </a:p>
          <a:p>
            <a:r>
              <a:rPr lang="ru-RU" dirty="0"/>
              <a:t>Наберите в окне документа: </a:t>
            </a:r>
            <a:r>
              <a:rPr lang="ru-RU" b="1" dirty="0"/>
              <a:t>2+2</a:t>
            </a:r>
            <a:r>
              <a:rPr lang="ru-RU" dirty="0"/>
              <a:t>. Теперь используйте комбинацию «горячих клавиш» </a:t>
            </a:r>
            <a:r>
              <a:rPr lang="ru-RU" b="1" dirty="0" err="1"/>
              <a:t>Shift-Enter</a:t>
            </a:r>
            <a:r>
              <a:rPr lang="ru-RU" b="1" dirty="0"/>
              <a:t> </a:t>
            </a:r>
            <a:r>
              <a:rPr lang="ru-RU" dirty="0"/>
              <a:t>для того, чтобы </a:t>
            </a:r>
            <a:r>
              <a:rPr lang="ru-RU" dirty="0" err="1"/>
              <a:t>Mathematica</a:t>
            </a:r>
            <a:r>
              <a:rPr lang="ru-RU" dirty="0"/>
              <a:t> начала вычисления. Вы увидите: </a:t>
            </a:r>
            <a:r>
              <a:rPr lang="ru-RU" dirty="0" err="1"/>
              <a:t>In</a:t>
            </a:r>
            <a:r>
              <a:rPr lang="ru-RU" dirty="0"/>
              <a:t>[1]:= </a:t>
            </a:r>
            <a:r>
              <a:rPr lang="ru-RU" b="1" dirty="0"/>
              <a:t>2 + 2 </a:t>
            </a:r>
            <a:r>
              <a:rPr lang="ru-RU" dirty="0" err="1"/>
              <a:t>Out</a:t>
            </a:r>
            <a:r>
              <a:rPr lang="ru-RU" dirty="0"/>
              <a:t>[1]:=</a:t>
            </a:r>
            <a:r>
              <a:rPr lang="ru-RU" b="1" dirty="0"/>
              <a:t>4 </a:t>
            </a:r>
            <a:r>
              <a:rPr lang="ru-RU" dirty="0"/>
              <a:t>Справа от окна будут квадратные скобки, идентифицирующие разделы документа (секции) Отнеситесь к ним как к разметке различных листов бумаги, на которых вы делаете математические выкладки. Если вы хотите выполнить вычисление данной секции, курсор должен находиться в ее пределах. Символы стоящие слева </a:t>
            </a:r>
            <a:r>
              <a:rPr lang="ru-RU" dirty="0" err="1"/>
              <a:t>In</a:t>
            </a:r>
            <a:r>
              <a:rPr lang="ru-RU" dirty="0"/>
              <a:t>[1]:= и </a:t>
            </a:r>
            <a:r>
              <a:rPr lang="ru-RU" dirty="0" err="1"/>
              <a:t>Out</a:t>
            </a:r>
            <a:r>
              <a:rPr lang="ru-RU" dirty="0"/>
              <a:t>[1]:=, обозначают и нумеруют входные и выходные секции документа. Их наличие или отсутствие зависит от настроек программы. В следующих разделах текст, набранный шрифтом </a:t>
            </a:r>
            <a:r>
              <a:rPr lang="ru-RU" b="1" dirty="0" err="1"/>
              <a:t>Arial</a:t>
            </a:r>
            <a:r>
              <a:rPr lang="ru-RU" b="1" dirty="0"/>
              <a:t>-жирный </a:t>
            </a:r>
            <a:r>
              <a:rPr lang="ru-RU" dirty="0"/>
              <a:t>или стандартным формульным шрифтом системы </a:t>
            </a:r>
            <a:r>
              <a:rPr lang="ru-RU" i="1" dirty="0" err="1"/>
              <a:t>Mathematica</a:t>
            </a:r>
            <a:r>
              <a:rPr lang="ru-RU" i="1" dirty="0"/>
              <a:t> </a:t>
            </a:r>
            <a:r>
              <a:rPr lang="ru-RU" dirty="0"/>
              <a:t>(стиль </a:t>
            </a:r>
            <a:r>
              <a:rPr lang="ru-RU" dirty="0" err="1"/>
              <a:t>Input</a:t>
            </a:r>
            <a:r>
              <a:rPr lang="ru-RU" dirty="0"/>
              <a:t>), вы можете вводить в окне документа и выполнять путем нажатия комбинации клавиш </a:t>
            </a:r>
            <a:r>
              <a:rPr lang="ru-RU" dirty="0" err="1"/>
              <a:t>Shift-Enter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5062934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6827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04850"/>
            <a:ext cx="10515600" cy="5472113"/>
          </a:xfrm>
        </p:spPr>
        <p:txBody>
          <a:bodyPr/>
          <a:lstStyle/>
          <a:p>
            <a:r>
              <a:rPr lang="ru-RU" dirty="0"/>
              <a:t>Для математических операций в выражениях используются следующие знаки: </a:t>
            </a:r>
          </a:p>
          <a:p>
            <a:r>
              <a:rPr lang="ru-RU" dirty="0" smtClean="0"/>
              <a:t> </a:t>
            </a:r>
            <a:r>
              <a:rPr lang="ru-RU" dirty="0"/>
              <a:t>^ – обозначает возведение в степень; </a:t>
            </a:r>
            <a:r>
              <a:rPr lang="ru-RU" b="1" dirty="0"/>
              <a:t>2^3 </a:t>
            </a:r>
            <a:r>
              <a:rPr lang="ru-RU" dirty="0"/>
              <a:t>это 2 в третьей степени. </a:t>
            </a:r>
          </a:p>
          <a:p>
            <a:r>
              <a:rPr lang="ru-RU" dirty="0" smtClean="0"/>
              <a:t> </a:t>
            </a:r>
            <a:r>
              <a:rPr lang="ru-RU" dirty="0"/>
              <a:t>/ – это деление; </a:t>
            </a:r>
            <a:r>
              <a:rPr lang="ru-RU" b="1" dirty="0"/>
              <a:t>34/89 </a:t>
            </a:r>
            <a:r>
              <a:rPr lang="ru-RU" dirty="0"/>
              <a:t>это 34 делить на 89. </a:t>
            </a:r>
          </a:p>
          <a:p>
            <a:r>
              <a:rPr lang="ru-RU" dirty="0" smtClean="0"/>
              <a:t> </a:t>
            </a:r>
            <a:r>
              <a:rPr lang="ru-RU" dirty="0"/>
              <a:t>* – это умножение; </a:t>
            </a:r>
            <a:r>
              <a:rPr lang="ru-RU" b="1" dirty="0"/>
              <a:t>34*89 </a:t>
            </a:r>
            <a:r>
              <a:rPr lang="ru-RU" dirty="0"/>
              <a:t>это 34 умножить на 89. </a:t>
            </a:r>
          </a:p>
          <a:p>
            <a:r>
              <a:rPr lang="ru-RU" dirty="0" smtClean="0"/>
              <a:t> </a:t>
            </a:r>
            <a:r>
              <a:rPr lang="ru-RU" dirty="0"/>
              <a:t>Пробел может служить для обозначения умножения: </a:t>
            </a:r>
            <a:r>
              <a:rPr lang="ru-RU" b="1" dirty="0"/>
              <a:t>34 89 </a:t>
            </a:r>
            <a:r>
              <a:rPr lang="ru-RU" dirty="0"/>
              <a:t>это тоже, что и </a:t>
            </a:r>
            <a:r>
              <a:rPr lang="ru-RU" b="1" dirty="0"/>
              <a:t>34*89</a:t>
            </a:r>
            <a:r>
              <a:rPr lang="ru-RU" dirty="0"/>
              <a:t>. Однако пробелы часто ничего не обозначают; </a:t>
            </a:r>
            <a:r>
              <a:rPr lang="ru-RU" b="1" dirty="0" err="1"/>
              <a:t>Sin</a:t>
            </a:r>
            <a:r>
              <a:rPr lang="ru-RU" b="1" dirty="0"/>
              <a:t>[ x ] </a:t>
            </a:r>
            <a:r>
              <a:rPr lang="ru-RU" dirty="0"/>
              <a:t>и </a:t>
            </a:r>
            <a:r>
              <a:rPr lang="ru-RU" b="1" dirty="0" err="1"/>
              <a:t>Sin</a:t>
            </a:r>
            <a:r>
              <a:rPr lang="ru-RU" b="1" dirty="0"/>
              <a:t> [x] </a:t>
            </a:r>
            <a:r>
              <a:rPr lang="ru-RU" dirty="0"/>
              <a:t>это тоже что и </a:t>
            </a:r>
            <a:r>
              <a:rPr lang="ru-RU" b="1" dirty="0" err="1"/>
              <a:t>Sin</a:t>
            </a:r>
            <a:r>
              <a:rPr lang="ru-RU" b="1" dirty="0"/>
              <a:t>[x]</a:t>
            </a:r>
            <a:r>
              <a:rPr lang="ru-RU" dirty="0"/>
              <a:t>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67220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017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28650"/>
            <a:ext cx="10515600" cy="5548313"/>
          </a:xfrm>
        </p:spPr>
        <p:txBody>
          <a:bodyPr>
            <a:normAutofit fontScale="92500" lnSpcReduction="10000"/>
          </a:bodyPr>
          <a:lstStyle/>
          <a:p>
            <a:endParaRPr lang="ru-RU" dirty="0"/>
          </a:p>
          <a:p>
            <a:r>
              <a:rPr lang="ru-RU" dirty="0"/>
              <a:t>( ) – (круглые скобки) служат для указания порядка вычислений: </a:t>
            </a:r>
            <a:r>
              <a:rPr lang="ru-RU" b="1" dirty="0"/>
              <a:t>(x+3)/x </a:t>
            </a:r>
            <a:r>
              <a:rPr lang="ru-RU" dirty="0"/>
              <a:t>это </a:t>
            </a:r>
            <a:r>
              <a:rPr lang="ru-RU" i="1" dirty="0"/>
              <a:t>x+</a:t>
            </a:r>
            <a:r>
              <a:rPr lang="ru-RU" dirty="0"/>
              <a:t>3 деленное на </a:t>
            </a:r>
            <a:r>
              <a:rPr lang="ru-RU" i="1" dirty="0"/>
              <a:t>x</a:t>
            </a:r>
            <a:r>
              <a:rPr lang="ru-RU" dirty="0"/>
              <a:t>. Не используйте квадратные или фигурные скобки для указания порядка вычислений. </a:t>
            </a:r>
          </a:p>
          <a:p>
            <a:r>
              <a:rPr lang="ru-RU" dirty="0" smtClean="0"/>
              <a:t> </a:t>
            </a:r>
            <a:r>
              <a:rPr lang="ru-RU" dirty="0"/>
              <a:t>[ ] – (квадратные скобки) используются для указания аргументов функций; </a:t>
            </a:r>
            <a:r>
              <a:rPr lang="ru-RU" b="1" dirty="0" err="1"/>
              <a:t>Sin</a:t>
            </a:r>
            <a:r>
              <a:rPr lang="ru-RU" b="1" dirty="0"/>
              <a:t>[x] </a:t>
            </a:r>
            <a:r>
              <a:rPr lang="ru-RU" dirty="0"/>
              <a:t>- это синус от </a:t>
            </a:r>
            <a:r>
              <a:rPr lang="ru-RU" i="1" dirty="0"/>
              <a:t>x</a:t>
            </a:r>
            <a:r>
              <a:rPr lang="ru-RU" dirty="0"/>
              <a:t>. Если написать </a:t>
            </a:r>
            <a:r>
              <a:rPr lang="ru-RU" dirty="0" err="1"/>
              <a:t>Sin</a:t>
            </a:r>
            <a:r>
              <a:rPr lang="ru-RU" dirty="0"/>
              <a:t>(x), то это не будет работать. </a:t>
            </a:r>
          </a:p>
          <a:p>
            <a:r>
              <a:rPr lang="ru-RU" dirty="0" smtClean="0"/>
              <a:t> </a:t>
            </a:r>
            <a:r>
              <a:rPr lang="ru-RU" dirty="0"/>
              <a:t>{ } – (фигурные скобки) обозначают список; </a:t>
            </a:r>
            <a:r>
              <a:rPr lang="ru-RU" b="1" dirty="0"/>
              <a:t>{1,2,3,4} </a:t>
            </a:r>
            <a:r>
              <a:rPr lang="ru-RU" dirty="0"/>
              <a:t>- это список из четырех чисел. </a:t>
            </a:r>
          </a:p>
          <a:p>
            <a:r>
              <a:rPr lang="ru-RU" dirty="0" smtClean="0"/>
              <a:t> </a:t>
            </a:r>
            <a:r>
              <a:rPr lang="ru-RU" dirty="0"/>
              <a:t>% представляет результат последнего вычисления. Например </a:t>
            </a:r>
          </a:p>
          <a:p>
            <a:r>
              <a:rPr lang="en-US" dirty="0"/>
              <a:t>In[2]:= </a:t>
            </a:r>
            <a:r>
              <a:rPr lang="en-US" b="1" dirty="0"/>
              <a:t>3*7 </a:t>
            </a:r>
            <a:endParaRPr lang="ru-RU" b="1" dirty="0" smtClean="0"/>
          </a:p>
          <a:p>
            <a:r>
              <a:rPr lang="en-US" dirty="0" smtClean="0"/>
              <a:t>Out[2</a:t>
            </a:r>
            <a:r>
              <a:rPr lang="en-US" dirty="0"/>
              <a:t>]:= </a:t>
            </a:r>
            <a:r>
              <a:rPr lang="en-US" b="1" dirty="0"/>
              <a:t>21 </a:t>
            </a:r>
            <a:endParaRPr lang="ru-RU" b="1" dirty="0" smtClean="0"/>
          </a:p>
          <a:p>
            <a:r>
              <a:rPr lang="en-US" dirty="0" smtClean="0"/>
              <a:t>In[3</a:t>
            </a:r>
            <a:r>
              <a:rPr lang="en-US" dirty="0"/>
              <a:t>]:= </a:t>
            </a:r>
            <a:r>
              <a:rPr lang="en-US" b="1" dirty="0"/>
              <a:t>%^2 </a:t>
            </a:r>
            <a:endParaRPr lang="ru-RU" b="1" dirty="0" smtClean="0"/>
          </a:p>
          <a:p>
            <a:r>
              <a:rPr lang="en-US" dirty="0" smtClean="0"/>
              <a:t>Out[3</a:t>
            </a:r>
            <a:r>
              <a:rPr lang="en-US" dirty="0"/>
              <a:t>]:= </a:t>
            </a:r>
            <a:r>
              <a:rPr lang="en-US" b="1" dirty="0"/>
              <a:t>441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45488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397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09600"/>
            <a:ext cx="10515600" cy="5567363"/>
          </a:xfrm>
        </p:spPr>
        <p:txBody>
          <a:bodyPr>
            <a:normAutofit fontScale="92500" lnSpcReduction="20000"/>
          </a:bodyPr>
          <a:lstStyle/>
          <a:p>
            <a:endParaRPr lang="ru-RU" dirty="0"/>
          </a:p>
          <a:p>
            <a:r>
              <a:rPr lang="ru-RU" b="1" dirty="0"/>
              <a:t>! </a:t>
            </a:r>
            <a:r>
              <a:rPr lang="ru-RU" dirty="0"/>
              <a:t>обозначает факториал; </a:t>
            </a:r>
            <a:r>
              <a:rPr lang="ru-RU" b="1" dirty="0"/>
              <a:t>5! </a:t>
            </a:r>
            <a:r>
              <a:rPr lang="ru-RU" dirty="0"/>
              <a:t>это 5 факториал. </a:t>
            </a:r>
          </a:p>
          <a:p>
            <a:r>
              <a:rPr lang="ru-RU" dirty="0" smtClean="0"/>
              <a:t> </a:t>
            </a:r>
            <a:r>
              <a:rPr lang="ru-RU" b="1" dirty="0"/>
              <a:t>= </a:t>
            </a:r>
            <a:r>
              <a:rPr lang="ru-RU" dirty="0"/>
              <a:t>обозначает присваивание; </a:t>
            </a:r>
            <a:r>
              <a:rPr lang="ru-RU" b="1" i="1" dirty="0"/>
              <a:t>a</a:t>
            </a:r>
            <a:r>
              <a:rPr lang="ru-RU" b="1" dirty="0"/>
              <a:t>=5 </a:t>
            </a:r>
            <a:r>
              <a:rPr lang="ru-RU" dirty="0"/>
              <a:t>это </a:t>
            </a:r>
            <a:r>
              <a:rPr lang="ru-RU" i="1" dirty="0"/>
              <a:t>а </a:t>
            </a:r>
            <a:r>
              <a:rPr lang="ru-RU" dirty="0"/>
              <a:t>присвоить 5. Значения переменных, присвоенные или вычисленные в одной секции, доступны в других секциях. </a:t>
            </a:r>
          </a:p>
          <a:p>
            <a:r>
              <a:rPr lang="ru-RU" dirty="0" smtClean="0"/>
              <a:t> </a:t>
            </a:r>
            <a:r>
              <a:rPr lang="ru-RU" b="1" dirty="0"/>
              <a:t>:= </a:t>
            </a:r>
            <a:r>
              <a:rPr lang="ru-RU" dirty="0"/>
              <a:t>отложенное присваивание. </a:t>
            </a:r>
            <a:r>
              <a:rPr lang="ru-RU" dirty="0" smtClean="0"/>
              <a:t>(</a:t>
            </a:r>
            <a:r>
              <a:rPr lang="ru-RU" dirty="0"/>
              <a:t>различие между непосредственным и отложенным присвоениями состоит в следующем: при непосредственном присвоении значение </a:t>
            </a:r>
            <a:r>
              <a:rPr lang="ru-RU" i="1" dirty="0"/>
              <a:t>вычисляется в момент присвоения</a:t>
            </a:r>
            <a:r>
              <a:rPr lang="ru-RU" dirty="0"/>
              <a:t> и записывается в переменную, а при </a:t>
            </a:r>
            <a:r>
              <a:rPr lang="ru-RU" dirty="0" err="1"/>
              <a:t>отложеном</a:t>
            </a:r>
            <a:r>
              <a:rPr lang="ru-RU" dirty="0"/>
              <a:t> - новая переменная привязывается к старой, и её значение </a:t>
            </a:r>
            <a:r>
              <a:rPr lang="ru-RU" i="1" dirty="0"/>
              <a:t>вычисляется при </a:t>
            </a:r>
            <a:r>
              <a:rPr lang="ru-RU" i="1" dirty="0" smtClean="0"/>
              <a:t>использовании)</a:t>
            </a:r>
            <a:endParaRPr lang="ru-RU" dirty="0"/>
          </a:p>
          <a:p>
            <a:r>
              <a:rPr lang="ru-RU" dirty="0" smtClean="0"/>
              <a:t> </a:t>
            </a:r>
            <a:r>
              <a:rPr lang="ru-RU" b="1" dirty="0"/>
              <a:t>== </a:t>
            </a:r>
            <a:r>
              <a:rPr lang="ru-RU" dirty="0"/>
              <a:t>проверка на равенство; </a:t>
            </a:r>
            <a:r>
              <a:rPr lang="ru-RU" b="1" i="1" dirty="0"/>
              <a:t>a</a:t>
            </a:r>
            <a:r>
              <a:rPr lang="ru-RU" b="1" dirty="0"/>
              <a:t>==5 </a:t>
            </a:r>
            <a:r>
              <a:rPr lang="ru-RU" dirty="0"/>
              <a:t>возвращает </a:t>
            </a:r>
            <a:r>
              <a:rPr lang="ru-RU" dirty="0" err="1"/>
              <a:t>True</a:t>
            </a:r>
            <a:r>
              <a:rPr lang="ru-RU" dirty="0"/>
              <a:t>, если </a:t>
            </a:r>
            <a:r>
              <a:rPr lang="ru-RU" i="1" dirty="0"/>
              <a:t>а </a:t>
            </a:r>
            <a:r>
              <a:rPr lang="ru-RU" dirty="0"/>
              <a:t>равно 5. </a:t>
            </a:r>
          </a:p>
          <a:p>
            <a:r>
              <a:rPr lang="ru-RU" dirty="0" smtClean="0"/>
              <a:t> </a:t>
            </a:r>
            <a:r>
              <a:rPr lang="ru-RU" dirty="0"/>
              <a:t>!= проверка на неравенство; </a:t>
            </a:r>
            <a:r>
              <a:rPr lang="ru-RU" b="1" i="1" dirty="0"/>
              <a:t>a</a:t>
            </a:r>
            <a:r>
              <a:rPr lang="ru-RU" b="1" dirty="0"/>
              <a:t>!= 5 </a:t>
            </a:r>
            <a:r>
              <a:rPr lang="ru-RU" dirty="0"/>
              <a:t>возвращает </a:t>
            </a:r>
            <a:r>
              <a:rPr lang="ru-RU" dirty="0" err="1"/>
              <a:t>True</a:t>
            </a:r>
            <a:r>
              <a:rPr lang="ru-RU" dirty="0"/>
              <a:t>, если </a:t>
            </a:r>
            <a:r>
              <a:rPr lang="ru-RU" i="1" dirty="0"/>
              <a:t>а </a:t>
            </a:r>
            <a:r>
              <a:rPr lang="ru-RU" dirty="0"/>
              <a:t>не равно 5. Следите за пробелами в этом выражении: </a:t>
            </a:r>
            <a:r>
              <a:rPr lang="ru-RU" b="1" i="1" dirty="0"/>
              <a:t>a</a:t>
            </a:r>
            <a:r>
              <a:rPr lang="ru-RU" b="1" dirty="0"/>
              <a:t>!=5 </a:t>
            </a:r>
            <a:r>
              <a:rPr lang="ru-RU" dirty="0"/>
              <a:t>может обозначать </a:t>
            </a:r>
            <a:r>
              <a:rPr lang="ru-RU" i="1" dirty="0"/>
              <a:t>а </a:t>
            </a:r>
            <a:r>
              <a:rPr lang="ru-RU" dirty="0"/>
              <a:t>факториал равно 5 или </a:t>
            </a:r>
            <a:r>
              <a:rPr lang="ru-RU" i="1" dirty="0"/>
              <a:t>а </a:t>
            </a:r>
            <a:r>
              <a:rPr lang="ru-RU" dirty="0"/>
              <a:t>не равно 5. </a:t>
            </a:r>
          </a:p>
          <a:p>
            <a:r>
              <a:rPr lang="ru-RU" dirty="0" smtClean="0"/>
              <a:t> </a:t>
            </a:r>
            <a:r>
              <a:rPr lang="ru-RU" dirty="0"/>
              <a:t>&lt;,&lt;=,&gt;,&gt;= обозначают неравенства.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302520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6827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23900"/>
            <a:ext cx="10515600" cy="5453063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Набранная формула, как правило, не заканчивается никаким символом. В этом случае результат вычисления будет отображаться в окне документа. Если вы желаете выполнить вычисления, а результат не выводить в документ, то завершайте такие формулы точкой с запятой. </a:t>
            </a:r>
            <a:endParaRPr lang="ru-RU" dirty="0" smtClean="0"/>
          </a:p>
          <a:p>
            <a:r>
              <a:rPr lang="ru-RU" dirty="0" smtClean="0"/>
              <a:t>Основой </a:t>
            </a:r>
            <a:r>
              <a:rPr lang="ru-RU" dirty="0"/>
              <a:t>пакета являются символьные вычисления. </a:t>
            </a:r>
            <a:r>
              <a:rPr lang="ru-RU" i="1" dirty="0" err="1"/>
              <a:t>Mathematica</a:t>
            </a:r>
            <a:r>
              <a:rPr lang="ru-RU" i="1" dirty="0"/>
              <a:t> </a:t>
            </a:r>
            <a:r>
              <a:rPr lang="ru-RU" dirty="0"/>
              <a:t>умеет выполнять алгебраические преобразования, решать уравнения и системы уравнений, вычислять интегралы в аналитическом виде, решать дифференциальные уравнения, и умеет делать многие другие виды символьных вычислений, но и численные вычисления в ней выполняются великолепно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i="1" dirty="0" err="1"/>
              <a:t>Mathematica</a:t>
            </a:r>
            <a:r>
              <a:rPr lang="ru-RU" i="1" dirty="0"/>
              <a:t> </a:t>
            </a:r>
            <a:r>
              <a:rPr lang="ru-RU" dirty="0"/>
              <a:t>может выполнять арифметические операции не только как калькулятор. Она может выполнить алгебраическую операцию, где ответ не просто число. </a:t>
            </a:r>
          </a:p>
        </p:txBody>
      </p:sp>
    </p:spTree>
    <p:extLst>
      <p:ext uri="{BB962C8B-B14F-4D97-AF65-F5344CB8AC3E}">
        <p14:creationId xmlns:p14="http://schemas.microsoft.com/office/powerpoint/2010/main" val="40422303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207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590550"/>
            <a:ext cx="10515600" cy="5586413"/>
          </a:xfrm>
        </p:spPr>
        <p:txBody>
          <a:bodyPr/>
          <a:lstStyle/>
          <a:p>
            <a:r>
              <a:rPr lang="ru-RU" dirty="0" err="1"/>
              <a:t>In</a:t>
            </a:r>
            <a:r>
              <a:rPr lang="ru-RU" dirty="0"/>
              <a:t>[4]:= 𝟐𝟕𝒙+𝟖𝒙 </a:t>
            </a:r>
            <a:endParaRPr lang="ru-RU" dirty="0" smtClean="0"/>
          </a:p>
          <a:p>
            <a:r>
              <a:rPr lang="ru-RU" dirty="0" err="1" smtClean="0"/>
              <a:t>Out</a:t>
            </a:r>
            <a:r>
              <a:rPr lang="ru-RU" dirty="0" smtClean="0"/>
              <a:t>[4</a:t>
            </a:r>
            <a:r>
              <a:rPr lang="ru-RU" dirty="0"/>
              <a:t>]:= 35 x </a:t>
            </a:r>
            <a:endParaRPr lang="ru-RU" dirty="0" smtClean="0"/>
          </a:p>
          <a:p>
            <a:r>
              <a:rPr lang="ru-RU" dirty="0" smtClean="0"/>
              <a:t>Она </a:t>
            </a:r>
            <a:r>
              <a:rPr lang="ru-RU" dirty="0"/>
              <a:t>может разложить выражение </a:t>
            </a:r>
          </a:p>
          <a:p>
            <a:r>
              <a:rPr lang="en-US" dirty="0"/>
              <a:t>In[5]:= 𝐄𝐱𝐩𝐚𝐧𝐝[(𝒂+𝒃)^𝟑] </a:t>
            </a:r>
          </a:p>
          <a:p>
            <a:r>
              <a:rPr lang="en-US" dirty="0"/>
              <a:t>Out[5]:= 343+147𝑏+21𝑏</a:t>
            </a:r>
            <a:r>
              <a:rPr lang="en-US" baseline="30000" dirty="0"/>
              <a:t>2</a:t>
            </a:r>
            <a:r>
              <a:rPr lang="en-US" dirty="0"/>
              <a:t>+𝑏</a:t>
            </a:r>
            <a:r>
              <a:rPr lang="en-US" baseline="30000" dirty="0"/>
              <a:t>3</a:t>
            </a:r>
            <a:r>
              <a:rPr lang="en-US" dirty="0"/>
              <a:t> </a:t>
            </a:r>
            <a:endParaRPr lang="ru-RU" dirty="0" smtClean="0"/>
          </a:p>
          <a:p>
            <a:r>
              <a:rPr lang="ru-RU" dirty="0" smtClean="0"/>
              <a:t>или </a:t>
            </a:r>
          </a:p>
          <a:p>
            <a:r>
              <a:rPr lang="ru-RU" dirty="0" smtClean="0"/>
              <a:t>𝐄𝐱𝐩𝐚𝐧𝐝</a:t>
            </a:r>
            <a:r>
              <a:rPr lang="ru-RU" dirty="0"/>
              <a:t>[(𝟏−𝒙)(𝟏+𝒙+𝒙^𝟐+𝒙^𝟑+𝒙^𝟒+𝒙^𝟓)] </a:t>
            </a:r>
            <a:endParaRPr lang="ru-RU" dirty="0" smtClean="0"/>
          </a:p>
          <a:p>
            <a:r>
              <a:rPr lang="ru-RU" dirty="0" smtClean="0"/>
              <a:t>1</a:t>
            </a:r>
            <a:r>
              <a:rPr lang="ru-RU" dirty="0"/>
              <a:t>−𝑥</a:t>
            </a:r>
            <a:r>
              <a:rPr lang="ru-RU" baseline="30000" dirty="0"/>
              <a:t>6</a:t>
            </a: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684841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112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85800"/>
            <a:ext cx="10515600" cy="5491163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  <a:p>
            <a:r>
              <a:rPr lang="ru-RU" dirty="0"/>
              <a:t>Дальше мы не будем приводить идентификаторы </a:t>
            </a:r>
            <a:r>
              <a:rPr lang="ru-RU" dirty="0" err="1"/>
              <a:t>In</a:t>
            </a:r>
            <a:r>
              <a:rPr lang="ru-RU" dirty="0"/>
              <a:t> и </a:t>
            </a:r>
            <a:r>
              <a:rPr lang="ru-RU" dirty="0" err="1"/>
              <a:t>Out</a:t>
            </a:r>
            <a:r>
              <a:rPr lang="ru-RU" dirty="0"/>
              <a:t> входных и выходных секций документа. Кроме того, при переносе некоторых формул и результатов их вычисления из документа </a:t>
            </a:r>
            <a:r>
              <a:rPr lang="ru-RU" i="1" dirty="0" err="1"/>
              <a:t>Mathematica</a:t>
            </a:r>
            <a:r>
              <a:rPr lang="ru-RU" i="1" dirty="0"/>
              <a:t> </a:t>
            </a:r>
            <a:r>
              <a:rPr lang="ru-RU" dirty="0"/>
              <a:t>в текстовый редактор, мы будем использовать команду копирования </a:t>
            </a:r>
            <a:r>
              <a:rPr lang="ru-RU" dirty="0" err="1"/>
              <a:t>Copy</a:t>
            </a:r>
            <a:r>
              <a:rPr lang="ru-RU" dirty="0"/>
              <a:t> </a:t>
            </a:r>
            <a:r>
              <a:rPr lang="ru-RU" dirty="0" err="1"/>
              <a:t>As</a:t>
            </a:r>
            <a:r>
              <a:rPr lang="ru-RU" dirty="0"/>
              <a:t>... – </a:t>
            </a:r>
            <a:r>
              <a:rPr lang="ru-RU" dirty="0" err="1"/>
              <a:t>MathML</a:t>
            </a:r>
            <a:r>
              <a:rPr lang="ru-RU" dirty="0"/>
              <a:t> (выделяем формулу</a:t>
            </a:r>
            <a:r>
              <a:rPr lang="ru-RU" dirty="0" smtClean="0"/>
              <a:t>, щелкаем </a:t>
            </a:r>
            <a:r>
              <a:rPr lang="ru-RU" dirty="0"/>
              <a:t>правой кнопкой мыши и в выпадающем меню выбираем </a:t>
            </a:r>
            <a:r>
              <a:rPr lang="ru-RU" dirty="0" err="1"/>
              <a:t>Copy</a:t>
            </a:r>
            <a:r>
              <a:rPr lang="ru-RU" dirty="0"/>
              <a:t> </a:t>
            </a:r>
            <a:r>
              <a:rPr lang="ru-RU" dirty="0" err="1"/>
              <a:t>As</a:t>
            </a:r>
            <a:r>
              <a:rPr lang="ru-RU" dirty="0"/>
              <a:t>... – </a:t>
            </a:r>
            <a:r>
              <a:rPr lang="ru-RU" dirty="0" err="1"/>
              <a:t>MathML</a:t>
            </a:r>
            <a:r>
              <a:rPr lang="ru-RU" dirty="0"/>
              <a:t>). Затем вставляем формулу в документ. В текстовом </a:t>
            </a:r>
            <a:r>
              <a:rPr lang="ru-RU" dirty="0" smtClean="0"/>
              <a:t>редакторе </a:t>
            </a:r>
            <a:r>
              <a:rPr lang="ru-RU" dirty="0"/>
              <a:t>такое копирование создает формулы в виде близком к привычной математической форме. </a:t>
            </a:r>
          </a:p>
        </p:txBody>
      </p:sp>
    </p:spTree>
    <p:extLst>
      <p:ext uri="{BB962C8B-B14F-4D97-AF65-F5344CB8AC3E}">
        <p14:creationId xmlns:p14="http://schemas.microsoft.com/office/powerpoint/2010/main" val="25595101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4922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0050" y="647700"/>
            <a:ext cx="11149839" cy="6026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538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02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8650" y="647700"/>
            <a:ext cx="10593999" cy="5653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1269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397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588169"/>
            <a:ext cx="10633195" cy="284037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597612"/>
            <a:ext cx="10479936" cy="1926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1178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4922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42950"/>
            <a:ext cx="10515600" cy="5434013"/>
          </a:xfrm>
        </p:spPr>
        <p:txBody>
          <a:bodyPr>
            <a:normAutofit/>
          </a:bodyPr>
          <a:lstStyle/>
          <a:p>
            <a:r>
              <a:rPr lang="ru-RU" dirty="0"/>
              <a:t>Аргументы функций заключают в квадратные скобки, а не круглые (</a:t>
            </a:r>
            <a:r>
              <a:rPr lang="ru-RU" b="1" dirty="0" err="1"/>
              <a:t>Sin</a:t>
            </a:r>
            <a:r>
              <a:rPr lang="ru-RU" b="1" dirty="0"/>
              <a:t>[x], </a:t>
            </a:r>
            <a:r>
              <a:rPr lang="ru-RU" b="1" dirty="0" err="1"/>
              <a:t>Factor</a:t>
            </a:r>
            <a:r>
              <a:rPr lang="ru-RU" b="1" dirty="0"/>
              <a:t>[x2-9] </a:t>
            </a:r>
            <a:r>
              <a:rPr lang="ru-RU" dirty="0"/>
              <a:t>и т.д.). Если вы хотите получить правильный ответ, не используйте </a:t>
            </a:r>
            <a:r>
              <a:rPr lang="ru-RU" b="1" dirty="0" err="1"/>
              <a:t>Sin</a:t>
            </a:r>
            <a:r>
              <a:rPr lang="ru-RU" b="1" dirty="0"/>
              <a:t>(x) </a:t>
            </a:r>
            <a:r>
              <a:rPr lang="ru-RU" dirty="0"/>
              <a:t>или </a:t>
            </a:r>
            <a:r>
              <a:rPr lang="ru-RU" b="1" dirty="0" err="1"/>
              <a:t>sin</a:t>
            </a:r>
            <a:r>
              <a:rPr lang="ru-RU" b="1" dirty="0"/>
              <a:t>(x) </a:t>
            </a:r>
            <a:r>
              <a:rPr lang="ru-RU" dirty="0"/>
              <a:t>или </a:t>
            </a:r>
            <a:r>
              <a:rPr lang="ru-RU" b="1" dirty="0" err="1"/>
              <a:t>sin</a:t>
            </a:r>
            <a:r>
              <a:rPr lang="ru-RU" b="1" dirty="0"/>
              <a:t>[x]</a:t>
            </a:r>
            <a:r>
              <a:rPr lang="ru-RU" dirty="0"/>
              <a:t>, вы должны использовать только </a:t>
            </a:r>
            <a:r>
              <a:rPr lang="ru-RU" b="1" dirty="0" err="1"/>
              <a:t>Sin</a:t>
            </a:r>
            <a:r>
              <a:rPr lang="ru-RU" b="1" dirty="0"/>
              <a:t>[x]</a:t>
            </a:r>
            <a:r>
              <a:rPr lang="ru-RU" dirty="0"/>
              <a:t>. Многие специальные символы, для которых нет соответствующих кнопок на клавиатуре, можно ввести, используя панель специальных символов, которая обычно расположена справа от окна </a:t>
            </a:r>
            <a:r>
              <a:rPr lang="ru-RU" dirty="0" smtClean="0"/>
              <a:t>документа. </a:t>
            </a:r>
            <a:r>
              <a:rPr lang="ru-RU" dirty="0"/>
              <a:t>Она позволяет вводить математические формулы в виде близком к естественной математической записи. Имеются и другие панели. Вывести панель на экран можно из меню </a:t>
            </a:r>
            <a:r>
              <a:rPr lang="ru-RU" i="1" dirty="0" err="1"/>
              <a:t>Palettes</a:t>
            </a:r>
            <a:r>
              <a:rPr lang="ru-RU" dirty="0"/>
              <a:t>, в котором следует выбрать имя – название одной из панелей</a:t>
            </a:r>
            <a:r>
              <a:rPr lang="ru-RU" dirty="0" smtClean="0"/>
              <a:t>. </a:t>
            </a:r>
            <a:r>
              <a:rPr lang="ru-RU" dirty="0"/>
              <a:t>Однако возможен ввод математических знаков с помощью специальных имен функций. </a:t>
            </a:r>
            <a:r>
              <a:rPr lang="ru-RU" dirty="0" smtClean="0"/>
              <a:t>Например, 𝐈𝐧𝐭𝐞𝐠𝐫𝐚𝐭𝐞</a:t>
            </a:r>
            <a:r>
              <a:rPr lang="ru-RU" dirty="0"/>
              <a:t>[𝐒𝐢𝐧[𝒙], 𝒙] 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14045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112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09600"/>
            <a:ext cx="10515600" cy="5567363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Можно </a:t>
            </a:r>
            <a:r>
              <a:rPr lang="ru-RU" dirty="0"/>
              <a:t>набирать математические формулы либо в привычном математическом виде, используя спецсимволы, либо в текстовом </a:t>
            </a:r>
            <a:r>
              <a:rPr lang="ru-RU" dirty="0" smtClean="0"/>
              <a:t>формате. </a:t>
            </a:r>
            <a:r>
              <a:rPr lang="ru-RU" dirty="0"/>
              <a:t>Для набора большинства специальных символов есть особые комбинации клавиш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i="1" dirty="0" err="1"/>
              <a:t>Mathematica</a:t>
            </a:r>
            <a:r>
              <a:rPr lang="ru-RU" i="1" dirty="0"/>
              <a:t> </a:t>
            </a:r>
            <a:r>
              <a:rPr lang="ru-RU" dirty="0"/>
              <a:t>умеет работать с комплексными числами. В следующем примере символ мнимой </a:t>
            </a:r>
            <a:r>
              <a:rPr lang="ru-RU" dirty="0" smtClean="0"/>
              <a:t>единицы нужно брать с </a:t>
            </a:r>
            <a:r>
              <a:rPr lang="ru-RU" dirty="0"/>
              <a:t>панели специальных символов </a:t>
            </a:r>
            <a:endParaRPr lang="ru-RU" dirty="0" smtClean="0"/>
          </a:p>
          <a:p>
            <a:r>
              <a:rPr lang="ru-RU" dirty="0" smtClean="0"/>
              <a:t>(</a:t>
            </a:r>
            <a:r>
              <a:rPr lang="ru-RU" dirty="0"/>
              <a:t>𝟐 + ⅈ)(𝟏𝟎 − ⅈ) </a:t>
            </a:r>
            <a:endParaRPr lang="ru-RU" dirty="0" smtClean="0"/>
          </a:p>
          <a:p>
            <a:r>
              <a:rPr lang="ru-RU" dirty="0" smtClean="0"/>
              <a:t>21 </a:t>
            </a:r>
            <a:r>
              <a:rPr lang="ru-RU" dirty="0"/>
              <a:t>+ </a:t>
            </a:r>
            <a:r>
              <a:rPr lang="ru-RU" dirty="0" smtClean="0"/>
              <a:t>8ⅈ</a:t>
            </a:r>
          </a:p>
          <a:p>
            <a:r>
              <a:rPr lang="ru-RU" dirty="0" smtClean="0"/>
              <a:t> </a:t>
            </a:r>
            <a:r>
              <a:rPr lang="ru-RU" dirty="0"/>
              <a:t>Для запоминания результатов вычислений удобно использовать переменные. При определении переменной (константы) используется знак равенства. Слева от знака равенства стоит имя переменной, а справа – ее значение или выражение для вычисления. </a:t>
            </a:r>
          </a:p>
        </p:txBody>
      </p:sp>
    </p:spTree>
    <p:extLst>
      <p:ext uri="{BB962C8B-B14F-4D97-AF65-F5344CB8AC3E}">
        <p14:creationId xmlns:p14="http://schemas.microsoft.com/office/powerpoint/2010/main" val="39384545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207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749858"/>
            <a:ext cx="10514978" cy="4165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2954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8732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04850"/>
            <a:ext cx="10515600" cy="5472113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Можно создавать свои функции. При определении функции необходимо использовать подчеркнутые символы после каждого имени аргумента в левой части и знак отложенного присваивания := (или обычного присваивания =) в середине. Справа от этого знака должно стоять выражение для вычисления значения функции. </a:t>
            </a:r>
            <a:endParaRPr lang="ru-RU" dirty="0" smtClean="0"/>
          </a:p>
          <a:p>
            <a:r>
              <a:rPr lang="ru-RU" dirty="0" smtClean="0"/>
              <a:t>𝒇</a:t>
            </a:r>
            <a:r>
              <a:rPr lang="ru-RU" dirty="0"/>
              <a:t>[𝐱_]:=𝒙</a:t>
            </a:r>
            <a:r>
              <a:rPr lang="ru-RU" baseline="30000" dirty="0"/>
              <a:t>𝟐</a:t>
            </a:r>
            <a:r>
              <a:rPr lang="ru-RU" dirty="0"/>
              <a:t> </a:t>
            </a:r>
            <a:endParaRPr lang="ru-RU" dirty="0" smtClean="0"/>
          </a:p>
          <a:p>
            <a:r>
              <a:rPr lang="ru-RU" dirty="0" smtClean="0"/>
              <a:t>Эту </a:t>
            </a:r>
            <a:r>
              <a:rPr lang="ru-RU" dirty="0"/>
              <a:t>функцию можно вызывать с разными типами аргументов, например, с числовым аргументом </a:t>
            </a:r>
            <a:endParaRPr lang="ru-RU" dirty="0" smtClean="0"/>
          </a:p>
          <a:p>
            <a:r>
              <a:rPr lang="ru-RU" dirty="0" smtClean="0"/>
              <a:t>𝒇</a:t>
            </a:r>
            <a:r>
              <a:rPr lang="ru-RU" dirty="0"/>
              <a:t>[𝟓] </a:t>
            </a:r>
            <a:endParaRPr lang="ru-RU" dirty="0" smtClean="0"/>
          </a:p>
          <a:p>
            <a:r>
              <a:rPr lang="ru-RU" dirty="0" smtClean="0"/>
              <a:t>25 </a:t>
            </a:r>
          </a:p>
          <a:p>
            <a:r>
              <a:rPr lang="ru-RU" dirty="0" smtClean="0"/>
              <a:t>Мы </a:t>
            </a:r>
            <a:r>
              <a:rPr lang="ru-RU" dirty="0"/>
              <a:t>можем использовать ее с символьным выражением </a:t>
            </a:r>
            <a:endParaRPr lang="ru-RU" dirty="0" smtClean="0"/>
          </a:p>
          <a:p>
            <a:r>
              <a:rPr lang="ru-RU" dirty="0" smtClean="0"/>
              <a:t>𝒇</a:t>
            </a:r>
            <a:r>
              <a:rPr lang="ru-RU" dirty="0"/>
              <a:t>[𝒄+𝒃] </a:t>
            </a:r>
            <a:endParaRPr lang="ru-RU" dirty="0" smtClean="0"/>
          </a:p>
          <a:p>
            <a:r>
              <a:rPr lang="ru-RU" dirty="0" smtClean="0"/>
              <a:t>(</a:t>
            </a:r>
            <a:r>
              <a:rPr lang="ru-RU" dirty="0"/>
              <a:t>𝒃+𝒄)</a:t>
            </a:r>
            <a:r>
              <a:rPr lang="ru-RU" baseline="30000" dirty="0"/>
              <a:t>𝟐</a:t>
            </a: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978973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017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42950"/>
            <a:ext cx="10515600" cy="5434013"/>
          </a:xfrm>
        </p:spPr>
        <p:txBody>
          <a:bodyPr/>
          <a:lstStyle/>
          <a:p>
            <a:r>
              <a:rPr lang="ru-RU" dirty="0"/>
              <a:t>Можно построить график этой функции </a:t>
            </a:r>
            <a:endParaRPr lang="ru-RU" dirty="0" smtClean="0"/>
          </a:p>
          <a:p>
            <a:r>
              <a:rPr lang="ru-RU" dirty="0" smtClean="0"/>
              <a:t>𝐏𝐥𝐨𝐭</a:t>
            </a:r>
            <a:r>
              <a:rPr lang="ru-RU" dirty="0"/>
              <a:t>[𝒇[𝒙],{𝒙,−𝟐,𝟐}] </a:t>
            </a:r>
            <a:endParaRPr lang="ru-RU" dirty="0" smtClean="0"/>
          </a:p>
          <a:p>
            <a:r>
              <a:rPr lang="ru-RU" dirty="0" smtClean="0"/>
              <a:t>Можно </a:t>
            </a:r>
            <a:r>
              <a:rPr lang="ru-RU" dirty="0"/>
              <a:t>взять производную этой функции </a:t>
            </a:r>
            <a:endParaRPr lang="ru-RU" dirty="0" smtClean="0"/>
          </a:p>
          <a:p>
            <a:r>
              <a:rPr lang="ru-RU" dirty="0" smtClean="0"/>
              <a:t>𝒇</a:t>
            </a:r>
            <a:r>
              <a:rPr lang="ru-RU" dirty="0"/>
              <a:t>′[𝒖</a:t>
            </a:r>
            <a:r>
              <a:rPr lang="ru-RU" dirty="0" smtClean="0"/>
              <a:t>]</a:t>
            </a:r>
          </a:p>
          <a:p>
            <a:r>
              <a:rPr lang="ru-RU" dirty="0" smtClean="0"/>
              <a:t>2</a:t>
            </a:r>
            <a:r>
              <a:rPr lang="ru-RU" dirty="0"/>
              <a:t>𝑢 </a:t>
            </a:r>
          </a:p>
        </p:txBody>
      </p:sp>
    </p:spTree>
    <p:extLst>
      <p:ext uri="{BB962C8B-B14F-4D97-AF65-F5344CB8AC3E}">
        <p14:creationId xmlns:p14="http://schemas.microsoft.com/office/powerpoint/2010/main" val="19579761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2724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03385"/>
            <a:ext cx="10515600" cy="5473578"/>
          </a:xfrm>
        </p:spPr>
        <p:txBody>
          <a:bodyPr/>
          <a:lstStyle/>
          <a:p>
            <a:r>
              <a:rPr lang="ru-RU" dirty="0" smtClean="0"/>
              <a:t>Примеры построения графиков: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2277" y="1216341"/>
            <a:ext cx="8106508" cy="5091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3501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207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8444" y="1617785"/>
            <a:ext cx="10609021" cy="3727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5571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4482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20969"/>
            <a:ext cx="10515600" cy="5455994"/>
          </a:xfrm>
        </p:spPr>
        <p:txBody>
          <a:bodyPr/>
          <a:lstStyle/>
          <a:p>
            <a:r>
              <a:rPr lang="ru-RU" dirty="0"/>
              <a:t>В последнем примере были построены три кривые, уравнения которых заданы в параметрическом виде (стрелочка набирается как знак минус и знак больше). В нашем тексте здесь и далее длинные команды занимают две или более строк. В </a:t>
            </a:r>
            <a:r>
              <a:rPr lang="ru-RU" i="1" dirty="0" err="1"/>
              <a:t>Mathematica</a:t>
            </a:r>
            <a:r>
              <a:rPr lang="ru-RU" i="1" dirty="0"/>
              <a:t> </a:t>
            </a:r>
            <a:r>
              <a:rPr lang="ru-RU" i="1" dirty="0" smtClean="0"/>
              <a:t>можно </a:t>
            </a:r>
            <a:r>
              <a:rPr lang="ru-RU" dirty="0" smtClean="0"/>
              <a:t>набирать </a:t>
            </a:r>
            <a:r>
              <a:rPr lang="ru-RU" dirty="0"/>
              <a:t>их одной строкой или </a:t>
            </a:r>
            <a:r>
              <a:rPr lang="ru-RU" dirty="0" smtClean="0"/>
              <a:t>выполнить </a:t>
            </a:r>
            <a:r>
              <a:rPr lang="ru-RU" dirty="0"/>
              <a:t>перенос на следующую строку нажатием клавиши </a:t>
            </a:r>
            <a:r>
              <a:rPr lang="ru-RU" dirty="0" err="1"/>
              <a:t>Enter</a:t>
            </a:r>
            <a:r>
              <a:rPr lang="ru-RU" dirty="0"/>
              <a:t>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10479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449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562708"/>
            <a:ext cx="10515600" cy="5614255"/>
          </a:xfrm>
        </p:spPr>
        <p:txBody>
          <a:bodyPr/>
          <a:lstStyle/>
          <a:p>
            <a:r>
              <a:rPr lang="ru-RU" dirty="0"/>
              <a:t>Для генерирования случайных чисел используется функция </a:t>
            </a:r>
            <a:r>
              <a:rPr lang="ru-RU" dirty="0" err="1"/>
              <a:t>Random</a:t>
            </a:r>
            <a:r>
              <a:rPr lang="ru-RU" dirty="0"/>
              <a:t>[](по умолчанию в диапазоне от 0 до 1) 𝐑𝐚𝐧𝐝𝐨𝐦[ ] Вот как можно построить график по некоторому набору точек 𝐋𝐢𝐬𝐭𝐏𝐥𝐨𝐭[𝐓𝐚𝐛𝐥𝐞[𝐒𝐢𝐧[𝒊],{𝒊,𝟏,𝟏𝟎𝟎𝟎}]] </a:t>
            </a:r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1462" y="2486306"/>
            <a:ext cx="5926015" cy="351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3698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62413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38554"/>
            <a:ext cx="10515600" cy="5438409"/>
          </a:xfrm>
        </p:spPr>
        <p:txBody>
          <a:bodyPr/>
          <a:lstStyle/>
          <a:p>
            <a:r>
              <a:rPr lang="ru-RU" dirty="0"/>
              <a:t>Если точки нужно соединять отрезками, то следует использовать опцию (необязательный аргумент) </a:t>
            </a:r>
            <a:r>
              <a:rPr lang="en-US" dirty="0" err="1"/>
              <a:t>Joined→True</a:t>
            </a:r>
            <a:r>
              <a:rPr lang="en-US" dirty="0"/>
              <a:t> (</a:t>
            </a:r>
            <a:r>
              <a:rPr lang="ru-RU" dirty="0"/>
              <a:t>следующий рисунок слева). 𝐋𝐢𝐬𝐭𝐏𝐥𝐨𝐭[𝐓𝐚𝐛𝐥𝐞[𝐑𝐚𝐧𝐝𝐨𝐦[],{𝟒𝟎}],𝐉𝐨𝐢𝐧𝐞𝐝→𝐓𝐫𝐮𝐞, </a:t>
            </a:r>
          </a:p>
          <a:p>
            <a:r>
              <a:rPr lang="ru-RU" dirty="0"/>
              <a:t>𝐏𝐥𝐨𝐭𝐒𝐭𝐲𝐥𝐞→{{𝐁𝐥𝐚𝐜𝐤,𝐓𝐡𝐢𝐜𝐤𝐧𝐞𝐬𝐬[𝟎.𝟎𝟏]}}] </a:t>
            </a:r>
          </a:p>
          <a:p>
            <a:r>
              <a:rPr lang="ru-RU" dirty="0"/>
              <a:t>Здесь опция </a:t>
            </a:r>
            <a:r>
              <a:rPr lang="en-US" dirty="0" err="1"/>
              <a:t>Joined→True</a:t>
            </a:r>
            <a:r>
              <a:rPr lang="en-US" dirty="0"/>
              <a:t> </a:t>
            </a:r>
            <a:r>
              <a:rPr lang="ru-RU" dirty="0"/>
              <a:t>повлияла на способ отображения графика – вместо точек была построена ломаная. Если вы хотите отобразить точки и ломаную, то следует добавить еще две опции </a:t>
            </a:r>
            <a:r>
              <a:rPr lang="en-US" dirty="0" err="1"/>
              <a:t>Mesh→All</a:t>
            </a:r>
            <a:r>
              <a:rPr lang="en-US" dirty="0"/>
              <a:t> </a:t>
            </a:r>
            <a:r>
              <a:rPr lang="ru-RU" dirty="0"/>
              <a:t>и </a:t>
            </a:r>
            <a:r>
              <a:rPr lang="en-US" dirty="0" err="1"/>
              <a:t>MeshStyle→PointSize</a:t>
            </a:r>
            <a:r>
              <a:rPr lang="en-US" dirty="0"/>
              <a:t>[</a:t>
            </a:r>
            <a:r>
              <a:rPr lang="ru-RU" dirty="0"/>
              <a:t>размер]. Например, следующий рисунок справа построен командой) </a:t>
            </a:r>
            <a:endParaRPr lang="ru-RU" dirty="0" smtClean="0"/>
          </a:p>
          <a:p>
            <a:r>
              <a:rPr lang="ru-RU" dirty="0" smtClean="0"/>
              <a:t>𝐋𝐢𝐬𝐭𝐏𝐥𝐨𝐭</a:t>
            </a:r>
            <a:r>
              <a:rPr lang="ru-RU" dirty="0"/>
              <a:t>[𝐓𝐚𝐛𝐥𝐞[𝐑𝐚𝐧𝐝𝐨𝐦[],{𝟒𝟎}],𝐉𝐨𝐢𝐧𝐞𝐝→𝐓𝐫𝐮𝐞, </a:t>
            </a:r>
          </a:p>
          <a:p>
            <a:r>
              <a:rPr lang="ru-RU" dirty="0"/>
              <a:t>𝐏𝐥𝐨𝐭𝐒𝐭𝐲𝐥𝐞→ </a:t>
            </a:r>
            <a:r>
              <a:rPr lang="en-US" dirty="0" smtClean="0"/>
              <a:t>{{</a:t>
            </a:r>
            <a:r>
              <a:rPr lang="ru-RU" dirty="0" smtClean="0"/>
              <a:t>𝐁𝐥𝐚𝐜𝐤</a:t>
            </a:r>
            <a:r>
              <a:rPr lang="ru-RU" dirty="0"/>
              <a:t>,𝐓𝐡𝐢𝐜𝐤𝐧𝐞𝐬𝐬 </a:t>
            </a:r>
            <a:r>
              <a:rPr lang="en-US" dirty="0" smtClean="0"/>
              <a:t>[</a:t>
            </a:r>
            <a:r>
              <a:rPr lang="ru-RU" dirty="0" smtClean="0"/>
              <a:t>𝟎</a:t>
            </a:r>
            <a:r>
              <a:rPr lang="ru-RU" dirty="0"/>
              <a:t>.</a:t>
            </a:r>
            <a:r>
              <a:rPr lang="ru-RU" dirty="0" smtClean="0"/>
              <a:t>𝟎𝟏</a:t>
            </a:r>
            <a:r>
              <a:rPr lang="en-US" dirty="0" smtClean="0"/>
              <a:t>]}}</a:t>
            </a:r>
            <a:r>
              <a:rPr lang="ru-RU" dirty="0" smtClean="0"/>
              <a:t> </a:t>
            </a:r>
            <a:r>
              <a:rPr lang="ru-RU" dirty="0"/>
              <a:t>,𝐌𝐞𝐬𝐡→𝐀𝐥𝐥, </a:t>
            </a:r>
          </a:p>
          <a:p>
            <a:r>
              <a:rPr lang="ru-RU" dirty="0"/>
              <a:t>𝐌𝐞𝐬𝐡𝐒𝐭𝐲𝐥𝐞→𝐏𝐨𝐢𝐧𝐭𝐒𝐢𝐳𝐞[𝟎.𝟎𝟑]]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36956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62413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31320" y="1846386"/>
            <a:ext cx="9796644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1489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2724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85800"/>
            <a:ext cx="10515600" cy="5491163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ru-RU" dirty="0" smtClean="0"/>
              <a:t>Здесь </a:t>
            </a:r>
            <a:r>
              <a:rPr lang="ru-RU" dirty="0"/>
              <a:t>функции </a:t>
            </a:r>
            <a:r>
              <a:rPr lang="ru-RU" dirty="0" err="1"/>
              <a:t>ListPlot</a:t>
            </a:r>
            <a:r>
              <a:rPr lang="ru-RU" dirty="0"/>
              <a:t> в качестве аргумента передан список </a:t>
            </a:r>
            <a:r>
              <a:rPr lang="ru-RU" dirty="0" err="1"/>
              <a:t>lst</a:t>
            </a:r>
            <a:r>
              <a:rPr lang="ru-RU" dirty="0"/>
              <a:t>. Остальные аргументы (опции) не являются обязательными и передаются функции в виде: имя → значение.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64" y="832704"/>
            <a:ext cx="10137454" cy="3493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1301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14106"/>
          </a:xfrm>
        </p:spPr>
        <p:txBody>
          <a:bodyPr>
            <a:normAutofit fontScale="90000"/>
          </a:bodyPr>
          <a:lstStyle/>
          <a:p>
            <a:r>
              <a:rPr lang="ru-RU" dirty="0"/>
              <a:t>пример табулирования точек поверхности 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83605" y="1248508"/>
            <a:ext cx="10278793" cy="4818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2667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966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47371" y="680784"/>
            <a:ext cx="10697547" cy="4875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9127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4482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38554"/>
            <a:ext cx="10515600" cy="5438409"/>
          </a:xfrm>
        </p:spPr>
        <p:txBody>
          <a:bodyPr/>
          <a:lstStyle/>
          <a:p>
            <a:r>
              <a:rPr lang="ru-RU" dirty="0"/>
              <a:t>В следующем примере строится квадрат по его неявному уравнению W[</a:t>
            </a:r>
            <a:r>
              <a:rPr lang="ru-RU" dirty="0" err="1"/>
              <a:t>x,y</a:t>
            </a:r>
            <a:r>
              <a:rPr lang="ru-RU" dirty="0"/>
              <a:t>]=0, где выражение для W используется из предыдущего примера (в </a:t>
            </a:r>
            <a:r>
              <a:rPr lang="ru-RU" i="1" dirty="0" err="1"/>
              <a:t>Mathematica</a:t>
            </a:r>
            <a:r>
              <a:rPr lang="ru-RU" i="1" dirty="0"/>
              <a:t> </a:t>
            </a:r>
            <a:r>
              <a:rPr lang="ru-RU" dirty="0"/>
              <a:t>это будет предыдущая секция документа). Обратите внимание на двойной знак равенства. </a:t>
            </a:r>
            <a:endParaRPr lang="en-US" dirty="0" smtClean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773" y="3070449"/>
            <a:ext cx="10329027" cy="2766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0070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207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15462"/>
            <a:ext cx="10515600" cy="5561501"/>
          </a:xfrm>
        </p:spPr>
        <p:txBody>
          <a:bodyPr/>
          <a:lstStyle/>
          <a:p>
            <a:r>
              <a:rPr lang="ru-RU" dirty="0"/>
              <a:t>Многие функции системы </a:t>
            </a:r>
            <a:r>
              <a:rPr lang="ru-RU" i="1" dirty="0" err="1"/>
              <a:t>Mathematica</a:t>
            </a:r>
            <a:r>
              <a:rPr lang="ru-RU" i="1" dirty="0"/>
              <a:t> </a:t>
            </a:r>
            <a:r>
              <a:rPr lang="ru-RU" dirty="0"/>
              <a:t>находятся в пакетах расширения – специальных программах, подключаемых во время работы. Чтобы выполнить такие функции надо загрузить соответствующий пакет командой &lt;&lt; (подряд два знака меньше) с указанием имени пакета. Например, &lt;&lt;</a:t>
            </a:r>
            <a:r>
              <a:rPr lang="ru-RU" dirty="0" err="1"/>
              <a:t>ComputationalGeometry</a:t>
            </a:r>
            <a:r>
              <a:rPr lang="ru-RU" dirty="0"/>
              <a:t>`. Здесь используются обратная одинарная кавычка. Ее кнопка находится на клавиатуре под клавишей ESC. Для загрузки пакета можно также использовать функцию </a:t>
            </a:r>
            <a:r>
              <a:rPr lang="ru-RU" dirty="0" err="1"/>
              <a:t>Needs</a:t>
            </a:r>
            <a:r>
              <a:rPr lang="ru-RU" dirty="0"/>
              <a:t>. Например, </a:t>
            </a:r>
            <a:r>
              <a:rPr lang="ru-RU" dirty="0" err="1"/>
              <a:t>Needs</a:t>
            </a:r>
            <a:r>
              <a:rPr lang="ru-RU" dirty="0"/>
              <a:t>["</a:t>
            </a:r>
            <a:r>
              <a:rPr lang="ru-RU" dirty="0" err="1"/>
              <a:t>ComputationalGeometry</a:t>
            </a:r>
            <a:r>
              <a:rPr lang="ru-RU" dirty="0"/>
              <a:t>`"]. В этой записи используются двойные и обратная одинарная кавычки.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48780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4482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85800"/>
            <a:ext cx="10515600" cy="5491163"/>
          </a:xfrm>
        </p:spPr>
        <p:txBody>
          <a:bodyPr/>
          <a:lstStyle/>
          <a:p>
            <a:r>
              <a:rPr lang="ru-RU" dirty="0"/>
              <a:t>В следующем примере с помощью функции </a:t>
            </a:r>
            <a:r>
              <a:rPr lang="en-US" dirty="0" err="1"/>
              <a:t>PlanarGraphPlot</a:t>
            </a:r>
            <a:r>
              <a:rPr lang="en-US" dirty="0"/>
              <a:t>[…] </a:t>
            </a:r>
            <a:r>
              <a:rPr lang="ru-RU" dirty="0"/>
              <a:t>строится триангуляция Делоне. Код функции находится в пакете расширения </a:t>
            </a:r>
            <a:r>
              <a:rPr lang="en-US" dirty="0" err="1"/>
              <a:t>ComputationalGeometry</a:t>
            </a:r>
            <a:r>
              <a:rPr lang="en-US" dirty="0"/>
              <a:t>` (</a:t>
            </a:r>
            <a:r>
              <a:rPr lang="ru-RU" dirty="0"/>
              <a:t>обратная косая кавычка в конце имени обязательна). Координаты точек задаются в списке </a:t>
            </a:r>
            <a:r>
              <a:rPr lang="en-US" dirty="0"/>
              <a:t>data.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&lt;&lt;</a:t>
            </a:r>
            <a:r>
              <a:rPr lang="en-US" dirty="0"/>
              <a:t>𝐶𝑜𝑚𝑝𝑢𝑡𝑎𝑡𝑖𝑜𝑛𝑎𝑙𝐺𝑒𝑜𝑚𝑒𝑡𝑟𝑦`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𝐝𝐚𝐭𝐚</a:t>
            </a:r>
            <a:r>
              <a:rPr lang="en-US" dirty="0"/>
              <a:t>={{𝟒.𝟒,𝟏𝟒},{𝟔.𝟕,𝟏𝟓.𝟐𝟓},{𝟔.𝟗,𝟏𝟐.𝟖},{𝟐.𝟏,𝟏𝟏.𝟏},{𝟗.𝟓,𝟏𝟒.𝟗}, </a:t>
            </a:r>
          </a:p>
          <a:p>
            <a:pPr marL="0" indent="0">
              <a:buNone/>
            </a:pPr>
            <a:r>
              <a:rPr lang="ru-RU" dirty="0"/>
              <a:t>𝟏𝟑.𝟐,𝟏𝟏.𝟗 , 𝟏𝟎.𝟑,𝟏𝟐.𝟑 , 𝟔.𝟖,𝟗.𝟓 , 𝟑.𝟑,𝟕.𝟕 , 𝟎.𝟔,𝟓.𝟏 , </a:t>
            </a:r>
          </a:p>
          <a:p>
            <a:pPr marL="0" indent="0">
              <a:buNone/>
            </a:pPr>
            <a:r>
              <a:rPr lang="ru-RU" dirty="0"/>
              <a:t>{𝟓.𝟑,𝟐.𝟒},{𝟖.𝟒𝟓,𝟒.𝟕},{𝟏𝟏.𝟓,𝟗.𝟔},{𝟏𝟑.𝟖,𝟕.𝟑},{𝟏𝟐.𝟗,𝟑.𝟏},{𝟏𝟏,𝟏.𝟏}}; </a:t>
            </a:r>
            <a:endParaRPr lang="en-US" dirty="0" smtClean="0"/>
          </a:p>
          <a:p>
            <a:pPr marL="0" indent="0">
              <a:buNone/>
            </a:pPr>
            <a:r>
              <a:rPr lang="ru-RU" dirty="0" smtClean="0"/>
              <a:t>𝐏𝐥𝐚𝐧𝐚𝐫𝐆𝐫𝐚𝐩𝐡𝐏𝐥𝐨𝐭</a:t>
            </a:r>
            <a:r>
              <a:rPr lang="ru-RU" dirty="0"/>
              <a:t>[𝐝𝐚𝐭𝐚,𝐋𝐚𝐛𝐞𝐥𝐏𝐨𝐢𝐧𝐭𝐬→𝐅𝐚𝐥𝐬𝐞]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14954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207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88323" y="1003638"/>
            <a:ext cx="5240215" cy="5173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5416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62413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38554"/>
            <a:ext cx="10515600" cy="5438409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Если надо использовать функции пакета расширения еще раз, то повторной загрузки пакета не требуется. Загруженные функции будут доступны в течении всего сеанса работы с текущим документом </a:t>
            </a:r>
            <a:r>
              <a:rPr lang="ru-RU" i="1" dirty="0" err="1"/>
              <a:t>Mathematica</a:t>
            </a:r>
            <a:r>
              <a:rPr lang="ru-RU" dirty="0"/>
              <a:t>. </a:t>
            </a:r>
          </a:p>
          <a:p>
            <a:r>
              <a:rPr lang="ru-RU" dirty="0"/>
              <a:t>Система символьных вычислений </a:t>
            </a:r>
            <a:r>
              <a:rPr lang="ru-RU" i="1" dirty="0" err="1"/>
              <a:t>Mathematica</a:t>
            </a:r>
            <a:r>
              <a:rPr lang="ru-RU" i="1" dirty="0"/>
              <a:t> </a:t>
            </a:r>
            <a:r>
              <a:rPr lang="ru-RU" dirty="0"/>
              <a:t>как программа состоит из четырех основных частей – оболочки, ядра (</a:t>
            </a:r>
            <a:r>
              <a:rPr lang="ru-RU" i="1" dirty="0" err="1"/>
              <a:t>Kernel</a:t>
            </a:r>
            <a:r>
              <a:rPr lang="ru-RU" dirty="0"/>
              <a:t>), набора пакетов расширения и справочной системы. Оболочка – это интерфейс программы, которую мы видим на экране и которую используем для набора формул. Ядро – это динамически загружаемая библиотека функций, которою можно использовать даже из других программ, и функции которой выполняют все вычисления. Пакеты расширения содержат большую часть функциональных возможностей системы. Их может создавать любой пользователь.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80738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7999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38554"/>
            <a:ext cx="10515600" cy="5438409"/>
          </a:xfrm>
        </p:spPr>
        <p:txBody>
          <a:bodyPr/>
          <a:lstStyle/>
          <a:p>
            <a:r>
              <a:rPr lang="ru-RU" dirty="0"/>
              <a:t>Справочная система вызывается из меню </a:t>
            </a:r>
            <a:r>
              <a:rPr lang="ru-RU" dirty="0" err="1"/>
              <a:t>Help</a:t>
            </a:r>
            <a:r>
              <a:rPr lang="ru-RU" dirty="0"/>
              <a:t> – </a:t>
            </a:r>
            <a:r>
              <a:rPr lang="ru-RU" dirty="0" err="1"/>
              <a:t>Documentation</a:t>
            </a:r>
            <a:r>
              <a:rPr lang="ru-RU" dirty="0"/>
              <a:t> </a:t>
            </a:r>
            <a:r>
              <a:rPr lang="ru-RU" dirty="0" err="1"/>
              <a:t>Center</a:t>
            </a:r>
            <a:r>
              <a:rPr lang="ru-RU" dirty="0"/>
              <a:t> или клавишей F1. Если в документе выделить название какой-нибудь функции и нажать F1, то откроется окно со справкой по этой функции. Примеры можно выполнять в окне справки так же, как и в окне основного документа, нажатием комбинации клавиш </a:t>
            </a:r>
            <a:r>
              <a:rPr lang="ru-RU" dirty="0" err="1"/>
              <a:t>Shift-Enter</a:t>
            </a:r>
            <a:r>
              <a:rPr lang="ru-RU" dirty="0"/>
              <a:t>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33504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7999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38554"/>
            <a:ext cx="10515600" cy="5438409"/>
          </a:xfrm>
        </p:spPr>
        <p:txBody>
          <a:bodyPr>
            <a:normAutofit lnSpcReduction="10000"/>
          </a:bodyPr>
          <a:lstStyle/>
          <a:p>
            <a:r>
              <a:rPr lang="ru-RU" dirty="0"/>
              <a:t>Работа с «Математикой» оформляется в виде отдельного файла, который имеет расширение имени *.</a:t>
            </a:r>
            <a:r>
              <a:rPr lang="ru-RU" dirty="0" err="1"/>
              <a:t>nb</a:t>
            </a:r>
            <a:r>
              <a:rPr lang="ru-RU" dirty="0"/>
              <a:t>. Файл разбит на ячейки, ячейки имеют стиль, который определяет, что можно делать с содержимым ячейки. Например, ячейки, содержащие вычисляемые выражения имеют стиль «</a:t>
            </a:r>
            <a:r>
              <a:rPr lang="ru-RU" dirty="0" err="1"/>
              <a:t>Input</a:t>
            </a:r>
            <a:r>
              <a:rPr lang="ru-RU" dirty="0"/>
              <a:t>», ячейки, содержащие результат, имеют стиль «</a:t>
            </a:r>
            <a:r>
              <a:rPr lang="ru-RU" dirty="0" err="1"/>
              <a:t>Output</a:t>
            </a:r>
            <a:r>
              <a:rPr lang="ru-RU" dirty="0"/>
              <a:t>». Бывают ячейки со стилем «</a:t>
            </a:r>
            <a:r>
              <a:rPr lang="ru-RU" dirty="0" err="1"/>
              <a:t>Text</a:t>
            </a:r>
            <a:r>
              <a:rPr lang="ru-RU" dirty="0"/>
              <a:t>» или с заголовочными стилями. Для выполнения вычислений в ячейке используется комбинация клавиш </a:t>
            </a:r>
            <a:r>
              <a:rPr lang="ru-RU" dirty="0" err="1"/>
              <a:t>Shift-Enter</a:t>
            </a:r>
            <a:r>
              <a:rPr lang="ru-RU" dirty="0"/>
              <a:t> или можно использовать клавишу </a:t>
            </a:r>
            <a:r>
              <a:rPr lang="ru-RU" dirty="0" err="1"/>
              <a:t>Enter</a:t>
            </a:r>
            <a:r>
              <a:rPr lang="ru-RU" dirty="0"/>
              <a:t> на цифровой области клавиатуры. После выполнения вычислений в секции после нее появляется «Панель предложения дальнейших действий», на которой мы можем выбрать что мы хотим сделать далее. Двойной щелчок по графику и затем </a:t>
            </a:r>
            <a:r>
              <a:rPr lang="ru-RU" dirty="0" err="1"/>
              <a:t>Ctrl</a:t>
            </a:r>
            <a:r>
              <a:rPr lang="ru-RU"/>
              <a:t> – d откроет палитру рисования по графику.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191753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1865</Words>
  <Application>Microsoft Office PowerPoint</Application>
  <PresentationFormat>Широкоэкранный</PresentationFormat>
  <Paragraphs>89</Paragraphs>
  <Slides>32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6" baseType="lpstr">
      <vt:lpstr>Arial</vt:lpstr>
      <vt:lpstr>Calibri</vt:lpstr>
      <vt:lpstr>Calibri Light</vt:lpstr>
      <vt:lpstr>Тема Office</vt:lpstr>
      <vt:lpstr>  Основы работы с системой MATHEMATICA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пример табулирования точек поверхности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Основы работы с системой MATHEMATICA </dc:title>
  <dc:creator>Анис Галимянов</dc:creator>
  <cp:lastModifiedBy>Анис Галимянов</cp:lastModifiedBy>
  <cp:revision>9</cp:revision>
  <dcterms:created xsi:type="dcterms:W3CDTF">2017-11-28T15:04:28Z</dcterms:created>
  <dcterms:modified xsi:type="dcterms:W3CDTF">2017-11-29T16:05:30Z</dcterms:modified>
</cp:coreProperties>
</file>