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2" y="1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6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63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05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17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64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7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70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86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520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39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300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900D2-44B2-4DB4-B53C-A0566F0579F7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6A19E-5DFD-4958-A4CC-CCB23F082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67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Назначение	информационных</a:t>
            </a:r>
            <a:br>
              <a:rPr lang="ru-RU" b="1" dirty="0"/>
            </a:br>
            <a:r>
              <a:rPr lang="ru-RU" dirty="0"/>
              <a:t>технологий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57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828"/>
          </a:xfrm>
        </p:spPr>
        <p:txBody>
          <a:bodyPr/>
          <a:lstStyle/>
          <a:p>
            <a:r>
              <a:rPr lang="ru-RU" dirty="0"/>
              <a:t>ОСНОВНЫЕ ТРЕБОВАНИЯ К ИТ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08954"/>
            <a:ext cx="10515600" cy="5068009"/>
          </a:xfrm>
        </p:spPr>
        <p:txBody>
          <a:bodyPr/>
          <a:lstStyle/>
          <a:p>
            <a:r>
              <a:rPr lang="ru-RU" dirty="0"/>
              <a:t>Одним из принципиальных вопросов ИТ является четкое представление их назначения в общей структуре задач по созданию, применению и развитию. Назначение ИТ, требования, предъявляемые к ним, определяются в контексте проблем и задач каждого конкретного предприятия. Комплекс задач зависит от характера предприятия. Вместе с тем можно определить и общие требования, предъявляемые к ИТ, которые должны обеспечить:</a:t>
            </a:r>
          </a:p>
        </p:txBody>
      </p:sp>
    </p:spTree>
    <p:extLst>
      <p:ext uri="{BB962C8B-B14F-4D97-AF65-F5344CB8AC3E}">
        <p14:creationId xmlns:p14="http://schemas.microsoft.com/office/powerpoint/2010/main" val="1540314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690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6034"/>
            <a:ext cx="10515600" cy="5320929"/>
          </a:xfrm>
        </p:spPr>
        <p:txBody>
          <a:bodyPr/>
          <a:lstStyle/>
          <a:p>
            <a:pPr lvl="0"/>
            <a:r>
              <a:rPr lang="ru-RU" dirty="0"/>
              <a:t>определение стратегических, тактических и оперативных целей и задач;</a:t>
            </a:r>
          </a:p>
          <a:p>
            <a:pPr lvl="0"/>
            <a:r>
              <a:rPr lang="ru-RU" dirty="0"/>
              <a:t>контроль за текущим состоянием предприятия и процессами в нем;</a:t>
            </a:r>
          </a:p>
          <a:p>
            <a:pPr lvl="0"/>
            <a:r>
              <a:rPr lang="ru-RU" dirty="0"/>
              <a:t>подготовку обоснованных и своевременных управленческих решений;</a:t>
            </a:r>
          </a:p>
          <a:p>
            <a:pPr lvl="0"/>
            <a:r>
              <a:rPr lang="ru-RU" dirty="0"/>
              <a:t>координацию деятельности сотрудников и подразделений;</a:t>
            </a:r>
          </a:p>
          <a:p>
            <a:r>
              <a:rPr lang="ru-RU" dirty="0"/>
              <a:t>решение такого класса задач, которые традиционными средствами (ручными без ЭВМ) решить не представляется возможным.</a:t>
            </a:r>
          </a:p>
        </p:txBody>
      </p:sp>
    </p:spTree>
    <p:extLst>
      <p:ext uri="{BB962C8B-B14F-4D97-AF65-F5344CB8AC3E}">
        <p14:creationId xmlns:p14="http://schemas.microsoft.com/office/powerpoint/2010/main" val="1225948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1998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Архитектура ИТ должна отвечать следующим требованиям: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2766"/>
            <a:ext cx="10515600" cy="520419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/>
              <a:t>открытости — возможность подключения к ИТ дополнительных функциональных модулей, элементов, в частности новых программ;</a:t>
            </a:r>
          </a:p>
          <a:p>
            <a:pPr lvl="0"/>
            <a:r>
              <a:rPr lang="ru-RU" dirty="0"/>
              <a:t>ресурсоемкости — способность технических и аппаратных средств хранить и оперативно обрабатывать и представлять широкий набор данных;</a:t>
            </a:r>
          </a:p>
          <a:p>
            <a:pPr lvl="0"/>
            <a:r>
              <a:rPr lang="ru-RU" dirty="0"/>
              <a:t>отказоустойчивости — длительность периода «наработки на отказ» технических устройств за счет оперативных сообщений об аварийном режиме, тестирования, программно-логического контроля и дублирования аппаратных средств;</a:t>
            </a:r>
          </a:p>
          <a:p>
            <a:pPr lvl="0"/>
            <a:r>
              <a:rPr lang="ru-RU" dirty="0"/>
              <a:t>динамичности — минимизация времени ответа ЭВМ на запрос</a:t>
            </a:r>
          </a:p>
          <a:p>
            <a:r>
              <a:rPr lang="ru-RU" dirty="0"/>
              <a:t>пользователя;</a:t>
            </a:r>
          </a:p>
          <a:p>
            <a:pPr lvl="0"/>
            <a:r>
              <a:rPr lang="ru-RU" dirty="0"/>
              <a:t>эргономичности — развитый интерфейс по взаимодействию с ЭВМ, широкий набор сервисных функций по информационному обеспечению пользователя и создание ему адекватной информационной среды;</a:t>
            </a:r>
          </a:p>
          <a:p>
            <a:pPr lvl="0"/>
            <a:r>
              <a:rPr lang="ru-RU" dirty="0"/>
              <a:t>автономности — относительно независимая работа различных уровней аппаратно-программного комплекса ИТ;</a:t>
            </a:r>
          </a:p>
          <a:p>
            <a:pPr lvl="0"/>
            <a:r>
              <a:rPr lang="ru-RU" dirty="0"/>
              <a:t>адаптивности — обеспечение совместимости и взаимодействия технических и программных средств при изменении требований надсистемы и изменения конфигурации ИТ;</a:t>
            </a:r>
          </a:p>
          <a:p>
            <a:pPr lvl="0"/>
            <a:r>
              <a:rPr lang="ru-RU" dirty="0"/>
              <a:t>самоорганизации — защита данных от несанкционированного доступа, автоматическое восстановление работоспособности в случае аварийных сбоев, высокая достоверность передаваемой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898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1454"/>
          </a:xfrm>
        </p:spPr>
        <p:txBody>
          <a:bodyPr>
            <a:normAutofit/>
          </a:bodyPr>
          <a:lstStyle/>
          <a:p>
            <a:r>
              <a:rPr lang="ru-RU" sz="2400" dirty="0"/>
              <a:t>К требованиям к ИТ также можно отнести признаки автоматизации.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92221"/>
            <a:ext cx="10515600" cy="518474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Окупаемость — означает затрату меньших средств на получение эффективной, надежной, производительной системы, с возможностью быстрого решения задач. Срок окупаемости системы должен составлять не более двух — пяти лет.</a:t>
            </a:r>
          </a:p>
          <a:p>
            <a:pPr lvl="0"/>
            <a:r>
              <a:rPr lang="ru-RU" dirty="0"/>
              <a:t>Надежность — достигается использованием надежных программных и технических средств, современных технологий. Приобретаемые средства должны иметь сертификаты и (или) лицензии.</a:t>
            </a:r>
          </a:p>
          <a:p>
            <a:pPr lvl="0"/>
            <a:r>
              <a:rPr lang="ru-RU" dirty="0"/>
              <a:t>Гибкость — означает адаптацию системы к изменению требований к ней, к вводимым новым функциям. Это достигается созданием модульной системы.</a:t>
            </a:r>
          </a:p>
          <a:p>
            <a:pPr lvl="0"/>
            <a:r>
              <a:rPr lang="ru-RU" dirty="0"/>
              <a:t>Безопасность — обеспечение сохранности информации, регламентация работы с системой, использование специального оборудования и шифров.</a:t>
            </a:r>
          </a:p>
          <a:p>
            <a:pPr lvl="0"/>
            <a:r>
              <a:rPr lang="ru-RU" dirty="0"/>
              <a:t>Дружественность — заключается в том, что система должна быть простой, удобной для освоения и использования (меню, подсказки и др.).</a:t>
            </a:r>
          </a:p>
          <a:p>
            <a:pPr lvl="0"/>
            <a:r>
              <a:rPr lang="ru-RU" dirty="0"/>
              <a:t>Соответствие стандартам — ИТ должна отвечать требованиям стандартов по автоматизации как в целом по ИТ, так и по ее отдельным компонентам.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381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8730"/>
          </a:xfrm>
        </p:spPr>
        <p:txBody>
          <a:bodyPr>
            <a:normAutofit fontScale="90000"/>
          </a:bodyPr>
          <a:lstStyle/>
          <a:p>
            <a:r>
              <a:rPr lang="ru-RU" dirty="0"/>
              <a:t>ЦЕЛИ </a:t>
            </a:r>
            <a:r>
              <a:rPr lang="ru-RU" dirty="0" smtClean="0"/>
              <a:t>ИТ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3856"/>
            <a:ext cx="10515600" cy="5243107"/>
          </a:xfrm>
        </p:spPr>
        <p:txBody>
          <a:bodyPr/>
          <a:lstStyle/>
          <a:p>
            <a:r>
              <a:rPr lang="ru-RU" dirty="0"/>
              <a:t>В расширенной трактовке цели ИТ можно указать, что их целью является обеспечение аппаратно-программного базиса в решении задач создания и эксплуатации ИС различного класса и назначения в соответствии с требованиями пользователя. В общем случае цель ИТ определяется в соответствии с общепринятым представлением цели. Цель ИТ - это предвосхищение будущего потенциального результата от функционирования информационной технологии. По своим свойствам цель — категория вероятностная. Она может быть достигнута полностью, или частично, или вообще не достигнута. Наибольшая вероятность достижения цели определяется многими факторами, одним из которых является </a:t>
            </a:r>
            <a:r>
              <a:rPr lang="ru-RU" i="1" dirty="0" err="1"/>
              <a:t>целеориентирование</a:t>
            </a:r>
            <a:r>
              <a:rPr lang="ru-RU" i="1" dirty="0"/>
              <a:t> ИТ.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158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744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7123"/>
            <a:ext cx="10515600" cy="5359840"/>
          </a:xfrm>
        </p:spPr>
        <p:txBody>
          <a:bodyPr>
            <a:normAutofit/>
          </a:bodyPr>
          <a:lstStyle/>
          <a:p>
            <a:r>
              <a:rPr lang="ru-RU" sz="4000" dirty="0"/>
              <a:t>В контексте назначения ИТ следует учитывать то обстоятельство, что ИТ как система обладает системообразующими признаками. В состав этих признаков прежде всего входят: цели, задачи, функции, структура, порядок функционирования, оценка качества ИТ и др. Цель, задачи и функции составляют интегральную категорию — назначение ИТ.</a:t>
            </a:r>
          </a:p>
        </p:txBody>
      </p:sp>
    </p:spTree>
    <p:extLst>
      <p:ext uri="{BB962C8B-B14F-4D97-AF65-F5344CB8AC3E}">
        <p14:creationId xmlns:p14="http://schemas.microsoft.com/office/powerpoint/2010/main" val="3273165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96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78213"/>
            <a:ext cx="10515600" cy="5398750"/>
          </a:xfrm>
        </p:spPr>
        <p:txBody>
          <a:bodyPr/>
          <a:lstStyle/>
          <a:p>
            <a:r>
              <a:rPr lang="ru-RU" dirty="0" err="1"/>
              <a:t>Целеориентирование</a:t>
            </a:r>
            <a:r>
              <a:rPr lang="ru-RU" dirty="0"/>
              <a:t> ИТ можно выполнить на основе ее содержательного статуса в общей парадигме информационных процессов. А это может означать, что целью ИТ являются создание и использование информационных ресурсов необходимого качества в соответствии с потребностями пользователя. </a:t>
            </a:r>
          </a:p>
        </p:txBody>
      </p:sp>
    </p:spTree>
    <p:extLst>
      <p:ext uri="{BB962C8B-B14F-4D97-AF65-F5344CB8AC3E}">
        <p14:creationId xmlns:p14="http://schemas.microsoft.com/office/powerpoint/2010/main" val="4103687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79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7123"/>
            <a:ext cx="10515600" cy="5359840"/>
          </a:xfrm>
        </p:spPr>
        <p:txBody>
          <a:bodyPr/>
          <a:lstStyle/>
          <a:p>
            <a:r>
              <a:rPr lang="ru-RU" dirty="0"/>
              <a:t>При </a:t>
            </a:r>
            <a:r>
              <a:rPr lang="ru-RU" dirty="0" err="1"/>
              <a:t>целеориентировании</a:t>
            </a:r>
            <a:r>
              <a:rPr lang="ru-RU" dirty="0"/>
              <a:t> следует учитывать условие двойственности. Двойственность в трактовке цели ИТ определяется следующими условиями:</a:t>
            </a:r>
          </a:p>
          <a:p>
            <a:pPr lvl="0"/>
            <a:r>
              <a:rPr lang="ru-RU" dirty="0" smtClean="0"/>
              <a:t>1.имеется </a:t>
            </a:r>
            <a:r>
              <a:rPr lang="ru-RU" dirty="0"/>
              <a:t>ИТ, которая обеспечивает решение комплекса задач по созданию ИС пользователя;</a:t>
            </a:r>
          </a:p>
          <a:p>
            <a:r>
              <a:rPr lang="ru-RU" dirty="0" smtClean="0"/>
              <a:t>2.имеется </a:t>
            </a:r>
            <a:r>
              <a:rPr lang="ru-RU" dirty="0"/>
              <a:t>класс базовой ИТ, на основе которого реализуется конкретная ИТ.</a:t>
            </a:r>
          </a:p>
        </p:txBody>
      </p:sp>
    </p:spTree>
    <p:extLst>
      <p:ext uri="{BB962C8B-B14F-4D97-AF65-F5344CB8AC3E}">
        <p14:creationId xmlns:p14="http://schemas.microsoft.com/office/powerpoint/2010/main" val="3948753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7641"/>
          </a:xfrm>
        </p:spPr>
        <p:txBody>
          <a:bodyPr>
            <a:normAutofit/>
          </a:bodyPr>
          <a:lstStyle/>
          <a:p>
            <a:r>
              <a:rPr lang="ru-RU" sz="3200" dirty="0"/>
              <a:t>ЗАДАЧИ ИТ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08953"/>
            <a:ext cx="10515600" cy="5068010"/>
          </a:xfrm>
        </p:spPr>
        <p:txBody>
          <a:bodyPr/>
          <a:lstStyle/>
          <a:p>
            <a:r>
              <a:rPr lang="ru-RU" dirty="0"/>
              <a:t>Развитием цели ИТ являются определение состава и формулирование задач ИТ. Эти две категории тесно связаны между собой. В общем случае задача ИТ — это совокупность процессов, методов и средств, реализация которых обеспечивает достижение цели ИТ.</a:t>
            </a:r>
          </a:p>
          <a:p>
            <a:r>
              <a:rPr lang="ru-RU" dirty="0"/>
              <a:t>Можно обозначить универсальные и специальные задачи ИТ. Универсальные задачи, или задачи ИТ общего уровня, инвариантны к конкретной предметной области, т.е. не зависят от содержания конкретных информационных задач.</a:t>
            </a:r>
          </a:p>
        </p:txBody>
      </p:sp>
    </p:spTree>
    <p:extLst>
      <p:ext uri="{BB962C8B-B14F-4D97-AF65-F5344CB8AC3E}">
        <p14:creationId xmlns:p14="http://schemas.microsoft.com/office/powerpoint/2010/main" val="422831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9483"/>
            <a:ext cx="10515600" cy="47145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К универсальным задачам относятся: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6034"/>
            <a:ext cx="10515600" cy="5320929"/>
          </a:xfrm>
        </p:spPr>
        <p:txBody>
          <a:bodyPr>
            <a:normAutofit/>
          </a:bodyPr>
          <a:lstStyle/>
          <a:p>
            <a:pPr lvl="0"/>
            <a:r>
              <a:rPr lang="ru-RU" sz="4800" dirty="0" smtClean="0"/>
              <a:t>1. рационализация </a:t>
            </a:r>
            <a:r>
              <a:rPr lang="ru-RU" sz="4800" dirty="0"/>
              <a:t>информационных процессов;</a:t>
            </a:r>
          </a:p>
          <a:p>
            <a:pPr lvl="0"/>
            <a:r>
              <a:rPr lang="ru-RU" sz="4800" dirty="0" smtClean="0"/>
              <a:t>2. экономия </a:t>
            </a:r>
            <a:r>
              <a:rPr lang="ru-RU" sz="4800" dirty="0"/>
              <a:t>ресурсов;</a:t>
            </a:r>
          </a:p>
          <a:p>
            <a:r>
              <a:rPr lang="ru-RU" sz="4800" dirty="0" smtClean="0"/>
              <a:t>3. повышение </a:t>
            </a:r>
            <a:r>
              <a:rPr lang="ru-RU" sz="4800" dirty="0"/>
              <a:t>уровня квалификации специалистов, занятых в решении задач создания, эксплуатации и развития ИТ.</a:t>
            </a:r>
          </a:p>
        </p:txBody>
      </p:sp>
    </p:spTree>
    <p:extLst>
      <p:ext uri="{BB962C8B-B14F-4D97-AF65-F5344CB8AC3E}">
        <p14:creationId xmlns:p14="http://schemas.microsoft.com/office/powerpoint/2010/main" val="826997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7096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В расширенном плане общие задачи ИТ в аспекте минимизации ресурсов заключаются в следующем.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92222"/>
            <a:ext cx="10515600" cy="5184741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Сокращение трудозатрат при выполнении традиционных информационных процессов и операций.</a:t>
            </a:r>
          </a:p>
          <a:p>
            <a:pPr lvl="0"/>
            <a:r>
              <a:rPr lang="ru-RU" dirty="0"/>
              <a:t>Устранение рутинных операций.</a:t>
            </a:r>
          </a:p>
          <a:p>
            <a:pPr lvl="0"/>
            <a:r>
              <a:rPr lang="ru-RU" dirty="0"/>
              <a:t>Ускорение процессов обработки и преобразования информации.</a:t>
            </a:r>
          </a:p>
          <a:p>
            <a:pPr lvl="0"/>
            <a:r>
              <a:rPr lang="ru-RU" dirty="0"/>
              <a:t>Расширение возможностей осуществления статистического анализа и повышение точности учетно-отчетной информации.</a:t>
            </a:r>
          </a:p>
          <a:p>
            <a:pPr lvl="0"/>
            <a:r>
              <a:rPr lang="ru-RU" dirty="0"/>
              <a:t>Повышение уровня качества обслуживания пользователей.</a:t>
            </a:r>
          </a:p>
          <a:p>
            <a:pPr lvl="0"/>
            <a:r>
              <a:rPr lang="ru-RU" dirty="0"/>
              <a:t>Модернизация или полная замена элементов традиционных технологий.</a:t>
            </a:r>
          </a:p>
          <a:p>
            <a:pPr lvl="0"/>
            <a:r>
              <a:rPr lang="ru-RU" dirty="0"/>
              <a:t>Расширение возможностей организации и эффективного использования информационных ресурсов за счет применения новых ИТ, например настольные издательские системы, сканирование текстов, сервисы Интернета и др.</a:t>
            </a:r>
          </a:p>
          <a:p>
            <a:pPr lvl="0"/>
            <a:r>
              <a:rPr lang="ru-RU" dirty="0"/>
              <a:t>Расширение возможностей широкого обмена информацией, участия в корпоративных и других проектах, способствующих интеграции,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923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7641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ФУНКЦИИ ИТ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28409"/>
            <a:ext cx="10515600" cy="5048554"/>
          </a:xfrm>
        </p:spPr>
        <p:txBody>
          <a:bodyPr>
            <a:normAutofit/>
          </a:bodyPr>
          <a:lstStyle/>
          <a:p>
            <a:r>
              <a:rPr lang="ru-RU" sz="3600" dirty="0"/>
              <a:t>С позиций системного подхода существенной характеристикой ИТ являются выполняемые ими функции. Цели и задачи выступают исходными категориями для определения состава и содержания функций. Функция ИТ — это совокупность постоянно выполняемых процедур, реализация которых обеспечивает решение задач ИТ. Функции имеют широкий видовой спектр, который зависит от многих факторов.</a:t>
            </a:r>
          </a:p>
        </p:txBody>
      </p:sp>
    </p:spTree>
    <p:extLst>
      <p:ext uri="{BB962C8B-B14F-4D97-AF65-F5344CB8AC3E}">
        <p14:creationId xmlns:p14="http://schemas.microsoft.com/office/powerpoint/2010/main" val="12172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Для определения назначения ИТ выделим следующие классы </a:t>
            </a:r>
            <a:r>
              <a:rPr lang="ru-RU" dirty="0" smtClean="0"/>
              <a:t>функций ИТ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технологические — сбор, регистрация, передача, ввод в ЭВМ, обработка, поиск, хранение, актуализация, корректировка, выдача информации и др.;</a:t>
            </a:r>
          </a:p>
          <a:p>
            <a:pPr lvl="0"/>
            <a:r>
              <a:rPr lang="ru-RU" dirty="0"/>
              <a:t>информационные — наблюдение, анализ, синтез, систематизация и др.;</a:t>
            </a:r>
          </a:p>
          <a:p>
            <a:r>
              <a:rPr lang="ru-RU" dirty="0"/>
              <a:t>управленческие — прогнозирование, планирование, учет, анализ, контроль, регулирование, нормирование и </a:t>
            </a:r>
            <a:r>
              <a:rPr lang="ru-RU" dirty="0" err="1"/>
              <a:t>др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3571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015"/>
          </a:xfrm>
        </p:spPr>
        <p:txBody>
          <a:bodyPr>
            <a:normAutofit fontScale="90000"/>
          </a:bodyPr>
          <a:lstStyle/>
          <a:p>
            <a:r>
              <a:rPr lang="ru-RU" dirty="0"/>
              <a:t>краткое пояснение сущности технологических </a:t>
            </a:r>
            <a:r>
              <a:rPr lang="ru-RU" dirty="0" smtClean="0"/>
              <a:t>функций: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36971"/>
            <a:ext cx="10515600" cy="4639992"/>
          </a:xfrm>
        </p:spPr>
        <p:txBody>
          <a:bodyPr/>
          <a:lstStyle/>
          <a:p>
            <a:r>
              <a:rPr lang="ru-RU" dirty="0"/>
              <a:t>Сбор сведений — получение сведений от управляемых объектов. Сбор сведений, данных, информации, знаний представляет собой процесс считывания (сканирования) характеристик, признаков, параметров событий, процессов, объектов (реальных и абстрактных). Иногда выделяют отдельные операции: «сбор данных», «сбор информации» и «сбор знаний». Сбор данных и информации — это процесс получения данных от различных источников. Сбор знаний — это получение информации о предметной области от источников знаний.</a:t>
            </a:r>
          </a:p>
        </p:txBody>
      </p:sp>
    </p:spTree>
    <p:extLst>
      <p:ext uri="{BB962C8B-B14F-4D97-AF65-F5344CB8AC3E}">
        <p14:creationId xmlns:p14="http://schemas.microsoft.com/office/powerpoint/2010/main" val="1850024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690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89498"/>
            <a:ext cx="10515600" cy="5087465"/>
          </a:xfrm>
        </p:spPr>
        <p:txBody>
          <a:bodyPr/>
          <a:lstStyle/>
          <a:p>
            <a:r>
              <a:rPr lang="ru-RU" sz="3200" dirty="0"/>
              <a:t>Регистрация сведений — фиксирование сведений на материальный носитель. Сбор и регистрация сведений осуществляются с помощью различных средств. Различают механизированный, автоматизированный и автоматический способы сбора и регистрации. На основе регистрации проводятся группировка, систематизация, преобразование сведений для придания регламентной формы и обеспечения процедур передачи и ввода данных в ЭВМ.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062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07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05838"/>
            <a:ext cx="10515600" cy="5671125"/>
          </a:xfrm>
        </p:spPr>
        <p:txBody>
          <a:bodyPr/>
          <a:lstStyle/>
          <a:p>
            <a:r>
              <a:rPr lang="ru-RU" sz="3200" dirty="0"/>
              <a:t>Передача сведений — это транспортировка сведений от источника информации к приемнику и (или) обратно. Функция передачи сведений осуществляется по каналам связи. Эти каналы могут быть реализованы с применением различных методов и средств. Операции передачи данных, информации и знаний представляют процессы их распространения среди пользователей путем применения средств и систем коммуникации. Эти системы позволяют перемещать (т.е. пересылать) различные виды информации от их отправителя к получателю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8343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96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/>
          <a:lstStyle/>
          <a:p>
            <a:r>
              <a:rPr lang="ru-RU" dirty="0"/>
              <a:t>Несколько линий или каналов связи, предназначенных для передачи данных или организации компьютерной связи, принято называть телекоммуникациями. Английское слово </a:t>
            </a:r>
            <a:r>
              <a:rPr lang="en-US" i="1" dirty="0"/>
              <a:t>telecommunication </a:t>
            </a:r>
            <a:r>
              <a:rPr lang="ru-RU" dirty="0" smtClean="0"/>
              <a:t>означает </a:t>
            </a:r>
            <a:r>
              <a:rPr lang="ru-RU" dirty="0"/>
              <a:t>дистанционную связь, дистанционную передачу данных или сеть связи. Телекоммуникации делятся на проводные и беспроводные. С помощью проводов или кабелей, а также без них (беспроводная связь) телекоммуникации обеспечивают устойчивую передачу данных между источниками и потребителями информации. Телекоммуникации можно определить как транспортную среду передачи данных. Она создается с помощью средств связи для обеспечения отдельных людей, групп пользователей и организаций необходимой им информацией.</a:t>
            </a:r>
          </a:p>
        </p:txBody>
      </p:sp>
    </p:spTree>
    <p:extLst>
      <p:ext uri="{BB962C8B-B14F-4D97-AF65-F5344CB8AC3E}">
        <p14:creationId xmlns:p14="http://schemas.microsoft.com/office/powerpoint/2010/main" val="3856672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744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4945"/>
            <a:ext cx="10515600" cy="5282018"/>
          </a:xfrm>
        </p:spPr>
        <p:txBody>
          <a:bodyPr/>
          <a:lstStyle/>
          <a:p>
            <a:r>
              <a:rPr lang="ru-RU" sz="3200" dirty="0"/>
              <a:t>Ввод данных в ЭВМ — процедура перевода данных с внешних носителей во </a:t>
            </a:r>
            <a:r>
              <a:rPr lang="ru-RU" sz="3200" dirty="0" err="1"/>
              <a:t>внутримашинное</a:t>
            </a:r>
            <a:r>
              <a:rPr lang="ru-RU" sz="3200" dirty="0"/>
              <a:t> представление данных. Операции ввода данных занимают около 80% трудоемкости технологии обработки данных. Они делятся на осуществляемые операторами (людьми) и специальными автоматическими техническими устройствами, в частности датчиками. Ввод информации и данных в ЭВМ операторами осуществляется с помощью клавиатуры и других различных периферийных устройств — сканеров, дигитайзеров, аудио- и видеоустройств и др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54738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96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7123"/>
            <a:ext cx="10515600" cy="535984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Обработка данных (от англ</a:t>
            </a:r>
            <a:r>
              <a:rPr lang="ru-RU" dirty="0" smtClean="0"/>
              <a:t>.</a:t>
            </a:r>
            <a:r>
              <a:rPr lang="en-US" i="1" dirty="0"/>
              <a:t> data processing </a:t>
            </a:r>
            <a:r>
              <a:rPr lang="ru-RU" i="1" dirty="0" smtClean="0"/>
              <a:t>)</a:t>
            </a:r>
            <a:r>
              <a:rPr lang="ru-RU" dirty="0" smtClean="0"/>
              <a:t> </a:t>
            </a:r>
            <a:r>
              <a:rPr lang="ru-RU" dirty="0"/>
              <a:t>— процесс выполнения последовательности операций над данными; совокупность логических и арифметических операций по преобразованию данных в информацию, обеспечивающую решение задач пользователя. Различают арифметические и логические операции. Арифметические операции — это сложение, вычитание, умножение и деление. К логическим операциям относятся операции математической логики — конъюнкция («И»), дизъюнкция («ИЛИ»), отрицание («НЕ»). В соответствии с вышеприведенными определениями это процесс управления данными (цифры, символы и буквы) и преобразования их в информацию в рамках технологии обработки данных. Обработка данных может осуществляться в интерактивном и фоновом режимах.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6602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963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1677"/>
            <a:ext cx="10515600" cy="5165286"/>
          </a:xfrm>
        </p:spPr>
        <p:txBody>
          <a:bodyPr/>
          <a:lstStyle/>
          <a:p>
            <a:r>
              <a:rPr lang="ru-RU" dirty="0"/>
              <a:t>Поиск данных — совокупность логических операций по отбору необходимых данных из БД по запросу пользователя. Различают поиск актуальной и ретроспективной информации. Поиск является важной функцией ИТ. Возможности организации и проведения поиска зависят от наличия информации, ее доступности, а также от средств и навыков организации поиска. Цель любого поиска заключается в использовании методов, позволяющих находить необходимые пользователям различные виды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12805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744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5489"/>
            <a:ext cx="10515600" cy="5301474"/>
          </a:xfrm>
        </p:spPr>
        <p:txBody>
          <a:bodyPr/>
          <a:lstStyle/>
          <a:p>
            <a:r>
              <a:rPr lang="ru-RU" dirty="0"/>
              <a:t>Термин «информационный поиск» (от англ</a:t>
            </a:r>
            <a:r>
              <a:rPr lang="ru-RU" dirty="0" smtClean="0"/>
              <a:t>. </a:t>
            </a:r>
            <a:r>
              <a:rPr lang="en-US" i="1" dirty="0"/>
              <a:t>information retrieval </a:t>
            </a:r>
            <a:r>
              <a:rPr lang="ru-RU" i="1" dirty="0" smtClean="0"/>
              <a:t>)</a:t>
            </a:r>
            <a:r>
              <a:rPr lang="ru-RU" dirty="0" smtClean="0"/>
              <a:t> </a:t>
            </a:r>
            <a:r>
              <a:rPr lang="ru-RU" dirty="0"/>
              <a:t>ввел американский математик К. </a:t>
            </a:r>
            <a:r>
              <a:rPr lang="ru-RU" dirty="0" err="1"/>
              <a:t>Муэрс</a:t>
            </a:r>
            <a:r>
              <a:rPr lang="ru-RU" dirty="0"/>
              <a:t>. Для поиска сначала надо сформулировать информационный запрос, а затем с его помощью осуществлять поиск необходимых данных в различных источниках информации. Информационный поиск предполагает выполнение определенных логических и технических операций, необходимых для нахождения информационных материалов — документов, сведений о них, фактов, данных и знаний. Для поиска информации используют информационно-поисковые системы (ИПС) (от англ</a:t>
            </a:r>
            <a:r>
              <a:rPr lang="ru-RU" dirty="0" smtClean="0"/>
              <a:t>. </a:t>
            </a:r>
            <a:r>
              <a:rPr lang="en-US" i="1" dirty="0"/>
              <a:t>information retrieval systems, </a:t>
            </a:r>
            <a:r>
              <a:rPr lang="en-US" dirty="0"/>
              <a:t>IRS </a:t>
            </a:r>
            <a:r>
              <a:rPr lang="ru-RU" dirty="0" smtClean="0"/>
              <a:t>). </a:t>
            </a:r>
            <a:r>
              <a:rPr lang="ru-RU" dirty="0"/>
              <a:t>В традиционных технологиях ИПС — это картотеки и каталоги, справочники, указатели, энциклопедии, архивы и другие материалы.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900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96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6034"/>
            <a:ext cx="10515600" cy="5320929"/>
          </a:xfrm>
        </p:spPr>
        <p:txBody>
          <a:bodyPr>
            <a:normAutofit/>
          </a:bodyPr>
          <a:lstStyle/>
          <a:p>
            <a:r>
              <a:rPr lang="ru-RU" sz="3600" dirty="0"/>
              <a:t>Важными функциями ИТ являются технологии хранения и сохранности данных. Хранение данных — это размещение сведений на материальном носителе и поддержание их в работоспособном состоянии. ИТ хранения данных может выступать как разновидность технологии обработки данных или как самостоятельная ИТ. Существуют различия в технологиях хранения информации, данных и знаний.</a:t>
            </a:r>
          </a:p>
        </p:txBody>
      </p:sp>
    </p:spTree>
    <p:extLst>
      <p:ext uri="{BB962C8B-B14F-4D97-AF65-F5344CB8AC3E}">
        <p14:creationId xmlns:p14="http://schemas.microsoft.com/office/powerpoint/2010/main" val="3305512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1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58757"/>
            <a:ext cx="10515600" cy="5418206"/>
          </a:xfrm>
        </p:spPr>
        <p:txBody>
          <a:bodyPr/>
          <a:lstStyle/>
          <a:p>
            <a:r>
              <a:rPr lang="ru-RU" dirty="0"/>
              <a:t>Для обеспечения информации в адекватном состоянии БД должны быть актуализированы. Актуализация данных — процесс обновления данных путем внесения в соответствующую единицу информации вновь полученных данных. Под единицей информации здесь понимается широкий состав информационных категорий — запись, таблица, файл, документ, информационный массив, БД и др. Актуализация выполняется также и посредством корректировки данных. Корректировка данных — процесс исправления неадекватных сведений в определенной единице информации. Неадекватность здесь понимается как устаревшие или искаженные (недостоверные) данные.</a:t>
            </a:r>
          </a:p>
        </p:txBody>
      </p:sp>
    </p:spTree>
    <p:extLst>
      <p:ext uri="{BB962C8B-B14F-4D97-AF65-F5344CB8AC3E}">
        <p14:creationId xmlns:p14="http://schemas.microsoft.com/office/powerpoint/2010/main" val="81776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5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6034"/>
            <a:ext cx="10515600" cy="5320929"/>
          </a:xfrm>
        </p:spPr>
        <p:txBody>
          <a:bodyPr/>
          <a:lstStyle/>
          <a:p>
            <a:r>
              <a:rPr lang="ru-RU" dirty="0"/>
              <a:t>Функция вывода информации из ЭВМ является завершающей процедурой преобразования данных на </a:t>
            </a:r>
            <a:r>
              <a:rPr lang="ru-RU" dirty="0" err="1"/>
              <a:t>внутримашинном</a:t>
            </a:r>
            <a:r>
              <a:rPr lang="ru-RU" dirty="0"/>
              <a:t> уровне. Вывод информации из ЭВМ — процесс перемещения информации из памяти ЭВМ на устройство отображения информации, находящееся вне ЭВМ. Эта функция реализуется посредством различных периферийных устройств вывода данных. Принципиальной в семантическом аспекте является функция отображения информации.</a:t>
            </a:r>
          </a:p>
          <a:p>
            <a:r>
              <a:rPr lang="ru-RU" dirty="0"/>
              <a:t>Отображение информации — процесс представления информации в форме, удобной для восприятия человеком. Особенно это относится к отображению информации в социальных узлах: офис, вокзал, аэропорт, улица и др.</a:t>
            </a:r>
          </a:p>
        </p:txBody>
      </p:sp>
    </p:spTree>
    <p:extLst>
      <p:ext uri="{BB962C8B-B14F-4D97-AF65-F5344CB8AC3E}">
        <p14:creationId xmlns:p14="http://schemas.microsoft.com/office/powerpoint/2010/main" val="4157863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690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7123"/>
            <a:ext cx="10515600" cy="5359840"/>
          </a:xfrm>
        </p:spPr>
        <p:txBody>
          <a:bodyPr/>
          <a:lstStyle/>
          <a:p>
            <a:r>
              <a:rPr lang="ru-RU" dirty="0"/>
              <a:t>Обычно в ИТ используют электронные архивы, которые представляют совокупность электронных данных (в том числе программ), размещенных на машиночитаемых носителях информации. Электронный архив — это файл, содержащий один или несколько файлов в сжатой или несжатой форме и информацию, связанную с этими файлами (имя файла, дата и время последней редакции и др.). Электронные архивы позволяют извлекать из них нужные данные для дальнейшего их использования в различных ситуациях (например, для обновления или восстановления утерянных данных).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0701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975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79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6579"/>
            <a:ext cx="10515600" cy="5340384"/>
          </a:xfrm>
        </p:spPr>
        <p:txBody>
          <a:bodyPr/>
          <a:lstStyle/>
          <a:p>
            <a:r>
              <a:rPr lang="ru-RU" dirty="0"/>
              <a:t>Периодическое архивное копирование приводит к получению копий нескольких разных версий одних и тех же файлов. Для обеспечения надежности хранения и защиты данных рекомендуется создавать по две-три архивные копии последних редакций файлов. Современные системы хранения позволяют возвращаться на день, неделю, 30, 90 и более дней назад, что соответствует периодам обновления данных в архивах. При этом осуществляется разархивирование данных. </a:t>
            </a:r>
            <a:r>
              <a:rPr lang="ru-RU"/>
              <a:t>Разархивирование — это процесс точного восстановления электронной информации, ранее сжатой и хранящейся в файле-архиве.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50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2048</Words>
  <Application>Microsoft Office PowerPoint</Application>
  <PresentationFormat>Широкоэкранный</PresentationFormat>
  <Paragraphs>69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Тема Office</vt:lpstr>
      <vt:lpstr>Назначение информационных технологий</vt:lpstr>
      <vt:lpstr>ОСНОВНЫЕ ТРЕБОВАНИЯ К ИТ</vt:lpstr>
      <vt:lpstr>Презентация PowerPoint</vt:lpstr>
      <vt:lpstr>Архитектура ИТ должна отвечать следующим требованиям:</vt:lpstr>
      <vt:lpstr>К требованиям к ИТ также можно отнести признаки автоматизации.</vt:lpstr>
      <vt:lpstr>ЦЕЛИ ИТ</vt:lpstr>
      <vt:lpstr>Презентация PowerPoint</vt:lpstr>
      <vt:lpstr>Презентация PowerPoint</vt:lpstr>
      <vt:lpstr>Презентация PowerPoint</vt:lpstr>
      <vt:lpstr>ЗАДАЧИ ИТ</vt:lpstr>
      <vt:lpstr>К универсальным задачам относятся:</vt:lpstr>
      <vt:lpstr>В расширенном плане общие задачи ИТ в аспекте минимизации ресурсов заключаются в следующем.</vt:lpstr>
      <vt:lpstr>ФУНКЦИИ ИТ</vt:lpstr>
      <vt:lpstr>Для определения назначения ИТ выделим следующие классы функций ИТ:</vt:lpstr>
      <vt:lpstr>краткое пояснение сущности технологических функций: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Назначение информационных технологий</dc:title>
  <dc:creator>Анис Галимянов</dc:creator>
  <cp:lastModifiedBy>Анис Галимянов</cp:lastModifiedBy>
  <cp:revision>5</cp:revision>
  <dcterms:created xsi:type="dcterms:W3CDTF">2016-02-21T09:27:32Z</dcterms:created>
  <dcterms:modified xsi:type="dcterms:W3CDTF">2016-02-21T11:22:37Z</dcterms:modified>
</cp:coreProperties>
</file>