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68"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9" d="100"/>
          <a:sy n="79" d="100"/>
        </p:scale>
        <p:origin x="-84" y="-63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15.10.2018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15.10.2018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15.10.2018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15.10.2018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15.10.2018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15.10.2018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15.10.2018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15.10.2018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15.10.2018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15.10.2018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15.10.2018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15.10.2018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a:t>Алгоритмы на графах</a:t>
            </a:r>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7230261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sp>
        <p:nvSpPr>
          <p:cNvPr id="3" name="Объект 2"/>
          <p:cNvSpPr>
            <a:spLocks noGrp="1"/>
          </p:cNvSpPr>
          <p:nvPr>
            <p:ph idx="1"/>
          </p:nvPr>
        </p:nvSpPr>
        <p:spPr>
          <a:xfrm>
            <a:off x="457200" y="548680"/>
            <a:ext cx="8229600" cy="5577483"/>
          </a:xfrm>
        </p:spPr>
        <p:txBody>
          <a:bodyPr>
            <a:normAutofit fontScale="92500" lnSpcReduction="10000"/>
          </a:bodyPr>
          <a:lstStyle/>
          <a:p>
            <a:r>
              <a:rPr lang="ru-RU" dirty="0"/>
              <a:t>Графы предоставляют механизм формализации многих задач, в которых в основе постановки лежит набор отношений объектов, например, задач по оптимизации систем дорог (коммуникаций), сетей взаимодействующих объектов, задач, имеющих дело с программными или лингвистическими моделями. В наиболее распространенных случаях формулирование задачи в терминах теории графов предполагает дальнейшее решение одной из следующих задач (или их комбинации):</a:t>
            </a:r>
          </a:p>
        </p:txBody>
      </p:sp>
    </p:spTree>
    <p:extLst>
      <p:ext uri="{BB962C8B-B14F-4D97-AF65-F5344CB8AC3E}">
        <p14:creationId xmlns:p14="http://schemas.microsoft.com/office/powerpoint/2010/main" val="3910253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018"/>
          </a:xfrm>
        </p:spPr>
        <p:txBody>
          <a:bodyPr>
            <a:normAutofit fontScale="90000"/>
          </a:bodyPr>
          <a:lstStyle/>
          <a:p>
            <a:endParaRPr lang="ru-RU" dirty="0"/>
          </a:p>
        </p:txBody>
      </p:sp>
      <p:sp>
        <p:nvSpPr>
          <p:cNvPr id="3" name="Объект 2"/>
          <p:cNvSpPr>
            <a:spLocks noGrp="1"/>
          </p:cNvSpPr>
          <p:nvPr>
            <p:ph idx="1"/>
          </p:nvPr>
        </p:nvSpPr>
        <p:spPr>
          <a:xfrm>
            <a:off x="457200" y="476672"/>
            <a:ext cx="8229600" cy="5649491"/>
          </a:xfrm>
        </p:spPr>
        <p:txBody>
          <a:bodyPr/>
          <a:lstStyle/>
          <a:p>
            <a:r>
              <a:rPr lang="ru-RU" dirty="0"/>
              <a:t>нахождение кратчайшего пути из одной вершины графа в другую;</a:t>
            </a:r>
          </a:p>
          <a:p>
            <a:r>
              <a:rPr lang="ru-RU" dirty="0" smtClean="0"/>
              <a:t>нахождение </a:t>
            </a:r>
            <a:r>
              <a:rPr lang="ru-RU" dirty="0"/>
              <a:t>минимального </a:t>
            </a:r>
            <a:r>
              <a:rPr lang="ru-RU" dirty="0" err="1"/>
              <a:t>остовного</a:t>
            </a:r>
            <a:r>
              <a:rPr lang="ru-RU" dirty="0"/>
              <a:t> дерева графа, </a:t>
            </a:r>
            <a:r>
              <a:rPr lang="ru-RU" dirty="0" smtClean="0"/>
              <a:t>или кратчайшего </a:t>
            </a:r>
            <a:r>
              <a:rPr lang="ru-RU" dirty="0"/>
              <a:t>остова;</a:t>
            </a:r>
          </a:p>
          <a:p>
            <a:r>
              <a:rPr lang="ru-RU" dirty="0" smtClean="0"/>
              <a:t>нахождение </a:t>
            </a:r>
            <a:r>
              <a:rPr lang="ru-RU" dirty="0"/>
              <a:t>пути минимальной стоимости, включающего </a:t>
            </a:r>
            <a:r>
              <a:rPr lang="ru-RU" dirty="0" smtClean="0"/>
              <a:t>все вершины </a:t>
            </a:r>
            <a:r>
              <a:rPr lang="ru-RU" dirty="0"/>
              <a:t>графа или его подграфа (задача коммивояжера);</a:t>
            </a:r>
          </a:p>
          <a:p>
            <a:r>
              <a:rPr lang="ru-RU" dirty="0" smtClean="0"/>
              <a:t>нахождение </a:t>
            </a:r>
            <a:r>
              <a:rPr lang="ru-RU" dirty="0"/>
              <a:t>компонент связности </a:t>
            </a:r>
            <a:r>
              <a:rPr lang="ru-RU" dirty="0" smtClean="0"/>
              <a:t>графа</a:t>
            </a:r>
          </a:p>
          <a:p>
            <a:r>
              <a:rPr lang="ru-RU" dirty="0"/>
              <a:t>п</a:t>
            </a:r>
            <a:r>
              <a:rPr lang="ru-RU" dirty="0" smtClean="0"/>
              <a:t>оиск в графах.</a:t>
            </a:r>
            <a:endParaRPr lang="ru-RU" dirty="0"/>
          </a:p>
        </p:txBody>
      </p:sp>
    </p:spTree>
    <p:extLst>
      <p:ext uri="{BB962C8B-B14F-4D97-AF65-F5344CB8AC3E}">
        <p14:creationId xmlns:p14="http://schemas.microsoft.com/office/powerpoint/2010/main" val="729472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sp>
        <p:nvSpPr>
          <p:cNvPr id="3" name="Объект 2"/>
          <p:cNvSpPr>
            <a:spLocks noGrp="1"/>
          </p:cNvSpPr>
          <p:nvPr>
            <p:ph idx="1"/>
          </p:nvPr>
        </p:nvSpPr>
        <p:spPr>
          <a:xfrm>
            <a:off x="457200" y="548680"/>
            <a:ext cx="8229600" cy="5577483"/>
          </a:xfrm>
        </p:spPr>
        <p:txBody>
          <a:bodyPr>
            <a:normAutofit fontScale="92500" lnSpcReduction="10000"/>
          </a:bodyPr>
          <a:lstStyle/>
          <a:p>
            <a:pPr marL="0" indent="0">
              <a:buNone/>
            </a:pPr>
            <a:r>
              <a:rPr lang="ru-RU" dirty="0" smtClean="0"/>
              <a:t>С </a:t>
            </a:r>
            <a:r>
              <a:rPr lang="ru-RU" dirty="0"/>
              <a:t>формальной точки зрения граф G определяется </a:t>
            </a:r>
            <a:r>
              <a:rPr lang="ru-RU" dirty="0" smtClean="0"/>
              <a:t>как пара </a:t>
            </a:r>
            <a:r>
              <a:rPr lang="ru-RU" dirty="0"/>
              <a:t>множеств (V, E) , где V – непустое </a:t>
            </a:r>
            <a:r>
              <a:rPr lang="ru-RU" dirty="0" smtClean="0"/>
              <a:t> множество </a:t>
            </a:r>
            <a:r>
              <a:rPr lang="ru-RU" dirty="0"/>
              <a:t>вершин, а E </a:t>
            </a:r>
            <a:r>
              <a:rPr lang="ru-RU" dirty="0" smtClean="0"/>
              <a:t>– множество </a:t>
            </a:r>
            <a:r>
              <a:rPr lang="ru-RU" dirty="0"/>
              <a:t>пар различных элементов множества V , причем если речь идет </a:t>
            </a:r>
            <a:r>
              <a:rPr lang="ru-RU" dirty="0" smtClean="0"/>
              <a:t>о неупорядоченных </a:t>
            </a:r>
            <a:r>
              <a:rPr lang="ru-RU" dirty="0"/>
              <a:t>парах, то граф G называется неориентированным (</a:t>
            </a:r>
            <a:r>
              <a:rPr lang="ru-RU" dirty="0" smtClean="0"/>
              <a:t>а множество </a:t>
            </a:r>
            <a:r>
              <a:rPr lang="ru-RU" dirty="0"/>
              <a:t>E называется множеством ребер). Если же E состоит </a:t>
            </a:r>
            <a:r>
              <a:rPr lang="ru-RU" dirty="0" smtClean="0"/>
              <a:t>из упорядоченных </a:t>
            </a:r>
            <a:r>
              <a:rPr lang="ru-RU" dirty="0"/>
              <a:t>пар, это означает, что мы имеем дело с </a:t>
            </a:r>
            <a:r>
              <a:rPr lang="ru-RU" dirty="0" smtClean="0"/>
              <a:t>ориентированным графом </a:t>
            </a:r>
            <a:r>
              <a:rPr lang="ru-RU" dirty="0"/>
              <a:t>(орграфом), вершины которого обычно называют узлами, а </a:t>
            </a:r>
            <a:r>
              <a:rPr lang="ru-RU" dirty="0" smtClean="0"/>
              <a:t>множество упорядоченных </a:t>
            </a:r>
            <a:r>
              <a:rPr lang="ru-RU" dirty="0"/>
              <a:t>пар – множеством дуг.</a:t>
            </a:r>
          </a:p>
        </p:txBody>
      </p:sp>
    </p:spTree>
    <p:extLst>
      <p:ext uri="{BB962C8B-B14F-4D97-AF65-F5344CB8AC3E}">
        <p14:creationId xmlns:p14="http://schemas.microsoft.com/office/powerpoint/2010/main" val="444693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18058"/>
          </a:xfrm>
        </p:spPr>
        <p:txBody>
          <a:bodyPr>
            <a:normAutofit fontScale="90000"/>
          </a:bodyPr>
          <a:lstStyle/>
          <a:p>
            <a:r>
              <a:rPr lang="ru-RU" dirty="0"/>
              <a:t>Смежность и инцидентность</a:t>
            </a: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71601" y="1124743"/>
            <a:ext cx="7351496" cy="11845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3340" y="2381250"/>
            <a:ext cx="7619100" cy="26991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17005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066"/>
          </a:xfrm>
        </p:spPr>
        <p:txBody>
          <a:bodyPr>
            <a:normAutofit fontScale="90000"/>
          </a:bodyPr>
          <a:lstStyle/>
          <a:p>
            <a:r>
              <a:rPr lang="ru-RU" dirty="0"/>
              <a:t>Путь и расстояние </a:t>
            </a: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26122" y="1268760"/>
            <a:ext cx="8138890" cy="3888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115144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normAutofit fontScale="90000"/>
          </a:bodyPr>
          <a:lstStyle/>
          <a:p>
            <a:r>
              <a:rPr lang="ru-RU" dirty="0"/>
              <a:t>Связность </a:t>
            </a:r>
          </a:p>
        </p:txBody>
      </p:sp>
      <p:sp>
        <p:nvSpPr>
          <p:cNvPr id="3" name="Объект 2"/>
          <p:cNvSpPr>
            <a:spLocks noGrp="1"/>
          </p:cNvSpPr>
          <p:nvPr>
            <p:ph idx="1"/>
          </p:nvPr>
        </p:nvSpPr>
        <p:spPr>
          <a:xfrm>
            <a:off x="457200" y="980728"/>
            <a:ext cx="8229600" cy="5145435"/>
          </a:xfrm>
        </p:spPr>
        <p:txBody>
          <a:bodyPr>
            <a:normAutofit lnSpcReduction="10000"/>
          </a:bodyPr>
          <a:lstStyle/>
          <a:p>
            <a:pPr marL="0" indent="0">
              <a:buNone/>
            </a:pPr>
            <a:r>
              <a:rPr lang="ru-RU" dirty="0"/>
              <a:t>Две вершины графа называются связанными, если </a:t>
            </a:r>
            <a:r>
              <a:rPr lang="ru-RU" dirty="0" smtClean="0"/>
              <a:t>существует соединяющая </a:t>
            </a:r>
            <a:r>
              <a:rPr lang="ru-RU" dirty="0"/>
              <a:t>их цепь. Граф, в котором все вершины связаны, </a:t>
            </a:r>
            <a:r>
              <a:rPr lang="ru-RU" dirty="0" smtClean="0"/>
              <a:t>называется связным</a:t>
            </a:r>
            <a:r>
              <a:rPr lang="ru-RU" dirty="0"/>
              <a:t>. Поиск компонент связности графа является важной </a:t>
            </a:r>
            <a:r>
              <a:rPr lang="ru-RU" dirty="0" smtClean="0"/>
              <a:t>задачей, решаемой </a:t>
            </a:r>
            <a:r>
              <a:rPr lang="ru-RU" dirty="0"/>
              <a:t>при построении отказоустойчивых сетевых и </a:t>
            </a:r>
            <a:r>
              <a:rPr lang="ru-RU" dirty="0" smtClean="0"/>
              <a:t>вычислительных структур</a:t>
            </a:r>
            <a:r>
              <a:rPr lang="ru-RU" dirty="0"/>
              <a:t>. Связность графов, введение мер связности, решение задач о </a:t>
            </a:r>
            <a:r>
              <a:rPr lang="ru-RU" dirty="0" smtClean="0"/>
              <a:t>потоках в </a:t>
            </a:r>
            <a:r>
              <a:rPr lang="ru-RU" dirty="0"/>
              <a:t>сетях является довольно обширным материалом и обычно изучается в </a:t>
            </a:r>
            <a:r>
              <a:rPr lang="ru-RU" dirty="0" smtClean="0"/>
              <a:t>курсах дискретной математики</a:t>
            </a:r>
            <a:endParaRPr lang="ru-RU" dirty="0"/>
          </a:p>
        </p:txBody>
      </p:sp>
    </p:spTree>
    <p:extLst>
      <p:ext uri="{BB962C8B-B14F-4D97-AF65-F5344CB8AC3E}">
        <p14:creationId xmlns:p14="http://schemas.microsoft.com/office/powerpoint/2010/main" val="12980471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066"/>
          </a:xfrm>
        </p:spPr>
        <p:txBody>
          <a:bodyPr>
            <a:normAutofit fontScale="90000"/>
          </a:bodyPr>
          <a:lstStyle/>
          <a:p>
            <a:r>
              <a:rPr lang="ru-RU" dirty="0"/>
              <a:t>Древовидный граф </a:t>
            </a:r>
          </a:p>
        </p:txBody>
      </p:sp>
      <p:pic>
        <p:nvPicPr>
          <p:cNvPr id="3075"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03713" y="1124744"/>
            <a:ext cx="7786911" cy="2232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3775862"/>
            <a:ext cx="7560840" cy="8052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89847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066"/>
          </a:xfrm>
        </p:spPr>
        <p:txBody>
          <a:bodyPr>
            <a:normAutofit fontScale="90000"/>
          </a:bodyPr>
          <a:lstStyle/>
          <a:p>
            <a:r>
              <a:rPr lang="ru-RU" sz="3600" dirty="0"/>
              <a:t>Способы задания </a:t>
            </a:r>
          </a:p>
        </p:txBody>
      </p:sp>
      <p:sp>
        <p:nvSpPr>
          <p:cNvPr id="3" name="Объект 2"/>
          <p:cNvSpPr>
            <a:spLocks noGrp="1"/>
          </p:cNvSpPr>
          <p:nvPr>
            <p:ph idx="1"/>
          </p:nvPr>
        </p:nvSpPr>
        <p:spPr>
          <a:xfrm>
            <a:off x="457200" y="980728"/>
            <a:ext cx="8229600" cy="5145435"/>
          </a:xfrm>
        </p:spPr>
        <p:txBody>
          <a:bodyPr>
            <a:normAutofit/>
          </a:bodyPr>
          <a:lstStyle/>
          <a:p>
            <a:pPr marL="0" indent="0">
              <a:buNone/>
            </a:pPr>
            <a:r>
              <a:rPr lang="ru-RU" dirty="0"/>
              <a:t>Существуют различные способы задания графа для </a:t>
            </a:r>
            <a:r>
              <a:rPr lang="ru-RU" dirty="0" smtClean="0"/>
              <a:t>компьютерной обработки</a:t>
            </a:r>
            <a:r>
              <a:rPr lang="ru-RU" dirty="0"/>
              <a:t>. Выбор конкретного способа зависит от специфики </a:t>
            </a:r>
            <a:r>
              <a:rPr lang="ru-RU" dirty="0" smtClean="0"/>
              <a:t>решаемой задачи</a:t>
            </a:r>
            <a:r>
              <a:rPr lang="ru-RU" dirty="0"/>
              <a:t>, структуры алгоритма, от объема памяти, доступной для </a:t>
            </a:r>
            <a:r>
              <a:rPr lang="ru-RU" dirty="0" smtClean="0"/>
              <a:t>хранения информации </a:t>
            </a:r>
            <a:r>
              <a:rPr lang="ru-RU" dirty="0"/>
              <a:t>о графе и от скорости выполнения конкретных операций </a:t>
            </a:r>
            <a:r>
              <a:rPr lang="ru-RU" dirty="0" smtClean="0"/>
              <a:t>по доступу </a:t>
            </a:r>
            <a:r>
              <a:rPr lang="ru-RU" dirty="0"/>
              <a:t>к элементам определения графа. Рассмотрим некоторые из </a:t>
            </a:r>
            <a:r>
              <a:rPr lang="ru-RU" dirty="0" smtClean="0"/>
              <a:t>этих способов</a:t>
            </a:r>
            <a:r>
              <a:rPr lang="ru-RU" dirty="0"/>
              <a:t>.</a:t>
            </a:r>
          </a:p>
        </p:txBody>
      </p:sp>
    </p:spTree>
    <p:extLst>
      <p:ext uri="{BB962C8B-B14F-4D97-AF65-F5344CB8AC3E}">
        <p14:creationId xmlns:p14="http://schemas.microsoft.com/office/powerpoint/2010/main" val="16994937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05737" y="2204864"/>
            <a:ext cx="7605301" cy="23042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95329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9095" y="2132856"/>
            <a:ext cx="7868510" cy="2592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62322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018"/>
          </a:xfrm>
        </p:spPr>
        <p:txBody>
          <a:bodyPr>
            <a:normAutofit fontScale="90000"/>
          </a:bodyPr>
          <a:lstStyle/>
          <a:p>
            <a:endParaRPr lang="ru-RU" dirty="0"/>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92822" y="2132856"/>
            <a:ext cx="7638099" cy="2448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597696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sp>
        <p:nvSpPr>
          <p:cNvPr id="3" name="Объект 2"/>
          <p:cNvSpPr>
            <a:spLocks noGrp="1"/>
          </p:cNvSpPr>
          <p:nvPr>
            <p:ph idx="1"/>
          </p:nvPr>
        </p:nvSpPr>
        <p:spPr>
          <a:xfrm>
            <a:off x="457200" y="548680"/>
            <a:ext cx="8229600" cy="5577483"/>
          </a:xfrm>
        </p:spPr>
        <p:txBody>
          <a:bodyPr>
            <a:normAutofit fontScale="70000" lnSpcReduction="20000"/>
          </a:bodyPr>
          <a:lstStyle/>
          <a:p>
            <a:r>
              <a:rPr lang="ru-RU" dirty="0"/>
              <a:t>С точки зрения удобства использования при записи алгоритмов </a:t>
            </a:r>
            <a:r>
              <a:rPr lang="ru-RU" dirty="0" smtClean="0"/>
              <a:t>во многих </a:t>
            </a:r>
            <a:r>
              <a:rPr lang="ru-RU" dirty="0"/>
              <a:t>случаях наиболее привлекательным оказывается способ </a:t>
            </a:r>
            <a:r>
              <a:rPr lang="ru-RU" dirty="0" smtClean="0"/>
              <a:t>хранения информации </a:t>
            </a:r>
            <a:r>
              <a:rPr lang="ru-RU" dirty="0"/>
              <a:t>о графе в виде списков смежности, или списков примыканий. </a:t>
            </a:r>
            <a:r>
              <a:rPr lang="ru-RU" dirty="0" smtClean="0"/>
              <a:t>С точки </a:t>
            </a:r>
            <a:r>
              <a:rPr lang="ru-RU" dirty="0"/>
              <a:t>зрения структур данных, используемых в программировании, </a:t>
            </a:r>
            <a:r>
              <a:rPr lang="ru-RU" dirty="0" smtClean="0"/>
              <a:t>списочная структура </a:t>
            </a:r>
            <a:r>
              <a:rPr lang="ru-RU" dirty="0"/>
              <a:t>представляет собой массив из p указателей на списки </a:t>
            </a:r>
            <a:r>
              <a:rPr lang="ru-RU" dirty="0" smtClean="0"/>
              <a:t>смежных вершин</a:t>
            </a:r>
            <a:r>
              <a:rPr lang="ru-RU" dirty="0"/>
              <a:t>. Для неориентированного графа затраты на хранение </a:t>
            </a:r>
            <a:r>
              <a:rPr lang="ru-RU" dirty="0" smtClean="0"/>
              <a:t>оцениваются величиной </a:t>
            </a:r>
            <a:r>
              <a:rPr lang="ru-RU" dirty="0"/>
              <a:t>O( </a:t>
            </a:r>
            <a:r>
              <a:rPr lang="ru-RU" dirty="0" smtClean="0"/>
              <a:t>p+2*q</a:t>
            </a:r>
            <a:r>
              <a:rPr lang="ru-RU" dirty="0"/>
              <a:t>) . Для орграфа получим O( </a:t>
            </a:r>
            <a:r>
              <a:rPr lang="ru-RU" dirty="0" err="1" smtClean="0"/>
              <a:t>p+q</a:t>
            </a:r>
            <a:r>
              <a:rPr lang="ru-RU" dirty="0"/>
              <a:t>) . </a:t>
            </a:r>
            <a:r>
              <a:rPr lang="ru-RU" dirty="0" smtClean="0"/>
              <a:t>Использование списков </a:t>
            </a:r>
            <a:r>
              <a:rPr lang="ru-RU" dirty="0"/>
              <a:t>смежности позволяет хранить только информацию о реально присутствующих ребрах или дугах, однако за это приходится </a:t>
            </a:r>
            <a:r>
              <a:rPr lang="ru-RU" dirty="0" smtClean="0"/>
              <a:t>платить накладными </a:t>
            </a:r>
            <a:r>
              <a:rPr lang="ru-RU" dirty="0"/>
              <a:t>расходами, связанными с организацией списка. </a:t>
            </a:r>
            <a:r>
              <a:rPr lang="ru-RU" dirty="0" smtClean="0"/>
              <a:t>Требуется дополнительная </a:t>
            </a:r>
            <a:r>
              <a:rPr lang="ru-RU" dirty="0"/>
              <a:t>память для указателей на элементы списка, кроме того, </a:t>
            </a:r>
            <a:r>
              <a:rPr lang="ru-RU" dirty="0" smtClean="0"/>
              <a:t>доступ к </a:t>
            </a:r>
            <a:r>
              <a:rPr lang="ru-RU" dirty="0"/>
              <a:t>информации требует больше времени. Если требуется </a:t>
            </a:r>
            <a:r>
              <a:rPr lang="ru-RU" dirty="0" smtClean="0"/>
              <a:t>обеспечить возможность </a:t>
            </a:r>
            <a:r>
              <a:rPr lang="ru-RU" dirty="0"/>
              <a:t>частых изменений структуры графа в ходе работы </a:t>
            </a:r>
            <a:r>
              <a:rPr lang="ru-RU" dirty="0" smtClean="0"/>
              <a:t>программы (например</a:t>
            </a:r>
            <a:r>
              <a:rPr lang="ru-RU" dirty="0"/>
              <a:t>, добавление или удаление вершин и ребер), то </a:t>
            </a:r>
            <a:r>
              <a:rPr lang="ru-RU" dirty="0" smtClean="0"/>
              <a:t>использование списочных </a:t>
            </a:r>
            <a:r>
              <a:rPr lang="ru-RU" dirty="0"/>
              <a:t>структур, безусловно, является, наиболее эффективным вариантом.</a:t>
            </a:r>
          </a:p>
        </p:txBody>
      </p:sp>
    </p:spTree>
    <p:extLst>
      <p:ext uri="{BB962C8B-B14F-4D97-AF65-F5344CB8AC3E}">
        <p14:creationId xmlns:p14="http://schemas.microsoft.com/office/powerpoint/2010/main" val="3411666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018"/>
          </a:xfrm>
        </p:spPr>
        <p:txBody>
          <a:bodyPr>
            <a:normAutofit fontScale="90000"/>
          </a:bodyPr>
          <a:lstStyle/>
          <a:p>
            <a:endParaRPr lang="ru-RU" dirty="0"/>
          </a:p>
        </p:txBody>
      </p:sp>
      <p:sp>
        <p:nvSpPr>
          <p:cNvPr id="3" name="Объект 2"/>
          <p:cNvSpPr>
            <a:spLocks noGrp="1"/>
          </p:cNvSpPr>
          <p:nvPr>
            <p:ph idx="1"/>
          </p:nvPr>
        </p:nvSpPr>
        <p:spPr>
          <a:xfrm>
            <a:off x="457200" y="548680"/>
            <a:ext cx="8229600" cy="5577483"/>
          </a:xfrm>
        </p:spPr>
        <p:txBody>
          <a:bodyPr>
            <a:normAutofit/>
          </a:bodyPr>
          <a:lstStyle/>
          <a:p>
            <a:pPr marL="0" indent="0">
              <a:buNone/>
            </a:pPr>
            <a:r>
              <a:rPr lang="ru-RU" sz="1600" dirty="0"/>
              <a:t>На </a:t>
            </a:r>
            <a:r>
              <a:rPr lang="ru-RU" sz="1600" dirty="0" smtClean="0"/>
              <a:t>рисунке приведена диаграмма некоторого неориентированного графа </a:t>
            </a:r>
            <a:r>
              <a:rPr lang="ru-RU" sz="1600" dirty="0"/>
              <a:t>и способ его задания в форме списка </a:t>
            </a:r>
            <a:r>
              <a:rPr lang="ru-RU" sz="1600" dirty="0" smtClean="0"/>
              <a:t> смежности</a:t>
            </a:r>
            <a:r>
              <a:rPr lang="ru-RU" sz="1600" dirty="0"/>
              <a:t>. Для </a:t>
            </a:r>
            <a:r>
              <a:rPr lang="ru-RU" sz="1600" dirty="0" smtClean="0"/>
              <a:t>удобства сопоставления </a:t>
            </a:r>
            <a:r>
              <a:rPr lang="ru-RU" sz="1600" dirty="0"/>
              <a:t>рисунков и массивов C/C++ здесь и далее вершины </a:t>
            </a:r>
            <a:r>
              <a:rPr lang="ru-RU" sz="1600" dirty="0" smtClean="0"/>
              <a:t>графа именуются</a:t>
            </a:r>
            <a:r>
              <a:rPr lang="ru-RU" sz="1600" dirty="0"/>
              <a:t>, начиная со значения 0</a:t>
            </a:r>
            <a:r>
              <a:rPr lang="ru-RU" sz="1600" dirty="0" smtClean="0"/>
              <a:t>.</a:t>
            </a:r>
          </a:p>
          <a:p>
            <a:pPr marL="0" indent="0">
              <a:buNone/>
            </a:pPr>
            <a:endParaRPr lang="ru-RU" sz="1600"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556791"/>
            <a:ext cx="6753518" cy="47525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663772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dirty="0"/>
              <a:t>Матрицы смежности и инцидентности данного графа имеют</a:t>
            </a:r>
            <a:br>
              <a:rPr lang="ru-RU" sz="2400" dirty="0"/>
            </a:br>
            <a:r>
              <a:rPr lang="ru-RU" sz="2400" dirty="0"/>
              <a:t>следующий вид:</a:t>
            </a:r>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76683" y="2492896"/>
            <a:ext cx="8051177" cy="2592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2492896"/>
            <a:ext cx="8051177" cy="2592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587756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18058"/>
          </a:xfrm>
        </p:spPr>
        <p:txBody>
          <a:bodyPr>
            <a:normAutofit fontScale="90000"/>
          </a:bodyPr>
          <a:lstStyle/>
          <a:p>
            <a:r>
              <a:rPr lang="ru-RU" b="1" dirty="0"/>
              <a:t>Поиск в </a:t>
            </a:r>
            <a:r>
              <a:rPr lang="ru-RU" b="1" dirty="0" smtClean="0"/>
              <a:t>глубину</a:t>
            </a:r>
            <a:endParaRPr lang="ru-RU" dirty="0"/>
          </a:p>
        </p:txBody>
      </p:sp>
      <p:sp>
        <p:nvSpPr>
          <p:cNvPr id="3" name="Объект 2"/>
          <p:cNvSpPr>
            <a:spLocks noGrp="1"/>
          </p:cNvSpPr>
          <p:nvPr>
            <p:ph idx="1"/>
          </p:nvPr>
        </p:nvSpPr>
        <p:spPr>
          <a:xfrm>
            <a:off x="457200" y="908720"/>
            <a:ext cx="8229600" cy="5217443"/>
          </a:xfrm>
        </p:spPr>
        <p:txBody>
          <a:bodyPr>
            <a:normAutofit fontScale="77500" lnSpcReduction="20000"/>
          </a:bodyPr>
          <a:lstStyle/>
          <a:p>
            <a:pPr marL="0" indent="0">
              <a:buNone/>
            </a:pPr>
            <a:r>
              <a:rPr lang="ru-RU" dirty="0"/>
              <a:t>Поиск в глубину (англ. </a:t>
            </a:r>
            <a:r>
              <a:rPr lang="ru-RU" dirty="0" err="1"/>
              <a:t>depth-first</a:t>
            </a:r>
            <a:r>
              <a:rPr lang="ru-RU" dirty="0"/>
              <a:t> </a:t>
            </a:r>
            <a:r>
              <a:rPr lang="ru-RU" dirty="0" err="1"/>
              <a:t>search</a:t>
            </a:r>
            <a:r>
              <a:rPr lang="ru-RU" dirty="0"/>
              <a:t>, DFS) – это рекурсивный алгоритм обхода вершин графа. Если метод поиска в ширину производился симметрично (вершины графа просматривались по уровням), то данный метод предполагает продвижение вглубь до тех пор, пока это возможно. Невозможность дальнейшего продвижения, означает, что следующим шагом будет переход на последний, имеющий несколько вариантов движения (один из которых исследован полностью), ранее посещенный узел (вершина). Отсутствие последнего свидетельствует об одной из двух возможных ситуаций: либо все вершины графа уже просмотрены, либо просмотрены все те, что доступны из вершины, взятой в качестве начальной, но не все (несвязные и ориентированные графы допускают последний вариант</a:t>
            </a:r>
            <a:r>
              <a:rPr lang="ru-RU" dirty="0" smtClean="0"/>
              <a:t>) </a:t>
            </a:r>
            <a:endParaRPr lang="ru-RU" dirty="0"/>
          </a:p>
          <a:p>
            <a:endParaRPr lang="ru-RU" dirty="0"/>
          </a:p>
          <a:p>
            <a:endParaRPr lang="ru-RU" dirty="0"/>
          </a:p>
        </p:txBody>
      </p:sp>
    </p:spTree>
    <p:extLst>
      <p:ext uri="{BB962C8B-B14F-4D97-AF65-F5344CB8AC3E}">
        <p14:creationId xmlns:p14="http://schemas.microsoft.com/office/powerpoint/2010/main" val="1707180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02034"/>
          </a:xfrm>
        </p:spPr>
        <p:txBody>
          <a:bodyPr>
            <a:normAutofit fontScale="90000"/>
          </a:bodyPr>
          <a:lstStyle/>
          <a:p>
            <a:endParaRPr lang="ru-RU" dirty="0"/>
          </a:p>
        </p:txBody>
      </p:sp>
      <p:pic>
        <p:nvPicPr>
          <p:cNvPr id="1024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87824" y="1700808"/>
            <a:ext cx="2681836" cy="24609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405759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018"/>
          </a:xfrm>
        </p:spPr>
        <p:txBody>
          <a:bodyPr>
            <a:normAutofit fontScale="90000"/>
          </a:bodyPr>
          <a:lstStyle/>
          <a:p>
            <a:endParaRPr lang="ru-RU" dirty="0"/>
          </a:p>
        </p:txBody>
      </p:sp>
      <p:sp>
        <p:nvSpPr>
          <p:cNvPr id="3" name="Объект 2"/>
          <p:cNvSpPr>
            <a:spLocks noGrp="1"/>
          </p:cNvSpPr>
          <p:nvPr>
            <p:ph idx="1"/>
          </p:nvPr>
        </p:nvSpPr>
        <p:spPr>
          <a:xfrm>
            <a:off x="457200" y="548680"/>
            <a:ext cx="8229600" cy="5577483"/>
          </a:xfrm>
        </p:spPr>
        <p:txBody>
          <a:bodyPr>
            <a:normAutofit fontScale="77500" lnSpcReduction="20000"/>
          </a:bodyPr>
          <a:lstStyle/>
          <a:p>
            <a:r>
              <a:rPr lang="ru-RU" dirty="0"/>
              <a:t>Рассмотрим то, как будет вести себя алгоритм на конкретном примере. Приведенный далее неориентированный связный граф имеет в сумме 5 вершин. Сначала необходимо выбрать начальную вершину. Какая бы вершина в качестве таковой не была выбрана, граф в любом случае исследуется полностью, поскольку, как уже было сказано, это связный граф без единого направленного ребра.</a:t>
            </a:r>
          </a:p>
          <a:p>
            <a:r>
              <a:rPr lang="ru-RU" dirty="0"/>
              <a:t>Пусть обход начнется с узла 1, тогда порядок последовательности просмотренных узлов будет следующим: 1 2 3 5 4. Если выполнение начать, например, с узла 3, то порядок обхода окажется иным: 3 2 1 5 4</a:t>
            </a:r>
            <a:r>
              <a:rPr lang="ru-RU" dirty="0" smtClean="0"/>
              <a:t>.</a:t>
            </a:r>
            <a:endParaRPr lang="ru-RU" dirty="0"/>
          </a:p>
          <a:p>
            <a:r>
              <a:rPr lang="ru-RU" dirty="0"/>
              <a:t>Алгоритм поиска в глубину базируется на рекурсии, т. е. функция обхода, по мере выполнения, вызывает сама себя, что делает код в целом довольно компактным.</a:t>
            </a:r>
          </a:p>
        </p:txBody>
      </p:sp>
    </p:spTree>
    <p:extLst>
      <p:ext uri="{BB962C8B-B14F-4D97-AF65-F5344CB8AC3E}">
        <p14:creationId xmlns:p14="http://schemas.microsoft.com/office/powerpoint/2010/main" val="34962763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normAutofit fontScale="90000"/>
          </a:bodyPr>
          <a:lstStyle/>
          <a:p>
            <a:r>
              <a:rPr lang="ru-RU" b="1" dirty="0"/>
              <a:t>Псевдокод алгоритма:</a:t>
            </a:r>
            <a:endParaRPr lang="ru-RU" dirty="0"/>
          </a:p>
        </p:txBody>
      </p:sp>
      <p:sp>
        <p:nvSpPr>
          <p:cNvPr id="3" name="Объект 2"/>
          <p:cNvSpPr>
            <a:spLocks noGrp="1"/>
          </p:cNvSpPr>
          <p:nvPr>
            <p:ph idx="1"/>
          </p:nvPr>
        </p:nvSpPr>
        <p:spPr>
          <a:xfrm>
            <a:off x="457200" y="1124744"/>
            <a:ext cx="8229600" cy="5001419"/>
          </a:xfrm>
        </p:spPr>
        <p:txBody>
          <a:bodyPr>
            <a:normAutofit/>
          </a:bodyPr>
          <a:lstStyle/>
          <a:p>
            <a:pPr marL="0" indent="0">
              <a:buNone/>
            </a:pPr>
            <a:r>
              <a:rPr lang="ru-RU" sz="2400" dirty="0"/>
              <a:t>Заголовок функции </a:t>
            </a:r>
            <a:r>
              <a:rPr lang="en-US" sz="2400" dirty="0"/>
              <a:t>DFS(</a:t>
            </a:r>
            <a:r>
              <a:rPr lang="en-US" sz="2400" dirty="0" err="1"/>
              <a:t>st</a:t>
            </a:r>
            <a:r>
              <a:rPr lang="en-US" sz="2400" dirty="0"/>
              <a:t>)</a:t>
            </a:r>
          </a:p>
          <a:p>
            <a:pPr marL="0" indent="0">
              <a:buNone/>
            </a:pPr>
            <a:r>
              <a:rPr lang="ru-RU" sz="2400" dirty="0"/>
              <a:t>Вывести (</a:t>
            </a:r>
            <a:r>
              <a:rPr lang="en-US" sz="2400" dirty="0" err="1"/>
              <a:t>st</a:t>
            </a:r>
            <a:r>
              <a:rPr lang="en-US" sz="2400" dirty="0"/>
              <a:t>)</a:t>
            </a:r>
          </a:p>
          <a:p>
            <a:pPr marL="0" indent="0">
              <a:buNone/>
            </a:pPr>
            <a:r>
              <a:rPr lang="en-US" sz="2400" dirty="0"/>
              <a:t>visited[</a:t>
            </a:r>
            <a:r>
              <a:rPr lang="en-US" sz="2400" dirty="0" err="1"/>
              <a:t>st</a:t>
            </a:r>
            <a:r>
              <a:rPr lang="en-US" sz="2400" dirty="0"/>
              <a:t>] ← </a:t>
            </a:r>
            <a:r>
              <a:rPr lang="ru-RU" sz="2400" dirty="0"/>
              <a:t>посещена;</a:t>
            </a:r>
          </a:p>
          <a:p>
            <a:pPr marL="0" indent="0">
              <a:buNone/>
            </a:pPr>
            <a:r>
              <a:rPr lang="ru-RU" sz="2400" dirty="0"/>
              <a:t>Для </a:t>
            </a:r>
            <a:r>
              <a:rPr lang="en-US" sz="2400" dirty="0"/>
              <a:t>r=1 </a:t>
            </a:r>
            <a:r>
              <a:rPr lang="ru-RU" sz="2400" dirty="0"/>
              <a:t>до </a:t>
            </a:r>
            <a:r>
              <a:rPr lang="en-US" sz="2400" dirty="0"/>
              <a:t>n </a:t>
            </a:r>
            <a:r>
              <a:rPr lang="ru-RU" sz="2400" dirty="0"/>
              <a:t>выполнять</a:t>
            </a:r>
          </a:p>
          <a:p>
            <a:pPr marL="0" indent="0">
              <a:buNone/>
            </a:pPr>
            <a:r>
              <a:rPr lang="ru-RU" sz="2400" dirty="0"/>
              <a:t>Если (</a:t>
            </a:r>
            <a:r>
              <a:rPr lang="en-US" sz="2400" dirty="0"/>
              <a:t>graph[</a:t>
            </a:r>
            <a:r>
              <a:rPr lang="en-US" sz="2400" dirty="0" err="1"/>
              <a:t>st</a:t>
            </a:r>
            <a:r>
              <a:rPr lang="en-US" sz="2400" dirty="0"/>
              <a:t>, r] ≠ 0) </a:t>
            </a:r>
            <a:r>
              <a:rPr lang="ru-RU" sz="2400" dirty="0"/>
              <a:t>и (</a:t>
            </a:r>
            <a:r>
              <a:rPr lang="en-US" sz="2400" dirty="0"/>
              <a:t>visited[r] </a:t>
            </a:r>
            <a:r>
              <a:rPr lang="ru-RU" sz="2400" dirty="0"/>
              <a:t>не посещена) то </a:t>
            </a:r>
            <a:r>
              <a:rPr lang="en-US" sz="2400" dirty="0"/>
              <a:t>DFS(r)</a:t>
            </a:r>
            <a:endParaRPr lang="ru-RU" sz="2400" dirty="0"/>
          </a:p>
        </p:txBody>
      </p:sp>
    </p:spTree>
    <p:extLst>
      <p:ext uri="{BB962C8B-B14F-4D97-AF65-F5344CB8AC3E}">
        <p14:creationId xmlns:p14="http://schemas.microsoft.com/office/powerpoint/2010/main" val="29896058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sp>
        <p:nvSpPr>
          <p:cNvPr id="3" name="Объект 2"/>
          <p:cNvSpPr>
            <a:spLocks noGrp="1"/>
          </p:cNvSpPr>
          <p:nvPr>
            <p:ph idx="1"/>
          </p:nvPr>
        </p:nvSpPr>
        <p:spPr>
          <a:xfrm>
            <a:off x="457200" y="548680"/>
            <a:ext cx="8229600" cy="5577483"/>
          </a:xfrm>
        </p:spPr>
        <p:txBody>
          <a:bodyPr/>
          <a:lstStyle/>
          <a:p>
            <a:r>
              <a:rPr lang="ru-RU" dirty="0"/>
              <a:t>Здесь DFS (</a:t>
            </a:r>
            <a:r>
              <a:rPr lang="ru-RU" dirty="0" err="1"/>
              <a:t>depth-firstsearch</a:t>
            </a:r>
            <a:r>
              <a:rPr lang="ru-RU" dirty="0"/>
              <a:t>) – название функции. Единственный ее параметр </a:t>
            </a:r>
            <a:r>
              <a:rPr lang="ru-RU" dirty="0" err="1"/>
              <a:t>st</a:t>
            </a:r>
            <a:r>
              <a:rPr lang="ru-RU" dirty="0"/>
              <a:t> – стартовый узел, передаваемый из главной части программы как аргумент. Каждому из элементов логического массива </a:t>
            </a:r>
            <a:r>
              <a:rPr lang="ru-RU" dirty="0" err="1"/>
              <a:t>visited</a:t>
            </a:r>
            <a:r>
              <a:rPr lang="ru-RU" dirty="0"/>
              <a:t> заранее присваивается значение </a:t>
            </a:r>
            <a:r>
              <a:rPr lang="ru-RU" dirty="0" err="1"/>
              <a:t>false</a:t>
            </a:r>
            <a:r>
              <a:rPr lang="ru-RU" dirty="0"/>
              <a:t>, т. е. каждая из вершин изначально будет значиться как не посещенная.</a:t>
            </a:r>
          </a:p>
        </p:txBody>
      </p:sp>
    </p:spTree>
    <p:extLst>
      <p:ext uri="{BB962C8B-B14F-4D97-AF65-F5344CB8AC3E}">
        <p14:creationId xmlns:p14="http://schemas.microsoft.com/office/powerpoint/2010/main" val="38716058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sp>
        <p:nvSpPr>
          <p:cNvPr id="3" name="Объект 2"/>
          <p:cNvSpPr>
            <a:spLocks noGrp="1"/>
          </p:cNvSpPr>
          <p:nvPr>
            <p:ph idx="1"/>
          </p:nvPr>
        </p:nvSpPr>
        <p:spPr>
          <a:xfrm>
            <a:off x="457200" y="548680"/>
            <a:ext cx="8229600" cy="5577483"/>
          </a:xfrm>
        </p:spPr>
        <p:txBody>
          <a:bodyPr/>
          <a:lstStyle/>
          <a:p>
            <a:r>
              <a:rPr lang="ru-RU" dirty="0"/>
              <a:t>Двумерный массив </a:t>
            </a:r>
            <a:r>
              <a:rPr lang="ru-RU" dirty="0" err="1"/>
              <a:t>graph</a:t>
            </a:r>
            <a:r>
              <a:rPr lang="ru-RU" dirty="0"/>
              <a:t> – это матрица смежности графа. Большую часть внимания следует сконцентрировать на последней строке. Если элемент матрицы смежности, на каком то шаге равен 1 (а не 0) и вершина с тем же номером, что и проверяемый столбец матрицы при этом не была посещена, то функция рекурсивно повторяется. В противном случае функция возвращается на предыдущую стадию рекурсии.</a:t>
            </a:r>
          </a:p>
        </p:txBody>
      </p:sp>
    </p:spTree>
    <p:extLst>
      <p:ext uri="{BB962C8B-B14F-4D97-AF65-F5344CB8AC3E}">
        <p14:creationId xmlns:p14="http://schemas.microsoft.com/office/powerpoint/2010/main" val="41411561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066"/>
          </a:xfrm>
        </p:spPr>
        <p:txBody>
          <a:bodyPr>
            <a:normAutofit fontScale="90000"/>
          </a:bodyPr>
          <a:lstStyle/>
          <a:p>
            <a:r>
              <a:rPr lang="ru-RU" dirty="0"/>
              <a:t>Код программы на </a:t>
            </a:r>
            <a:r>
              <a:rPr lang="en-US" dirty="0"/>
              <a:t>C++:</a:t>
            </a:r>
            <a:endParaRPr lang="ru-RU" dirty="0"/>
          </a:p>
        </p:txBody>
      </p:sp>
      <p:sp>
        <p:nvSpPr>
          <p:cNvPr id="3" name="Объект 2"/>
          <p:cNvSpPr>
            <a:spLocks noGrp="1"/>
          </p:cNvSpPr>
          <p:nvPr>
            <p:ph idx="1"/>
          </p:nvPr>
        </p:nvSpPr>
        <p:spPr>
          <a:xfrm>
            <a:off x="457200" y="836712"/>
            <a:ext cx="8229600" cy="5289451"/>
          </a:xfrm>
        </p:spPr>
        <p:txBody>
          <a:bodyPr>
            <a:normAutofit fontScale="70000" lnSpcReduction="20000"/>
          </a:bodyPr>
          <a:lstStyle/>
          <a:p>
            <a:pPr marL="0" indent="0">
              <a:buNone/>
            </a:pPr>
            <a:r>
              <a:rPr lang="en-US" dirty="0"/>
              <a:t>#include "</a:t>
            </a:r>
            <a:r>
              <a:rPr lang="en-US" dirty="0" err="1"/>
              <a:t>stdafx.h</a:t>
            </a:r>
            <a:r>
              <a:rPr lang="en-US" dirty="0"/>
              <a:t>"</a:t>
            </a:r>
          </a:p>
          <a:p>
            <a:pPr marL="0" indent="0">
              <a:buNone/>
            </a:pPr>
            <a:r>
              <a:rPr lang="en-US" dirty="0"/>
              <a:t>#include &lt;</a:t>
            </a:r>
            <a:r>
              <a:rPr lang="en-US" dirty="0" err="1"/>
              <a:t>iostream</a:t>
            </a:r>
            <a:r>
              <a:rPr lang="en-US" dirty="0"/>
              <a:t>&gt;</a:t>
            </a:r>
          </a:p>
          <a:p>
            <a:pPr marL="0" indent="0">
              <a:buNone/>
            </a:pPr>
            <a:r>
              <a:rPr lang="en-US" dirty="0"/>
              <a:t>using namespace </a:t>
            </a:r>
            <a:r>
              <a:rPr lang="en-US" dirty="0" err="1"/>
              <a:t>std</a:t>
            </a:r>
            <a:r>
              <a:rPr lang="en-US" dirty="0"/>
              <a:t>;</a:t>
            </a:r>
          </a:p>
          <a:p>
            <a:pPr marL="0" indent="0">
              <a:buNone/>
            </a:pPr>
            <a:r>
              <a:rPr lang="en-US" dirty="0" err="1"/>
              <a:t>const</a:t>
            </a:r>
            <a:r>
              <a:rPr lang="en-US" dirty="0"/>
              <a:t> </a:t>
            </a:r>
            <a:r>
              <a:rPr lang="en-US" dirty="0" err="1"/>
              <a:t>int</a:t>
            </a:r>
            <a:r>
              <a:rPr lang="en-US" dirty="0"/>
              <a:t> n=5;</a:t>
            </a:r>
          </a:p>
          <a:p>
            <a:pPr marL="0" indent="0">
              <a:buNone/>
            </a:pPr>
            <a:r>
              <a:rPr lang="en-US" dirty="0" err="1"/>
              <a:t>int</a:t>
            </a:r>
            <a:r>
              <a:rPr lang="en-US" dirty="0"/>
              <a:t> </a:t>
            </a:r>
            <a:r>
              <a:rPr lang="en-US" dirty="0" err="1"/>
              <a:t>i</a:t>
            </a:r>
            <a:r>
              <a:rPr lang="en-US" dirty="0"/>
              <a:t>, j;</a:t>
            </a:r>
          </a:p>
          <a:p>
            <a:pPr marL="0" indent="0">
              <a:buNone/>
            </a:pPr>
            <a:r>
              <a:rPr lang="en-US" dirty="0"/>
              <a:t>bool *visited=new bool[n];</a:t>
            </a:r>
          </a:p>
          <a:p>
            <a:pPr marL="0" indent="0">
              <a:buNone/>
            </a:pPr>
            <a:r>
              <a:rPr lang="en-US" dirty="0"/>
              <a:t>//</a:t>
            </a:r>
            <a:r>
              <a:rPr lang="ru-RU" dirty="0"/>
              <a:t>матрица смежности графа</a:t>
            </a:r>
          </a:p>
          <a:p>
            <a:pPr marL="0" indent="0">
              <a:buNone/>
            </a:pPr>
            <a:r>
              <a:rPr lang="en-US" dirty="0" err="1"/>
              <a:t>int</a:t>
            </a:r>
            <a:r>
              <a:rPr lang="en-US" dirty="0"/>
              <a:t> graph[n][n] =</a:t>
            </a:r>
          </a:p>
          <a:p>
            <a:pPr marL="0" indent="0">
              <a:buNone/>
            </a:pPr>
            <a:r>
              <a:rPr lang="en-US" dirty="0"/>
              <a:t>{</a:t>
            </a:r>
          </a:p>
          <a:p>
            <a:pPr marL="0" indent="0">
              <a:buNone/>
            </a:pPr>
            <a:r>
              <a:rPr lang="en-US" dirty="0"/>
              <a:t>{0, 1, 0, 0, 1},</a:t>
            </a:r>
          </a:p>
          <a:p>
            <a:pPr marL="0" indent="0">
              <a:buNone/>
            </a:pPr>
            <a:r>
              <a:rPr lang="en-US" dirty="0"/>
              <a:t>{1, 0, 1, 1, 0},</a:t>
            </a:r>
          </a:p>
          <a:p>
            <a:pPr marL="0" indent="0">
              <a:buNone/>
            </a:pPr>
            <a:r>
              <a:rPr lang="en-US" dirty="0"/>
              <a:t>{0, 1, 0, 0, 1},</a:t>
            </a:r>
          </a:p>
          <a:p>
            <a:pPr marL="0" indent="0">
              <a:buNone/>
            </a:pPr>
            <a:r>
              <a:rPr lang="en-US" dirty="0"/>
              <a:t>{0, 1, 0, 0, 1},</a:t>
            </a:r>
          </a:p>
          <a:p>
            <a:pPr marL="0" indent="0">
              <a:buNone/>
            </a:pPr>
            <a:r>
              <a:rPr lang="en-US" dirty="0"/>
              <a:t>{1, 0, 1, 1, 0}</a:t>
            </a:r>
          </a:p>
          <a:p>
            <a:pPr marL="0" indent="0">
              <a:buNone/>
            </a:pPr>
            <a:r>
              <a:rPr lang="en-US" dirty="0"/>
              <a:t>};</a:t>
            </a:r>
            <a:endParaRPr lang="ru-RU" dirty="0"/>
          </a:p>
        </p:txBody>
      </p:sp>
    </p:spTree>
    <p:extLst>
      <p:ext uri="{BB962C8B-B14F-4D97-AF65-F5344CB8AC3E}">
        <p14:creationId xmlns:p14="http://schemas.microsoft.com/office/powerpoint/2010/main" val="28639618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sp>
        <p:nvSpPr>
          <p:cNvPr id="3" name="Объект 2"/>
          <p:cNvSpPr>
            <a:spLocks noGrp="1"/>
          </p:cNvSpPr>
          <p:nvPr>
            <p:ph idx="1"/>
          </p:nvPr>
        </p:nvSpPr>
        <p:spPr>
          <a:xfrm>
            <a:off x="457200" y="620688"/>
            <a:ext cx="8229600" cy="5505475"/>
          </a:xfrm>
        </p:spPr>
        <p:txBody>
          <a:bodyPr>
            <a:noAutofit/>
          </a:bodyPr>
          <a:lstStyle/>
          <a:p>
            <a:pPr marL="0" indent="0">
              <a:buNone/>
            </a:pPr>
            <a:r>
              <a:rPr lang="ru-RU" sz="1600" dirty="0"/>
              <a:t>//поиск в глубину</a:t>
            </a:r>
          </a:p>
          <a:p>
            <a:pPr marL="0" indent="0">
              <a:buNone/>
            </a:pPr>
            <a:r>
              <a:rPr lang="en-US" sz="1600" dirty="0"/>
              <a:t>void DFS(</a:t>
            </a:r>
            <a:r>
              <a:rPr lang="en-US" sz="1600" dirty="0" err="1"/>
              <a:t>int</a:t>
            </a:r>
            <a:r>
              <a:rPr lang="en-US" sz="1600" dirty="0"/>
              <a:t> </a:t>
            </a:r>
            <a:r>
              <a:rPr lang="en-US" sz="1600" dirty="0" err="1"/>
              <a:t>st</a:t>
            </a:r>
            <a:r>
              <a:rPr lang="en-US" sz="1600" dirty="0"/>
              <a:t>)</a:t>
            </a:r>
          </a:p>
          <a:p>
            <a:pPr marL="0" indent="0">
              <a:buNone/>
            </a:pPr>
            <a:r>
              <a:rPr lang="en-US" sz="1600" dirty="0"/>
              <a:t>{</a:t>
            </a:r>
          </a:p>
          <a:p>
            <a:pPr marL="0" indent="0">
              <a:buNone/>
            </a:pPr>
            <a:r>
              <a:rPr lang="en-US" sz="1600" dirty="0" err="1"/>
              <a:t>int</a:t>
            </a:r>
            <a:r>
              <a:rPr lang="en-US" sz="1600" dirty="0"/>
              <a:t> r;</a:t>
            </a:r>
          </a:p>
          <a:p>
            <a:pPr marL="0" indent="0">
              <a:buNone/>
            </a:pPr>
            <a:r>
              <a:rPr lang="en-US" sz="1600" dirty="0" err="1"/>
              <a:t>cout</a:t>
            </a:r>
            <a:r>
              <a:rPr lang="en-US" sz="1600" dirty="0"/>
              <a:t>&lt;&lt;st+1&lt;&lt;" ";</a:t>
            </a:r>
          </a:p>
          <a:p>
            <a:pPr marL="0" indent="0">
              <a:buNone/>
            </a:pPr>
            <a:r>
              <a:rPr lang="en-US" sz="1600" dirty="0"/>
              <a:t>visited[</a:t>
            </a:r>
            <a:r>
              <a:rPr lang="en-US" sz="1600" dirty="0" err="1"/>
              <a:t>st</a:t>
            </a:r>
            <a:r>
              <a:rPr lang="en-US" sz="1600" dirty="0"/>
              <a:t>]=true;</a:t>
            </a:r>
          </a:p>
          <a:p>
            <a:pPr marL="0" indent="0">
              <a:buNone/>
            </a:pPr>
            <a:r>
              <a:rPr lang="en-US" sz="1600" dirty="0"/>
              <a:t>for (r=0; r&lt;=n; r++)</a:t>
            </a:r>
          </a:p>
          <a:p>
            <a:pPr marL="0" indent="0">
              <a:buNone/>
            </a:pPr>
            <a:r>
              <a:rPr lang="en-US" sz="1600" dirty="0"/>
              <a:t>if ((graph[</a:t>
            </a:r>
            <a:r>
              <a:rPr lang="en-US" sz="1600" dirty="0" err="1"/>
              <a:t>st</a:t>
            </a:r>
            <a:r>
              <a:rPr lang="en-US" sz="1600" dirty="0"/>
              <a:t>][r]!=0) &amp;&amp; (!visited[r]))</a:t>
            </a:r>
          </a:p>
          <a:p>
            <a:pPr marL="0" indent="0">
              <a:buNone/>
            </a:pPr>
            <a:r>
              <a:rPr lang="en-US" sz="1600" dirty="0"/>
              <a:t>DFS(r);</a:t>
            </a:r>
          </a:p>
          <a:p>
            <a:pPr marL="0" indent="0">
              <a:buNone/>
            </a:pPr>
            <a:r>
              <a:rPr lang="en-US" sz="1600" dirty="0" smtClean="0"/>
              <a:t>}</a:t>
            </a:r>
            <a:endParaRPr lang="en-US" sz="1600" dirty="0"/>
          </a:p>
        </p:txBody>
      </p:sp>
    </p:spTree>
    <p:extLst>
      <p:ext uri="{BB962C8B-B14F-4D97-AF65-F5344CB8AC3E}">
        <p14:creationId xmlns:p14="http://schemas.microsoft.com/office/powerpoint/2010/main" val="31508234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sp>
        <p:nvSpPr>
          <p:cNvPr id="3" name="Объект 2"/>
          <p:cNvSpPr>
            <a:spLocks noGrp="1"/>
          </p:cNvSpPr>
          <p:nvPr>
            <p:ph idx="1"/>
          </p:nvPr>
        </p:nvSpPr>
        <p:spPr>
          <a:xfrm>
            <a:off x="457200" y="548680"/>
            <a:ext cx="8229600" cy="5577483"/>
          </a:xfrm>
        </p:spPr>
        <p:txBody>
          <a:bodyPr>
            <a:normAutofit fontScale="47500" lnSpcReduction="20000"/>
          </a:bodyPr>
          <a:lstStyle/>
          <a:p>
            <a:pPr marL="0" indent="0">
              <a:buNone/>
            </a:pPr>
            <a:r>
              <a:rPr lang="ru-RU" dirty="0"/>
              <a:t>//главная функция</a:t>
            </a:r>
          </a:p>
          <a:p>
            <a:pPr marL="0" indent="0">
              <a:buNone/>
            </a:pPr>
            <a:r>
              <a:rPr lang="en-US" dirty="0"/>
              <a:t>void main()</a:t>
            </a:r>
          </a:p>
          <a:p>
            <a:pPr marL="0" indent="0">
              <a:buNone/>
            </a:pPr>
            <a:r>
              <a:rPr lang="en-US" dirty="0"/>
              <a:t>{</a:t>
            </a:r>
          </a:p>
          <a:p>
            <a:pPr marL="0" indent="0">
              <a:buNone/>
            </a:pPr>
            <a:r>
              <a:rPr lang="en-US" dirty="0" err="1"/>
              <a:t>setlocale</a:t>
            </a:r>
            <a:r>
              <a:rPr lang="en-US" dirty="0"/>
              <a:t>(LC_ALL, "</a:t>
            </a:r>
            <a:r>
              <a:rPr lang="en-US" dirty="0" err="1"/>
              <a:t>Rus</a:t>
            </a:r>
            <a:r>
              <a:rPr lang="en-US" dirty="0"/>
              <a:t>");</a:t>
            </a:r>
          </a:p>
          <a:p>
            <a:pPr marL="0" indent="0">
              <a:buNone/>
            </a:pPr>
            <a:r>
              <a:rPr lang="en-US" dirty="0" err="1"/>
              <a:t>int</a:t>
            </a:r>
            <a:r>
              <a:rPr lang="en-US" dirty="0"/>
              <a:t> start;</a:t>
            </a:r>
          </a:p>
          <a:p>
            <a:pPr marL="0" indent="0">
              <a:buNone/>
            </a:pPr>
            <a:r>
              <a:rPr lang="en-US" dirty="0" err="1"/>
              <a:t>cout</a:t>
            </a:r>
            <a:r>
              <a:rPr lang="en-US" dirty="0"/>
              <a:t>&lt;&lt;"</a:t>
            </a:r>
            <a:r>
              <a:rPr lang="ru-RU" dirty="0"/>
              <a:t>Матрица смежности графа: "&lt;&lt;</a:t>
            </a:r>
            <a:r>
              <a:rPr lang="en-US" dirty="0" err="1"/>
              <a:t>endl</a:t>
            </a:r>
            <a:r>
              <a:rPr lang="en-US" dirty="0"/>
              <a:t>;</a:t>
            </a:r>
          </a:p>
          <a:p>
            <a:pPr marL="0" indent="0">
              <a:buNone/>
            </a:pPr>
            <a:r>
              <a:rPr lang="en-US" dirty="0"/>
              <a:t>for (</a:t>
            </a:r>
            <a:r>
              <a:rPr lang="en-US" dirty="0" err="1"/>
              <a:t>i</a:t>
            </a:r>
            <a:r>
              <a:rPr lang="en-US" dirty="0"/>
              <a:t>=0; </a:t>
            </a:r>
            <a:r>
              <a:rPr lang="en-US" dirty="0" err="1"/>
              <a:t>i</a:t>
            </a:r>
            <a:r>
              <a:rPr lang="en-US" dirty="0"/>
              <a:t>&lt;n; </a:t>
            </a:r>
            <a:r>
              <a:rPr lang="en-US" dirty="0" err="1"/>
              <a:t>i</a:t>
            </a:r>
            <a:r>
              <a:rPr lang="en-US" dirty="0"/>
              <a:t>++)</a:t>
            </a:r>
          </a:p>
          <a:p>
            <a:pPr marL="0" indent="0">
              <a:buNone/>
            </a:pPr>
            <a:r>
              <a:rPr lang="en-US" dirty="0"/>
              <a:t>{</a:t>
            </a:r>
          </a:p>
          <a:p>
            <a:pPr marL="0" indent="0">
              <a:buNone/>
            </a:pPr>
            <a:r>
              <a:rPr lang="en-US" dirty="0"/>
              <a:t>visited[</a:t>
            </a:r>
            <a:r>
              <a:rPr lang="en-US" dirty="0" err="1"/>
              <a:t>i</a:t>
            </a:r>
            <a:r>
              <a:rPr lang="en-US" dirty="0"/>
              <a:t>]=false;</a:t>
            </a:r>
          </a:p>
          <a:p>
            <a:pPr marL="0" indent="0">
              <a:buNone/>
            </a:pPr>
            <a:r>
              <a:rPr lang="en-US" dirty="0"/>
              <a:t>for (j=0; j&lt;n; </a:t>
            </a:r>
            <a:r>
              <a:rPr lang="en-US" dirty="0" err="1"/>
              <a:t>j++</a:t>
            </a:r>
            <a:r>
              <a:rPr lang="en-US" dirty="0"/>
              <a:t>)</a:t>
            </a:r>
          </a:p>
          <a:p>
            <a:pPr marL="0" indent="0">
              <a:buNone/>
            </a:pPr>
            <a:r>
              <a:rPr lang="en-US" dirty="0" err="1"/>
              <a:t>cout</a:t>
            </a:r>
            <a:r>
              <a:rPr lang="en-US" dirty="0"/>
              <a:t>&lt;&lt;" "&lt;&lt;graph[</a:t>
            </a:r>
            <a:r>
              <a:rPr lang="en-US" dirty="0" err="1"/>
              <a:t>i</a:t>
            </a:r>
            <a:r>
              <a:rPr lang="en-US" dirty="0"/>
              <a:t>][j];</a:t>
            </a:r>
          </a:p>
          <a:p>
            <a:pPr marL="0" indent="0">
              <a:buNone/>
            </a:pPr>
            <a:r>
              <a:rPr lang="en-US" dirty="0" err="1"/>
              <a:t>cout</a:t>
            </a:r>
            <a:r>
              <a:rPr lang="en-US" dirty="0"/>
              <a:t>&lt;&lt;</a:t>
            </a:r>
            <a:r>
              <a:rPr lang="en-US" dirty="0" err="1"/>
              <a:t>endl</a:t>
            </a:r>
            <a:r>
              <a:rPr lang="en-US" dirty="0"/>
              <a:t>;</a:t>
            </a:r>
          </a:p>
          <a:p>
            <a:pPr marL="0" indent="0">
              <a:buNone/>
            </a:pPr>
            <a:r>
              <a:rPr lang="en-US" dirty="0"/>
              <a:t>}</a:t>
            </a:r>
          </a:p>
          <a:p>
            <a:pPr marL="0" indent="0">
              <a:buNone/>
            </a:pPr>
            <a:r>
              <a:rPr lang="en-US" dirty="0" err="1"/>
              <a:t>cout</a:t>
            </a:r>
            <a:r>
              <a:rPr lang="en-US" dirty="0"/>
              <a:t>&lt;&lt;"</a:t>
            </a:r>
            <a:r>
              <a:rPr lang="ru-RU" dirty="0"/>
              <a:t>Стартовая вершина &gt;&gt; "; </a:t>
            </a:r>
            <a:r>
              <a:rPr lang="en-US" dirty="0" err="1"/>
              <a:t>cin</a:t>
            </a:r>
            <a:r>
              <a:rPr lang="en-US" dirty="0"/>
              <a:t>&gt;&gt;start;</a:t>
            </a:r>
          </a:p>
          <a:p>
            <a:pPr marL="0" indent="0">
              <a:buNone/>
            </a:pPr>
            <a:r>
              <a:rPr lang="en-US" dirty="0"/>
              <a:t>//</a:t>
            </a:r>
            <a:r>
              <a:rPr lang="ru-RU" dirty="0"/>
              <a:t>массив посещенных вершин</a:t>
            </a:r>
          </a:p>
          <a:p>
            <a:pPr marL="0" indent="0">
              <a:buNone/>
            </a:pPr>
            <a:r>
              <a:rPr lang="en-US" dirty="0"/>
              <a:t>bool *vis=new bool[n];</a:t>
            </a:r>
          </a:p>
          <a:p>
            <a:pPr marL="0" indent="0">
              <a:buNone/>
            </a:pPr>
            <a:r>
              <a:rPr lang="en-US" dirty="0" err="1"/>
              <a:t>cout</a:t>
            </a:r>
            <a:r>
              <a:rPr lang="en-US" dirty="0"/>
              <a:t>&lt;&lt;"</a:t>
            </a:r>
            <a:r>
              <a:rPr lang="ru-RU" dirty="0"/>
              <a:t>Порядок обхода: ";</a:t>
            </a:r>
          </a:p>
          <a:p>
            <a:pPr marL="0" indent="0">
              <a:buNone/>
            </a:pPr>
            <a:r>
              <a:rPr lang="en-US" dirty="0"/>
              <a:t>DFS(start-1);</a:t>
            </a:r>
          </a:p>
          <a:p>
            <a:pPr marL="0" indent="0">
              <a:buNone/>
            </a:pPr>
            <a:r>
              <a:rPr lang="en-US" dirty="0"/>
              <a:t>delete []visited;</a:t>
            </a:r>
          </a:p>
          <a:p>
            <a:pPr marL="0" indent="0">
              <a:buNone/>
            </a:pPr>
            <a:r>
              <a:rPr lang="en-US" dirty="0"/>
              <a:t>system("pause&gt;&gt;void");</a:t>
            </a:r>
          </a:p>
          <a:p>
            <a:pPr marL="0" indent="0">
              <a:buNone/>
            </a:pPr>
            <a:r>
              <a:rPr lang="en-US" dirty="0"/>
              <a:t>}</a:t>
            </a:r>
          </a:p>
          <a:p>
            <a:endParaRPr lang="ru-RU" dirty="0"/>
          </a:p>
        </p:txBody>
      </p:sp>
    </p:spTree>
    <p:extLst>
      <p:ext uri="{BB962C8B-B14F-4D97-AF65-F5344CB8AC3E}">
        <p14:creationId xmlns:p14="http://schemas.microsoft.com/office/powerpoint/2010/main" val="28783775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066"/>
          </a:xfrm>
        </p:spPr>
        <p:txBody>
          <a:bodyPr>
            <a:normAutofit fontScale="90000"/>
          </a:bodyPr>
          <a:lstStyle/>
          <a:p>
            <a:r>
              <a:rPr lang="ru-RU" dirty="0"/>
              <a:t>Поиск в ширину (обход по уровням)</a:t>
            </a:r>
          </a:p>
        </p:txBody>
      </p:sp>
      <p:sp>
        <p:nvSpPr>
          <p:cNvPr id="3" name="Объект 2"/>
          <p:cNvSpPr>
            <a:spLocks noGrp="1"/>
          </p:cNvSpPr>
          <p:nvPr>
            <p:ph idx="1"/>
          </p:nvPr>
        </p:nvSpPr>
        <p:spPr>
          <a:xfrm>
            <a:off x="457200" y="908720"/>
            <a:ext cx="8229600" cy="5217443"/>
          </a:xfrm>
        </p:spPr>
        <p:txBody>
          <a:bodyPr>
            <a:normAutofit lnSpcReduction="10000"/>
          </a:bodyPr>
          <a:lstStyle/>
          <a:p>
            <a:r>
              <a:rPr lang="ru-RU" dirty="0"/>
              <a:t>Поиск в ширину (обход по уровням) – один из алгоритмов обхода графа.  Метод лежит в основе некоторых других алгоритмов близкой тематики. Поиск в ширину подразумевает </a:t>
            </a:r>
            <a:r>
              <a:rPr lang="ru-RU" dirty="0" err="1"/>
              <a:t>поуровневое</a:t>
            </a:r>
            <a:r>
              <a:rPr lang="ru-RU" dirty="0"/>
              <a:t> исследование графа: вначале посещается корень – произвольно выбранный узел, затем – все потомки данного узла, после этого посещаются потомки потомков и т.д. Вершины просматриваются в порядке возрастания их расстояния от корня.</a:t>
            </a:r>
          </a:p>
        </p:txBody>
      </p:sp>
    </p:spTree>
    <p:extLst>
      <p:ext uri="{BB962C8B-B14F-4D97-AF65-F5344CB8AC3E}">
        <p14:creationId xmlns:p14="http://schemas.microsoft.com/office/powerpoint/2010/main" val="27314903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sp>
        <p:nvSpPr>
          <p:cNvPr id="3" name="Объект 2"/>
          <p:cNvSpPr>
            <a:spLocks noGrp="1"/>
          </p:cNvSpPr>
          <p:nvPr>
            <p:ph idx="1"/>
          </p:nvPr>
        </p:nvSpPr>
        <p:spPr>
          <a:xfrm>
            <a:off x="457200" y="548680"/>
            <a:ext cx="8229600" cy="5577483"/>
          </a:xfrm>
        </p:spPr>
        <p:txBody>
          <a:bodyPr>
            <a:normAutofit fontScale="85000" lnSpcReduction="10000"/>
          </a:bodyPr>
          <a:lstStyle/>
          <a:p>
            <a:r>
              <a:rPr lang="ru-RU" dirty="0"/>
              <a:t>Пусть задан граф </a:t>
            </a:r>
            <a:r>
              <a:rPr lang="ru-RU" b="1" dirty="0"/>
              <a:t>G=(V, E)</a:t>
            </a:r>
            <a:r>
              <a:rPr lang="ru-RU" dirty="0"/>
              <a:t> и корень </a:t>
            </a:r>
            <a:r>
              <a:rPr lang="ru-RU" b="1" dirty="0"/>
              <a:t>s</a:t>
            </a:r>
            <a:r>
              <a:rPr lang="ru-RU" dirty="0"/>
              <a:t>, с которого начинается обход. После посещения узла </a:t>
            </a:r>
            <a:r>
              <a:rPr lang="ru-RU" b="1" dirty="0"/>
              <a:t>s</a:t>
            </a:r>
            <a:r>
              <a:rPr lang="ru-RU" dirty="0"/>
              <a:t>, следующими за ним будут посещены смежные с </a:t>
            </a:r>
            <a:r>
              <a:rPr lang="ru-RU" b="1" dirty="0"/>
              <a:t>s</a:t>
            </a:r>
            <a:r>
              <a:rPr lang="ru-RU" dirty="0"/>
              <a:t> узлы (множество смежных с </a:t>
            </a:r>
            <a:r>
              <a:rPr lang="ru-RU" b="1" dirty="0"/>
              <a:t>s</a:t>
            </a:r>
            <a:r>
              <a:rPr lang="ru-RU" dirty="0"/>
              <a:t> узлов обозначим как </a:t>
            </a:r>
            <a:r>
              <a:rPr lang="ru-RU" b="1" dirty="0"/>
              <a:t>q</a:t>
            </a:r>
            <a:r>
              <a:rPr lang="ru-RU" dirty="0"/>
              <a:t>; очевидно, что </a:t>
            </a:r>
            <a:r>
              <a:rPr lang="ru-RU" b="1" dirty="0" err="1"/>
              <a:t>q⊆V</a:t>
            </a:r>
            <a:r>
              <a:rPr lang="ru-RU" dirty="0"/>
              <a:t>, то есть </a:t>
            </a:r>
            <a:r>
              <a:rPr lang="ru-RU" b="1" dirty="0"/>
              <a:t>q</a:t>
            </a:r>
            <a:r>
              <a:rPr lang="ru-RU" dirty="0"/>
              <a:t> – некоторое подмножество </a:t>
            </a:r>
            <a:r>
              <a:rPr lang="ru-RU" b="1" dirty="0"/>
              <a:t>V</a:t>
            </a:r>
            <a:r>
              <a:rPr lang="ru-RU" dirty="0"/>
              <a:t>). Далее, эта процедура повториться для вершин смежных с вершинами из множества </a:t>
            </a:r>
            <a:r>
              <a:rPr lang="ru-RU" b="1" dirty="0"/>
              <a:t>q</a:t>
            </a:r>
            <a:r>
              <a:rPr lang="ru-RU" dirty="0"/>
              <a:t>, за исключением вершины s, т. к. она уже была посещена. Так, продолжая обходить уровень за уровнем, алгоритм обойдет все доступные из </a:t>
            </a:r>
            <a:r>
              <a:rPr lang="ru-RU" b="1" dirty="0"/>
              <a:t>s</a:t>
            </a:r>
            <a:r>
              <a:rPr lang="ru-RU" dirty="0"/>
              <a:t> вершины множества</a:t>
            </a:r>
            <a:r>
              <a:rPr lang="ru-RU" b="1" dirty="0"/>
              <a:t> V</a:t>
            </a:r>
            <a:r>
              <a:rPr lang="ru-RU" dirty="0"/>
              <a:t>. Алгоритм прекращает свою работу после обхода всех вершин графа, либо в случае выполнения наличествующего условия.</a:t>
            </a:r>
          </a:p>
        </p:txBody>
      </p:sp>
    </p:spTree>
    <p:extLst>
      <p:ext uri="{BB962C8B-B14F-4D97-AF65-F5344CB8AC3E}">
        <p14:creationId xmlns:p14="http://schemas.microsoft.com/office/powerpoint/2010/main" val="33505676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sp>
        <p:nvSpPr>
          <p:cNvPr id="3" name="Объект 2"/>
          <p:cNvSpPr>
            <a:spLocks noGrp="1"/>
          </p:cNvSpPr>
          <p:nvPr>
            <p:ph idx="1"/>
          </p:nvPr>
        </p:nvSpPr>
        <p:spPr>
          <a:xfrm>
            <a:off x="457200" y="548680"/>
            <a:ext cx="8229600" cy="5577483"/>
          </a:xfrm>
        </p:spPr>
        <p:txBody>
          <a:bodyPr>
            <a:normAutofit lnSpcReduction="10000"/>
          </a:bodyPr>
          <a:lstStyle/>
          <a:p>
            <a:r>
              <a:rPr lang="ru-RU" dirty="0"/>
              <a:t>Рассматривая следующий пример, будем считать, что в процессе работы алгоритма каждая из вершин графа может быть окрашена в один из трех цветов: черный, белый или серый. Изначально все вершины белые. В процессе обхода каждая из вершин, по мере обнаружения, окрашивается сначала в серый, а затем в черный цвет. Определенный момент обхода описывает следующие условие: если вершина черная, то все ее потомки окрашены в серый или черный цвет.</a:t>
            </a:r>
          </a:p>
        </p:txBody>
      </p:sp>
    </p:spTree>
    <p:extLst>
      <p:ext uri="{BB962C8B-B14F-4D97-AF65-F5344CB8AC3E}">
        <p14:creationId xmlns:p14="http://schemas.microsoft.com/office/powerpoint/2010/main" val="9613142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126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4248" y="3068960"/>
            <a:ext cx="7936882" cy="1584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874424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018"/>
          </a:xfrm>
        </p:spPr>
        <p:txBody>
          <a:bodyPr>
            <a:normAutofit fontScale="90000"/>
          </a:bodyPr>
          <a:lstStyle/>
          <a:p>
            <a:endParaRPr lang="ru-RU" dirty="0"/>
          </a:p>
        </p:txBody>
      </p:sp>
      <p:sp>
        <p:nvSpPr>
          <p:cNvPr id="3" name="Объект 2"/>
          <p:cNvSpPr>
            <a:spLocks noGrp="1"/>
          </p:cNvSpPr>
          <p:nvPr>
            <p:ph idx="1"/>
          </p:nvPr>
        </p:nvSpPr>
        <p:spPr>
          <a:xfrm>
            <a:off x="457200" y="476672"/>
            <a:ext cx="8229600" cy="5649491"/>
          </a:xfrm>
        </p:spPr>
        <p:txBody>
          <a:bodyPr>
            <a:normAutofit fontScale="92500" lnSpcReduction="20000"/>
          </a:bodyPr>
          <a:lstStyle/>
          <a:p>
            <a:r>
              <a:rPr lang="ru-RU" dirty="0"/>
              <a:t>Имеем смешанный граф (см. рис.) с |V| = 4 и |E| = 5. Выполним обход его вершин, используя алгоритм поиска в ширину. В качестве стартовой вершины возьмем узел 3. Сначала он помечается серым как обнаруженный, а затем черным, поскольку обнаружены смежные с ним узлы (1 и 4), которые, в свою очередь, в указанном порядке помечаются серым. Следующим в черный окрашивается узел 1, и находятся его соседи – узел 2, который становится серым. И, наконец, узлы 4 и 2, в данном порядке, просматриваются, обход в ширину завершается.</a:t>
            </a:r>
          </a:p>
        </p:txBody>
      </p:sp>
    </p:spTree>
    <p:extLst>
      <p:ext uri="{BB962C8B-B14F-4D97-AF65-F5344CB8AC3E}">
        <p14:creationId xmlns:p14="http://schemas.microsoft.com/office/powerpoint/2010/main" val="33907405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sp>
        <p:nvSpPr>
          <p:cNvPr id="3" name="Объект 2"/>
          <p:cNvSpPr>
            <a:spLocks noGrp="1"/>
          </p:cNvSpPr>
          <p:nvPr>
            <p:ph idx="1"/>
          </p:nvPr>
        </p:nvSpPr>
        <p:spPr>
          <a:xfrm>
            <a:off x="457200" y="620688"/>
            <a:ext cx="8229600" cy="5505475"/>
          </a:xfrm>
        </p:spPr>
        <p:txBody>
          <a:bodyPr>
            <a:normAutofit fontScale="85000" lnSpcReduction="10000"/>
          </a:bodyPr>
          <a:lstStyle/>
          <a:p>
            <a:r>
              <a:rPr lang="ru-RU" dirty="0"/>
              <a:t>Алгоритм поиска в ширину работает как на ориентированных, так и на неориентированных графах. Дать понять это был призван смешанный граф, используемый в примере. Стоит отметить, в неориентированном связном графе данный метод обойдет все имеющиеся узлы, а в смешанном или орграфе это необязательно произойдет. К тому же, до сих пор рассматривался обход всех вершин, но вполне вероятно, достаточным окажется, например просмотр определенного их количества, либо нахождение конкретной вершины. В таком случае придется немного приспособить алгоритм, а не изменять его полностью или вовсе отказаться от использования такового.</a:t>
            </a:r>
          </a:p>
        </p:txBody>
      </p:sp>
    </p:spTree>
    <p:extLst>
      <p:ext uri="{BB962C8B-B14F-4D97-AF65-F5344CB8AC3E}">
        <p14:creationId xmlns:p14="http://schemas.microsoft.com/office/powerpoint/2010/main" val="3897186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sp>
        <p:nvSpPr>
          <p:cNvPr id="3" name="Объект 2"/>
          <p:cNvSpPr>
            <a:spLocks noGrp="1"/>
          </p:cNvSpPr>
          <p:nvPr>
            <p:ph idx="1"/>
          </p:nvPr>
        </p:nvSpPr>
        <p:spPr>
          <a:xfrm>
            <a:off x="457200" y="548680"/>
            <a:ext cx="8229600" cy="5577483"/>
          </a:xfrm>
        </p:spPr>
        <p:txBody>
          <a:bodyPr>
            <a:normAutofit/>
          </a:bodyPr>
          <a:lstStyle/>
          <a:p>
            <a:pPr marL="0" indent="0">
              <a:buNone/>
            </a:pPr>
            <a:r>
              <a:rPr lang="ru-RU" sz="1800" b="1" dirty="0"/>
              <a:t>Теперь перейдем к более формальному описанию алгоритма поиска в ширину. Основными объектами – тремя структурами данных, задействованными в программе, будут</a:t>
            </a:r>
            <a:r>
              <a:rPr lang="ru-RU" sz="1800" b="1" dirty="0" smtClean="0"/>
              <a:t>:</a:t>
            </a:r>
          </a:p>
          <a:p>
            <a:pPr fontAlgn="base"/>
            <a:r>
              <a:rPr lang="ru-RU" sz="1800" dirty="0"/>
              <a:t>матрица смежности графа </a:t>
            </a:r>
            <a:r>
              <a:rPr lang="ru-RU" sz="1800" b="1" dirty="0"/>
              <a:t>GM</a:t>
            </a:r>
            <a:r>
              <a:rPr lang="ru-RU" sz="1800" dirty="0"/>
              <a:t>;</a:t>
            </a:r>
          </a:p>
          <a:p>
            <a:pPr fontAlgn="base"/>
            <a:r>
              <a:rPr lang="ru-RU" sz="1800" dirty="0"/>
              <a:t>очередь </a:t>
            </a:r>
            <a:r>
              <a:rPr lang="ru-RU" sz="1800" b="1" dirty="0" err="1"/>
              <a:t>queue</a:t>
            </a:r>
            <a:r>
              <a:rPr lang="ru-RU" sz="1800" dirty="0"/>
              <a:t>;</a:t>
            </a:r>
          </a:p>
          <a:p>
            <a:pPr fontAlgn="base"/>
            <a:r>
              <a:rPr lang="ru-RU" sz="1800" dirty="0"/>
              <a:t>массив посещенных вершин </a:t>
            </a:r>
            <a:r>
              <a:rPr lang="ru-RU" sz="1800" b="1" dirty="0" err="1"/>
              <a:t>visited</a:t>
            </a:r>
            <a:r>
              <a:rPr lang="ru-RU" sz="1800" dirty="0"/>
              <a:t>.</a:t>
            </a:r>
          </a:p>
          <a:p>
            <a:pPr marL="0" indent="0" fontAlgn="base">
              <a:buNone/>
            </a:pPr>
            <a:r>
              <a:rPr lang="ru-RU" sz="1800" dirty="0"/>
              <a:t>Две первые структуры имеют целочисленный тип данных, последняя – логический. Посещенные вершины, заносятся в массив</a:t>
            </a:r>
            <a:r>
              <a:rPr lang="ru-RU" sz="1800" b="1" dirty="0"/>
              <a:t> </a:t>
            </a:r>
            <a:r>
              <a:rPr lang="ru-RU" sz="1800" b="1" dirty="0" err="1"/>
              <a:t>visited</a:t>
            </a:r>
            <a:r>
              <a:rPr lang="ru-RU" sz="1800" dirty="0"/>
              <a:t>, что предотвратит зацикливание, а очередь </a:t>
            </a:r>
            <a:r>
              <a:rPr lang="ru-RU" sz="1800" dirty="0" err="1"/>
              <a:t>queue</a:t>
            </a:r>
            <a:r>
              <a:rPr lang="ru-RU" sz="1800" dirty="0"/>
              <a:t> будет хранить задействованные узлы. Напомним, что структура данных «очередь» работает по принципу «первый пришел – первый вышел».</a:t>
            </a:r>
          </a:p>
          <a:p>
            <a:pPr marL="0" indent="0">
              <a:buNone/>
            </a:pPr>
            <a:endParaRPr lang="ru-RU" sz="1800" dirty="0"/>
          </a:p>
        </p:txBody>
      </p:sp>
    </p:spTree>
    <p:extLst>
      <p:ext uri="{BB962C8B-B14F-4D97-AF65-F5344CB8AC3E}">
        <p14:creationId xmlns:p14="http://schemas.microsoft.com/office/powerpoint/2010/main" val="19878059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066"/>
          </a:xfrm>
        </p:spPr>
        <p:txBody>
          <a:bodyPr>
            <a:normAutofit/>
          </a:bodyPr>
          <a:lstStyle/>
          <a:p>
            <a:r>
              <a:rPr lang="ru-RU" sz="2000" dirty="0"/>
              <a:t>Рассмотрим разбитый на этапы процесс обхода графа:</a:t>
            </a:r>
          </a:p>
        </p:txBody>
      </p:sp>
      <p:sp>
        <p:nvSpPr>
          <p:cNvPr id="3" name="Объект 2"/>
          <p:cNvSpPr>
            <a:spLocks noGrp="1"/>
          </p:cNvSpPr>
          <p:nvPr>
            <p:ph idx="1"/>
          </p:nvPr>
        </p:nvSpPr>
        <p:spPr>
          <a:xfrm>
            <a:off x="457200" y="836712"/>
            <a:ext cx="8229600" cy="5289451"/>
          </a:xfrm>
        </p:spPr>
        <p:txBody>
          <a:bodyPr>
            <a:normAutofit fontScale="77500" lnSpcReduction="20000"/>
          </a:bodyPr>
          <a:lstStyle/>
          <a:p>
            <a:pPr marL="514350" indent="-514350">
              <a:buFont typeface="+mj-lt"/>
              <a:buAutoNum type="arabicPeriod"/>
            </a:pPr>
            <a:r>
              <a:rPr lang="ru-RU" dirty="0"/>
              <a:t>массив </a:t>
            </a:r>
            <a:r>
              <a:rPr lang="ru-RU" dirty="0" err="1"/>
              <a:t>visited</a:t>
            </a:r>
            <a:r>
              <a:rPr lang="ru-RU" dirty="0"/>
              <a:t> обнуляется, т. е. ни одна вершина графа еще не была посещена;</a:t>
            </a:r>
          </a:p>
          <a:p>
            <a:pPr marL="514350" indent="-514350">
              <a:buFont typeface="+mj-lt"/>
              <a:buAutoNum type="arabicPeriod"/>
            </a:pPr>
            <a:r>
              <a:rPr lang="ru-RU" dirty="0"/>
              <a:t>в качестве стартовой, выбирается некоторая вершина s и помещается в очередь (в массив </a:t>
            </a:r>
            <a:r>
              <a:rPr lang="ru-RU" dirty="0" err="1"/>
              <a:t>queue</a:t>
            </a:r>
            <a:r>
              <a:rPr lang="ru-RU" dirty="0"/>
              <a:t>);</a:t>
            </a:r>
          </a:p>
          <a:p>
            <a:pPr marL="514350" indent="-514350">
              <a:buFont typeface="+mj-lt"/>
              <a:buAutoNum type="arabicPeriod"/>
            </a:pPr>
            <a:r>
              <a:rPr lang="ru-RU" dirty="0"/>
              <a:t>вершина s исследуется (помечается как посещенная), и все смежные с ней вершины помещаются в конец очереди, а сама она удаляется;</a:t>
            </a:r>
          </a:p>
          <a:p>
            <a:pPr marL="514350" indent="-514350">
              <a:buFont typeface="+mj-lt"/>
              <a:buAutoNum type="arabicPeriod"/>
            </a:pPr>
            <a:r>
              <a:rPr lang="ru-RU" dirty="0"/>
              <a:t>если на данном этапе очередь оказывается пустой, то алгоритм прекращает свою работу; иначе посещается вершина, стоящая в начале очереди, помечается как посещенная, и все ее потомки заносятся в конец очереди;</a:t>
            </a:r>
          </a:p>
          <a:p>
            <a:pPr marL="514350" indent="-514350">
              <a:buFont typeface="+mj-lt"/>
              <a:buAutoNum type="arabicPeriod"/>
            </a:pPr>
            <a:r>
              <a:rPr lang="ru-RU" dirty="0"/>
              <a:t>пункт 4 выполняется пока это возможно.</a:t>
            </a:r>
          </a:p>
        </p:txBody>
      </p:sp>
    </p:spTree>
    <p:extLst>
      <p:ext uri="{BB962C8B-B14F-4D97-AF65-F5344CB8AC3E}">
        <p14:creationId xmlns:p14="http://schemas.microsoft.com/office/powerpoint/2010/main" val="34685199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sp>
        <p:nvSpPr>
          <p:cNvPr id="3" name="Объект 2"/>
          <p:cNvSpPr>
            <a:spLocks noGrp="1"/>
          </p:cNvSpPr>
          <p:nvPr>
            <p:ph idx="1"/>
          </p:nvPr>
        </p:nvSpPr>
        <p:spPr>
          <a:xfrm>
            <a:off x="457200" y="548680"/>
            <a:ext cx="8229600" cy="5577483"/>
          </a:xfrm>
        </p:spPr>
        <p:txBody>
          <a:bodyPr/>
          <a:lstStyle/>
          <a:p>
            <a:pPr fontAlgn="base"/>
            <a:r>
              <a:rPr lang="ru-RU" dirty="0"/>
              <a:t>Поиск в ширину, начиная со стартовой вершины, постепенно уходит от нее все дальше и дальше, проходя уровень за уровнем. Получается, что по окончанию работы алгоритма будут найдены все кратчайшие пути из начальной вершины до каждого доступного из нее узла.</a:t>
            </a:r>
          </a:p>
          <a:p>
            <a:pPr fontAlgn="base"/>
            <a:r>
              <a:rPr lang="ru-RU" dirty="0"/>
              <a:t>Для реализации алгоритма на ЯП потребуется: умение </a:t>
            </a:r>
            <a:r>
              <a:rPr lang="ru-RU" dirty="0" err="1"/>
              <a:t>программно</a:t>
            </a:r>
            <a:r>
              <a:rPr lang="ru-RU" dirty="0"/>
              <a:t> задавать граф, а также иметь представление о такой структуре данных, как очередь.</a:t>
            </a:r>
          </a:p>
          <a:p>
            <a:endParaRPr lang="ru-RU" dirty="0"/>
          </a:p>
        </p:txBody>
      </p:sp>
    </p:spTree>
    <p:extLst>
      <p:ext uri="{BB962C8B-B14F-4D97-AF65-F5344CB8AC3E}">
        <p14:creationId xmlns:p14="http://schemas.microsoft.com/office/powerpoint/2010/main" val="37002345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18058"/>
          </a:xfrm>
        </p:spPr>
        <p:txBody>
          <a:bodyPr>
            <a:normAutofit/>
          </a:bodyPr>
          <a:lstStyle/>
          <a:p>
            <a:r>
              <a:rPr lang="ru-RU" sz="2000" dirty="0"/>
              <a:t>Код программы на </a:t>
            </a:r>
            <a:r>
              <a:rPr lang="en-US" sz="2000" dirty="0"/>
              <a:t>C++:</a:t>
            </a:r>
            <a:endParaRPr lang="ru-RU" sz="2000" dirty="0"/>
          </a:p>
        </p:txBody>
      </p:sp>
      <p:sp>
        <p:nvSpPr>
          <p:cNvPr id="3" name="Объект 2"/>
          <p:cNvSpPr>
            <a:spLocks noGrp="1"/>
          </p:cNvSpPr>
          <p:nvPr>
            <p:ph idx="1"/>
          </p:nvPr>
        </p:nvSpPr>
        <p:spPr>
          <a:xfrm>
            <a:off x="457200" y="764704"/>
            <a:ext cx="8229600" cy="5361459"/>
          </a:xfrm>
        </p:spPr>
        <p:txBody>
          <a:bodyPr>
            <a:normAutofit fontScale="85000" lnSpcReduction="20000"/>
          </a:bodyPr>
          <a:lstStyle/>
          <a:p>
            <a:pPr marL="0" indent="0">
              <a:buNone/>
            </a:pPr>
            <a:r>
              <a:rPr lang="en-US" dirty="0"/>
              <a:t>#include "</a:t>
            </a:r>
            <a:r>
              <a:rPr lang="en-US" dirty="0" err="1"/>
              <a:t>stdafx.h</a:t>
            </a:r>
            <a:r>
              <a:rPr lang="en-US" dirty="0"/>
              <a:t>"</a:t>
            </a:r>
          </a:p>
          <a:p>
            <a:pPr marL="0" indent="0">
              <a:buNone/>
            </a:pPr>
            <a:r>
              <a:rPr lang="en-US" dirty="0"/>
              <a:t>#include &lt;</a:t>
            </a:r>
            <a:r>
              <a:rPr lang="en-US" dirty="0" err="1"/>
              <a:t>iostream</a:t>
            </a:r>
            <a:r>
              <a:rPr lang="en-US" dirty="0"/>
              <a:t>&gt;</a:t>
            </a:r>
          </a:p>
          <a:p>
            <a:pPr marL="0" indent="0">
              <a:buNone/>
            </a:pPr>
            <a:r>
              <a:rPr lang="en-US" dirty="0"/>
              <a:t>using namespace </a:t>
            </a:r>
            <a:r>
              <a:rPr lang="en-US" dirty="0" err="1"/>
              <a:t>std</a:t>
            </a:r>
            <a:r>
              <a:rPr lang="en-US" dirty="0"/>
              <a:t>;</a:t>
            </a:r>
          </a:p>
          <a:p>
            <a:pPr marL="0" indent="0">
              <a:buNone/>
            </a:pPr>
            <a:r>
              <a:rPr lang="en-US" dirty="0" err="1"/>
              <a:t>const</a:t>
            </a:r>
            <a:r>
              <a:rPr lang="en-US" dirty="0"/>
              <a:t> </a:t>
            </a:r>
            <a:r>
              <a:rPr lang="en-US" dirty="0" err="1"/>
              <a:t>int</a:t>
            </a:r>
            <a:r>
              <a:rPr lang="en-US" dirty="0"/>
              <a:t> n=4;</a:t>
            </a:r>
          </a:p>
          <a:p>
            <a:pPr marL="0" indent="0">
              <a:buNone/>
            </a:pPr>
            <a:r>
              <a:rPr lang="en-US" dirty="0" err="1"/>
              <a:t>int</a:t>
            </a:r>
            <a:r>
              <a:rPr lang="en-US" dirty="0"/>
              <a:t> </a:t>
            </a:r>
            <a:r>
              <a:rPr lang="en-US" dirty="0" err="1"/>
              <a:t>i</a:t>
            </a:r>
            <a:r>
              <a:rPr lang="en-US" dirty="0"/>
              <a:t>, j;</a:t>
            </a:r>
          </a:p>
          <a:p>
            <a:pPr marL="0" indent="0">
              <a:buNone/>
            </a:pPr>
            <a:r>
              <a:rPr lang="en-US" dirty="0"/>
              <a:t>//</a:t>
            </a:r>
            <a:r>
              <a:rPr lang="ru-RU" dirty="0"/>
              <a:t>матрица смежности графа</a:t>
            </a:r>
          </a:p>
          <a:p>
            <a:pPr marL="0" indent="0">
              <a:buNone/>
            </a:pPr>
            <a:r>
              <a:rPr lang="en-US" dirty="0" err="1"/>
              <a:t>int</a:t>
            </a:r>
            <a:r>
              <a:rPr lang="en-US" dirty="0"/>
              <a:t> GM[n][n] =</a:t>
            </a:r>
          </a:p>
          <a:p>
            <a:pPr marL="0" indent="0">
              <a:buNone/>
            </a:pPr>
            <a:r>
              <a:rPr lang="en-US" dirty="0"/>
              <a:t>{</a:t>
            </a:r>
          </a:p>
          <a:p>
            <a:pPr marL="0" indent="0">
              <a:buNone/>
            </a:pPr>
            <a:r>
              <a:rPr lang="en-US" dirty="0"/>
              <a:t>{0, 1, 1, 0},</a:t>
            </a:r>
          </a:p>
          <a:p>
            <a:pPr marL="0" indent="0">
              <a:buNone/>
            </a:pPr>
            <a:r>
              <a:rPr lang="en-US" dirty="0"/>
              <a:t>{0, 0, 1, 1},</a:t>
            </a:r>
          </a:p>
          <a:p>
            <a:pPr marL="0" indent="0">
              <a:buNone/>
            </a:pPr>
            <a:r>
              <a:rPr lang="en-US" dirty="0"/>
              <a:t>{1, 0, 0, 1},</a:t>
            </a:r>
          </a:p>
          <a:p>
            <a:pPr marL="0" indent="0">
              <a:buNone/>
            </a:pPr>
            <a:r>
              <a:rPr lang="en-US" dirty="0"/>
              <a:t>{0, 1, 0, 0}</a:t>
            </a:r>
          </a:p>
          <a:p>
            <a:pPr marL="0" indent="0">
              <a:buNone/>
            </a:pPr>
            <a:r>
              <a:rPr lang="en-US" dirty="0"/>
              <a:t>};</a:t>
            </a:r>
            <a:endParaRPr lang="ru-RU" dirty="0"/>
          </a:p>
        </p:txBody>
      </p:sp>
    </p:spTree>
    <p:extLst>
      <p:ext uri="{BB962C8B-B14F-4D97-AF65-F5344CB8AC3E}">
        <p14:creationId xmlns:p14="http://schemas.microsoft.com/office/powerpoint/2010/main" val="13876669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sp>
        <p:nvSpPr>
          <p:cNvPr id="3" name="Объект 2"/>
          <p:cNvSpPr>
            <a:spLocks noGrp="1"/>
          </p:cNvSpPr>
          <p:nvPr>
            <p:ph idx="1"/>
          </p:nvPr>
        </p:nvSpPr>
        <p:spPr>
          <a:xfrm>
            <a:off x="457200" y="476672"/>
            <a:ext cx="8229600" cy="5649491"/>
          </a:xfrm>
        </p:spPr>
        <p:txBody>
          <a:bodyPr>
            <a:normAutofit fontScale="47500" lnSpcReduction="20000"/>
          </a:bodyPr>
          <a:lstStyle/>
          <a:p>
            <a:pPr marL="0" indent="0">
              <a:buNone/>
            </a:pPr>
            <a:r>
              <a:rPr lang="ru-RU" dirty="0"/>
              <a:t>//поиск в ширину</a:t>
            </a:r>
          </a:p>
          <a:p>
            <a:pPr marL="0" indent="0">
              <a:buNone/>
            </a:pPr>
            <a:r>
              <a:rPr lang="en-US" dirty="0"/>
              <a:t>void BFS(bool *visited, </a:t>
            </a:r>
            <a:r>
              <a:rPr lang="en-US" dirty="0" err="1"/>
              <a:t>int</a:t>
            </a:r>
            <a:r>
              <a:rPr lang="en-US" dirty="0"/>
              <a:t> unit)</a:t>
            </a:r>
          </a:p>
          <a:p>
            <a:pPr marL="0" indent="0">
              <a:buNone/>
            </a:pPr>
            <a:r>
              <a:rPr lang="en-US" dirty="0"/>
              <a:t>{</a:t>
            </a:r>
          </a:p>
          <a:p>
            <a:pPr marL="0" indent="0">
              <a:buNone/>
            </a:pPr>
            <a:r>
              <a:rPr lang="en-US" dirty="0" err="1"/>
              <a:t>int</a:t>
            </a:r>
            <a:r>
              <a:rPr lang="en-US" dirty="0"/>
              <a:t> *queue=new </a:t>
            </a:r>
            <a:r>
              <a:rPr lang="en-US" dirty="0" err="1"/>
              <a:t>int</a:t>
            </a:r>
            <a:r>
              <a:rPr lang="en-US" dirty="0"/>
              <a:t>[n];</a:t>
            </a:r>
          </a:p>
          <a:p>
            <a:pPr marL="0" indent="0">
              <a:buNone/>
            </a:pPr>
            <a:r>
              <a:rPr lang="en-US" dirty="0" err="1"/>
              <a:t>int</a:t>
            </a:r>
            <a:r>
              <a:rPr lang="en-US" dirty="0"/>
              <a:t> count, head;</a:t>
            </a:r>
          </a:p>
          <a:p>
            <a:pPr marL="0" indent="0">
              <a:buNone/>
            </a:pPr>
            <a:r>
              <a:rPr lang="en-US" dirty="0"/>
              <a:t>for (</a:t>
            </a:r>
            <a:r>
              <a:rPr lang="en-US" dirty="0" err="1"/>
              <a:t>i</a:t>
            </a:r>
            <a:r>
              <a:rPr lang="en-US" dirty="0"/>
              <a:t>=0; </a:t>
            </a:r>
            <a:r>
              <a:rPr lang="en-US" dirty="0" err="1"/>
              <a:t>i</a:t>
            </a:r>
            <a:r>
              <a:rPr lang="en-US" dirty="0"/>
              <a:t>&lt;n; </a:t>
            </a:r>
            <a:r>
              <a:rPr lang="en-US" dirty="0" err="1"/>
              <a:t>i</a:t>
            </a:r>
            <a:r>
              <a:rPr lang="en-US" dirty="0"/>
              <a:t>++) queue[</a:t>
            </a:r>
            <a:r>
              <a:rPr lang="en-US" dirty="0" err="1"/>
              <a:t>i</a:t>
            </a:r>
            <a:r>
              <a:rPr lang="en-US" dirty="0"/>
              <a:t>]=0;</a:t>
            </a:r>
          </a:p>
          <a:p>
            <a:pPr marL="0" indent="0">
              <a:buNone/>
            </a:pPr>
            <a:r>
              <a:rPr lang="en-US" dirty="0"/>
              <a:t>count=0; head=0;</a:t>
            </a:r>
          </a:p>
          <a:p>
            <a:pPr marL="0" indent="0">
              <a:buNone/>
            </a:pPr>
            <a:r>
              <a:rPr lang="en-US" dirty="0"/>
              <a:t>queue[count++]=unit;</a:t>
            </a:r>
          </a:p>
          <a:p>
            <a:pPr marL="0" indent="0">
              <a:buNone/>
            </a:pPr>
            <a:r>
              <a:rPr lang="en-US" dirty="0"/>
              <a:t>visited[unit]=true;</a:t>
            </a:r>
          </a:p>
          <a:p>
            <a:pPr marL="0" indent="0">
              <a:buNone/>
            </a:pPr>
            <a:r>
              <a:rPr lang="en-US" dirty="0"/>
              <a:t>while (head&lt;count)</a:t>
            </a:r>
          </a:p>
          <a:p>
            <a:pPr marL="0" indent="0">
              <a:buNone/>
            </a:pPr>
            <a:r>
              <a:rPr lang="en-US" dirty="0"/>
              <a:t>{</a:t>
            </a:r>
          </a:p>
          <a:p>
            <a:pPr marL="0" indent="0">
              <a:buNone/>
            </a:pPr>
            <a:r>
              <a:rPr lang="en-US" dirty="0"/>
              <a:t>unit=queue[head++];</a:t>
            </a:r>
          </a:p>
          <a:p>
            <a:pPr marL="0" indent="0">
              <a:buNone/>
            </a:pPr>
            <a:r>
              <a:rPr lang="en-US" dirty="0" err="1"/>
              <a:t>cout</a:t>
            </a:r>
            <a:r>
              <a:rPr lang="en-US" dirty="0"/>
              <a:t>&lt;&lt;unit+1&lt;&lt;" ";</a:t>
            </a:r>
          </a:p>
          <a:p>
            <a:pPr marL="0" indent="0">
              <a:buNone/>
            </a:pPr>
            <a:r>
              <a:rPr lang="en-US" dirty="0"/>
              <a:t>for (</a:t>
            </a:r>
            <a:r>
              <a:rPr lang="en-US" dirty="0" err="1"/>
              <a:t>i</a:t>
            </a:r>
            <a:r>
              <a:rPr lang="en-US" dirty="0"/>
              <a:t>=0; </a:t>
            </a:r>
            <a:r>
              <a:rPr lang="en-US" dirty="0" err="1"/>
              <a:t>i</a:t>
            </a:r>
            <a:r>
              <a:rPr lang="en-US" dirty="0"/>
              <a:t>&lt;n; </a:t>
            </a:r>
            <a:r>
              <a:rPr lang="en-US" dirty="0" err="1"/>
              <a:t>i</a:t>
            </a:r>
            <a:r>
              <a:rPr lang="en-US" dirty="0"/>
              <a:t>++)</a:t>
            </a:r>
          </a:p>
          <a:p>
            <a:pPr marL="0" indent="0">
              <a:buNone/>
            </a:pPr>
            <a:r>
              <a:rPr lang="en-US" dirty="0"/>
              <a:t>if (GM[unit][</a:t>
            </a:r>
            <a:r>
              <a:rPr lang="en-US" dirty="0" err="1"/>
              <a:t>i</a:t>
            </a:r>
            <a:r>
              <a:rPr lang="en-US" dirty="0"/>
              <a:t>] &amp;&amp; !visited[</a:t>
            </a:r>
            <a:r>
              <a:rPr lang="en-US" dirty="0" err="1"/>
              <a:t>i</a:t>
            </a:r>
            <a:r>
              <a:rPr lang="en-US" dirty="0"/>
              <a:t>])</a:t>
            </a:r>
          </a:p>
          <a:p>
            <a:pPr marL="0" indent="0">
              <a:buNone/>
            </a:pPr>
            <a:r>
              <a:rPr lang="en-US" dirty="0"/>
              <a:t>{</a:t>
            </a:r>
          </a:p>
          <a:p>
            <a:pPr marL="0" indent="0">
              <a:buNone/>
            </a:pPr>
            <a:r>
              <a:rPr lang="en-US" dirty="0"/>
              <a:t>queue[count++]=</a:t>
            </a:r>
            <a:r>
              <a:rPr lang="en-US" dirty="0" err="1"/>
              <a:t>i</a:t>
            </a:r>
            <a:r>
              <a:rPr lang="en-US" dirty="0"/>
              <a:t>;</a:t>
            </a:r>
          </a:p>
          <a:p>
            <a:pPr marL="0" indent="0">
              <a:buNone/>
            </a:pPr>
            <a:r>
              <a:rPr lang="en-US" dirty="0"/>
              <a:t>visited[</a:t>
            </a:r>
            <a:r>
              <a:rPr lang="en-US" dirty="0" err="1"/>
              <a:t>i</a:t>
            </a:r>
            <a:r>
              <a:rPr lang="en-US" dirty="0"/>
              <a:t>]=true;</a:t>
            </a:r>
          </a:p>
          <a:p>
            <a:pPr marL="0" indent="0">
              <a:buNone/>
            </a:pPr>
            <a:r>
              <a:rPr lang="en-US" dirty="0"/>
              <a:t>}</a:t>
            </a:r>
          </a:p>
          <a:p>
            <a:pPr marL="0" indent="0">
              <a:buNone/>
            </a:pPr>
            <a:r>
              <a:rPr lang="en-US" dirty="0"/>
              <a:t>}</a:t>
            </a:r>
          </a:p>
          <a:p>
            <a:pPr marL="0" indent="0">
              <a:buNone/>
            </a:pPr>
            <a:r>
              <a:rPr lang="en-US" dirty="0"/>
              <a:t>delete []queue;</a:t>
            </a:r>
          </a:p>
          <a:p>
            <a:pPr marL="0" indent="0">
              <a:buNone/>
            </a:pPr>
            <a:r>
              <a:rPr lang="en-US" dirty="0"/>
              <a:t>}</a:t>
            </a:r>
            <a:endParaRPr lang="ru-RU" dirty="0"/>
          </a:p>
        </p:txBody>
      </p:sp>
    </p:spTree>
    <p:extLst>
      <p:ext uri="{BB962C8B-B14F-4D97-AF65-F5344CB8AC3E}">
        <p14:creationId xmlns:p14="http://schemas.microsoft.com/office/powerpoint/2010/main" val="22331957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sp>
        <p:nvSpPr>
          <p:cNvPr id="3" name="Объект 2"/>
          <p:cNvSpPr>
            <a:spLocks noGrp="1"/>
          </p:cNvSpPr>
          <p:nvPr>
            <p:ph idx="1"/>
          </p:nvPr>
        </p:nvSpPr>
        <p:spPr>
          <a:xfrm>
            <a:off x="457200" y="548680"/>
            <a:ext cx="8229600" cy="5577483"/>
          </a:xfrm>
        </p:spPr>
        <p:txBody>
          <a:bodyPr>
            <a:normAutofit fontScale="55000" lnSpcReduction="20000"/>
          </a:bodyPr>
          <a:lstStyle/>
          <a:p>
            <a:pPr marL="0" indent="0">
              <a:buNone/>
            </a:pPr>
            <a:r>
              <a:rPr lang="ru-RU" dirty="0"/>
              <a:t>//главная функция</a:t>
            </a:r>
          </a:p>
          <a:p>
            <a:pPr marL="0" indent="0">
              <a:buNone/>
            </a:pPr>
            <a:r>
              <a:rPr lang="en-US" dirty="0"/>
              <a:t>void main()</a:t>
            </a:r>
          </a:p>
          <a:p>
            <a:pPr marL="0" indent="0">
              <a:buNone/>
            </a:pPr>
            <a:r>
              <a:rPr lang="en-US" dirty="0"/>
              <a:t>{</a:t>
            </a:r>
          </a:p>
          <a:p>
            <a:pPr marL="0" indent="0">
              <a:buNone/>
            </a:pPr>
            <a:r>
              <a:rPr lang="en-US" dirty="0" err="1"/>
              <a:t>setlocale</a:t>
            </a:r>
            <a:r>
              <a:rPr lang="en-US" dirty="0"/>
              <a:t>(LC_ALL, "</a:t>
            </a:r>
            <a:r>
              <a:rPr lang="en-US" dirty="0" err="1"/>
              <a:t>Rus</a:t>
            </a:r>
            <a:r>
              <a:rPr lang="en-US" dirty="0"/>
              <a:t>");</a:t>
            </a:r>
          </a:p>
          <a:p>
            <a:pPr marL="0" indent="0">
              <a:buNone/>
            </a:pPr>
            <a:r>
              <a:rPr lang="en-US" dirty="0" err="1"/>
              <a:t>int</a:t>
            </a:r>
            <a:r>
              <a:rPr lang="en-US" dirty="0"/>
              <a:t> start;</a:t>
            </a:r>
          </a:p>
          <a:p>
            <a:pPr marL="0" indent="0">
              <a:buNone/>
            </a:pPr>
            <a:r>
              <a:rPr lang="en-US" dirty="0" err="1"/>
              <a:t>cout</a:t>
            </a:r>
            <a:r>
              <a:rPr lang="en-US" dirty="0"/>
              <a:t>&lt;&lt;"</a:t>
            </a:r>
            <a:r>
              <a:rPr lang="ru-RU" dirty="0"/>
              <a:t>Стартовая вершина &gt;&gt; "; </a:t>
            </a:r>
            <a:r>
              <a:rPr lang="en-US" dirty="0" err="1"/>
              <a:t>cin</a:t>
            </a:r>
            <a:r>
              <a:rPr lang="en-US" dirty="0"/>
              <a:t>&gt;&gt;start;</a:t>
            </a:r>
          </a:p>
          <a:p>
            <a:pPr marL="0" indent="0">
              <a:buNone/>
            </a:pPr>
            <a:r>
              <a:rPr lang="en-US" dirty="0"/>
              <a:t>bool *visited=new bool[n];</a:t>
            </a:r>
          </a:p>
          <a:p>
            <a:pPr marL="0" indent="0">
              <a:buNone/>
            </a:pPr>
            <a:r>
              <a:rPr lang="en-US" dirty="0" err="1"/>
              <a:t>cout</a:t>
            </a:r>
            <a:r>
              <a:rPr lang="en-US" dirty="0"/>
              <a:t>&lt;&lt;"</a:t>
            </a:r>
            <a:r>
              <a:rPr lang="ru-RU" dirty="0"/>
              <a:t>Матрица смежности графа: "&lt;&lt;</a:t>
            </a:r>
            <a:r>
              <a:rPr lang="en-US" dirty="0" err="1"/>
              <a:t>endl</a:t>
            </a:r>
            <a:r>
              <a:rPr lang="en-US" dirty="0"/>
              <a:t>;</a:t>
            </a:r>
          </a:p>
          <a:p>
            <a:pPr marL="0" indent="0">
              <a:buNone/>
            </a:pPr>
            <a:r>
              <a:rPr lang="en-US" dirty="0"/>
              <a:t>for (</a:t>
            </a:r>
            <a:r>
              <a:rPr lang="en-US" dirty="0" err="1"/>
              <a:t>i</a:t>
            </a:r>
            <a:r>
              <a:rPr lang="en-US" dirty="0"/>
              <a:t>=0; </a:t>
            </a:r>
            <a:r>
              <a:rPr lang="en-US" dirty="0" err="1"/>
              <a:t>i</a:t>
            </a:r>
            <a:r>
              <a:rPr lang="en-US" dirty="0"/>
              <a:t>&lt;n; </a:t>
            </a:r>
            <a:r>
              <a:rPr lang="en-US" dirty="0" err="1"/>
              <a:t>i</a:t>
            </a:r>
            <a:r>
              <a:rPr lang="en-US" dirty="0"/>
              <a:t>++)</a:t>
            </a:r>
          </a:p>
          <a:p>
            <a:pPr marL="0" indent="0">
              <a:buNone/>
            </a:pPr>
            <a:r>
              <a:rPr lang="en-US" dirty="0"/>
              <a:t>{</a:t>
            </a:r>
          </a:p>
          <a:p>
            <a:pPr marL="0" indent="0">
              <a:buNone/>
            </a:pPr>
            <a:r>
              <a:rPr lang="en-US" dirty="0"/>
              <a:t>visited[</a:t>
            </a:r>
            <a:r>
              <a:rPr lang="en-US" dirty="0" err="1"/>
              <a:t>i</a:t>
            </a:r>
            <a:r>
              <a:rPr lang="en-US" dirty="0"/>
              <a:t>]=false;</a:t>
            </a:r>
          </a:p>
          <a:p>
            <a:pPr marL="0" indent="0">
              <a:buNone/>
            </a:pPr>
            <a:r>
              <a:rPr lang="en-US" dirty="0"/>
              <a:t>for (j=0; j&lt;n; </a:t>
            </a:r>
            <a:r>
              <a:rPr lang="en-US" dirty="0" err="1"/>
              <a:t>j++</a:t>
            </a:r>
            <a:r>
              <a:rPr lang="en-US" dirty="0"/>
              <a:t>)</a:t>
            </a:r>
          </a:p>
          <a:p>
            <a:pPr marL="0" indent="0">
              <a:buNone/>
            </a:pPr>
            <a:r>
              <a:rPr lang="en-US" dirty="0" err="1"/>
              <a:t>cout</a:t>
            </a:r>
            <a:r>
              <a:rPr lang="en-US" dirty="0"/>
              <a:t>&lt;&lt;" "&lt;&lt;GM[</a:t>
            </a:r>
            <a:r>
              <a:rPr lang="en-US" dirty="0" err="1"/>
              <a:t>i</a:t>
            </a:r>
            <a:r>
              <a:rPr lang="en-US" dirty="0"/>
              <a:t>][j];</a:t>
            </a:r>
          </a:p>
          <a:p>
            <a:pPr marL="0" indent="0">
              <a:buNone/>
            </a:pPr>
            <a:r>
              <a:rPr lang="en-US" dirty="0" err="1"/>
              <a:t>cout</a:t>
            </a:r>
            <a:r>
              <a:rPr lang="en-US" dirty="0"/>
              <a:t>&lt;&lt;</a:t>
            </a:r>
            <a:r>
              <a:rPr lang="en-US" dirty="0" err="1"/>
              <a:t>endl</a:t>
            </a:r>
            <a:r>
              <a:rPr lang="en-US" dirty="0"/>
              <a:t>;</a:t>
            </a:r>
          </a:p>
          <a:p>
            <a:pPr marL="0" indent="0">
              <a:buNone/>
            </a:pPr>
            <a:r>
              <a:rPr lang="en-US" dirty="0"/>
              <a:t>}</a:t>
            </a:r>
          </a:p>
          <a:p>
            <a:pPr marL="0" indent="0">
              <a:buNone/>
            </a:pPr>
            <a:r>
              <a:rPr lang="en-US" dirty="0" err="1"/>
              <a:t>cout</a:t>
            </a:r>
            <a:r>
              <a:rPr lang="en-US" dirty="0"/>
              <a:t>&lt;&lt;"</a:t>
            </a:r>
            <a:r>
              <a:rPr lang="ru-RU" dirty="0"/>
              <a:t>Порядок обхода: ";</a:t>
            </a:r>
          </a:p>
          <a:p>
            <a:pPr marL="0" indent="0">
              <a:buNone/>
            </a:pPr>
            <a:r>
              <a:rPr lang="en-US" dirty="0"/>
              <a:t>BFS(visited, start-1);</a:t>
            </a:r>
          </a:p>
          <a:p>
            <a:pPr marL="0" indent="0">
              <a:buNone/>
            </a:pPr>
            <a:r>
              <a:rPr lang="en-US" dirty="0"/>
              <a:t>delete []visited;</a:t>
            </a:r>
          </a:p>
          <a:p>
            <a:pPr marL="0" indent="0">
              <a:buNone/>
            </a:pPr>
            <a:r>
              <a:rPr lang="en-US" dirty="0"/>
              <a:t>system("pause&gt;&gt;void");</a:t>
            </a:r>
          </a:p>
          <a:p>
            <a:pPr marL="0" indent="0">
              <a:buNone/>
            </a:pPr>
            <a:r>
              <a:rPr lang="en-US" dirty="0"/>
              <a:t>}</a:t>
            </a:r>
            <a:endParaRPr lang="ru-RU" dirty="0"/>
          </a:p>
        </p:txBody>
      </p:sp>
    </p:spTree>
    <p:extLst>
      <p:ext uri="{BB962C8B-B14F-4D97-AF65-F5344CB8AC3E}">
        <p14:creationId xmlns:p14="http://schemas.microsoft.com/office/powerpoint/2010/main" val="3496195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sp>
        <p:nvSpPr>
          <p:cNvPr id="3" name="Объект 2"/>
          <p:cNvSpPr>
            <a:spLocks noGrp="1"/>
          </p:cNvSpPr>
          <p:nvPr>
            <p:ph idx="1"/>
          </p:nvPr>
        </p:nvSpPr>
        <p:spPr>
          <a:xfrm>
            <a:off x="457200" y="620688"/>
            <a:ext cx="8229600" cy="5505475"/>
          </a:xfrm>
        </p:spPr>
        <p:txBody>
          <a:bodyPr>
            <a:normAutofit/>
          </a:bodyPr>
          <a:lstStyle/>
          <a:p>
            <a:r>
              <a:rPr lang="ru-RU" sz="2000" dirty="0"/>
              <a:t>используется граф, изображенный на предыдущем рисунке, точнее его матрица смежности. На ввод может поддаваться только одно из 4 значений, т. к. в качестве стартовой возможно указать лишь одну из 4 имеющихся вершин (программы не предусматривают некорректных входных данных</a:t>
            </a:r>
            <a:r>
              <a:rPr lang="ru-RU" sz="2000" dirty="0" smtClean="0"/>
              <a:t>):</a:t>
            </a:r>
          </a:p>
          <a:p>
            <a:endParaRPr lang="ru-RU" sz="2000"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9" y="2767013"/>
            <a:ext cx="4823344" cy="26604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0481091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TotalTime>
  <Words>2061</Words>
  <Application>Microsoft Office PowerPoint</Application>
  <PresentationFormat>Экран (4:3)</PresentationFormat>
  <Paragraphs>154</Paragraphs>
  <Slides>37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37</vt:i4>
      </vt:variant>
    </vt:vector>
  </HeadingPairs>
  <TitlesOfParts>
    <vt:vector size="38" baseType="lpstr">
      <vt:lpstr>Тема Office</vt:lpstr>
      <vt:lpstr>Алгоритмы на графах</vt:lpstr>
      <vt:lpstr>Презентация PowerPoint</vt:lpstr>
      <vt:lpstr>Презентация PowerPoint</vt:lpstr>
      <vt:lpstr>Презентация PowerPoint</vt:lpstr>
      <vt:lpstr>Смежность и инцидентность</vt:lpstr>
      <vt:lpstr>Путь и расстояние </vt:lpstr>
      <vt:lpstr>Связность </vt:lpstr>
      <vt:lpstr>Древовидный граф </vt:lpstr>
      <vt:lpstr>Способы задания </vt:lpstr>
      <vt:lpstr>Презентация PowerPoint</vt:lpstr>
      <vt:lpstr>Презентация PowerPoint</vt:lpstr>
      <vt:lpstr>Презентация PowerPoint</vt:lpstr>
      <vt:lpstr>Презентация PowerPoint</vt:lpstr>
      <vt:lpstr>Презентация PowerPoint</vt:lpstr>
      <vt:lpstr>Матрицы смежности и инцидентности данного графа имеют следующий вид:</vt:lpstr>
      <vt:lpstr>Поиск в глубину</vt:lpstr>
      <vt:lpstr>Презентация PowerPoint</vt:lpstr>
      <vt:lpstr>Презентация PowerPoint</vt:lpstr>
      <vt:lpstr>Псевдокод алгоритма:</vt:lpstr>
      <vt:lpstr>Презентация PowerPoint</vt:lpstr>
      <vt:lpstr>Презентация PowerPoint</vt:lpstr>
      <vt:lpstr>Код программы на C++:</vt:lpstr>
      <vt:lpstr>Презентация PowerPoint</vt:lpstr>
      <vt:lpstr>Презентация PowerPoint</vt:lpstr>
      <vt:lpstr>Поиск в ширину (обход по уровням)</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Рассмотрим разбитый на этапы процесс обхода графа:</vt:lpstr>
      <vt:lpstr>Презентация PowerPoint</vt:lpstr>
      <vt:lpstr>Код программы на C++:</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Алгоритмы на графах</dc:title>
  <dc:creator>Галимянов Анис Фуатович</dc:creator>
  <cp:lastModifiedBy>Галимянов Анис Фуатович</cp:lastModifiedBy>
  <cp:revision>7</cp:revision>
  <dcterms:created xsi:type="dcterms:W3CDTF">2018-10-15T04:47:04Z</dcterms:created>
  <dcterms:modified xsi:type="dcterms:W3CDTF">2018-10-15T06:31:13Z</dcterms:modified>
</cp:coreProperties>
</file>