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102" y="10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177512C-1DAB-4D82-B1B4-16F93642AAF3}" type="datetimeFigureOut">
              <a:rPr lang="ru-RU" smtClean="0"/>
              <a:t>18.04.2016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B2DFF1-97E6-4FAA-929B-47590B1552D8}" type="slidenum">
              <a:rPr lang="ru-RU" smtClean="0"/>
              <a:t>‹#›</a:t>
            </a:fld>
            <a:endParaRPr lang="ru-RU"/>
          </a:p>
        </p:txBody>
      </p:sp>
    </p:spTree>
    <p:extLst>
      <p:ext uri="{BB962C8B-B14F-4D97-AF65-F5344CB8AC3E}">
        <p14:creationId xmlns:p14="http://schemas.microsoft.com/office/powerpoint/2010/main" val="2217768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177512C-1DAB-4D82-B1B4-16F93642AAF3}" type="datetimeFigureOut">
              <a:rPr lang="ru-RU" smtClean="0"/>
              <a:t>18.04.2016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B2DFF1-97E6-4FAA-929B-47590B1552D8}" type="slidenum">
              <a:rPr lang="ru-RU" smtClean="0"/>
              <a:t>‹#›</a:t>
            </a:fld>
            <a:endParaRPr lang="ru-RU"/>
          </a:p>
        </p:txBody>
      </p:sp>
    </p:spTree>
    <p:extLst>
      <p:ext uri="{BB962C8B-B14F-4D97-AF65-F5344CB8AC3E}">
        <p14:creationId xmlns:p14="http://schemas.microsoft.com/office/powerpoint/2010/main" val="742158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177512C-1DAB-4D82-B1B4-16F93642AAF3}" type="datetimeFigureOut">
              <a:rPr lang="ru-RU" smtClean="0"/>
              <a:t>18.04.2016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B2DFF1-97E6-4FAA-929B-47590B1552D8}" type="slidenum">
              <a:rPr lang="ru-RU" smtClean="0"/>
              <a:t>‹#›</a:t>
            </a:fld>
            <a:endParaRPr lang="ru-RU"/>
          </a:p>
        </p:txBody>
      </p:sp>
    </p:spTree>
    <p:extLst>
      <p:ext uri="{BB962C8B-B14F-4D97-AF65-F5344CB8AC3E}">
        <p14:creationId xmlns:p14="http://schemas.microsoft.com/office/powerpoint/2010/main" val="4149464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177512C-1DAB-4D82-B1B4-16F93642AAF3}" type="datetimeFigureOut">
              <a:rPr lang="ru-RU" smtClean="0"/>
              <a:t>18.04.2016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B2DFF1-97E6-4FAA-929B-47590B1552D8}" type="slidenum">
              <a:rPr lang="ru-RU" smtClean="0"/>
              <a:t>‹#›</a:t>
            </a:fld>
            <a:endParaRPr lang="ru-RU"/>
          </a:p>
        </p:txBody>
      </p:sp>
    </p:spTree>
    <p:extLst>
      <p:ext uri="{BB962C8B-B14F-4D97-AF65-F5344CB8AC3E}">
        <p14:creationId xmlns:p14="http://schemas.microsoft.com/office/powerpoint/2010/main" val="47876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177512C-1DAB-4D82-B1B4-16F93642AAF3}" type="datetimeFigureOut">
              <a:rPr lang="ru-RU" smtClean="0"/>
              <a:t>18.04.2016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B2DFF1-97E6-4FAA-929B-47590B1552D8}" type="slidenum">
              <a:rPr lang="ru-RU" smtClean="0"/>
              <a:t>‹#›</a:t>
            </a:fld>
            <a:endParaRPr lang="ru-RU"/>
          </a:p>
        </p:txBody>
      </p:sp>
    </p:spTree>
    <p:extLst>
      <p:ext uri="{BB962C8B-B14F-4D97-AF65-F5344CB8AC3E}">
        <p14:creationId xmlns:p14="http://schemas.microsoft.com/office/powerpoint/2010/main" val="614661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177512C-1DAB-4D82-B1B4-16F93642AAF3}" type="datetimeFigureOut">
              <a:rPr lang="ru-RU" smtClean="0"/>
              <a:t>18.04.2016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B2DFF1-97E6-4FAA-929B-47590B1552D8}" type="slidenum">
              <a:rPr lang="ru-RU" smtClean="0"/>
              <a:t>‹#›</a:t>
            </a:fld>
            <a:endParaRPr lang="ru-RU"/>
          </a:p>
        </p:txBody>
      </p:sp>
    </p:spTree>
    <p:extLst>
      <p:ext uri="{BB962C8B-B14F-4D97-AF65-F5344CB8AC3E}">
        <p14:creationId xmlns:p14="http://schemas.microsoft.com/office/powerpoint/2010/main" val="4186605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177512C-1DAB-4D82-B1B4-16F93642AAF3}" type="datetimeFigureOut">
              <a:rPr lang="ru-RU" smtClean="0"/>
              <a:t>18.04.2016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B2DFF1-97E6-4FAA-929B-47590B1552D8}" type="slidenum">
              <a:rPr lang="ru-RU" smtClean="0"/>
              <a:t>‹#›</a:t>
            </a:fld>
            <a:endParaRPr lang="ru-RU"/>
          </a:p>
        </p:txBody>
      </p:sp>
    </p:spTree>
    <p:extLst>
      <p:ext uri="{BB962C8B-B14F-4D97-AF65-F5344CB8AC3E}">
        <p14:creationId xmlns:p14="http://schemas.microsoft.com/office/powerpoint/2010/main" val="1903540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177512C-1DAB-4D82-B1B4-16F93642AAF3}" type="datetimeFigureOut">
              <a:rPr lang="ru-RU" smtClean="0"/>
              <a:t>18.04.2016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B2DFF1-97E6-4FAA-929B-47590B1552D8}" type="slidenum">
              <a:rPr lang="ru-RU" smtClean="0"/>
              <a:t>‹#›</a:t>
            </a:fld>
            <a:endParaRPr lang="ru-RU"/>
          </a:p>
        </p:txBody>
      </p:sp>
    </p:spTree>
    <p:extLst>
      <p:ext uri="{BB962C8B-B14F-4D97-AF65-F5344CB8AC3E}">
        <p14:creationId xmlns:p14="http://schemas.microsoft.com/office/powerpoint/2010/main" val="337242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177512C-1DAB-4D82-B1B4-16F93642AAF3}" type="datetimeFigureOut">
              <a:rPr lang="ru-RU" smtClean="0"/>
              <a:t>18.04.2016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B2DFF1-97E6-4FAA-929B-47590B1552D8}" type="slidenum">
              <a:rPr lang="ru-RU" smtClean="0"/>
              <a:t>‹#›</a:t>
            </a:fld>
            <a:endParaRPr lang="ru-RU"/>
          </a:p>
        </p:txBody>
      </p:sp>
    </p:spTree>
    <p:extLst>
      <p:ext uri="{BB962C8B-B14F-4D97-AF65-F5344CB8AC3E}">
        <p14:creationId xmlns:p14="http://schemas.microsoft.com/office/powerpoint/2010/main" val="2226022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177512C-1DAB-4D82-B1B4-16F93642AAF3}" type="datetimeFigureOut">
              <a:rPr lang="ru-RU" smtClean="0"/>
              <a:t>18.04.2016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B2DFF1-97E6-4FAA-929B-47590B1552D8}" type="slidenum">
              <a:rPr lang="ru-RU" smtClean="0"/>
              <a:t>‹#›</a:t>
            </a:fld>
            <a:endParaRPr lang="ru-RU"/>
          </a:p>
        </p:txBody>
      </p:sp>
    </p:spTree>
    <p:extLst>
      <p:ext uri="{BB962C8B-B14F-4D97-AF65-F5344CB8AC3E}">
        <p14:creationId xmlns:p14="http://schemas.microsoft.com/office/powerpoint/2010/main" val="4106022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177512C-1DAB-4D82-B1B4-16F93642AAF3}" type="datetimeFigureOut">
              <a:rPr lang="ru-RU" smtClean="0"/>
              <a:t>18.04.2016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B2DFF1-97E6-4FAA-929B-47590B1552D8}" type="slidenum">
              <a:rPr lang="ru-RU" smtClean="0"/>
              <a:t>‹#›</a:t>
            </a:fld>
            <a:endParaRPr lang="ru-RU"/>
          </a:p>
        </p:txBody>
      </p:sp>
    </p:spTree>
    <p:extLst>
      <p:ext uri="{BB962C8B-B14F-4D97-AF65-F5344CB8AC3E}">
        <p14:creationId xmlns:p14="http://schemas.microsoft.com/office/powerpoint/2010/main" val="3531497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77512C-1DAB-4D82-B1B4-16F93642AAF3}" type="datetimeFigureOut">
              <a:rPr lang="ru-RU" smtClean="0"/>
              <a:t>18.04.2016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B2DFF1-97E6-4FAA-929B-47590B1552D8}" type="slidenum">
              <a:rPr lang="ru-RU" smtClean="0"/>
              <a:t>‹#›</a:t>
            </a:fld>
            <a:endParaRPr lang="ru-RU"/>
          </a:p>
        </p:txBody>
      </p:sp>
    </p:spTree>
    <p:extLst>
      <p:ext uri="{BB962C8B-B14F-4D97-AF65-F5344CB8AC3E}">
        <p14:creationId xmlns:p14="http://schemas.microsoft.com/office/powerpoint/2010/main" val="3647028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ИТ НА РАБОЧЕМ МЕСТЕ ПОЛЬЗОВАТЕЛЯ</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992163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lstStyle/>
          <a:p>
            <a:r>
              <a:rPr lang="ru-RU" dirty="0"/>
              <a:t>Качество любой ИТ зависит от того, насколько грамотно она адаптирована к конкретным условиям функционирования. В большей мере эти условия определяются особенностями рабочего места пользователя — специалиста, который применяет ИТ для решения своих профессиональных задач.</a:t>
            </a:r>
          </a:p>
          <a:p>
            <a:r>
              <a:rPr lang="ru-RU" dirty="0"/>
              <a:t>В настоящее время в компьютерной обработке данных широкое распространение получили АРМ пользователей.</a:t>
            </a:r>
          </a:p>
          <a:p>
            <a:r>
              <a:rPr lang="ru-RU" dirty="0"/>
              <a:t>Автоматизированное рабочее место — это размещенный на рабочем месте пользователя персональный компьютер, реализующий совокупность методов, средств и процедур информационного, технического, программного и организационного характера по решению профессиональных задач пользователя.</a:t>
            </a:r>
          </a:p>
        </p:txBody>
      </p:sp>
    </p:spTree>
    <p:extLst>
      <p:ext uri="{BB962C8B-B14F-4D97-AF65-F5344CB8AC3E}">
        <p14:creationId xmlns:p14="http://schemas.microsoft.com/office/powerpoint/2010/main" val="3562812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lstStyle/>
          <a:p>
            <a:r>
              <a:rPr lang="ru-RU" dirty="0"/>
              <a:t>За рубежом в первой половине 1970-х гг. появился </a:t>
            </a:r>
            <a:r>
              <a:rPr lang="ru-RU" dirty="0" smtClean="0"/>
              <a:t>термин </a:t>
            </a:r>
            <a:r>
              <a:rPr lang="en-US" i="1" dirty="0" smtClean="0">
                <a:solidFill>
                  <a:srgbClr val="FF0000"/>
                </a:solidFill>
              </a:rPr>
              <a:t>workstation</a:t>
            </a:r>
            <a:r>
              <a:rPr lang="ru-RU" i="1" dirty="0" smtClean="0"/>
              <a:t>, </a:t>
            </a:r>
            <a:r>
              <a:rPr lang="ru-RU" dirty="0"/>
              <a:t>смысл которого во многом совпадает с понятием АРМ. В понятие АРМ обычно входит комплекс программно-технических компьютерных средств, телекоммуникаций и оргтехники, предназначенный для решения конечным пользователем своих функциональных задач, а также процедур генерации, сбора и обработки информации в любой сфере деятельности на рабочем месте.</a:t>
            </a:r>
          </a:p>
        </p:txBody>
      </p:sp>
    </p:spTree>
    <p:extLst>
      <p:ext uri="{BB962C8B-B14F-4D97-AF65-F5344CB8AC3E}">
        <p14:creationId xmlns:p14="http://schemas.microsoft.com/office/powerpoint/2010/main" val="416074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noAutofit/>
          </a:bodyPr>
          <a:lstStyle/>
          <a:p>
            <a:r>
              <a:rPr lang="ru-RU" sz="4400" dirty="0"/>
              <a:t>Наметилась тенденция создания унифицированных АРМ, обслуживающих несколько предметных областей. Например, </a:t>
            </a:r>
            <a:r>
              <a:rPr lang="ru-RU" sz="4400" dirty="0" smtClean="0"/>
              <a:t>АРМ-аналитик</a:t>
            </a:r>
            <a:r>
              <a:rPr lang="ru-RU" sz="4400" dirty="0"/>
              <a:t>, созданный на базе АРМ-статистика, значительно расширяет возможности последнего по решению комплекса функциональных задач. АРМ имеет определенную структуру </a:t>
            </a:r>
            <a:r>
              <a:rPr lang="ru-RU" sz="4400" dirty="0" smtClean="0"/>
              <a:t>(см рис.)</a:t>
            </a:r>
            <a:endParaRPr lang="ru-RU" sz="4400" dirty="0"/>
          </a:p>
        </p:txBody>
      </p:sp>
    </p:spTree>
    <p:extLst>
      <p:ext uri="{BB962C8B-B14F-4D97-AF65-F5344CB8AC3E}">
        <p14:creationId xmlns:p14="http://schemas.microsoft.com/office/powerpoint/2010/main" val="1180375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276350" y="745602"/>
            <a:ext cx="9791699" cy="5524231"/>
          </a:xfrm>
          <a:prstGeom prst="rect">
            <a:avLst/>
          </a:prstGeom>
        </p:spPr>
      </p:pic>
    </p:spTree>
    <p:extLst>
      <p:ext uri="{BB962C8B-B14F-4D97-AF65-F5344CB8AC3E}">
        <p14:creationId xmlns:p14="http://schemas.microsoft.com/office/powerpoint/2010/main" val="3525523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30175"/>
            <a:ext cx="10515600" cy="193675"/>
          </a:xfrm>
        </p:spPr>
        <p:txBody>
          <a:bodyPr>
            <a:normAutofit fontScale="90000"/>
          </a:bodyPr>
          <a:lstStyle/>
          <a:p>
            <a:endParaRPr lang="ru-RU" dirty="0"/>
          </a:p>
        </p:txBody>
      </p:sp>
      <p:sp>
        <p:nvSpPr>
          <p:cNvPr id="3" name="Объект 2"/>
          <p:cNvSpPr>
            <a:spLocks noGrp="1"/>
          </p:cNvSpPr>
          <p:nvPr>
            <p:ph idx="1"/>
          </p:nvPr>
        </p:nvSpPr>
        <p:spPr>
          <a:xfrm>
            <a:off x="838200" y="552450"/>
            <a:ext cx="10515600" cy="5624513"/>
          </a:xfrm>
        </p:spPr>
        <p:txBody>
          <a:bodyPr/>
          <a:lstStyle/>
          <a:p>
            <a:r>
              <a:rPr lang="ru-RU" dirty="0"/>
              <a:t>В состав баз данных АРМ входят файлы, документы, </a:t>
            </a:r>
            <a:r>
              <a:rPr lang="ru-RU" dirty="0" smtClean="0"/>
              <a:t>показатели</a:t>
            </a:r>
            <a:r>
              <a:rPr lang="ru-RU" dirty="0"/>
              <a:t>, данные, обеспечивающие решение задач по профилю </a:t>
            </a:r>
            <a:r>
              <a:rPr lang="ru-RU" dirty="0" smtClean="0"/>
              <a:t>специалиста</a:t>
            </a:r>
            <a:r>
              <a:rPr lang="ru-RU" dirty="0"/>
              <a:t>. Лингвистические средства, как правило, составляют </a:t>
            </a:r>
            <a:r>
              <a:rPr lang="ru-RU" dirty="0" smtClean="0"/>
              <a:t>ИПЯ,</a:t>
            </a:r>
            <a:r>
              <a:rPr lang="en-US" dirty="0" smtClean="0"/>
              <a:t> </a:t>
            </a:r>
            <a:r>
              <a:rPr lang="ru-RU" dirty="0" smtClean="0"/>
              <a:t>классификаторы</a:t>
            </a:r>
            <a:r>
              <a:rPr lang="ru-RU" dirty="0"/>
              <a:t>, справочники, методики индексирования </a:t>
            </a:r>
            <a:r>
              <a:rPr lang="ru-RU" dirty="0" smtClean="0"/>
              <a:t>документов </a:t>
            </a:r>
            <a:r>
              <a:rPr lang="ru-RU" dirty="0"/>
              <a:t>перед их вводом в ЭВМ, критерии смыслового соответствия </a:t>
            </a:r>
            <a:r>
              <a:rPr lang="ru-RU" dirty="0" smtClean="0"/>
              <a:t>и</a:t>
            </a:r>
            <a:r>
              <a:rPr lang="en-US" dirty="0" smtClean="0"/>
              <a:t> </a:t>
            </a:r>
            <a:r>
              <a:rPr lang="ru-RU" dirty="0" smtClean="0"/>
              <a:t>др</a:t>
            </a:r>
            <a:r>
              <a:rPr lang="ru-RU" dirty="0"/>
              <a:t>. В состав системного ПО входят компоненты, рассмотренные </a:t>
            </a:r>
            <a:r>
              <a:rPr lang="ru-RU" dirty="0" smtClean="0"/>
              <a:t> ранее. Функциональное </a:t>
            </a:r>
            <a:r>
              <a:rPr lang="ru-RU" dirty="0"/>
              <a:t>ПО содержит программы, </a:t>
            </a:r>
            <a:r>
              <a:rPr lang="ru-RU" dirty="0" smtClean="0"/>
              <a:t>обеспечивающие </a:t>
            </a:r>
            <a:r>
              <a:rPr lang="ru-RU" dirty="0"/>
              <a:t>решение функциональных задач по планированию, учету, </a:t>
            </a:r>
            <a:r>
              <a:rPr lang="ru-RU" dirty="0" smtClean="0"/>
              <a:t>анализу</a:t>
            </a:r>
            <a:r>
              <a:rPr lang="ru-RU" dirty="0"/>
              <a:t>, контролю, оптимизации, имитации, редактированию и др.</a:t>
            </a:r>
          </a:p>
        </p:txBody>
      </p:sp>
    </p:spTree>
    <p:extLst>
      <p:ext uri="{BB962C8B-B14F-4D97-AF65-F5344CB8AC3E}">
        <p14:creationId xmlns:p14="http://schemas.microsoft.com/office/powerpoint/2010/main" val="3480833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28650"/>
            <a:ext cx="10515600" cy="5548313"/>
          </a:xfrm>
        </p:spPr>
        <p:txBody>
          <a:bodyPr/>
          <a:lstStyle/>
          <a:p>
            <a:r>
              <a:rPr lang="ru-RU" dirty="0"/>
              <a:t>Общими требованиями, предъявляемыми к АРМ, являются: удобство и простота общения с ними, в том числе настройка АРМ под конкретного пользователя и эргономичность конструкции; оперативность ввода, обработки, размножения и поиска документов; возможность оперативного обмена информацией между персоналом организации с различными лицами и организациями за ее пределами; безопасность для здоровья пользователя. Широкое применение находят АРМ для подготовки текстовых и графических документов, обработки данных, в том числе в табличной форме, создания и использования баз данных, проектирования и программирования. Требования к аппаратным и программным средствам АРМ заключаются в обеспечении технологичности выполняемых процедур, «дружественного» интерфейса и эргономичности.</a:t>
            </a:r>
          </a:p>
          <a:p>
            <a:endParaRPr lang="ru-RU" dirty="0"/>
          </a:p>
        </p:txBody>
      </p:sp>
    </p:spTree>
    <p:extLst>
      <p:ext uri="{BB962C8B-B14F-4D97-AF65-F5344CB8AC3E}">
        <p14:creationId xmlns:p14="http://schemas.microsoft.com/office/powerpoint/2010/main" val="506650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96875"/>
          </a:xfrm>
        </p:spPr>
        <p:txBody>
          <a:bodyPr>
            <a:normAutofit fontScale="90000"/>
          </a:bodyPr>
          <a:lstStyle/>
          <a:p>
            <a:r>
              <a:rPr lang="ru-RU" sz="3200" dirty="0"/>
              <a:t>АРМ конфигурируется с учетом следующих условий</a:t>
            </a:r>
            <a:r>
              <a:rPr lang="ru-RU" sz="3200" dirty="0" smtClean="0"/>
              <a:t>:</a:t>
            </a:r>
            <a:endParaRPr lang="ru-RU" sz="3200" dirty="0"/>
          </a:p>
        </p:txBody>
      </p:sp>
      <p:sp>
        <p:nvSpPr>
          <p:cNvPr id="3" name="Объект 2"/>
          <p:cNvSpPr>
            <a:spLocks noGrp="1"/>
          </p:cNvSpPr>
          <p:nvPr>
            <p:ph idx="1"/>
          </p:nvPr>
        </p:nvSpPr>
        <p:spPr>
          <a:xfrm>
            <a:off x="838200" y="762000"/>
            <a:ext cx="10515600" cy="5414963"/>
          </a:xfrm>
        </p:spPr>
        <p:txBody>
          <a:bodyPr/>
          <a:lstStyle/>
          <a:p>
            <a:r>
              <a:rPr lang="ru-RU" dirty="0"/>
              <a:t> содержания задач, решаемых пользователем;</a:t>
            </a:r>
          </a:p>
          <a:p>
            <a:r>
              <a:rPr lang="ru-RU" dirty="0"/>
              <a:t> функциональных обязанностей пользователя;</a:t>
            </a:r>
          </a:p>
          <a:p>
            <a:r>
              <a:rPr lang="ru-RU" dirty="0"/>
              <a:t> режимов работы и решения задач пользователя;</a:t>
            </a:r>
          </a:p>
          <a:p>
            <a:r>
              <a:rPr lang="ru-RU" dirty="0"/>
              <a:t> преемственности в применении ИТ на фирме и мнений </a:t>
            </a:r>
            <a:r>
              <a:rPr lang="ru-RU" dirty="0" smtClean="0"/>
              <a:t>пользователя</a:t>
            </a:r>
            <a:r>
              <a:rPr lang="ru-RU" dirty="0"/>
              <a:t>;</a:t>
            </a:r>
          </a:p>
          <a:p>
            <a:r>
              <a:rPr lang="ru-RU" dirty="0"/>
              <a:t> финансовых возможностей фирмы по приобретению ППП;</a:t>
            </a:r>
          </a:p>
          <a:p>
            <a:r>
              <a:rPr lang="ru-RU" dirty="0"/>
              <a:t> перспективности применения ППП и др.;</a:t>
            </a:r>
          </a:p>
          <a:p>
            <a:r>
              <a:rPr lang="ru-RU" dirty="0"/>
              <a:t> схемы взаимодействия программ.</a:t>
            </a:r>
          </a:p>
        </p:txBody>
      </p:sp>
    </p:spTree>
    <p:extLst>
      <p:ext uri="{BB962C8B-B14F-4D97-AF65-F5344CB8AC3E}">
        <p14:creationId xmlns:p14="http://schemas.microsoft.com/office/powerpoint/2010/main" val="4081219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normAutofit lnSpcReduction="10000"/>
          </a:bodyPr>
          <a:lstStyle/>
          <a:p>
            <a:r>
              <a:rPr lang="ru-RU" sz="3600" dirty="0"/>
              <a:t>Основное назначение АРМ состоит в повышении интеллектуального уровня решения задач и автоматизации рутинных процедур специалиста. Выделяют АРМ руководителя, секретаря, специалиста, технического и вспомогательного персонала и др. При этом в АРМ используются различные ОС и прикладные программные средства, зависящие, главным образом, от функциональных задач и видов работ, в частности управленческих, технологических, творческих, административно-организационных и технических.</a:t>
            </a:r>
          </a:p>
          <a:p>
            <a:endParaRPr lang="ru-RU" dirty="0"/>
          </a:p>
        </p:txBody>
      </p:sp>
    </p:spTree>
    <p:extLst>
      <p:ext uri="{BB962C8B-B14F-4D97-AF65-F5344CB8AC3E}">
        <p14:creationId xmlns:p14="http://schemas.microsoft.com/office/powerpoint/2010/main" val="1125327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647700"/>
            <a:ext cx="10515600" cy="5529263"/>
          </a:xfrm>
        </p:spPr>
        <p:txBody>
          <a:bodyPr/>
          <a:lstStyle/>
          <a:p>
            <a:r>
              <a:rPr lang="ru-RU" sz="4000" dirty="0"/>
              <a:t>Методы, средства и процедуры АРМ основаны на идентичных категориях, которые применяются в ИТ. В область режимов функционирования ИТ входит комплекс условий, который определяется системообразующими признаками ИТ: принципы создания и функционирования, цели, задачи, функции, структура, технология процедур и процессов, развитие ИТ и др.</a:t>
            </a:r>
          </a:p>
          <a:p>
            <a:endParaRPr lang="ru-RU" dirty="0"/>
          </a:p>
        </p:txBody>
      </p:sp>
    </p:spTree>
    <p:extLst>
      <p:ext uri="{BB962C8B-B14F-4D97-AF65-F5344CB8AC3E}">
        <p14:creationId xmlns:p14="http://schemas.microsoft.com/office/powerpoint/2010/main" val="3673225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637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lstStyle/>
          <a:p>
            <a:r>
              <a:rPr lang="ru-RU" dirty="0"/>
              <a:t>При создании АРМ разработчики должны исходить из того, что в общем случае АРМ является квинтэссенцией ТПОД. Один из основных принципов построения АРМ — это придание ему свойства адаптивности к изменяющимся условиям в управлении объектом. Выдаваемые администратору сведения должны быть информативными, достоверными, полными, оперативными. Форма отображения данных должна обеспечивать их восприятие, анализ и принятие рациональных решений специалистом в минимальное время. Поэтому основной акцент при создании, эксплуатации и развитии АРМ должен быть направлен на его логическую составляющую. </a:t>
            </a:r>
          </a:p>
        </p:txBody>
      </p:sp>
    </p:spTree>
    <p:extLst>
      <p:ext uri="{BB962C8B-B14F-4D97-AF65-F5344CB8AC3E}">
        <p14:creationId xmlns:p14="http://schemas.microsoft.com/office/powerpoint/2010/main" val="813129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96925"/>
          </a:xfrm>
        </p:spPr>
        <p:txBody>
          <a:bodyPr>
            <a:normAutofit fontScale="90000"/>
          </a:bodyPr>
          <a:lstStyle/>
          <a:p>
            <a:r>
              <a:rPr lang="ru-RU" sz="3200" dirty="0"/>
              <a:t>Для решения задач в АРМ могут быть реализованы следующие функции:</a:t>
            </a:r>
          </a:p>
        </p:txBody>
      </p:sp>
      <p:sp>
        <p:nvSpPr>
          <p:cNvPr id="3" name="Объект 2"/>
          <p:cNvSpPr>
            <a:spLocks noGrp="1"/>
          </p:cNvSpPr>
          <p:nvPr>
            <p:ph idx="1"/>
          </p:nvPr>
        </p:nvSpPr>
        <p:spPr>
          <a:xfrm>
            <a:off x="838200" y="1371600"/>
            <a:ext cx="10515600" cy="4805363"/>
          </a:xfrm>
        </p:spPr>
        <p:txBody>
          <a:bodyPr>
            <a:normAutofit lnSpcReduction="10000"/>
          </a:bodyPr>
          <a:lstStyle/>
          <a:p>
            <a:pPr lvl="0"/>
            <a:r>
              <a:rPr lang="ru-RU" dirty="0"/>
              <a:t>ввод данных в ЭВМ с первичных документов;</a:t>
            </a:r>
          </a:p>
          <a:p>
            <a:pPr lvl="0"/>
            <a:r>
              <a:rPr lang="ru-RU" dirty="0"/>
              <a:t>контроль вводимых данных;</a:t>
            </a:r>
          </a:p>
          <a:p>
            <a:pPr lvl="0"/>
            <a:r>
              <a:rPr lang="ru-RU" dirty="0"/>
              <a:t>корректировка информации;</a:t>
            </a:r>
          </a:p>
          <a:p>
            <a:pPr lvl="0"/>
            <a:r>
              <a:rPr lang="ru-RU" dirty="0"/>
              <a:t>обработка текстовой, табличной, графической и мультимедиа информации;</a:t>
            </a:r>
          </a:p>
          <a:p>
            <a:pPr lvl="0"/>
            <a:r>
              <a:rPr lang="ru-RU" dirty="0"/>
              <a:t>расчет данных по задаваемым формулам;</a:t>
            </a:r>
          </a:p>
          <a:p>
            <a:pPr lvl="0"/>
            <a:r>
              <a:rPr lang="ru-RU" dirty="0"/>
              <a:t>накопление данных и их хранение по годам и периодам;</a:t>
            </a:r>
          </a:p>
          <a:p>
            <a:pPr lvl="0"/>
            <a:r>
              <a:rPr lang="ru-RU" dirty="0"/>
              <a:t>логико-математическая обработка информации для получения информации по запросам;</a:t>
            </a:r>
          </a:p>
          <a:p>
            <a:r>
              <a:rPr lang="ru-RU" dirty="0"/>
              <a:t>формирование сводных отчетов с выдачей на экран дисплея, на печать, а также с записью на магнитные носители;</a:t>
            </a:r>
          </a:p>
        </p:txBody>
      </p:sp>
    </p:spTree>
    <p:extLst>
      <p:ext uri="{BB962C8B-B14F-4D97-AF65-F5344CB8AC3E}">
        <p14:creationId xmlns:p14="http://schemas.microsoft.com/office/powerpoint/2010/main" val="896403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819150"/>
            <a:ext cx="10515600" cy="5357813"/>
          </a:xfrm>
        </p:spPr>
        <p:txBody>
          <a:bodyPr/>
          <a:lstStyle/>
          <a:p>
            <a:pPr lvl="0"/>
            <a:r>
              <a:rPr lang="ru-RU" dirty="0"/>
              <a:t>группировка данных по характеристикам предприятий и показателям;</a:t>
            </a:r>
          </a:p>
          <a:p>
            <a:pPr lvl="0"/>
            <a:r>
              <a:rPr lang="ru-RU" dirty="0"/>
              <a:t>обработка и представление данных в различных разрезах;</a:t>
            </a:r>
          </a:p>
          <a:p>
            <a:pPr lvl="0"/>
            <a:r>
              <a:rPr lang="ru-RU" dirty="0"/>
              <a:t>построение графиков и диаграмм по финансово-экономическому состоянию предприятий;</a:t>
            </a:r>
          </a:p>
          <a:p>
            <a:r>
              <a:rPr lang="ru-RU" dirty="0" smtClean="0"/>
              <a:t>пересылка </a:t>
            </a:r>
            <a:r>
              <a:rPr lang="ru-RU" dirty="0"/>
              <a:t>данных абонентам по каналам связи.</a:t>
            </a:r>
          </a:p>
          <a:p>
            <a:endParaRPr lang="ru-RU" dirty="0"/>
          </a:p>
        </p:txBody>
      </p:sp>
    </p:spTree>
    <p:extLst>
      <p:ext uri="{BB962C8B-B14F-4D97-AF65-F5344CB8AC3E}">
        <p14:creationId xmlns:p14="http://schemas.microsoft.com/office/powerpoint/2010/main" val="691927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normAutofit/>
          </a:bodyPr>
          <a:lstStyle/>
          <a:p>
            <a:r>
              <a:rPr lang="ru-RU" sz="4000" dirty="0"/>
              <a:t>В результате работы АРМ полученная информация может быть выведена на печать, записана на магнитные носители, а также передана в виде файла по каналам связи на вышестоящие (нижестоящие) уровни управления объектом. Организация работы АРМ базируется на применении системной технологии обработки информации, включающей следующие этапы:</a:t>
            </a:r>
          </a:p>
        </p:txBody>
      </p:sp>
    </p:spTree>
    <p:extLst>
      <p:ext uri="{BB962C8B-B14F-4D97-AF65-F5344CB8AC3E}">
        <p14:creationId xmlns:p14="http://schemas.microsoft.com/office/powerpoint/2010/main" val="1283047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lstStyle/>
          <a:p>
            <a:pPr lvl="0"/>
            <a:r>
              <a:rPr lang="ru-RU" dirty="0"/>
              <a:t>формирование электронных таблиц на основе документов с использованием необходимых расчетов и методов контроля информации;</a:t>
            </a:r>
          </a:p>
          <a:p>
            <a:pPr lvl="0"/>
            <a:r>
              <a:rPr lang="ru-RU" dirty="0"/>
              <a:t>создание сводных документов в необходимых разрезах, используя данные электронных таблиц;</a:t>
            </a:r>
          </a:p>
          <a:p>
            <a:pPr lvl="0"/>
            <a:r>
              <a:rPr lang="ru-RU" dirty="0"/>
              <a:t>формирование локальных баз данных;</a:t>
            </a:r>
          </a:p>
          <a:p>
            <a:pPr lvl="0"/>
            <a:r>
              <a:rPr lang="ru-RU" dirty="0"/>
              <a:t>передача подготовленных сводных отчетов, справок, аналитических записок и других материалов в вышестоящие и другие инстанции;</a:t>
            </a:r>
          </a:p>
          <a:p>
            <a:pPr lvl="0"/>
            <a:r>
              <a:rPr lang="ru-RU" dirty="0"/>
              <a:t>получение поручений и запросов на выполнение указанных выше</a:t>
            </a:r>
          </a:p>
          <a:p>
            <a:r>
              <a:rPr lang="ru-RU" dirty="0"/>
              <a:t>видов работ с учетом изменений и дополнений, выработанных на основе анализа переданных материалов.</a:t>
            </a:r>
          </a:p>
        </p:txBody>
      </p:sp>
    </p:spTree>
    <p:extLst>
      <p:ext uri="{BB962C8B-B14F-4D97-AF65-F5344CB8AC3E}">
        <p14:creationId xmlns:p14="http://schemas.microsoft.com/office/powerpoint/2010/main" val="649018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44525"/>
          </a:xfrm>
        </p:spPr>
        <p:txBody>
          <a:bodyPr>
            <a:normAutofit fontScale="90000"/>
          </a:bodyPr>
          <a:lstStyle/>
          <a:p>
            <a:r>
              <a:rPr lang="ru-RU" dirty="0"/>
              <a:t>ИТ ЭЛЕКТРОННОГО ОФИСА</a:t>
            </a:r>
          </a:p>
        </p:txBody>
      </p:sp>
      <p:sp>
        <p:nvSpPr>
          <p:cNvPr id="3" name="Объект 2"/>
          <p:cNvSpPr>
            <a:spLocks noGrp="1"/>
          </p:cNvSpPr>
          <p:nvPr>
            <p:ph idx="1"/>
          </p:nvPr>
        </p:nvSpPr>
        <p:spPr>
          <a:xfrm>
            <a:off x="838200" y="1143000"/>
            <a:ext cx="10515600" cy="5033963"/>
          </a:xfrm>
        </p:spPr>
        <p:txBody>
          <a:bodyPr>
            <a:normAutofit/>
          </a:bodyPr>
          <a:lstStyle/>
          <a:p>
            <a:r>
              <a:rPr lang="ru-RU" sz="3200" dirty="0"/>
              <a:t>Информационный обмен между людьми как в рамках предприятия, так и за его пределами происходит очень интенсивно. В современный офис поступает большой поток информации. Причем с каждым годом объем потока заметно возрастает. Значительная часть этого потока поступает в виде разного рода сообщений — электронных писем, факсов, голосовых сообщений. В последнее время к этому добавились еще и видеофрагменты, пересылаемые с помощью электронных средств связи.</a:t>
            </a:r>
          </a:p>
        </p:txBody>
      </p:sp>
    </p:spTree>
    <p:extLst>
      <p:ext uri="{BB962C8B-B14F-4D97-AF65-F5344CB8AC3E}">
        <p14:creationId xmlns:p14="http://schemas.microsoft.com/office/powerpoint/2010/main" val="3526788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lstStyle/>
          <a:p>
            <a:r>
              <a:rPr lang="ru-RU" dirty="0"/>
              <a:t>Коммерческий успех предприятия в значительной степени зависит от того, насколько его сотрудникам удается, во-первых, осмысливать и упорядочивать входящую информацию, во-вторых, оперативно отвечать на поступающие запросы. Для решения этих задач крайне желательно использовать технологию, благодаря которой можно было бы обращать внимание только на содержание сообщений, в максимальной степени абстрагируясь от их конкретной формы — будь то факс, электронное письмо или голосовое сообщение. </a:t>
            </a:r>
            <a:r>
              <a:rPr lang="ru-RU" dirty="0">
                <a:solidFill>
                  <a:srgbClr val="FF0000"/>
                </a:solidFill>
              </a:rPr>
              <a:t>Так родилась идея создания единой среды обмена сообщениями (от англ</a:t>
            </a:r>
            <a:r>
              <a:rPr lang="ru-RU" dirty="0" smtClean="0">
                <a:solidFill>
                  <a:srgbClr val="FF0000"/>
                </a:solidFill>
              </a:rPr>
              <a:t>.</a:t>
            </a:r>
            <a:r>
              <a:rPr lang="en-US" i="1" dirty="0">
                <a:solidFill>
                  <a:srgbClr val="FF0000"/>
                </a:solidFill>
              </a:rPr>
              <a:t> unified messaging</a:t>
            </a:r>
            <a:r>
              <a:rPr lang="ru-RU" i="1" dirty="0" smtClean="0">
                <a:solidFill>
                  <a:srgbClr val="FF0000"/>
                </a:solidFill>
              </a:rPr>
              <a:t>).</a:t>
            </a:r>
            <a:r>
              <a:rPr lang="ru-RU" dirty="0" smtClean="0">
                <a:solidFill>
                  <a:srgbClr val="FF0000"/>
                </a:solidFill>
              </a:rPr>
              <a:t> </a:t>
            </a:r>
            <a:endParaRPr lang="ru-RU" dirty="0">
              <a:solidFill>
                <a:srgbClr val="FF0000"/>
              </a:solidFill>
            </a:endParaRPr>
          </a:p>
        </p:txBody>
      </p:sp>
    </p:spTree>
    <p:extLst>
      <p:ext uri="{BB962C8B-B14F-4D97-AF65-F5344CB8AC3E}">
        <p14:creationId xmlns:p14="http://schemas.microsoft.com/office/powerpoint/2010/main" val="4126023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819150"/>
            <a:ext cx="10515600" cy="5357813"/>
          </a:xfrm>
        </p:spPr>
        <p:txBody>
          <a:bodyPr>
            <a:normAutofit lnSpcReduction="10000"/>
          </a:bodyPr>
          <a:lstStyle/>
          <a:p>
            <a:r>
              <a:rPr lang="ru-RU" dirty="0"/>
              <a:t>Суть единой среды обмена сообщениями сводится к следующему. Вся входная информация — документы, голосовые и факсимильные сообщения, электронные письма попадает в один почтовый ящик, т.е. в общее хранилище данных. С содержимым этого почтового ящика пользователь может ознакомиться, используя настольный компьютер, телефон или переносной компьютер. С помощью компьютера пользователь может рассмотреть список полученных сообщений и краткие аннотации. Щелкнув мышью на нужном сообщении, можно просмотреть или прослушать его независимо от того, в какой форме оно поступило. В то же время с помощью телефона пользователь получает возможность прослушать голосовые сообщения, переслать факсы на находящийся поблизости факсимильный аппарат. Электронные письма можно либо переслать туда же по факсу, либо прослушать в голосовом виде</a:t>
            </a:r>
          </a:p>
        </p:txBody>
      </p:sp>
    </p:spTree>
    <p:extLst>
      <p:ext uri="{BB962C8B-B14F-4D97-AF65-F5344CB8AC3E}">
        <p14:creationId xmlns:p14="http://schemas.microsoft.com/office/powerpoint/2010/main" val="437829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normAutofit/>
          </a:bodyPr>
          <a:lstStyle/>
          <a:p>
            <a:r>
              <a:rPr lang="ru-RU" sz="3600" dirty="0"/>
              <a:t>При работе в единой среде обмена сообщениями их физическая форма в принципе может оставаться почти полностью скрытой от пользователя. Эта независимость дает ему возможность всецело сосредоточиться на содержании сообщения. Пользователь всегда может ознакомиться с любыми поступившими на его имя сообщениями независимо от формы сообщений, своего местонахождения и времени суток. Для этого нужен минимум технологических ресурсов.</a:t>
            </a:r>
          </a:p>
        </p:txBody>
      </p:sp>
    </p:spTree>
    <p:extLst>
      <p:ext uri="{BB962C8B-B14F-4D97-AF65-F5344CB8AC3E}">
        <p14:creationId xmlns:p14="http://schemas.microsoft.com/office/powerpoint/2010/main" val="1253675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normAutofit/>
          </a:bodyPr>
          <a:lstStyle/>
          <a:p>
            <a:r>
              <a:rPr lang="ru-RU" sz="3200" dirty="0"/>
              <a:t>При таком подходе часто бывает необходимо, чтобы в БД электронных писем имелись записи, соответствующие голосовым и факсимильным сообщениям. При этом сообщения хранятся отдельно. Были созданы системы, в которых все сообщения независимо от их формы хранятся в единой БД. Обычно такие системы представляют собой надстройку над программой электронной почты или системой поддержки коллективной работы, обеспечивающую интеграцию сообщений разных типов в готовую систему обмена сообщениями.</a:t>
            </a:r>
          </a:p>
        </p:txBody>
      </p:sp>
    </p:spTree>
    <p:extLst>
      <p:ext uri="{BB962C8B-B14F-4D97-AF65-F5344CB8AC3E}">
        <p14:creationId xmlns:p14="http://schemas.microsoft.com/office/powerpoint/2010/main" val="472191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normAutofit/>
          </a:bodyPr>
          <a:lstStyle/>
          <a:p>
            <a:r>
              <a:rPr lang="ru-RU" sz="3600" dirty="0"/>
              <a:t>В частности, существуют программы, организующие единую среду обмена сообщениями на </a:t>
            </a:r>
            <a:r>
              <a:rPr lang="ru-RU" sz="3600" dirty="0" smtClean="0"/>
              <a:t>базе</a:t>
            </a:r>
            <a:r>
              <a:rPr lang="en-US" sz="3600" dirty="0" smtClean="0"/>
              <a:t> </a:t>
            </a:r>
            <a:r>
              <a:rPr lang="ru-RU" sz="3600" i="1" dirty="0"/>
              <a:t>М</a:t>
            </a:r>
            <a:r>
              <a:rPr lang="en-US" sz="3600" i="1" dirty="0" err="1"/>
              <a:t>i</a:t>
            </a:r>
            <a:r>
              <a:rPr lang="ru-RU" sz="3600" i="1" dirty="0"/>
              <a:t>с</a:t>
            </a:r>
            <a:r>
              <a:rPr lang="en-US" sz="3600" i="1" dirty="0"/>
              <a:t>r</a:t>
            </a:r>
            <a:r>
              <a:rPr lang="ru-RU" sz="3600" i="1" dirty="0"/>
              <a:t>о</a:t>
            </a:r>
            <a:r>
              <a:rPr lang="en-US" sz="3600" i="1" dirty="0"/>
              <a:t>s</a:t>
            </a:r>
            <a:r>
              <a:rPr lang="ru-RU" sz="3600" i="1" dirty="0"/>
              <a:t>о</a:t>
            </a:r>
            <a:r>
              <a:rPr lang="en-US" sz="3600" i="1" dirty="0" err="1"/>
              <a:t>ft</a:t>
            </a:r>
            <a:r>
              <a:rPr lang="en-US" sz="3600" i="1" dirty="0"/>
              <a:t> Exchange</a:t>
            </a:r>
            <a:r>
              <a:rPr lang="en-US" sz="3600" dirty="0"/>
              <a:t>, </a:t>
            </a:r>
            <a:r>
              <a:rPr lang="en-US" sz="3600" i="1" dirty="0"/>
              <a:t>Lotus </a:t>
            </a:r>
            <a:r>
              <a:rPr lang="en-US" sz="3600" i="1" dirty="0" smtClean="0"/>
              <a:t>Notes </a:t>
            </a:r>
            <a:r>
              <a:rPr lang="ru-RU" sz="3600" dirty="0" smtClean="0"/>
              <a:t>и </a:t>
            </a:r>
            <a:r>
              <a:rPr lang="en-US" sz="3600" i="1" dirty="0"/>
              <a:t>Novell Group Wise</a:t>
            </a:r>
            <a:r>
              <a:rPr lang="ru-RU" sz="3600" i="1" dirty="0" smtClean="0"/>
              <a:t>.</a:t>
            </a:r>
            <a:r>
              <a:rPr lang="ru-RU" sz="3600" dirty="0" smtClean="0"/>
              <a:t> </a:t>
            </a:r>
            <a:r>
              <a:rPr lang="ru-RU" sz="3600" dirty="0"/>
              <a:t>При этом управление базой сообщений осуществляется средствами той программы, на которой базируется </a:t>
            </a:r>
            <a:r>
              <a:rPr lang="ru-RU" sz="3600" dirty="0" smtClean="0"/>
              <a:t>надстройка</a:t>
            </a:r>
            <a:r>
              <a:rPr lang="en-US" sz="3600" dirty="0" smtClean="0"/>
              <a:t> </a:t>
            </a:r>
            <a:r>
              <a:rPr lang="en-US" sz="3600" i="1" dirty="0" smtClean="0"/>
              <a:t>unified </a:t>
            </a:r>
            <a:r>
              <a:rPr lang="en-US" sz="3600" i="1" dirty="0"/>
              <a:t>messaging</a:t>
            </a:r>
            <a:r>
              <a:rPr lang="ru-RU" sz="3600" i="1" dirty="0" smtClean="0"/>
              <a:t>.</a:t>
            </a:r>
            <a:r>
              <a:rPr lang="ru-RU" sz="3600" dirty="0" smtClean="0"/>
              <a:t> </a:t>
            </a:r>
            <a:r>
              <a:rPr lang="ru-RU" sz="3600" dirty="0"/>
              <a:t>В этом случае значительно удобнее выполнять преобразование между разными типами сообщений</a:t>
            </a:r>
          </a:p>
        </p:txBody>
      </p:sp>
    </p:spTree>
    <p:extLst>
      <p:ext uri="{BB962C8B-B14F-4D97-AF65-F5344CB8AC3E}">
        <p14:creationId xmlns:p14="http://schemas.microsoft.com/office/powerpoint/2010/main" val="2960355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lstStyle/>
          <a:p>
            <a:r>
              <a:rPr lang="ru-RU" dirty="0"/>
              <a:t>При условии применения в качестве аппаратной базы для систем голосовой почты учрежденческих АТС всегда существовала проблема обмена информацией между вычислительной и телефонной сетями. Без организации такого обмена режим </a:t>
            </a:r>
            <a:r>
              <a:rPr lang="en-US" i="1" dirty="0"/>
              <a:t>unified </a:t>
            </a:r>
            <a:r>
              <a:rPr lang="en-US" i="1" dirty="0" smtClean="0"/>
              <a:t>messaging </a:t>
            </a:r>
            <a:r>
              <a:rPr lang="ru-RU" dirty="0" smtClean="0"/>
              <a:t>построить </a:t>
            </a:r>
            <a:r>
              <a:rPr lang="ru-RU" dirty="0"/>
              <a:t>невозможно. </a:t>
            </a:r>
            <a:r>
              <a:rPr lang="ru-RU" dirty="0">
                <a:solidFill>
                  <a:srgbClr val="FF0000"/>
                </a:solidFill>
              </a:rPr>
              <a:t>Проблема упрощается с появлением компьютерно-телефонного оборудования на базе открытых стандартов — плат расширения для компьютера. Посредством этих плат можно строить большие и достаточно развитые в логическом плане системы.</a:t>
            </a:r>
            <a:r>
              <a:rPr lang="ru-RU" dirty="0"/>
              <a:t> Системы, построенные на базе плат компьютерной телефонии, работают под управлением обычных программ ЭВМ. Это упрощает получение нужной информации.</a:t>
            </a:r>
          </a:p>
        </p:txBody>
      </p:sp>
    </p:spTree>
    <p:extLst>
      <p:ext uri="{BB962C8B-B14F-4D97-AF65-F5344CB8AC3E}">
        <p14:creationId xmlns:p14="http://schemas.microsoft.com/office/powerpoint/2010/main" val="2426017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normAutofit/>
          </a:bodyPr>
          <a:lstStyle/>
          <a:p>
            <a:r>
              <a:rPr lang="ru-RU" sz="3600" dirty="0"/>
              <a:t>Компания </a:t>
            </a:r>
            <a:r>
              <a:rPr lang="en-US" sz="3600" dirty="0" err="1"/>
              <a:t>Octel</a:t>
            </a:r>
            <a:r>
              <a:rPr lang="en-US" sz="3600" dirty="0"/>
              <a:t> </a:t>
            </a:r>
            <a:r>
              <a:rPr lang="en-US" sz="3600" dirty="0" smtClean="0"/>
              <a:t>Communications </a:t>
            </a:r>
            <a:r>
              <a:rPr lang="ru-RU" sz="3600" dirty="0" smtClean="0"/>
              <a:t>предлагает </a:t>
            </a:r>
            <a:r>
              <a:rPr lang="ru-RU" sz="3600" dirty="0"/>
              <a:t>своим клиентам </a:t>
            </a:r>
            <a:r>
              <a:rPr lang="ru-RU" sz="3600" dirty="0" smtClean="0"/>
              <a:t>программу</a:t>
            </a:r>
            <a:r>
              <a:rPr lang="en-US" sz="3600" dirty="0" smtClean="0"/>
              <a:t> </a:t>
            </a:r>
            <a:r>
              <a:rPr lang="en-US" sz="3600" i="1" dirty="0" err="1" smtClean="0"/>
              <a:t>Octel</a:t>
            </a:r>
            <a:r>
              <a:rPr lang="en-US" sz="3600" i="1" dirty="0" smtClean="0"/>
              <a:t> </a:t>
            </a:r>
            <a:r>
              <a:rPr lang="en-US" sz="3600" i="1" dirty="0"/>
              <a:t>Unified Messenger</a:t>
            </a:r>
            <a:r>
              <a:rPr lang="ru-RU" sz="3600" i="1" dirty="0" smtClean="0"/>
              <a:t>,</a:t>
            </a:r>
            <a:r>
              <a:rPr lang="ru-RU" sz="3600" dirty="0" smtClean="0"/>
              <a:t> </a:t>
            </a:r>
            <a:r>
              <a:rPr lang="ru-RU" sz="3600" dirty="0"/>
              <a:t>представляющую собой надстройку над </a:t>
            </a:r>
            <a:r>
              <a:rPr lang="ru-RU" sz="3600" dirty="0" smtClean="0"/>
              <a:t>системой</a:t>
            </a:r>
            <a:r>
              <a:rPr lang="en-US" sz="3600" dirty="0" smtClean="0"/>
              <a:t> </a:t>
            </a:r>
            <a:r>
              <a:rPr lang="ru-RU" sz="3600" i="1" dirty="0" smtClean="0"/>
              <a:t>М</a:t>
            </a:r>
            <a:r>
              <a:rPr lang="en-US" sz="3600" i="1" dirty="0" err="1"/>
              <a:t>i</a:t>
            </a:r>
            <a:r>
              <a:rPr lang="ru-RU" sz="3600" i="1" dirty="0"/>
              <a:t>с</a:t>
            </a:r>
            <a:r>
              <a:rPr lang="en-US" sz="3600" i="1" dirty="0"/>
              <a:t>r</a:t>
            </a:r>
            <a:r>
              <a:rPr lang="ru-RU" sz="3600" i="1" dirty="0"/>
              <a:t>о</a:t>
            </a:r>
            <a:r>
              <a:rPr lang="en-US" sz="3600" i="1" dirty="0"/>
              <a:t>s</a:t>
            </a:r>
            <a:r>
              <a:rPr lang="ru-RU" sz="3600" i="1" dirty="0"/>
              <a:t>о</a:t>
            </a:r>
            <a:r>
              <a:rPr lang="en-US" sz="3600" i="1" dirty="0" err="1"/>
              <a:t>ft</a:t>
            </a:r>
            <a:r>
              <a:rPr lang="en-US" sz="3600" i="1" dirty="0"/>
              <a:t> Exchange</a:t>
            </a:r>
            <a:r>
              <a:rPr lang="ru-RU" sz="3600" i="1" dirty="0" smtClean="0"/>
              <a:t>.</a:t>
            </a:r>
            <a:r>
              <a:rPr lang="ru-RU" sz="3600" dirty="0" smtClean="0"/>
              <a:t> </a:t>
            </a:r>
            <a:r>
              <a:rPr lang="ru-RU" sz="3600" dirty="0"/>
              <a:t>Программа помещает все голосовые сообщения в </a:t>
            </a:r>
            <a:r>
              <a:rPr lang="en-US" sz="3600" i="1" dirty="0"/>
              <a:t>Exchange </a:t>
            </a:r>
            <a:r>
              <a:rPr lang="en-US" sz="3600" i="1" dirty="0" err="1"/>
              <a:t>Inb</a:t>
            </a:r>
            <a:r>
              <a:rPr lang="ru-RU" sz="3600" i="1" dirty="0"/>
              <a:t>ох </a:t>
            </a:r>
            <a:r>
              <a:rPr lang="en-US" sz="3600" i="1" dirty="0" smtClean="0"/>
              <a:t> </a:t>
            </a:r>
            <a:r>
              <a:rPr lang="ru-RU" sz="3600" dirty="0" smtClean="0"/>
              <a:t>(</a:t>
            </a:r>
            <a:r>
              <a:rPr lang="ru-RU" sz="3600" dirty="0"/>
              <a:t>входной почтовый ящик обмена). Эта программа обеспечивает единое управление электронными письмами и голосовой почтой. Тип сообщения (голосовой фрагмент или электронное письмо) указывается в поле заголовка. </a:t>
            </a:r>
          </a:p>
        </p:txBody>
      </p:sp>
    </p:spTree>
    <p:extLst>
      <p:ext uri="{BB962C8B-B14F-4D97-AF65-F5344CB8AC3E}">
        <p14:creationId xmlns:p14="http://schemas.microsoft.com/office/powerpoint/2010/main" val="1423803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647700"/>
            <a:ext cx="10515600" cy="5529263"/>
          </a:xfrm>
        </p:spPr>
        <p:txBody>
          <a:bodyPr>
            <a:normAutofit/>
          </a:bodyPr>
          <a:lstStyle/>
          <a:p>
            <a:r>
              <a:rPr lang="ru-RU" sz="4000" dirty="0"/>
              <a:t>Как и другие современные продукты, система </a:t>
            </a:r>
            <a:r>
              <a:rPr lang="ru-RU" sz="4000" i="1" dirty="0" err="1"/>
              <a:t>Octel</a:t>
            </a:r>
            <a:r>
              <a:rPr lang="ru-RU" sz="4000" i="1" dirty="0"/>
              <a:t> </a:t>
            </a:r>
            <a:r>
              <a:rPr lang="ru-RU" sz="4000" i="1" dirty="0" err="1"/>
              <a:t>Unified</a:t>
            </a:r>
            <a:r>
              <a:rPr lang="ru-RU" sz="4000" i="1" dirty="0"/>
              <a:t> </a:t>
            </a:r>
            <a:r>
              <a:rPr lang="ru-RU" sz="4000" i="1" dirty="0" err="1" smtClean="0"/>
              <a:t>Messenger</a:t>
            </a:r>
            <a:r>
              <a:rPr lang="en-US" sz="4000" i="1" dirty="0" smtClean="0"/>
              <a:t> </a:t>
            </a:r>
            <a:r>
              <a:rPr lang="ru-RU" sz="4000" dirty="0" smtClean="0"/>
              <a:t>позволяет </a:t>
            </a:r>
            <a:r>
              <a:rPr lang="ru-RU" sz="4000" dirty="0"/>
              <a:t>знакомиться с содержанием голосовых сообщений и </a:t>
            </a:r>
            <a:r>
              <a:rPr lang="ru-RU" sz="4000" dirty="0" smtClean="0"/>
              <a:t>электронных </a:t>
            </a:r>
            <a:r>
              <a:rPr lang="ru-RU" sz="4000" dirty="0"/>
              <a:t>писем в дистанционном режиме с использованием </a:t>
            </a:r>
            <a:r>
              <a:rPr lang="ru-RU" sz="4000" dirty="0" smtClean="0"/>
              <a:t>компьютера </a:t>
            </a:r>
            <a:r>
              <a:rPr lang="ru-RU" sz="4000" dirty="0"/>
              <a:t>или телефона. В последнем случае (чтение </a:t>
            </a:r>
            <a:r>
              <a:rPr lang="ru-RU" sz="4000" dirty="0" smtClean="0"/>
              <a:t>электронного</a:t>
            </a:r>
            <a:r>
              <a:rPr lang="en-US" sz="4000" dirty="0" smtClean="0"/>
              <a:t> </a:t>
            </a:r>
            <a:r>
              <a:rPr lang="ru-RU" sz="4000" dirty="0" smtClean="0"/>
              <a:t>письма </a:t>
            </a:r>
            <a:r>
              <a:rPr lang="ru-RU" sz="4000" dirty="0"/>
              <a:t>по телефону) в технологию включается модуль </a:t>
            </a:r>
            <a:r>
              <a:rPr lang="ru-RU" sz="4000" dirty="0" smtClean="0"/>
              <a:t>преобразования </a:t>
            </a:r>
            <a:r>
              <a:rPr lang="ru-RU" sz="4000" dirty="0"/>
              <a:t>«</a:t>
            </a:r>
            <a:r>
              <a:rPr lang="ru-RU" sz="4000" dirty="0" smtClean="0"/>
              <a:t>текст</a:t>
            </a:r>
            <a:r>
              <a:rPr lang="en-US" sz="4000" dirty="0" smtClean="0"/>
              <a:t>-</a:t>
            </a:r>
            <a:r>
              <a:rPr lang="ru-RU" sz="4000" dirty="0" smtClean="0"/>
              <a:t>речь</a:t>
            </a:r>
            <a:r>
              <a:rPr lang="ru-RU" sz="4000" dirty="0"/>
              <a:t>».</a:t>
            </a:r>
          </a:p>
        </p:txBody>
      </p:sp>
    </p:spTree>
    <p:extLst>
      <p:ext uri="{BB962C8B-B14F-4D97-AF65-F5344CB8AC3E}">
        <p14:creationId xmlns:p14="http://schemas.microsoft.com/office/powerpoint/2010/main" val="577516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normAutofit fontScale="92500" lnSpcReduction="10000"/>
          </a:bodyPr>
          <a:lstStyle/>
          <a:p>
            <a:r>
              <a:rPr lang="ru-RU" dirty="0"/>
              <a:t>В офисной работе постоянно приходится обращаться к правовой информации. Это необходимо для того, чтобы принимаемые решения не противоречили правовым законодательным нормам. Эта задача в информационном плане решается на базе АИПС Базы данных документальных АИПС могут содержать редуцированные (сокращенные) характеристики или полные тексты нормативных документов — законов, указов, постановлений, инструкций и других видов документов органов власти и управления. К редуцированным основным характеристикам какого-либо определенного нормативного акта в данном случае могут быть отнесены поисковый образ документа, его аннотация или реферат и адрес хранения самого документа. В случае необходимости обращения к тексту документов пользователь находит нужный документ по его адресу. При условии поиска документов в полнотекстовой базе данных пользователю на его запрос выдаются полные тексты всех релевантных документов.</a:t>
            </a:r>
          </a:p>
        </p:txBody>
      </p:sp>
    </p:spTree>
    <p:extLst>
      <p:ext uri="{BB962C8B-B14F-4D97-AF65-F5344CB8AC3E}">
        <p14:creationId xmlns:p14="http://schemas.microsoft.com/office/powerpoint/2010/main" val="751969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838200"/>
            <a:ext cx="10515600" cy="5338763"/>
          </a:xfrm>
        </p:spPr>
        <p:txBody>
          <a:bodyPr>
            <a:normAutofit/>
          </a:bodyPr>
          <a:lstStyle/>
          <a:p>
            <a:r>
              <a:rPr lang="ru-RU" sz="4000" dirty="0"/>
              <a:t>Для актуализации и целостности БД правовых АИПС фирмы- разработчики обеспечивают сопровождение этих систем, как правило, на договорных началах. В России наиболее известными являются информационно-правовые справочные системы «Консультант Плюс», «Гарант-Сервис», «Кодекс», «1С:Электронный справочник бухгалтера», «Консультант-Бухгалтер».</a:t>
            </a:r>
          </a:p>
        </p:txBody>
      </p:sp>
    </p:spTree>
    <p:extLst>
      <p:ext uri="{BB962C8B-B14F-4D97-AF65-F5344CB8AC3E}">
        <p14:creationId xmlns:p14="http://schemas.microsoft.com/office/powerpoint/2010/main" val="685215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685800"/>
            <a:ext cx="10515600" cy="5491163"/>
          </a:xfrm>
        </p:spPr>
        <p:txBody>
          <a:bodyPr>
            <a:noAutofit/>
          </a:bodyPr>
          <a:lstStyle/>
          <a:p>
            <a:r>
              <a:rPr lang="ru-RU" sz="4400" dirty="0"/>
              <a:t>Одной из рациональных форм построения ИТ электронного офиса являются пакеты программ, реализующие интеграцию офисных задач. Примером может служить известный </a:t>
            </a:r>
            <a:r>
              <a:rPr lang="ru-RU" sz="4400" dirty="0" smtClean="0"/>
              <a:t>пакет</a:t>
            </a:r>
            <a:r>
              <a:rPr lang="en-US" sz="4400" i="1" dirty="0" smtClean="0"/>
              <a:t>Microsoft Office</a:t>
            </a:r>
            <a:r>
              <a:rPr lang="ru-RU" sz="4400" i="1" dirty="0" smtClean="0"/>
              <a:t>.</a:t>
            </a:r>
            <a:r>
              <a:rPr lang="ru-RU" sz="4400" dirty="0" smtClean="0"/>
              <a:t> </a:t>
            </a:r>
            <a:r>
              <a:rPr lang="ru-RU" sz="4400" dirty="0"/>
              <a:t>В этом пакете реализованы технологии текстовых редакторов, электронных таблиц, машинной графики, мультимедиа, СУБД и др.</a:t>
            </a:r>
          </a:p>
        </p:txBody>
      </p:sp>
    </p:spTree>
    <p:extLst>
      <p:ext uri="{BB962C8B-B14F-4D97-AF65-F5344CB8AC3E}">
        <p14:creationId xmlns:p14="http://schemas.microsoft.com/office/powerpoint/2010/main" val="3518244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normAutofit/>
          </a:bodyPr>
          <a:lstStyle/>
          <a:p>
            <a:r>
              <a:rPr lang="ru-RU" sz="3600" dirty="0"/>
              <a:t>Использование Интернета позволило создать разновидность электронного офиса, получившую название «виртуальный офис». </a:t>
            </a:r>
            <a:r>
              <a:rPr lang="ru-RU" sz="3600" dirty="0">
                <a:solidFill>
                  <a:srgbClr val="FF0000"/>
                </a:solidFill>
              </a:rPr>
              <a:t>В подобных случаях основные функции информационного обслуживания управленческой деятельности и информационные ресурсы не сосредоточены в реальном офисе с его атрибутами — помещением, оборудованием, персоналом и т.п. </a:t>
            </a:r>
            <a:r>
              <a:rPr lang="ru-RU" sz="3600" dirty="0"/>
              <a:t>Эти функции и ресурсы </a:t>
            </a:r>
            <a:r>
              <a:rPr lang="ru-RU" sz="3600" dirty="0" err="1"/>
              <a:t>пространственно</a:t>
            </a:r>
            <a:r>
              <a:rPr lang="ru-RU" sz="3600" dirty="0"/>
              <a:t> распределяются в различных узлах информационной сети.</a:t>
            </a:r>
          </a:p>
        </p:txBody>
      </p:sp>
    </p:spTree>
    <p:extLst>
      <p:ext uri="{BB962C8B-B14F-4D97-AF65-F5344CB8AC3E}">
        <p14:creationId xmlns:p14="http://schemas.microsoft.com/office/powerpoint/2010/main" val="3178791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11175"/>
          </a:xfrm>
        </p:spPr>
        <p:txBody>
          <a:bodyPr>
            <a:normAutofit fontScale="90000"/>
          </a:bodyPr>
          <a:lstStyle/>
          <a:p>
            <a:r>
              <a:rPr lang="ru-RU" sz="3200" dirty="0"/>
              <a:t>ТЕХНОЛОГИИ ОБРАБОТКИ ГРАФИЧЕСКОЙ ИНФОРМАЦИИ</a:t>
            </a:r>
          </a:p>
        </p:txBody>
      </p:sp>
      <p:sp>
        <p:nvSpPr>
          <p:cNvPr id="3" name="Объект 2"/>
          <p:cNvSpPr>
            <a:spLocks noGrp="1"/>
          </p:cNvSpPr>
          <p:nvPr>
            <p:ph idx="1"/>
          </p:nvPr>
        </p:nvSpPr>
        <p:spPr>
          <a:xfrm>
            <a:off x="838200" y="876300"/>
            <a:ext cx="10515600" cy="5300663"/>
          </a:xfrm>
        </p:spPr>
        <p:txBody>
          <a:bodyPr>
            <a:normAutofit/>
          </a:bodyPr>
          <a:lstStyle/>
          <a:p>
            <a:r>
              <a:rPr lang="ru-RU" sz="3600" dirty="0"/>
              <a:t>В последние годы в работе пользователей широкое распространение получили технологии обработки графической информации, или графических образов. Обычно под графической информацией можно понимать графический образ как модель объекта — рисунок, чертеж, фотографию, иллюстрации в изданиях или картину живописи, изображение на экране телевизора и т.д.</a:t>
            </a:r>
          </a:p>
        </p:txBody>
      </p:sp>
    </p:spTree>
    <p:extLst>
      <p:ext uri="{BB962C8B-B14F-4D97-AF65-F5344CB8AC3E}">
        <p14:creationId xmlns:p14="http://schemas.microsoft.com/office/powerpoint/2010/main" val="19548802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637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lstStyle/>
          <a:p>
            <a:r>
              <a:rPr lang="ru-RU" dirty="0"/>
              <a:t>Технология обработки графических образов — это разновидность ИТ по обработке и получению графических изображений и выдаче их на устройства отображения. Этими устройствами могут быть дисплей, принтер, плазменный экран, плоттер и др. Любое компьютерное изображение состоит из набора графических примитивов, которые отражают некоторый графический элемент. Примитивами могут также быть алфавитно-цифровые и любые другие символы. Совокупность графических примитивов, которой можно манипулировать, называют сегментом отображаемой информации. Наряду с сегментом часто используется понятие «графический объект». Графический объект — это множество примитивов, обладающих одинаковыми визуальными свойствами и статусом, идентифицированных одним именем.</a:t>
            </a:r>
          </a:p>
        </p:txBody>
      </p:sp>
    </p:spTree>
    <p:extLst>
      <p:ext uri="{BB962C8B-B14F-4D97-AF65-F5344CB8AC3E}">
        <p14:creationId xmlns:p14="http://schemas.microsoft.com/office/powerpoint/2010/main" val="3236042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838200"/>
            <a:ext cx="10515600" cy="5338763"/>
          </a:xfrm>
        </p:spPr>
        <p:txBody>
          <a:bodyPr>
            <a:normAutofit/>
          </a:bodyPr>
          <a:lstStyle/>
          <a:p>
            <a:r>
              <a:rPr lang="ru-RU" sz="3600" dirty="0"/>
              <a:t>Графическая информация на экране монитора компьютера </a:t>
            </a:r>
            <a:r>
              <a:rPr lang="ru-RU" sz="3600" dirty="0" smtClean="0"/>
              <a:t>образуется </a:t>
            </a:r>
            <a:r>
              <a:rPr lang="ru-RU" sz="3600" dirty="0"/>
              <a:t>из точек. В графическом режиме экран монитора </a:t>
            </a:r>
            <a:r>
              <a:rPr lang="ru-RU" sz="3600" dirty="0" smtClean="0"/>
              <a:t>представляет </a:t>
            </a:r>
            <a:r>
              <a:rPr lang="ru-RU" sz="3600" dirty="0"/>
              <a:t>совокупность светящихся точек — пикселей (от англ. </a:t>
            </a:r>
            <a:r>
              <a:rPr lang="ru-RU" sz="3600" i="1" dirty="0" err="1" smtClean="0"/>
              <a:t>pixel</a:t>
            </a:r>
            <a:r>
              <a:rPr lang="ru-RU" sz="3600" dirty="0" smtClean="0"/>
              <a:t>,</a:t>
            </a:r>
            <a:r>
              <a:rPr lang="en-US" sz="3600" dirty="0" smtClean="0"/>
              <a:t> </a:t>
            </a:r>
            <a:r>
              <a:rPr lang="ru-RU" sz="3600" i="1" dirty="0" err="1" smtClean="0"/>
              <a:t>picture</a:t>
            </a:r>
            <a:r>
              <a:rPr lang="ru-RU" sz="3600" i="1" dirty="0" smtClean="0"/>
              <a:t> </a:t>
            </a:r>
            <a:r>
              <a:rPr lang="ru-RU" sz="3600" i="1" dirty="0" err="1"/>
              <a:t>element</a:t>
            </a:r>
            <a:r>
              <a:rPr lang="ru-RU" sz="3600" dirty="0"/>
              <a:t>). </a:t>
            </a:r>
            <a:r>
              <a:rPr lang="ru-RU" sz="3600" dirty="0" smtClean="0"/>
              <a:t>Суммарное </a:t>
            </a:r>
            <a:r>
              <a:rPr lang="ru-RU" sz="3600" dirty="0"/>
              <a:t>количество точек на экране называют </a:t>
            </a:r>
            <a:r>
              <a:rPr lang="ru-RU" sz="3600" dirty="0" smtClean="0"/>
              <a:t>разрешающей</a:t>
            </a:r>
            <a:r>
              <a:rPr lang="en-US" sz="3600" dirty="0" smtClean="0"/>
              <a:t> </a:t>
            </a:r>
            <a:r>
              <a:rPr lang="ru-RU" sz="3600" dirty="0" smtClean="0"/>
              <a:t>способностью </a:t>
            </a:r>
            <a:r>
              <a:rPr lang="ru-RU" sz="3600" dirty="0"/>
              <a:t>монитора, которая зависит также от его типа и </a:t>
            </a:r>
            <a:r>
              <a:rPr lang="ru-RU" sz="3600" dirty="0" smtClean="0"/>
              <a:t>режима </a:t>
            </a:r>
            <a:r>
              <a:rPr lang="ru-RU" sz="3600" dirty="0"/>
              <a:t>работы. Единицей измерения в этом случае является </a:t>
            </a:r>
            <a:r>
              <a:rPr lang="ru-RU" sz="3600" dirty="0" smtClean="0"/>
              <a:t>количество </a:t>
            </a:r>
            <a:r>
              <a:rPr lang="ru-RU" sz="3600" dirty="0"/>
              <a:t>точек на дюйм (</a:t>
            </a:r>
            <a:r>
              <a:rPr lang="ru-RU" sz="3600" dirty="0" err="1"/>
              <a:t>dpi</a:t>
            </a:r>
            <a:r>
              <a:rPr lang="ru-RU" sz="3600" dirty="0"/>
              <a:t>)</a:t>
            </a:r>
          </a:p>
        </p:txBody>
      </p:sp>
    </p:spTree>
    <p:extLst>
      <p:ext uri="{BB962C8B-B14F-4D97-AF65-F5344CB8AC3E}">
        <p14:creationId xmlns:p14="http://schemas.microsoft.com/office/powerpoint/2010/main" val="38395303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637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normAutofit/>
          </a:bodyPr>
          <a:lstStyle/>
          <a:p>
            <a:r>
              <a:rPr lang="ru-RU" sz="4400" dirty="0"/>
              <a:t>Преимущество использования графического интерфейса </a:t>
            </a:r>
            <a:r>
              <a:rPr lang="ru-RU" sz="4400" dirty="0" smtClean="0"/>
              <a:t>пользователя </a:t>
            </a:r>
            <a:r>
              <a:rPr lang="ru-RU" sz="4400" dirty="0"/>
              <a:t>в ОС заключается в том, что он позволяет создавать </a:t>
            </a:r>
            <a:r>
              <a:rPr lang="ru-RU" sz="4400" dirty="0" smtClean="0"/>
              <a:t>одинаковые </a:t>
            </a:r>
            <a:r>
              <a:rPr lang="ru-RU" sz="4400" dirty="0"/>
              <a:t>графические изображения для всех устройств, </a:t>
            </a:r>
            <a:r>
              <a:rPr lang="ru-RU" sz="4400" dirty="0" err="1" smtClean="0"/>
              <a:t>поддержива</a:t>
            </a:r>
            <a:r>
              <a:rPr lang="en-US" sz="4400" dirty="0" err="1" smtClean="0"/>
              <a:t>емых</a:t>
            </a:r>
            <a:r>
              <a:rPr lang="en-US" sz="4400" dirty="0" smtClean="0"/>
              <a:t> </a:t>
            </a:r>
            <a:r>
              <a:rPr lang="en-US" sz="4400" dirty="0"/>
              <a:t>ОС. </a:t>
            </a:r>
            <a:r>
              <a:rPr lang="en-US" sz="4400" dirty="0" err="1"/>
              <a:t>Реализуется</a:t>
            </a:r>
            <a:r>
              <a:rPr lang="en-US" sz="4400" dirty="0"/>
              <a:t> </a:t>
            </a:r>
            <a:r>
              <a:rPr lang="en-US" sz="4400" dirty="0" err="1"/>
              <a:t>принцип</a:t>
            </a:r>
            <a:r>
              <a:rPr lang="en-US" sz="4400" dirty="0"/>
              <a:t> WYSIWYG (</a:t>
            </a:r>
            <a:r>
              <a:rPr lang="en-US" sz="4400" i="1" dirty="0"/>
              <a:t>What You See Is </a:t>
            </a:r>
            <a:r>
              <a:rPr lang="en-US" sz="4400" i="1" dirty="0" smtClean="0"/>
              <a:t>What </a:t>
            </a:r>
            <a:r>
              <a:rPr lang="ru-RU" sz="4400" i="1" dirty="0" err="1" smtClean="0"/>
              <a:t>You</a:t>
            </a:r>
            <a:r>
              <a:rPr lang="ru-RU" sz="4400" i="1" dirty="0" smtClean="0"/>
              <a:t> </a:t>
            </a:r>
            <a:r>
              <a:rPr lang="ru-RU" sz="4400" i="1" dirty="0" err="1"/>
              <a:t>Get</a:t>
            </a:r>
            <a:r>
              <a:rPr lang="ru-RU" sz="4400" i="1" dirty="0"/>
              <a:t> </a:t>
            </a:r>
            <a:r>
              <a:rPr lang="ru-RU" sz="4400" dirty="0"/>
              <a:t>— «что видим, то и получаем»).</a:t>
            </a:r>
          </a:p>
        </p:txBody>
      </p:sp>
    </p:spTree>
    <p:extLst>
      <p:ext uri="{BB962C8B-B14F-4D97-AF65-F5344CB8AC3E}">
        <p14:creationId xmlns:p14="http://schemas.microsoft.com/office/powerpoint/2010/main" val="3573102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01625"/>
          </a:xfrm>
        </p:spPr>
        <p:txBody>
          <a:bodyPr>
            <a:normAutofit fontScale="90000"/>
          </a:bodyPr>
          <a:lstStyle/>
          <a:p>
            <a:endParaRPr lang="ru-RU" dirty="0"/>
          </a:p>
        </p:txBody>
      </p:sp>
      <p:sp>
        <p:nvSpPr>
          <p:cNvPr id="3" name="Объект 2"/>
          <p:cNvSpPr>
            <a:spLocks noGrp="1"/>
          </p:cNvSpPr>
          <p:nvPr>
            <p:ph idx="1"/>
          </p:nvPr>
        </p:nvSpPr>
        <p:spPr>
          <a:xfrm>
            <a:off x="838200" y="857250"/>
            <a:ext cx="10515600" cy="5319713"/>
          </a:xfrm>
        </p:spPr>
        <p:txBody>
          <a:bodyPr>
            <a:noAutofit/>
          </a:bodyPr>
          <a:lstStyle/>
          <a:p>
            <a:r>
              <a:rPr lang="ru-RU" sz="3600" dirty="0"/>
              <a:t>Различают растровую, векторную и фрактальную компьютерную графику. Эти виды различаются принципами формирования изображения. Для каждого из них используется свой способ кодирования. Использование цветных изображений связано с тем, что каждый пиксель должен представлять комбинацию битов, определяющую его цвет. При растровом методе такую комбинацию битов часто называют битовой картой (от англ</a:t>
            </a:r>
            <a:r>
              <a:rPr lang="ru-RU" sz="3600" dirty="0" smtClean="0"/>
              <a:t>.</a:t>
            </a:r>
            <a:r>
              <a:rPr lang="en-US" sz="3600" dirty="0" smtClean="0"/>
              <a:t> </a:t>
            </a:r>
            <a:r>
              <a:rPr lang="en-US" sz="3600" i="1" dirty="0"/>
              <a:t>bit map</a:t>
            </a:r>
            <a:r>
              <a:rPr lang="ru-RU" sz="3600" i="1" dirty="0" smtClean="0"/>
              <a:t>).</a:t>
            </a:r>
            <a:r>
              <a:rPr lang="ru-RU" sz="3600" dirty="0" smtClean="0"/>
              <a:t> </a:t>
            </a:r>
            <a:r>
              <a:rPr lang="ru-RU" sz="3600" dirty="0"/>
              <a:t>Она представляет карту или схему исходного изображения. </a:t>
            </a:r>
          </a:p>
        </p:txBody>
      </p:sp>
    </p:spTree>
    <p:extLst>
      <p:ext uri="{BB962C8B-B14F-4D97-AF65-F5344CB8AC3E}">
        <p14:creationId xmlns:p14="http://schemas.microsoft.com/office/powerpoint/2010/main" val="4975287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normAutofit/>
          </a:bodyPr>
          <a:lstStyle/>
          <a:p>
            <a:r>
              <a:rPr lang="ru-RU" dirty="0"/>
              <a:t>Файлы </a:t>
            </a:r>
            <a:r>
              <a:rPr lang="ru-RU" i="1" dirty="0"/>
              <a:t>растровой </a:t>
            </a:r>
            <a:r>
              <a:rPr lang="ru-RU" dirty="0"/>
              <a:t>(или битовой) </a:t>
            </a:r>
            <a:r>
              <a:rPr lang="ru-RU" i="1" dirty="0"/>
              <a:t>графики </a:t>
            </a:r>
            <a:r>
              <a:rPr lang="ru-RU" dirty="0"/>
              <a:t>содержат в </a:t>
            </a:r>
            <a:r>
              <a:rPr lang="ru-RU" dirty="0" smtClean="0"/>
              <a:t>определенной </a:t>
            </a:r>
            <a:r>
              <a:rPr lang="ru-RU" dirty="0"/>
              <a:t>последовательности совокупность отдельных точек </a:t>
            </a:r>
            <a:r>
              <a:rPr lang="ru-RU" dirty="0" smtClean="0"/>
              <a:t>растровых</a:t>
            </a:r>
            <a:r>
              <a:rPr lang="en-US" dirty="0" smtClean="0"/>
              <a:t> </a:t>
            </a:r>
            <a:r>
              <a:rPr lang="ru-RU" dirty="0" smtClean="0"/>
              <a:t>изображений </a:t>
            </a:r>
            <a:r>
              <a:rPr lang="ru-RU" dirty="0"/>
              <a:t>(от англ. </a:t>
            </a:r>
            <a:r>
              <a:rPr lang="ru-RU" i="1" dirty="0" err="1"/>
              <a:t>bitmap</a:t>
            </a:r>
            <a:r>
              <a:rPr lang="ru-RU" i="1" dirty="0"/>
              <a:t> </a:t>
            </a:r>
            <a:r>
              <a:rPr lang="ru-RU" i="1" dirty="0" err="1"/>
              <a:t>images</a:t>
            </a:r>
            <a:r>
              <a:rPr lang="ru-RU" dirty="0"/>
              <a:t>). В качестве графических </a:t>
            </a:r>
            <a:r>
              <a:rPr lang="ru-RU" dirty="0" smtClean="0"/>
              <a:t>редакторов</a:t>
            </a:r>
            <a:r>
              <a:rPr lang="ru-RU" dirty="0"/>
              <a:t>, работающих с растровой графикой, используют </a:t>
            </a:r>
            <a:r>
              <a:rPr lang="ru-RU" i="1" dirty="0" err="1" smtClean="0"/>
              <a:t>Paint</a:t>
            </a:r>
            <a:r>
              <a:rPr lang="ru-RU" dirty="0" smtClean="0"/>
              <a:t>,</a:t>
            </a:r>
            <a:r>
              <a:rPr lang="en-US" dirty="0" smtClean="0"/>
              <a:t> </a:t>
            </a:r>
            <a:r>
              <a:rPr lang="ru-RU" i="1" dirty="0" err="1" smtClean="0"/>
              <a:t>Adobe</a:t>
            </a:r>
            <a:r>
              <a:rPr lang="ru-RU" i="1" dirty="0" smtClean="0"/>
              <a:t> </a:t>
            </a:r>
            <a:r>
              <a:rPr lang="ru-RU" i="1" dirty="0" err="1"/>
              <a:t>Photoshop</a:t>
            </a:r>
            <a:r>
              <a:rPr lang="ru-RU" i="1" dirty="0"/>
              <a:t> </a:t>
            </a:r>
            <a:r>
              <a:rPr lang="ru-RU" dirty="0"/>
              <a:t>и др. Форматы файлов растровой графики (</a:t>
            </a:r>
            <a:r>
              <a:rPr lang="ru-RU" dirty="0" smtClean="0"/>
              <a:t>BMP,</a:t>
            </a:r>
            <a:r>
              <a:rPr lang="en-US" dirty="0" smtClean="0"/>
              <a:t> </a:t>
            </a:r>
            <a:r>
              <a:rPr lang="ru-RU" dirty="0" smtClean="0"/>
              <a:t>PCX</a:t>
            </a:r>
            <a:r>
              <a:rPr lang="ru-RU" dirty="0"/>
              <a:t>, GIF, TIF и JPEG) предусматривают собственные </a:t>
            </a:r>
            <a:r>
              <a:rPr lang="ru-RU" dirty="0" smtClean="0"/>
              <a:t>способы</a:t>
            </a:r>
            <a:r>
              <a:rPr lang="en-US" dirty="0" smtClean="0"/>
              <a:t> </a:t>
            </a:r>
            <a:r>
              <a:rPr lang="ru-RU" dirty="0" smtClean="0"/>
              <a:t>кодирования </a:t>
            </a:r>
            <a:r>
              <a:rPr lang="ru-RU" dirty="0"/>
              <a:t>информации о пикселях и другой присущей </a:t>
            </a:r>
            <a:r>
              <a:rPr lang="ru-RU" dirty="0" smtClean="0"/>
              <a:t>компьютерным </a:t>
            </a:r>
            <a:r>
              <a:rPr lang="ru-RU" dirty="0"/>
              <a:t>изображениям информации. Кроме того, графические </a:t>
            </a:r>
            <a:r>
              <a:rPr lang="ru-RU" dirty="0" smtClean="0"/>
              <a:t>редакторы </a:t>
            </a:r>
            <a:r>
              <a:rPr lang="ru-RU" dirty="0"/>
              <a:t>предлагают собственные форматы графических </a:t>
            </a:r>
            <a:r>
              <a:rPr lang="ru-RU" dirty="0" smtClean="0"/>
              <a:t>данных,</a:t>
            </a:r>
            <a:r>
              <a:rPr lang="en-US" dirty="0" smtClean="0"/>
              <a:t> </a:t>
            </a:r>
            <a:r>
              <a:rPr lang="ru-RU" dirty="0" smtClean="0"/>
              <a:t>например </a:t>
            </a:r>
            <a:r>
              <a:rPr lang="ru-RU" dirty="0"/>
              <a:t>EPS, PSD, PDD, CDR, CMX, которые могут </a:t>
            </a:r>
            <a:r>
              <a:rPr lang="ru-RU" dirty="0" smtClean="0"/>
              <a:t>преобразовываться </a:t>
            </a:r>
            <a:r>
              <a:rPr lang="ru-RU" dirty="0"/>
              <a:t>в другие графические форматы с помощью </a:t>
            </a:r>
            <a:r>
              <a:rPr lang="ru-RU" dirty="0" smtClean="0"/>
              <a:t>специальных</a:t>
            </a:r>
            <a:r>
              <a:rPr lang="en-US" dirty="0" smtClean="0"/>
              <a:t> </a:t>
            </a:r>
            <a:r>
              <a:rPr lang="ru-RU" dirty="0" smtClean="0"/>
              <a:t>конверторов</a:t>
            </a:r>
            <a:r>
              <a:rPr lang="ru-RU" dirty="0"/>
              <a:t>.</a:t>
            </a:r>
          </a:p>
        </p:txBody>
      </p:sp>
    </p:spTree>
    <p:extLst>
      <p:ext uri="{BB962C8B-B14F-4D97-AF65-F5344CB8AC3E}">
        <p14:creationId xmlns:p14="http://schemas.microsoft.com/office/powerpoint/2010/main" val="4289209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normAutofit/>
          </a:bodyPr>
          <a:lstStyle/>
          <a:p>
            <a:r>
              <a:rPr lang="ru-RU" sz="4400" dirty="0"/>
              <a:t>К недостаткам растровых изображений относят их большой объем и невозможность сильного увеличения рисунка, так как видны составляющие его точки. Имеет место эффект, обозначаемый как </a:t>
            </a:r>
            <a:r>
              <a:rPr lang="ru-RU" sz="4400" i="1" dirty="0" err="1"/>
              <a:t>пикселизация</a:t>
            </a:r>
            <a:r>
              <a:rPr lang="ru-RU" sz="4400" i="1" dirty="0"/>
              <a:t>.</a:t>
            </a:r>
            <a:endParaRPr lang="ru-RU" sz="4400" dirty="0"/>
          </a:p>
        </p:txBody>
      </p:sp>
    </p:spTree>
    <p:extLst>
      <p:ext uri="{BB962C8B-B14F-4D97-AF65-F5344CB8AC3E}">
        <p14:creationId xmlns:p14="http://schemas.microsoft.com/office/powerpoint/2010/main" val="7665313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62000"/>
            <a:ext cx="10515600" cy="5414963"/>
          </a:xfrm>
        </p:spPr>
        <p:txBody>
          <a:bodyPr>
            <a:normAutofit fontScale="92500" lnSpcReduction="10000"/>
          </a:bodyPr>
          <a:lstStyle/>
          <a:p>
            <a:r>
              <a:rPr lang="ru-RU" i="1" dirty="0"/>
              <a:t>Векторное изображение</a:t>
            </a:r>
            <a:r>
              <a:rPr lang="ru-RU" dirty="0"/>
              <a:t> представляет графический объект, состоящий из линий — элементарных отрезков и дуг. Положение этих элементарных объектов определяется координатами точек и длиной радиуса. При этом основным элементом векторного изображения является не точка, а линия. Следовательно, </a:t>
            </a:r>
            <a:r>
              <a:rPr lang="ru-RU" i="1" dirty="0"/>
              <a:t>линия</a:t>
            </a:r>
            <a:r>
              <a:rPr lang="ru-RU" dirty="0"/>
              <a:t> — элементарный объект векторного изображения. Для каждой линии указываются ее характер (сплошная, пунктирная, штрих-пунктирная), толщина и цвет. К другим свойствам линии относят ее форму. Замкнутые линии можно заполнить каким-нибудь цветом, текстурой или картой. Любая простая линия имеет две вершины, называемые </a:t>
            </a:r>
            <a:r>
              <a:rPr lang="ru-RU" i="1" dirty="0"/>
              <a:t>узлами.</a:t>
            </a:r>
            <a:r>
              <a:rPr lang="ru-RU" dirty="0"/>
              <a:t> Информация о векторном изображении кодируется как обычная буквенно-цифровая и обрабатывается специальными программами. При каждом отображении векторное изображение перерисовывается компьютером, что несколько замедляет работу, но позволяет получать изображения с высоким разрешением.</a:t>
            </a:r>
          </a:p>
        </p:txBody>
      </p:sp>
    </p:spTree>
    <p:extLst>
      <p:ext uri="{BB962C8B-B14F-4D97-AF65-F5344CB8AC3E}">
        <p14:creationId xmlns:p14="http://schemas.microsoft.com/office/powerpoint/2010/main" val="3891141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lstStyle/>
          <a:p>
            <a:r>
              <a:rPr lang="ru-RU" dirty="0"/>
              <a:t>В векторной графике объем памяти, занимаемый линией, не зависит от ее размеров, так как линия представляется формулой или ее параметрами. Сложные объекты (ломаные линии, различные геометрические фигуры) представляются в виде совокупности элементарных графических объектов. Любой объект состоит из совокупности связанных линий. Это обстоятельство определило еще одно название данного явления — </a:t>
            </a:r>
            <a:r>
              <a:rPr lang="ru-RU" i="1" dirty="0"/>
              <a:t>объектно-ориентированная графика.</a:t>
            </a:r>
            <a:r>
              <a:rPr lang="ru-RU" dirty="0"/>
              <a:t> На экран компьютера изображение выводится в виде точек. При этом программа перед выводом изображения производит вычисление координат экранных точек отображаемого объекта. Аналогичные вычисления производятся и при выводе объектов на печать. В связи с этим возникло еще одно название данного метода — </a:t>
            </a:r>
            <a:r>
              <a:rPr lang="ru-RU" i="1" dirty="0"/>
              <a:t>вычисляемая графика.</a:t>
            </a:r>
            <a:endParaRPr lang="ru-RU" dirty="0"/>
          </a:p>
        </p:txBody>
      </p:sp>
    </p:spTree>
    <p:extLst>
      <p:ext uri="{BB962C8B-B14F-4D97-AF65-F5344CB8AC3E}">
        <p14:creationId xmlns:p14="http://schemas.microsoft.com/office/powerpoint/2010/main" val="1125474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normAutofit/>
          </a:bodyPr>
          <a:lstStyle/>
          <a:p>
            <a:r>
              <a:rPr lang="ru-RU" sz="3200" dirty="0"/>
              <a:t>Векторная графика предназначена для создания иллюстраций и широко используется в рекламном деле, дизайне, </a:t>
            </a:r>
            <a:r>
              <a:rPr lang="ru-RU" sz="3200" dirty="0" err="1"/>
              <a:t>редакционно</a:t>
            </a:r>
            <a:r>
              <a:rPr lang="en-US" sz="3200" dirty="0"/>
              <a:t>-</a:t>
            </a:r>
            <a:r>
              <a:rPr lang="ru-RU" sz="3200" dirty="0"/>
              <a:t>издательском деле. Оформительские работы, основанные на применении шрифтов и простых геометрических элементов, проще выполняются с помощью векторной графики. При этом размер символов может изменяться в широких пределах. Такие шрифты называют масштабируемыми. Например, </a:t>
            </a:r>
            <a:r>
              <a:rPr lang="ru-RU" sz="3200" dirty="0" smtClean="0"/>
              <a:t>технология</a:t>
            </a:r>
            <a:r>
              <a:rPr lang="en-US" sz="3200" i="1" dirty="0"/>
              <a:t>True Type</a:t>
            </a:r>
            <a:r>
              <a:rPr lang="ru-RU" sz="3200" dirty="0" smtClean="0"/>
              <a:t>, </a:t>
            </a:r>
            <a:r>
              <a:rPr lang="ru-RU" sz="3200" dirty="0"/>
              <a:t>разработанная </a:t>
            </a:r>
            <a:r>
              <a:rPr lang="ru-RU" sz="3200" dirty="0" smtClean="0"/>
              <a:t>компаниями</a:t>
            </a:r>
            <a:r>
              <a:rPr lang="en-US" sz="3200" dirty="0" smtClean="0"/>
              <a:t> Microsoft </a:t>
            </a:r>
            <a:r>
              <a:rPr lang="ru-RU" sz="3200" dirty="0"/>
              <a:t>и </a:t>
            </a:r>
            <a:r>
              <a:rPr lang="en-US" sz="3200" dirty="0"/>
              <a:t>Apple Computer</a:t>
            </a:r>
            <a:r>
              <a:rPr lang="ru-RU" sz="3200" dirty="0" smtClean="0"/>
              <a:t>, </a:t>
            </a:r>
            <a:r>
              <a:rPr lang="ru-RU" sz="3200" dirty="0"/>
              <a:t>описывает способ отображения символов в тексте. </a:t>
            </a:r>
          </a:p>
        </p:txBody>
      </p:sp>
    </p:spTree>
    <p:extLst>
      <p:ext uri="{BB962C8B-B14F-4D97-AF65-F5344CB8AC3E}">
        <p14:creationId xmlns:p14="http://schemas.microsoft.com/office/powerpoint/2010/main" val="2476012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876300"/>
            <a:ext cx="10515600" cy="5300663"/>
          </a:xfrm>
        </p:spPr>
        <p:txBody>
          <a:bodyPr>
            <a:normAutofit/>
          </a:bodyPr>
          <a:lstStyle/>
          <a:p>
            <a:r>
              <a:rPr lang="ru-RU" sz="3200" dirty="0"/>
              <a:t>Векторные методы </a:t>
            </a:r>
            <a:r>
              <a:rPr lang="ru-RU" sz="3200" dirty="0" smtClean="0"/>
              <a:t>также</a:t>
            </a:r>
            <a:r>
              <a:rPr lang="en-US" sz="3200" dirty="0" smtClean="0"/>
              <a:t> </a:t>
            </a:r>
            <a:r>
              <a:rPr lang="ru-RU" sz="3200" dirty="0" smtClean="0"/>
              <a:t>широко </a:t>
            </a:r>
            <a:r>
              <a:rPr lang="ru-RU" sz="3200" dirty="0"/>
              <a:t>применяются в автоматизированных системах </a:t>
            </a:r>
            <a:r>
              <a:rPr lang="ru-RU" sz="3200" dirty="0" smtClean="0"/>
              <a:t>проектирования </a:t>
            </a:r>
            <a:r>
              <a:rPr lang="ru-RU" sz="3200" dirty="0"/>
              <a:t>(от англ. </a:t>
            </a:r>
            <a:r>
              <a:rPr lang="ru-RU" sz="3200" i="1" dirty="0" err="1"/>
              <a:t>computer+aided</a:t>
            </a:r>
            <a:r>
              <a:rPr lang="ru-RU" sz="3200" i="1" dirty="0"/>
              <a:t> </a:t>
            </a:r>
            <a:r>
              <a:rPr lang="ru-RU" sz="3200" i="1" dirty="0" err="1"/>
              <a:t>design</a:t>
            </a:r>
            <a:r>
              <a:rPr lang="ru-RU" sz="3200" dirty="0"/>
              <a:t>, CAD), используемых для </a:t>
            </a:r>
            <a:r>
              <a:rPr lang="ru-RU" sz="3200" dirty="0" smtClean="0"/>
              <a:t>работы </a:t>
            </a:r>
            <a:r>
              <a:rPr lang="ru-RU" sz="3200" dirty="0"/>
              <a:t>со сложными трехмерными объектами. Однако векторная </a:t>
            </a:r>
            <a:r>
              <a:rPr lang="ru-RU" sz="3200" dirty="0" smtClean="0"/>
              <a:t>технология </a:t>
            </a:r>
            <a:r>
              <a:rPr lang="ru-RU" sz="3200" dirty="0"/>
              <a:t>не позволяет достичь фотографического качества </a:t>
            </a:r>
            <a:r>
              <a:rPr lang="ru-RU" sz="3200" dirty="0" smtClean="0"/>
              <a:t>изображений </a:t>
            </a:r>
            <a:r>
              <a:rPr lang="ru-RU" sz="3200" dirty="0"/>
              <a:t>объектов, как при использовании растровых </a:t>
            </a:r>
            <a:r>
              <a:rPr lang="ru-RU" sz="3200" dirty="0" smtClean="0"/>
              <a:t>методов.</a:t>
            </a:r>
            <a:r>
              <a:rPr lang="en-US" sz="3200" dirty="0" smtClean="0"/>
              <a:t> </a:t>
            </a:r>
            <a:r>
              <a:rPr lang="ru-RU" sz="3200" dirty="0" smtClean="0"/>
              <a:t>Работать </a:t>
            </a:r>
            <a:r>
              <a:rPr lang="ru-RU" sz="3200" dirty="0"/>
              <a:t>с векторными рисунками можно с помощью </a:t>
            </a:r>
            <a:r>
              <a:rPr lang="ru-RU" sz="3200" dirty="0" smtClean="0"/>
              <a:t>редактора</a:t>
            </a:r>
            <a:r>
              <a:rPr lang="en-US" sz="3200" dirty="0" smtClean="0"/>
              <a:t> </a:t>
            </a:r>
            <a:r>
              <a:rPr lang="ru-RU" sz="3200" i="1" dirty="0" err="1" smtClean="0"/>
              <a:t>Corel</a:t>
            </a:r>
            <a:r>
              <a:rPr lang="ru-RU" sz="3200" i="1" dirty="0" smtClean="0"/>
              <a:t> </a:t>
            </a:r>
            <a:r>
              <a:rPr lang="ru-RU" sz="3200" i="1" dirty="0"/>
              <a:t>DRAW </a:t>
            </a:r>
            <a:r>
              <a:rPr lang="ru-RU" sz="3200" dirty="0"/>
              <a:t>и др. Наиболее популярны векторные форматы </a:t>
            </a:r>
            <a:r>
              <a:rPr lang="ru-RU" sz="3200" dirty="0" smtClean="0"/>
              <a:t>WMF,</a:t>
            </a:r>
            <a:r>
              <a:rPr lang="en-US" sz="3200" dirty="0" smtClean="0"/>
              <a:t> CDR</a:t>
            </a:r>
            <a:r>
              <a:rPr lang="en-US" sz="3200" dirty="0"/>
              <a:t>, DXF.</a:t>
            </a:r>
            <a:endParaRPr lang="ru-RU" sz="3200" dirty="0"/>
          </a:p>
        </p:txBody>
      </p:sp>
    </p:spTree>
    <p:extLst>
      <p:ext uri="{BB962C8B-B14F-4D97-AF65-F5344CB8AC3E}">
        <p14:creationId xmlns:p14="http://schemas.microsoft.com/office/powerpoint/2010/main" val="20390704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normAutofit/>
          </a:bodyPr>
          <a:lstStyle/>
          <a:p>
            <a:r>
              <a:rPr lang="ru-RU" sz="3600" i="1" dirty="0"/>
              <a:t>Фрактальные графические изображения</a:t>
            </a:r>
            <a:r>
              <a:rPr lang="ru-RU" sz="3600" dirty="0"/>
              <a:t> создаются автоматически с помощью специальных математических вычислений, т.е. путем программирования, а не рисования. Фрактальная графика обычно используется в оформительских работах и развлекательных программах. Для просмотра, масштабирования и конвертирования графических файлов используются различные программы. </a:t>
            </a:r>
            <a:r>
              <a:rPr lang="ru-RU" sz="3600" dirty="0" smtClean="0"/>
              <a:t>Наиболее </a:t>
            </a:r>
            <a:r>
              <a:rPr lang="ru-RU" sz="3600" dirty="0"/>
              <a:t>популярной из них считается </a:t>
            </a:r>
            <a:r>
              <a:rPr lang="ru-RU" sz="3600" i="1" dirty="0"/>
              <a:t>ACD </a:t>
            </a:r>
            <a:r>
              <a:rPr lang="ru-RU" sz="3600" i="1" dirty="0" err="1"/>
              <a:t>See</a:t>
            </a:r>
            <a:r>
              <a:rPr lang="ru-RU" sz="3600" i="1" dirty="0"/>
              <a:t> </a:t>
            </a:r>
            <a:r>
              <a:rPr lang="ru-RU" sz="3600" dirty="0"/>
              <a:t>компании ACD </a:t>
            </a:r>
            <a:r>
              <a:rPr lang="ru-RU" sz="3600" dirty="0" err="1"/>
              <a:t>System</a:t>
            </a:r>
            <a:r>
              <a:rPr lang="ru-RU" sz="3600" dirty="0"/>
              <a:t>.</a:t>
            </a:r>
          </a:p>
        </p:txBody>
      </p:sp>
    </p:spTree>
    <p:extLst>
      <p:ext uri="{BB962C8B-B14F-4D97-AF65-F5344CB8AC3E}">
        <p14:creationId xmlns:p14="http://schemas.microsoft.com/office/powerpoint/2010/main" val="5751345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819150"/>
            <a:ext cx="10515600" cy="5357813"/>
          </a:xfrm>
        </p:spPr>
        <p:txBody>
          <a:bodyPr>
            <a:normAutofit/>
          </a:bodyPr>
          <a:lstStyle/>
          <a:p>
            <a:r>
              <a:rPr lang="ru-RU" sz="3600" dirty="0"/>
              <a:t>Потребность использования графиков, диаграмм, схем, рисунков, этикеток в произвольном тексте или документе вызвала необходимость создания графических процессоров. Графические процессоры представляют собой инструментальные средства, позволяющие создавать и модифицировать графические образы с использованием следующих типов ИТ: коммерческой, иллюстративной, научной и когнитивной графики.</a:t>
            </a:r>
          </a:p>
        </p:txBody>
      </p:sp>
    </p:spTree>
    <p:extLst>
      <p:ext uri="{BB962C8B-B14F-4D97-AF65-F5344CB8AC3E}">
        <p14:creationId xmlns:p14="http://schemas.microsoft.com/office/powerpoint/2010/main" val="2478579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noAutofit/>
          </a:bodyPr>
          <a:lstStyle/>
          <a:p>
            <a:r>
              <a:rPr lang="ru-RU" sz="4000" dirty="0">
                <a:solidFill>
                  <a:srgbClr val="FF0000"/>
                </a:solidFill>
              </a:rPr>
              <a:t>ИТ </a:t>
            </a:r>
            <a:r>
              <a:rPr lang="ru-RU" sz="4000" i="1" dirty="0">
                <a:solidFill>
                  <a:srgbClr val="FF0000"/>
                </a:solidFill>
              </a:rPr>
              <a:t>коммерческой (или деловой) графики</a:t>
            </a:r>
            <a:r>
              <a:rPr lang="ru-RU" sz="4000" dirty="0">
                <a:solidFill>
                  <a:srgbClr val="FF0000"/>
                </a:solidFill>
              </a:rPr>
              <a:t> </a:t>
            </a:r>
            <a:r>
              <a:rPr lang="ru-RU" sz="4000" dirty="0"/>
              <a:t>обеспечивают отображение информации, хранящейся в табличных процессорах, базах данных и отдельных локальных файлах в виде двух- или трехмерных графиков, в частности круговой диаграммы, столбиковой гистограммы, линейных графиков и др. Они включаются в состав офисных приложений, многих интегрированных технологий и систем.</a:t>
            </a:r>
          </a:p>
        </p:txBody>
      </p:sp>
    </p:spTree>
    <p:extLst>
      <p:ext uri="{BB962C8B-B14F-4D97-AF65-F5344CB8AC3E}">
        <p14:creationId xmlns:p14="http://schemas.microsoft.com/office/powerpoint/2010/main" val="6881378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normAutofit/>
          </a:bodyPr>
          <a:lstStyle/>
          <a:p>
            <a:r>
              <a:rPr lang="ru-RU" sz="3200" dirty="0">
                <a:solidFill>
                  <a:srgbClr val="FF0000"/>
                </a:solidFill>
              </a:rPr>
              <a:t>ИТ </a:t>
            </a:r>
            <a:r>
              <a:rPr lang="ru-RU" sz="3200" i="1" dirty="0">
                <a:solidFill>
                  <a:srgbClr val="FF0000"/>
                </a:solidFill>
              </a:rPr>
              <a:t>иллюстративной графики</a:t>
            </a:r>
            <a:r>
              <a:rPr lang="ru-RU" sz="3200" dirty="0">
                <a:solidFill>
                  <a:srgbClr val="FF0000"/>
                </a:solidFill>
              </a:rPr>
              <a:t> позволяют создавать иллюстрации </a:t>
            </a:r>
            <a:r>
              <a:rPr lang="ru-RU" sz="3200" dirty="0"/>
              <a:t>— деловые схемы, эскизы, географические карты для различных текстовых документов в виде регулярных структур, т.е. различные геометрические фигуры (векторная графика), и нерегулярных структур (растровая графика). Процессоры, реализующие иллюстративную растровую графику, дают возможность пользователю выбрать толщину и цвет линий, палитру заливки, шрифт для записи и наложения текста, включить созданные ранее графические образы. </a:t>
            </a:r>
          </a:p>
        </p:txBody>
      </p:sp>
    </p:spTree>
    <p:extLst>
      <p:ext uri="{BB962C8B-B14F-4D97-AF65-F5344CB8AC3E}">
        <p14:creationId xmlns:p14="http://schemas.microsoft.com/office/powerpoint/2010/main" val="17235716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normAutofit/>
          </a:bodyPr>
          <a:lstStyle/>
          <a:p>
            <a:r>
              <a:rPr lang="ru-RU" sz="4400" dirty="0"/>
              <a:t>ИТ </a:t>
            </a:r>
            <a:r>
              <a:rPr lang="ru-RU" sz="4400" i="1" dirty="0"/>
              <a:t>научной графики</a:t>
            </a:r>
            <a:r>
              <a:rPr lang="ru-RU" sz="4400" dirty="0"/>
              <a:t> предназначены для оформления научных расчетов, содержащих химические, математические и прочие формулы, а также могут быть использованы в картографии и других сферах. Для их реализации используются средства векторной и когнитивной графики.</a:t>
            </a:r>
          </a:p>
        </p:txBody>
      </p:sp>
    </p:spTree>
    <p:extLst>
      <p:ext uri="{BB962C8B-B14F-4D97-AF65-F5344CB8AC3E}">
        <p14:creationId xmlns:p14="http://schemas.microsoft.com/office/powerpoint/2010/main" val="34864088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normAutofit/>
          </a:bodyPr>
          <a:lstStyle/>
          <a:p>
            <a:r>
              <a:rPr lang="ru-RU" sz="3600" i="1" dirty="0"/>
              <a:t>Когнитивная графика</a:t>
            </a:r>
            <a:r>
              <a:rPr lang="ru-RU" sz="3600" dirty="0"/>
              <a:t> — совокупность приемов и методов образного представления условий задачи, которая позволяет сразу увидеть решение либо получить подсказку для его нахождения. Она позволяет образно представить различные математические формулы и закономерности для доказательства сложных теорем, открывает новые возможности для познания законов функционирования сознания — этой наиболее сложной и сокровенной тайны мироздания</a:t>
            </a:r>
          </a:p>
        </p:txBody>
      </p:sp>
    </p:spTree>
    <p:extLst>
      <p:ext uri="{BB962C8B-B14F-4D97-AF65-F5344CB8AC3E}">
        <p14:creationId xmlns:p14="http://schemas.microsoft.com/office/powerpoint/2010/main" val="19315544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normAutofit/>
          </a:bodyPr>
          <a:lstStyle/>
          <a:p>
            <a:r>
              <a:rPr lang="ru-RU" sz="3200" dirty="0">
                <a:solidFill>
                  <a:srgbClr val="FF0000"/>
                </a:solidFill>
              </a:rPr>
              <a:t>Когнитивные компьютерные средства </a:t>
            </a:r>
            <a:r>
              <a:rPr lang="ru-RU" sz="3200" dirty="0"/>
              <a:t>представляют собой комплекс виртуальных устройств, программ и систем, реализующих совокупную обработку зрительной информации в виде образов, процессов, структур, позволяющих средствами диалога реализовать методы и приемы представления условий задачи или подсказки решения в виде зрительных образов. Когнитивная графика используется в информационном моделировании, интеллектуальных ИТ, системах поддержки принятия управленческих решений и др.</a:t>
            </a:r>
          </a:p>
        </p:txBody>
      </p:sp>
    </p:spTree>
    <p:extLst>
      <p:ext uri="{BB962C8B-B14F-4D97-AF65-F5344CB8AC3E}">
        <p14:creationId xmlns:p14="http://schemas.microsoft.com/office/powerpoint/2010/main" val="30355395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68325"/>
          </a:xfrm>
        </p:spPr>
        <p:txBody>
          <a:bodyPr>
            <a:normAutofit fontScale="90000"/>
          </a:bodyPr>
          <a:lstStyle/>
          <a:p>
            <a:r>
              <a:rPr lang="ru-RU" sz="4000" dirty="0"/>
              <a:t>ТЕХНОЛОГИИ ИНФОРМАЦИОННОГО ПОИСКА</a:t>
            </a:r>
          </a:p>
        </p:txBody>
      </p:sp>
      <p:sp>
        <p:nvSpPr>
          <p:cNvPr id="3" name="Объект 2"/>
          <p:cNvSpPr>
            <a:spLocks noGrp="1"/>
          </p:cNvSpPr>
          <p:nvPr>
            <p:ph idx="1"/>
          </p:nvPr>
        </p:nvSpPr>
        <p:spPr>
          <a:xfrm>
            <a:off x="838200" y="1104900"/>
            <a:ext cx="10515600" cy="5072063"/>
          </a:xfrm>
        </p:spPr>
        <p:txBody>
          <a:bodyPr>
            <a:normAutofit/>
          </a:bodyPr>
          <a:lstStyle/>
          <a:p>
            <a:r>
              <a:rPr lang="ru-RU" sz="3200" dirty="0"/>
              <a:t>В процессе решения задач пользователь довольно часто вынужден осуществлять поиск необходимой информации по соответствующему запросу. Обычно технологии информационного поиска являются основой для создания АИПС. Пример такой АИПС представлен на </a:t>
            </a:r>
            <a:r>
              <a:rPr lang="ru-RU" sz="3200" dirty="0" smtClean="0"/>
              <a:t>рисунке. </a:t>
            </a:r>
            <a:r>
              <a:rPr lang="ru-RU" sz="3200" dirty="0"/>
              <a:t>На корпоративном уровне АИПС представляют собой развитую ИС с довольно сложной структурой и расширенным перечнем функций — индексирования документов, ввода их в ЭВМ, обработки, поиска, хранения, выдачи, копирования и тиражирования информации и др.</a:t>
            </a:r>
          </a:p>
        </p:txBody>
      </p:sp>
    </p:spTree>
    <p:extLst>
      <p:ext uri="{BB962C8B-B14F-4D97-AF65-F5344CB8AC3E}">
        <p14:creationId xmlns:p14="http://schemas.microsoft.com/office/powerpoint/2010/main" val="32779881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53975"/>
            <a:ext cx="10515600" cy="17462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809750" y="438150"/>
            <a:ext cx="8896349" cy="6076950"/>
          </a:xfrm>
          <a:prstGeom prst="rect">
            <a:avLst/>
          </a:prstGeom>
        </p:spPr>
      </p:pic>
    </p:spTree>
    <p:extLst>
      <p:ext uri="{BB962C8B-B14F-4D97-AF65-F5344CB8AC3E}">
        <p14:creationId xmlns:p14="http://schemas.microsoft.com/office/powerpoint/2010/main" val="36442822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666750"/>
            <a:ext cx="10515600" cy="5510213"/>
          </a:xfrm>
        </p:spPr>
        <p:txBody>
          <a:bodyPr>
            <a:normAutofit/>
          </a:bodyPr>
          <a:lstStyle/>
          <a:p>
            <a:r>
              <a:rPr lang="ru-RU" sz="3600" dirty="0"/>
              <a:t>В составе диверсифицированных баз данных АИПС хранятся обширные объемы информации различного содержания и форм. Для обеспечения доступа широких категорий пользователей к корпоративным электронным информационным массивам осуществляются кооперация и интеграция этих ресурсов. Обычно развитые БД содержат разнородную информацию, в частности документальные, фактографические, аудио-, видео-, мультимедийные массивы информации.</a:t>
            </a:r>
          </a:p>
        </p:txBody>
      </p:sp>
    </p:spTree>
    <p:extLst>
      <p:ext uri="{BB962C8B-B14F-4D97-AF65-F5344CB8AC3E}">
        <p14:creationId xmlns:p14="http://schemas.microsoft.com/office/powerpoint/2010/main" val="28367041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4025"/>
          </a:xfrm>
        </p:spPr>
        <p:txBody>
          <a:bodyPr>
            <a:normAutofit fontScale="90000"/>
          </a:bodyPr>
          <a:lstStyle/>
          <a:p>
            <a:r>
              <a:rPr lang="ru-RU" dirty="0"/>
              <a:t>Базы данных </a:t>
            </a:r>
            <a:r>
              <a:rPr lang="ru-RU" dirty="0" smtClean="0"/>
              <a:t>АИПС </a:t>
            </a:r>
            <a:endParaRPr lang="ru-RU" dirty="0"/>
          </a:p>
        </p:txBody>
      </p:sp>
      <p:sp>
        <p:nvSpPr>
          <p:cNvPr id="3" name="Объект 2"/>
          <p:cNvSpPr>
            <a:spLocks noGrp="1"/>
          </p:cNvSpPr>
          <p:nvPr>
            <p:ph idx="1"/>
          </p:nvPr>
        </p:nvSpPr>
        <p:spPr>
          <a:xfrm>
            <a:off x="838200" y="952500"/>
            <a:ext cx="10515600" cy="5224463"/>
          </a:xfrm>
        </p:spPr>
        <p:txBody>
          <a:bodyPr>
            <a:normAutofit lnSpcReduction="10000"/>
          </a:bodyPr>
          <a:lstStyle/>
          <a:p>
            <a:r>
              <a:rPr lang="ru-RU" sz="4400" i="1" dirty="0"/>
              <a:t>База данных АИПС</a:t>
            </a:r>
            <a:r>
              <a:rPr lang="ru-RU" sz="4400" dirty="0"/>
              <a:t> </a:t>
            </a:r>
            <a:r>
              <a:rPr lang="ru-RU" sz="4400" dirty="0" smtClean="0"/>
              <a:t>(автоматизированных информационно-поисковых систем) — </a:t>
            </a:r>
            <a:r>
              <a:rPr lang="ru-RU" sz="4400" dirty="0"/>
              <a:t>это совокупность данных, организованных по определенным признакам, имеющим общие принципы и методы описания, хранения и манипулирования данными, обеспечивающих их независимость от прикладных программ.</a:t>
            </a:r>
          </a:p>
        </p:txBody>
      </p:sp>
    </p:spTree>
    <p:extLst>
      <p:ext uri="{BB962C8B-B14F-4D97-AF65-F5344CB8AC3E}">
        <p14:creationId xmlns:p14="http://schemas.microsoft.com/office/powerpoint/2010/main" val="31326068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6375"/>
          </a:xfrm>
        </p:spPr>
        <p:txBody>
          <a:bodyPr>
            <a:normAutofit fontScale="90000"/>
          </a:bodyPr>
          <a:lstStyle/>
          <a:p>
            <a:endParaRPr lang="ru-RU" dirty="0"/>
          </a:p>
        </p:txBody>
      </p:sp>
      <p:sp>
        <p:nvSpPr>
          <p:cNvPr id="3" name="Объект 2"/>
          <p:cNvSpPr>
            <a:spLocks noGrp="1"/>
          </p:cNvSpPr>
          <p:nvPr>
            <p:ph idx="1"/>
          </p:nvPr>
        </p:nvSpPr>
        <p:spPr>
          <a:xfrm>
            <a:off x="838200" y="819150"/>
            <a:ext cx="10515600" cy="5357813"/>
          </a:xfrm>
        </p:spPr>
        <p:txBody>
          <a:bodyPr/>
          <a:lstStyle/>
          <a:p>
            <a:r>
              <a:rPr lang="ru-RU" dirty="0"/>
              <a:t>По количеству форм представления данных различаются одноконтурные и многоконтурные БД. Основная форма представления БД — двухконтурная. Первый контур хранится на внешнем накопителе ЭВМ — жестком магнитном диске, магнитной ленте и др., а второй контур, как страховой, может быть представлен на флоппи и (или) </a:t>
            </a:r>
            <a:r>
              <a:rPr lang="en-US" dirty="0"/>
              <a:t>CD</a:t>
            </a:r>
            <a:r>
              <a:rPr lang="ru-RU" dirty="0" smtClean="0"/>
              <a:t> </a:t>
            </a:r>
            <a:r>
              <a:rPr lang="ru-RU" dirty="0"/>
              <a:t>и других носителях. Могут быть и трехконтурные БД, когда третий контур представлен и сохраняется на традиционных бумажных документах. БД АИС четвертого контура может быть представлена в форме микрофильмированной ленты и (или) ее отдельных отрезков (кляссеров)</a:t>
            </a:r>
          </a:p>
        </p:txBody>
      </p:sp>
    </p:spTree>
    <p:extLst>
      <p:ext uri="{BB962C8B-B14F-4D97-AF65-F5344CB8AC3E}">
        <p14:creationId xmlns:p14="http://schemas.microsoft.com/office/powerpoint/2010/main" val="31013925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noAutofit/>
          </a:bodyPr>
          <a:lstStyle/>
          <a:p>
            <a:r>
              <a:rPr lang="ru-RU" sz="3200" dirty="0"/>
              <a:t>По характеру содержащейся информации различают фактографические, документальные и смешанные БД.</a:t>
            </a:r>
          </a:p>
          <a:p>
            <a:r>
              <a:rPr lang="ru-RU" sz="3200" dirty="0"/>
              <a:t>Фактографическая БД отображает конкретные сведения, необходимые пользователю, — факты, показатели, свойства продукции, формулы расчета какой-либо величины, фрагмент текста документа, документ полностью и др. Документальная БД содержит только сведения о документах — библиографическое описание документа, аннотацию, реферат, идентификатор документа, адрес его хранения в БД и т.д.</a:t>
            </a:r>
          </a:p>
        </p:txBody>
      </p:sp>
    </p:spTree>
    <p:extLst>
      <p:ext uri="{BB962C8B-B14F-4D97-AF65-F5344CB8AC3E}">
        <p14:creationId xmlns:p14="http://schemas.microsoft.com/office/powerpoint/2010/main" val="33685955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normAutofit/>
          </a:bodyPr>
          <a:lstStyle/>
          <a:p>
            <a:r>
              <a:rPr lang="ru-RU" sz="4400" dirty="0"/>
              <a:t>Сам документ, например «Методика расчета амортизации оборудования металлургического производства», хранится, как правило, во внешнем контуре БД</a:t>
            </a:r>
          </a:p>
        </p:txBody>
      </p:sp>
    </p:spTree>
    <p:extLst>
      <p:ext uri="{BB962C8B-B14F-4D97-AF65-F5344CB8AC3E}">
        <p14:creationId xmlns:p14="http://schemas.microsoft.com/office/powerpoint/2010/main" val="17954356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857250"/>
            <a:ext cx="10515600" cy="5319713"/>
          </a:xfrm>
        </p:spPr>
        <p:txBody>
          <a:bodyPr>
            <a:normAutofit/>
          </a:bodyPr>
          <a:lstStyle/>
          <a:p>
            <a:r>
              <a:rPr lang="ru-RU" sz="4400" dirty="0"/>
              <a:t>При условии отсутствия дефицита внешней памяти и производительности ЭВМ документальные БД объединяют во внешней памяти ЭВМ первый и второй контуры. В смешанных базах данных представлены как фактографические, так и документальные массивы информации.</a:t>
            </a:r>
          </a:p>
        </p:txBody>
      </p:sp>
    </p:spTree>
    <p:extLst>
      <p:ext uri="{BB962C8B-B14F-4D97-AF65-F5344CB8AC3E}">
        <p14:creationId xmlns:p14="http://schemas.microsoft.com/office/powerpoint/2010/main" val="10834992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63575"/>
          </a:xfrm>
        </p:spPr>
        <p:txBody>
          <a:bodyPr>
            <a:normAutofit fontScale="90000"/>
          </a:bodyPr>
          <a:lstStyle/>
          <a:p>
            <a:r>
              <a:rPr lang="ru-RU" b="1" dirty="0"/>
              <a:t>Файлы </a:t>
            </a:r>
            <a:r>
              <a:rPr lang="ru-RU" b="1" dirty="0" smtClean="0"/>
              <a:t>АИС </a:t>
            </a:r>
            <a:endParaRPr lang="ru-RU" dirty="0"/>
          </a:p>
        </p:txBody>
      </p:sp>
      <p:sp>
        <p:nvSpPr>
          <p:cNvPr id="3" name="Объект 2"/>
          <p:cNvSpPr>
            <a:spLocks noGrp="1"/>
          </p:cNvSpPr>
          <p:nvPr>
            <p:ph idx="1"/>
          </p:nvPr>
        </p:nvSpPr>
        <p:spPr>
          <a:xfrm>
            <a:off x="838200" y="1028700"/>
            <a:ext cx="10515600" cy="5148263"/>
          </a:xfrm>
        </p:spPr>
        <p:txBody>
          <a:bodyPr/>
          <a:lstStyle/>
          <a:p>
            <a:r>
              <a:rPr lang="ru-RU" dirty="0"/>
              <a:t>Опорным структурным элементом БД является </a:t>
            </a:r>
            <a:r>
              <a:rPr lang="ru-RU" i="1" dirty="0"/>
              <a:t>файл</a:t>
            </a:r>
            <a:r>
              <a:rPr lang="ru-RU" dirty="0"/>
              <a:t> — поименованная область внешней памяти ЭВМ, содержащая данные. Файл может содержать различные данные: текстовый документ, рисунок, музыкальное произведение, программу ЭВМ и др. Каждый файл записывается и хранится во внешней памяти ЭВМ и имеет собственное имя, идентифицирующее его в комплексе файлов, находящихся в БД.</a:t>
            </a:r>
          </a:p>
        </p:txBody>
      </p:sp>
    </p:spTree>
    <p:extLst>
      <p:ext uri="{BB962C8B-B14F-4D97-AF65-F5344CB8AC3E}">
        <p14:creationId xmlns:p14="http://schemas.microsoft.com/office/powerpoint/2010/main" val="1069163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44475"/>
          </a:xfrm>
        </p:spPr>
        <p:txBody>
          <a:bodyPr>
            <a:normAutofit fontScale="90000"/>
          </a:bodyPr>
          <a:lstStyle/>
          <a:p>
            <a:endParaRPr lang="ru-RU" dirty="0"/>
          </a:p>
        </p:txBody>
      </p:sp>
      <p:sp>
        <p:nvSpPr>
          <p:cNvPr id="3" name="Объект 2"/>
          <p:cNvSpPr>
            <a:spLocks noGrp="1"/>
          </p:cNvSpPr>
          <p:nvPr>
            <p:ph idx="1"/>
          </p:nvPr>
        </p:nvSpPr>
        <p:spPr>
          <a:xfrm>
            <a:off x="838200" y="895350"/>
            <a:ext cx="10515600" cy="5281613"/>
          </a:xfrm>
        </p:spPr>
        <p:txBody>
          <a:bodyPr>
            <a:noAutofit/>
          </a:bodyPr>
          <a:lstStyle/>
          <a:p>
            <a:r>
              <a:rPr lang="ru-RU" sz="3600" i="1" dirty="0"/>
              <a:t>Таблица</a:t>
            </a:r>
            <a:r>
              <a:rPr lang="ru-RU" sz="3600" dirty="0"/>
              <a:t> — способ формализованного представления данных в виде двумерного массива. Таблица состоит из строк и столбцов. Строки таблицы обозначаются записями. </a:t>
            </a:r>
            <a:r>
              <a:rPr lang="ru-RU" sz="3600" i="1" dirty="0"/>
              <a:t>Запись</a:t>
            </a:r>
            <a:r>
              <a:rPr lang="ru-RU" sz="3600" dirty="0"/>
              <a:t> — это единица обмена данными между программой и внешней памятью ЭВМ. Запись может содержать данные о различных объектах — отдельном человеке, например Иванов И.И., устройстве, процессе и др. Записи состоят из полей, содержащих отдельные данные об объекте, его отдельном экземпляре.</a:t>
            </a:r>
          </a:p>
        </p:txBody>
      </p:sp>
    </p:spTree>
    <p:extLst>
      <p:ext uri="{BB962C8B-B14F-4D97-AF65-F5344CB8AC3E}">
        <p14:creationId xmlns:p14="http://schemas.microsoft.com/office/powerpoint/2010/main" val="36406310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819150"/>
            <a:ext cx="10515600" cy="5357813"/>
          </a:xfrm>
        </p:spPr>
        <p:txBody>
          <a:bodyPr/>
          <a:lstStyle/>
          <a:p>
            <a:r>
              <a:rPr lang="ru-RU" dirty="0"/>
              <a:t>Элементом записи является поле. </a:t>
            </a:r>
            <a:r>
              <a:rPr lang="ru-RU" i="1" dirty="0"/>
              <a:t>Поле записи</a:t>
            </a:r>
            <a:r>
              <a:rPr lang="ru-RU" dirty="0"/>
              <a:t> — часть записи файла, имеющая функционально самостоятельное значение и обрабатываемая в программе как отдельный элемент данных. Поле представляется данным, которое описывает какой-либо определенный аспект (атрибут) объекта. Поля имеют имена. При представлении файла в виде таблицы столбцам соответствуют атрибуты или поля, а строкам — записи или объекты. Поля определяют свойства, характеристики, признаки, атрибуты объектов, например год рождения человека, его пол, профессию и др. В таблице каждый столбец относится к определенному полю записи.</a:t>
            </a:r>
          </a:p>
        </p:txBody>
      </p:sp>
    </p:spTree>
    <p:extLst>
      <p:ext uri="{BB962C8B-B14F-4D97-AF65-F5344CB8AC3E}">
        <p14:creationId xmlns:p14="http://schemas.microsoft.com/office/powerpoint/2010/main" val="27790262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514350"/>
            <a:ext cx="10515600" cy="5662613"/>
          </a:xfrm>
        </p:spPr>
        <p:txBody>
          <a:bodyPr/>
          <a:lstStyle/>
          <a:p>
            <a:r>
              <a:rPr lang="ru-RU" dirty="0"/>
              <a:t>Для обеспечения доступа к записям и поиска нужной информации в БД, размещенной в памяти ЭВМ, применяются так называемые ключи. </a:t>
            </a:r>
            <a:r>
              <a:rPr lang="ru-RU" i="1" dirty="0"/>
              <a:t>Ключ</a:t>
            </a:r>
            <a:r>
              <a:rPr lang="ru-RU" dirty="0"/>
              <a:t> — это совокупность знаков, используемая для идентификации записи в файле и быстрого доступа к ней. Ключ представляет уникальный номер записи в БД, ее фрагменте, файле, присваиваемый каждой записи при ее загрузке в БД. Существует несколько типов ключей. По характеру выполняемых функций различают основной (первичный), неосновной (вторичный), исходный (внешний) ключи. Первичный ключ — это ключ, который однозначно идентифицирует запись в файле. Вторичный ключ в файле вместе с несколькими ключами не обеспечивает (в отличие от основного ключа) однозначной идентификации записи в целом. В этот ключ могут входить все поля записи, кроме полей, составляющих основной ключ. </a:t>
            </a:r>
          </a:p>
        </p:txBody>
      </p:sp>
    </p:spTree>
    <p:extLst>
      <p:ext uri="{BB962C8B-B14F-4D97-AF65-F5344CB8AC3E}">
        <p14:creationId xmlns:p14="http://schemas.microsoft.com/office/powerpoint/2010/main" val="39378629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lstStyle/>
          <a:p>
            <a:r>
              <a:rPr lang="ru-RU" dirty="0"/>
              <a:t>Исходный, или внешний, ключ отображает значение ключевого поля записи, уникально идентифицирующее ее в файле. Поле ключа и его значение определяет лицо, создающее файл. В качестве этого ключа может быть задействовано более одного поля записи. Значения ключей расположены в специально предназначенных для этого полях записи.</a:t>
            </a:r>
          </a:p>
          <a:p>
            <a:r>
              <a:rPr lang="ru-RU" dirty="0"/>
              <a:t>Ключи служат для индексной организации данных в форме индексированных файлов. </a:t>
            </a:r>
            <a:r>
              <a:rPr lang="ru-RU" i="1" dirty="0"/>
              <a:t>Индексированный файл</a:t>
            </a:r>
            <a:r>
              <a:rPr lang="ru-RU" dirty="0"/>
              <a:t> — это файл, снабженный системой индексов, обеспечивающей быстрый доступ к записям файла. В зависимости от применяемых ключей различают файлы прямого и последовательного доступа.</a:t>
            </a:r>
          </a:p>
          <a:p>
            <a:endParaRPr lang="ru-RU" dirty="0"/>
          </a:p>
        </p:txBody>
      </p:sp>
    </p:spTree>
    <p:extLst>
      <p:ext uri="{BB962C8B-B14F-4D97-AF65-F5344CB8AC3E}">
        <p14:creationId xmlns:p14="http://schemas.microsoft.com/office/powerpoint/2010/main" val="20386602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838200"/>
            <a:ext cx="10515600" cy="5338763"/>
          </a:xfrm>
        </p:spPr>
        <p:txBody>
          <a:bodyPr/>
          <a:lstStyle/>
          <a:p>
            <a:r>
              <a:rPr lang="ru-RU" i="1" dirty="0"/>
              <a:t>Прямой файл</a:t>
            </a:r>
            <a:r>
              <a:rPr lang="ru-RU" dirty="0"/>
              <a:t> — это вид файла, доступ к записям которого осуществляется по адресу либо последовательно путем поиска по ключу. В плане прямого доступа следует указать индексный файл, упорядоченный по значениям одного или нескольких полей базы данных, список указателей на ее записи. В качестве указателей здесь используются логические или физические адреса. Логическим адресом записи является внутренний номер — ключ БД, уникально идентифицирующий запись в БД или ее фрагменте (области), который присваивается записи в процессе ее загрузки в БД. Физическим адресом выступает число, идентифицирующее ячейку или область физической памяти ЭВМ. </a:t>
            </a:r>
          </a:p>
        </p:txBody>
      </p:sp>
    </p:spTree>
    <p:extLst>
      <p:ext uri="{BB962C8B-B14F-4D97-AF65-F5344CB8AC3E}">
        <p14:creationId xmlns:p14="http://schemas.microsoft.com/office/powerpoint/2010/main" val="6858857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lstStyle/>
          <a:p>
            <a:r>
              <a:rPr lang="ru-RU" dirty="0"/>
              <a:t>Смежным с индексным файлом является индексно-последовательный файл, у которого каждая запись снабжена своим ключом. Этим обеспечиваются прямой доступ к записи по ключу, а также последовательный доступ в соответствии с упорядоченностью записей по ключам. Применяются также связанные файлы, записи которых объединены в цепной список. Для организации этого списка могут быть применены индексно-последовательный и прямой файлы.</a:t>
            </a:r>
          </a:p>
        </p:txBody>
      </p:sp>
    </p:spTree>
    <p:extLst>
      <p:ext uri="{BB962C8B-B14F-4D97-AF65-F5344CB8AC3E}">
        <p14:creationId xmlns:p14="http://schemas.microsoft.com/office/powerpoint/2010/main" val="15993683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44475"/>
          </a:xfrm>
        </p:spPr>
        <p:txBody>
          <a:bodyPr>
            <a:normAutofit fontScale="90000"/>
          </a:bodyPr>
          <a:lstStyle/>
          <a:p>
            <a:endParaRPr lang="ru-RU" dirty="0"/>
          </a:p>
        </p:txBody>
      </p:sp>
      <p:sp>
        <p:nvSpPr>
          <p:cNvPr id="3" name="Объект 2"/>
          <p:cNvSpPr>
            <a:spLocks noGrp="1"/>
          </p:cNvSpPr>
          <p:nvPr>
            <p:ph idx="1"/>
          </p:nvPr>
        </p:nvSpPr>
        <p:spPr>
          <a:xfrm>
            <a:off x="838200" y="914400"/>
            <a:ext cx="10515600" cy="5262563"/>
          </a:xfrm>
        </p:spPr>
        <p:txBody>
          <a:bodyPr/>
          <a:lstStyle/>
          <a:p>
            <a:r>
              <a:rPr lang="ru-RU" dirty="0"/>
              <a:t>Противоположным прямому файлу по доступу является </a:t>
            </a:r>
            <a:r>
              <a:rPr lang="ru-RU" i="1" dirty="0"/>
              <a:t>последовательный файл</a:t>
            </a:r>
            <a:r>
              <a:rPr lang="ru-RU" dirty="0"/>
              <a:t> — файл, к записям которого доступ обеспечивается только посредством последовательного чтения записей. В данном случае обращение к записи и ее идентификация производятся в соответствии с упорядоченностью этих записей.</a:t>
            </a:r>
          </a:p>
        </p:txBody>
      </p:sp>
    </p:spTree>
    <p:extLst>
      <p:ext uri="{BB962C8B-B14F-4D97-AF65-F5344CB8AC3E}">
        <p14:creationId xmlns:p14="http://schemas.microsoft.com/office/powerpoint/2010/main" val="9082010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lstStyle/>
          <a:p>
            <a:r>
              <a:rPr lang="ru-RU" dirty="0"/>
              <a:t>Отметим также </a:t>
            </a:r>
            <a:r>
              <a:rPr lang="ru-RU" i="1" dirty="0" err="1"/>
              <a:t>инвентированный</a:t>
            </a:r>
            <a:r>
              <a:rPr lang="ru-RU" i="1" dirty="0"/>
              <a:t> файл</a:t>
            </a:r>
            <a:r>
              <a:rPr lang="ru-RU" dirty="0"/>
              <a:t> — файл, в котором записи упорядочены по </a:t>
            </a:r>
            <a:r>
              <a:rPr lang="ru-RU" dirty="0" err="1"/>
              <a:t>неключевому</a:t>
            </a:r>
            <a:r>
              <a:rPr lang="ru-RU" dirty="0"/>
              <a:t> полю. Кроме того, существует полностью </a:t>
            </a:r>
            <a:r>
              <a:rPr lang="ru-RU" dirty="0" err="1"/>
              <a:t>инвентированный</a:t>
            </a:r>
            <a:r>
              <a:rPr lang="ru-RU" dirty="0"/>
              <a:t> файл, который имеет индексы по всем вторичным ключам, и частично </a:t>
            </a:r>
            <a:r>
              <a:rPr lang="ru-RU" dirty="0" err="1"/>
              <a:t>инвентированный</a:t>
            </a:r>
            <a:r>
              <a:rPr lang="ru-RU" dirty="0"/>
              <a:t> файл, имеющий индексы по отдельным, но не по всем вторичным ключам.</a:t>
            </a:r>
          </a:p>
        </p:txBody>
      </p:sp>
    </p:spTree>
    <p:extLst>
      <p:ext uri="{BB962C8B-B14F-4D97-AF65-F5344CB8AC3E}">
        <p14:creationId xmlns:p14="http://schemas.microsoft.com/office/powerpoint/2010/main" val="21948488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637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lstStyle/>
          <a:p>
            <a:r>
              <a:rPr lang="ru-RU" dirty="0"/>
              <a:t>Близким по значению записи является </a:t>
            </a:r>
            <a:r>
              <a:rPr lang="ru-RU" i="1" dirty="0"/>
              <a:t>агрегат</a:t>
            </a:r>
            <a:r>
              <a:rPr lang="ru-RU" dirty="0"/>
              <a:t> — структурированная совокупность информационных объектов, определяемая как единый тип данных. В моделях данных агрегаты обозначаются как вид абстракции, когда программа рассматривается как сложная система, представляющая совокупность конечного числа объектов. Это позволяет описывать программы до этапа непосредственного программирования, т.е. на уровне алгоритмов.</a:t>
            </a:r>
          </a:p>
          <a:p>
            <a:endParaRPr lang="ru-RU" dirty="0"/>
          </a:p>
        </p:txBody>
      </p:sp>
    </p:spTree>
    <p:extLst>
      <p:ext uri="{BB962C8B-B14F-4D97-AF65-F5344CB8AC3E}">
        <p14:creationId xmlns:p14="http://schemas.microsoft.com/office/powerpoint/2010/main" val="2675804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685800"/>
            <a:ext cx="10515600" cy="5491163"/>
          </a:xfrm>
        </p:spPr>
        <p:txBody>
          <a:bodyPr>
            <a:normAutofit fontScale="92500"/>
          </a:bodyPr>
          <a:lstStyle/>
          <a:p>
            <a:r>
              <a:rPr lang="ru-RU" dirty="0"/>
              <a:t>В структуре БД, кроме файлов, присутствуют и другие единицы информации, например массивы информации. </a:t>
            </a:r>
            <a:r>
              <a:rPr lang="ru-RU" i="1" dirty="0"/>
              <a:t>Массив информации</a:t>
            </a:r>
            <a:r>
              <a:rPr lang="ru-RU" dirty="0"/>
              <a:t> — это поименованная совокупность однотипных (логически однородных) элементов, упорядоченных по индексам, определяющих положение элементов в массиве. Элементами массива могут быть документы, файлы, записи и др. Одним из весомых параметров массива является его измерение, которое можно обозначить как градацию размерности массива. Такими градациями могут быть одномерные массивы, имеющие одно измерение, например запись файла, двумерные массивы, например строки и столбцы таблицы и др. Индексы играют важную роль в организации данных. Они позиционируют элементы и указывают его адрес в массиве. Так, индекс может выступать в роли адресной константы, используемой для модификации адреса путем суммирования ее значения с вычисленным в программе адресом.</a:t>
            </a:r>
          </a:p>
        </p:txBody>
      </p:sp>
    </p:spTree>
    <p:extLst>
      <p:ext uri="{BB962C8B-B14F-4D97-AF65-F5344CB8AC3E}">
        <p14:creationId xmlns:p14="http://schemas.microsoft.com/office/powerpoint/2010/main" val="9162881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lstStyle/>
          <a:p>
            <a:r>
              <a:rPr lang="ru-RU" dirty="0"/>
              <a:t>БД имеют определенные способы построения. Эти способы построения определяются моделями БД: иерархические, сетевые, реляционные, объектно-ориентированные и эволюционные. Модель БД определяет принципиальный способ представления данных в памяти ЭВМ</a:t>
            </a:r>
          </a:p>
        </p:txBody>
      </p:sp>
    </p:spTree>
    <p:extLst>
      <p:ext uri="{BB962C8B-B14F-4D97-AF65-F5344CB8AC3E}">
        <p14:creationId xmlns:p14="http://schemas.microsoft.com/office/powerpoint/2010/main" val="7298696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lstStyle/>
          <a:p>
            <a:r>
              <a:rPr lang="ru-RU" dirty="0"/>
              <a:t>Иерархическая модель БД. Построена по принципу древовидного графа, в котором информационные элементы представлены по уровням их соподчиненности (иерархии). Например, на первом уровне расположены сведения об объекте «конкуренты», на втором уровне — о продукции, которую они поставляют на рынок, на третьем уровне — цена продукции и т.д. Таким образом, в структуре иерархии каждый порожденный узел не может иметь более одного порождающего (выходного) узла. Корень дерева является здесь не порожденным, а порождающим узлом. Узлы, не имеющие выхода, носят названия листьев. </a:t>
            </a:r>
          </a:p>
        </p:txBody>
      </p:sp>
    </p:spTree>
    <p:extLst>
      <p:ext uri="{BB962C8B-B14F-4D97-AF65-F5344CB8AC3E}">
        <p14:creationId xmlns:p14="http://schemas.microsoft.com/office/powerpoint/2010/main" val="28978590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lstStyle/>
          <a:p>
            <a:r>
              <a:rPr lang="ru-RU" dirty="0"/>
              <a:t>При поиске необходимых данных происходит чтение записей от корня к листьям дерева, т.е. снизу вверх. Достоинством является то, что подобная структура БД обеспечивает более быстрый доступ и выдачу данных пользователю. Вместе с тем недостатком представляется жесткость иерархической структуры. Отсутствует информационная гибкость в поиске, так как за один проход невозможно получить данные, например, о ценах одного товара разных поставщиков. В иерархической модели реализована связь между данными по схеме «один ко многим». При необходимости реализации связи типа «многие ко многим» следует строить сетевую модель БД.</a:t>
            </a:r>
          </a:p>
        </p:txBody>
      </p:sp>
    </p:spTree>
    <p:extLst>
      <p:ext uri="{BB962C8B-B14F-4D97-AF65-F5344CB8AC3E}">
        <p14:creationId xmlns:p14="http://schemas.microsoft.com/office/powerpoint/2010/main" val="30547794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lstStyle/>
          <a:p>
            <a:r>
              <a:rPr lang="ru-RU" dirty="0"/>
              <a:t>Сетевая модель БД. Имеет независимые типы данных, т.е. «конкуренты», и зависимые типы данных — продукция и цены на продукцию. В сетевых моделях возможны любые виды связей между данными (записями), как прямые, так и обратные. Существует ограничение — каждая связь должна включать основную и зависимую записи. К достоинству сетевой модели можно отнести более развитую гибкость организации и доступа к данным относительно иерархической модели. Как недостаток можно указать, что сохраняется относительная жесткость в построении структуры БД. Это влечет необходимость в определенных условиях реструктурирования БД, препятствует реализации гибкой стратегии поиска данных. Более совершенной моделью является реляционная БД.</a:t>
            </a:r>
          </a:p>
        </p:txBody>
      </p:sp>
    </p:spTree>
    <p:extLst>
      <p:ext uri="{BB962C8B-B14F-4D97-AF65-F5344CB8AC3E}">
        <p14:creationId xmlns:p14="http://schemas.microsoft.com/office/powerpoint/2010/main" val="34443032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819150"/>
            <a:ext cx="10515600" cy="5357813"/>
          </a:xfrm>
        </p:spPr>
        <p:txBody>
          <a:bodyPr>
            <a:normAutofit lnSpcReduction="10000"/>
          </a:bodyPr>
          <a:lstStyle/>
          <a:p>
            <a:r>
              <a:rPr lang="ru-RU" dirty="0"/>
              <a:t>Реляционная модель БД. Этот класс БД строится на применении отношения типа «сущность — связь». В основе модели лежит деление реального мира на отдельные различимые сущности. Сущности находятся в определенной связи друг с другом. Эта БД имеет независимую организацию взаимосвязи логических и физических записей. Отношения между данными построены в виде двумерных таблиц. Отношения наделены определенными признаками. Каждый элемент таблицы отображает одно данное. Элементы столбца таблицы имеют одинаковую природу, отображая одно свойство (признак) в строке (записи) таблицы. Пример — таблица, в которой имеются столбцы (фамилия, имя, год рождения, место работы, домашний адрес), и строки, куда записываются сведения о работниках фирмы. Эти данные составляют ядро реляционной БД.</a:t>
            </a:r>
          </a:p>
        </p:txBody>
      </p:sp>
    </p:spTree>
    <p:extLst>
      <p:ext uri="{BB962C8B-B14F-4D97-AF65-F5344CB8AC3E}">
        <p14:creationId xmlns:p14="http://schemas.microsoft.com/office/powerpoint/2010/main" val="7173633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762000"/>
            <a:ext cx="10515600" cy="5414963"/>
          </a:xfrm>
        </p:spPr>
        <p:txBody>
          <a:bodyPr/>
          <a:lstStyle/>
          <a:p>
            <a:r>
              <a:rPr lang="ru-RU" dirty="0"/>
              <a:t>Достоинства реляционной модели объясняются тем, что в ее основе лежит строгий аппарат реляционной алгебры. В этой модели реализованы простота доступа к данным, гибкость поиска и защиты данных, независимость данных, относительная простота построения языка манипулирования данными. Язык запроса в соответствии с реляционной алгеброй имеет следующие основные операции: проекция, соединение, пересечение и объединение. Язык позволяет описывать характер поиска данных без указания последовательности действий, необходимых для получения ответа на запрос.</a:t>
            </a:r>
          </a:p>
        </p:txBody>
      </p:sp>
    </p:spTree>
    <p:extLst>
      <p:ext uri="{BB962C8B-B14F-4D97-AF65-F5344CB8AC3E}">
        <p14:creationId xmlns:p14="http://schemas.microsoft.com/office/powerpoint/2010/main" val="30559133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637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lstStyle/>
          <a:p>
            <a:r>
              <a:rPr lang="ru-RU" dirty="0"/>
              <a:t>Качество реляционных БД зависит от нормализации данных, придания им нормальной формы. </a:t>
            </a:r>
            <a:r>
              <a:rPr lang="ru-RU" i="1" dirty="0"/>
              <a:t>Нормальная форма</a:t>
            </a:r>
            <a:r>
              <a:rPr lang="ru-RU" dirty="0"/>
              <a:t> — требование, предъявляемое к структуре таблиц для устранения из БД избыточных функциональных зависимостей между атрибутами (полями таблиц). Понятие нормальной формы было введено Э. Коддом — создателем реляционной модели БД. Процесс преобразования БД к виду, отвечающему нормальным формам, называется </a:t>
            </a:r>
            <a:r>
              <a:rPr lang="ru-RU" i="1" dirty="0"/>
              <a:t>нормализацией.</a:t>
            </a:r>
            <a:r>
              <a:rPr lang="ru-RU" dirty="0"/>
              <a:t> Нормализация позволяет обезопасить БД от логических и структурных проблем, называемых аномалиями данных. </a:t>
            </a:r>
          </a:p>
        </p:txBody>
      </p:sp>
    </p:spTree>
    <p:extLst>
      <p:ext uri="{BB962C8B-B14F-4D97-AF65-F5344CB8AC3E}">
        <p14:creationId xmlns:p14="http://schemas.microsoft.com/office/powerpoint/2010/main" val="32048491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838200"/>
            <a:ext cx="10515600" cy="5338763"/>
          </a:xfrm>
        </p:spPr>
        <p:txBody>
          <a:bodyPr/>
          <a:lstStyle/>
          <a:p>
            <a:r>
              <a:rPr lang="ru-RU" dirty="0"/>
              <a:t>Например, когда существует несколько одинаковых записей в таблице, есть риск нарушения </a:t>
            </a:r>
            <a:r>
              <a:rPr lang="ru-RU" i="1" dirty="0"/>
              <a:t>целостности данных</a:t>
            </a:r>
            <a:r>
              <a:rPr lang="ru-RU" dirty="0"/>
              <a:t> при обновлении таблицы. Таблица, прошедшая нормализацию, менее подвержена таким проблемам, так как ее структура предполагает определение связей между данными, что исключает необходимость в существовании записей с повторяющейся информацией.</a:t>
            </a:r>
          </a:p>
        </p:txBody>
      </p:sp>
    </p:spTree>
    <p:extLst>
      <p:ext uri="{BB962C8B-B14F-4D97-AF65-F5344CB8AC3E}">
        <p14:creationId xmlns:p14="http://schemas.microsoft.com/office/powerpoint/2010/main" val="31061784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lstStyle/>
          <a:p>
            <a:r>
              <a:rPr lang="ru-RU" dirty="0"/>
              <a:t>Модель объектно-ориентированной БД (ООБД). Эта модель является примером реализации БД более высокого логического уровня. ООБД возникли на концептуальной основе объектно-ориентированного программирования (ООП). В отличие от структурного ООП базируется не на процедурных (программных) категориях (циклы, декларации, условия и др.), а на более широкой категории — объектах. Объектом можно объявить все, что представляет интерес для обработки данных на ЭВМ, — завод, подразделение, рабочий, программа ЭВМ, запись БД, пиктограмма экранного окна и т.д.</a:t>
            </a:r>
          </a:p>
        </p:txBody>
      </p:sp>
    </p:spTree>
    <p:extLst>
      <p:ext uri="{BB962C8B-B14F-4D97-AF65-F5344CB8AC3E}">
        <p14:creationId xmlns:p14="http://schemas.microsoft.com/office/powerpoint/2010/main" val="24776301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lstStyle/>
          <a:p>
            <a:r>
              <a:rPr lang="ru-RU" dirty="0"/>
              <a:t>Объект — </a:t>
            </a:r>
            <a:r>
              <a:rPr lang="ru-RU" dirty="0" err="1"/>
              <a:t>программно</a:t>
            </a:r>
            <a:r>
              <a:rPr lang="ru-RU" dirty="0"/>
              <a:t> связанный набор процедур, методов и средств, реализующих определенную задачу. Процедура — это совокупность операций, которые может выполнять объект. Метод — это способ, прием, которым пользуется объект при выполнении процедур. Свойство — это характеристика (признак), с помощью которой описывается объект. Например, работник как объект обладает свойствами, характеризующими его функциональные способности, технологическими процедурами, выполняемыми им в процессе трудовой деятельности, и методами, посредством которых реализуются технологические процедуры.</a:t>
            </a:r>
          </a:p>
        </p:txBody>
      </p:sp>
    </p:spTree>
    <p:extLst>
      <p:ext uri="{BB962C8B-B14F-4D97-AF65-F5344CB8AC3E}">
        <p14:creationId xmlns:p14="http://schemas.microsoft.com/office/powerpoint/2010/main" val="3643733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lstStyle/>
          <a:p>
            <a:r>
              <a:rPr lang="ru-RU" dirty="0"/>
              <a:t>Организация ООБД имеет несколько стадий:</a:t>
            </a:r>
          </a:p>
          <a:p>
            <a:pPr lvl="0"/>
            <a:r>
              <a:rPr lang="ru-RU" dirty="0"/>
              <a:t>концептуальная модель, когда множество объектов БД прошли описание по соответствующим правилам;</a:t>
            </a:r>
          </a:p>
          <a:p>
            <a:pPr lvl="0"/>
            <a:r>
              <a:rPr lang="ru-RU" dirty="0"/>
              <a:t>логическая модель, когда определены свойства объектов и указаны логические взаимосвязи объектов;</a:t>
            </a:r>
          </a:p>
          <a:p>
            <a:r>
              <a:rPr lang="ru-RU" dirty="0"/>
              <a:t>физическая модель, когда определены адреса и проведено размещение объектов в памяти ЭВМ.</a:t>
            </a:r>
          </a:p>
        </p:txBody>
      </p:sp>
    </p:spTree>
    <p:extLst>
      <p:ext uri="{BB962C8B-B14F-4D97-AF65-F5344CB8AC3E}">
        <p14:creationId xmlns:p14="http://schemas.microsoft.com/office/powerpoint/2010/main" val="28888319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normAutofit lnSpcReduction="10000"/>
          </a:bodyPr>
          <a:lstStyle/>
          <a:p>
            <a:r>
              <a:rPr lang="ru-RU" dirty="0"/>
              <a:t>Модель эволюционных БД. Кардинальным направлением улучшения качества удовлетворения информационных потребностей является поиск новых путей развития БД и электронных хранилищ информации. Ведутся поиски нового подхода к организации БД. Перспективным представляются эволюционные БД. Они базируются на модели представления данных так называемого </a:t>
            </a:r>
            <a:r>
              <a:rPr lang="ru-RU" dirty="0" err="1"/>
              <a:t>миварного</a:t>
            </a:r>
            <a:r>
              <a:rPr lang="ru-RU" dirty="0"/>
              <a:t> пространства. Здесь предлагается новый подход к созданию модели представления данных и знаний в системах искусственного интеллекта. Эта модель основана на использовании динамического многомерного объектно-системного дискретного пространства представления данных и правил. Основой </a:t>
            </a:r>
            <a:r>
              <a:rPr lang="ru-RU" dirty="0" err="1"/>
              <a:t>миварного</a:t>
            </a:r>
            <a:r>
              <a:rPr lang="ru-RU" dirty="0"/>
              <a:t> подхода является такое описание предметной области, при котором сущности (объекты), свойства и отношения могут переходить в друг друга в зависимости от предмета изучения. </a:t>
            </a:r>
          </a:p>
        </p:txBody>
      </p:sp>
    </p:spTree>
    <p:extLst>
      <p:ext uri="{BB962C8B-B14F-4D97-AF65-F5344CB8AC3E}">
        <p14:creationId xmlns:p14="http://schemas.microsoft.com/office/powerpoint/2010/main" val="27419202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lstStyle/>
          <a:p>
            <a:r>
              <a:rPr lang="ru-RU" dirty="0"/>
              <a:t>Таким образом, сущность может быть свойством другой сущности или сущность может быть отношением других сущностей, и наоборот. Наименьшим элементом пространства данных здесь является </a:t>
            </a:r>
            <a:r>
              <a:rPr lang="ru-RU" dirty="0" err="1"/>
              <a:t>мивар</a:t>
            </a:r>
            <a:r>
              <a:rPr lang="ru-RU" dirty="0"/>
              <a:t>. Каждый </a:t>
            </a:r>
            <a:r>
              <a:rPr lang="ru-RU" dirty="0" err="1"/>
              <a:t>мивар</a:t>
            </a:r>
            <a:r>
              <a:rPr lang="ru-RU" dirty="0"/>
              <a:t> представлен в базе данных в системе декартова трехмерного пространства. Проведенные эксперименты программной реализации </a:t>
            </a:r>
            <a:r>
              <a:rPr lang="ru-RU" dirty="0" err="1"/>
              <a:t>миварной</a:t>
            </a:r>
            <a:r>
              <a:rPr lang="ru-RU" dirty="0"/>
              <a:t> базы данных показали перспективность этого подхода.</a:t>
            </a:r>
          </a:p>
        </p:txBody>
      </p:sp>
    </p:spTree>
    <p:extLst>
      <p:ext uri="{BB962C8B-B14F-4D97-AF65-F5344CB8AC3E}">
        <p14:creationId xmlns:p14="http://schemas.microsoft.com/office/powerpoint/2010/main" val="39510605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normAutofit lnSpcReduction="10000"/>
          </a:bodyPr>
          <a:lstStyle/>
          <a:p>
            <a:r>
              <a:rPr lang="ru-RU" dirty="0"/>
              <a:t>Лингвистические средства. В реализации технологии информационного поиска применяются </a:t>
            </a:r>
            <a:r>
              <a:rPr lang="ru-RU" i="1" dirty="0"/>
              <a:t>лингвистические средства</a:t>
            </a:r>
            <a:r>
              <a:rPr lang="ru-RU" dirty="0"/>
              <a:t> — совокупность информационно-поисковых языков, методик индексирования и критерия смыслового соответствия. В составе лингвистических средств содержатся следующие компоненты.</a:t>
            </a:r>
          </a:p>
          <a:p>
            <a:pPr lvl="0"/>
            <a:r>
              <a:rPr lang="ru-RU" dirty="0"/>
              <a:t>Информационно-поисковые языки.</a:t>
            </a:r>
          </a:p>
          <a:p>
            <a:pPr lvl="0"/>
            <a:r>
              <a:rPr lang="ru-RU" dirty="0"/>
              <a:t>Методики индексирования документов.</a:t>
            </a:r>
          </a:p>
          <a:p>
            <a:pPr lvl="0"/>
            <a:r>
              <a:rPr lang="ru-RU" dirty="0"/>
              <a:t>Форматы документов с указанием структуры их «шапок» и «боковиков».</a:t>
            </a:r>
          </a:p>
          <a:p>
            <a:r>
              <a:rPr lang="ru-RU" dirty="0"/>
              <a:t>Критерий смыслового соответствия или критерий выдачи документов и (или) поисковых образов документов (ПОД) по различным классам документальной информации, содержащейся в БД.</a:t>
            </a:r>
          </a:p>
        </p:txBody>
      </p:sp>
    </p:spTree>
    <p:extLst>
      <p:ext uri="{BB962C8B-B14F-4D97-AF65-F5344CB8AC3E}">
        <p14:creationId xmlns:p14="http://schemas.microsoft.com/office/powerpoint/2010/main" val="300926163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685800"/>
            <a:ext cx="10515600" cy="5491163"/>
          </a:xfrm>
        </p:spPr>
        <p:txBody>
          <a:bodyPr/>
          <a:lstStyle/>
          <a:p>
            <a:r>
              <a:rPr lang="ru-RU" dirty="0"/>
              <a:t>В решении задач информационного поиска связующим звеном между пользователем и ЭВМ является информационно-поисковый язык (ИПЯ). </a:t>
            </a:r>
            <a:r>
              <a:rPr lang="ru-RU" i="1" dirty="0"/>
              <a:t>Информационно-поисковый язык</a:t>
            </a:r>
            <a:r>
              <a:rPr lang="ru-RU" dirty="0"/>
              <a:t> — это упорядоченное множество понятий, терминов определенной предметной области, предназначенное для отображения содержания документов и запросов с целью обеспечения ввода документов и запросов в ЭВМ и осуществления последующего поиска данных. Словарной единицей ИПЯ является ключевое слово, которое может быть как отдельным словом, так и словосочетанием.</a:t>
            </a:r>
          </a:p>
        </p:txBody>
      </p:sp>
    </p:spTree>
    <p:extLst>
      <p:ext uri="{BB962C8B-B14F-4D97-AF65-F5344CB8AC3E}">
        <p14:creationId xmlns:p14="http://schemas.microsoft.com/office/powerpoint/2010/main" val="17281609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lstStyle/>
          <a:p>
            <a:r>
              <a:rPr lang="ru-RU" dirty="0"/>
              <a:t>При условии устранения неоднозначности (омонимии) отдельных слов ключевые слова обозначаются как дескрипторы ИПЯ. Посредством ИПЯ в технологии обработки осуществляется индексирование документов и запросов. </a:t>
            </a:r>
            <a:r>
              <a:rPr lang="ru-RU" i="1" dirty="0"/>
              <a:t>Индексирование</a:t>
            </a:r>
            <a:r>
              <a:rPr lang="ru-RU" dirty="0"/>
              <a:t> — это совокупность логических операций по отображению содержания документов и запросов средствами ИПЯ.</a:t>
            </a:r>
          </a:p>
          <a:p>
            <a:r>
              <a:rPr lang="ru-RU" dirty="0"/>
              <a:t>По уровню применения технических средств индексирование бывает ручное и автоматическое. При ручном индексировании процессы анализа документов и запросов выполняются без применения ЭВМ. При автоматическом индексировании ЭВМ выполняет функции анализа текстов документов и запросов, определения их значимости (весомости) и формирования состава дескрипторов поисковых образов документов и запросов. </a:t>
            </a:r>
          </a:p>
        </p:txBody>
      </p:sp>
    </p:spTree>
    <p:extLst>
      <p:ext uri="{BB962C8B-B14F-4D97-AF65-F5344CB8AC3E}">
        <p14:creationId xmlns:p14="http://schemas.microsoft.com/office/powerpoint/2010/main" val="30146510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6375"/>
          </a:xfrm>
        </p:spPr>
        <p:txBody>
          <a:bodyPr>
            <a:normAutofit fontScale="90000"/>
          </a:bodyPr>
          <a:lstStyle/>
          <a:p>
            <a:endParaRPr lang="ru-RU" dirty="0"/>
          </a:p>
        </p:txBody>
      </p:sp>
      <p:sp>
        <p:nvSpPr>
          <p:cNvPr id="3" name="Объект 2"/>
          <p:cNvSpPr>
            <a:spLocks noGrp="1"/>
          </p:cNvSpPr>
          <p:nvPr>
            <p:ph idx="1"/>
          </p:nvPr>
        </p:nvSpPr>
        <p:spPr>
          <a:xfrm>
            <a:off x="838200" y="571500"/>
            <a:ext cx="10515600" cy="5605463"/>
          </a:xfrm>
        </p:spPr>
        <p:txBody>
          <a:bodyPr/>
          <a:lstStyle/>
          <a:p>
            <a:r>
              <a:rPr lang="ru-RU" dirty="0"/>
              <a:t>При автоматическом индексировании ЭВМ поручаются функции </a:t>
            </a:r>
            <a:r>
              <a:rPr lang="ru-RU" dirty="0" err="1"/>
              <a:t>дериватного</a:t>
            </a:r>
            <a:r>
              <a:rPr lang="ru-RU" dirty="0"/>
              <a:t>, приписного индексирования и автоматической классификации. Так, дери- ватное индексирование, или индексирование извлечением, представляет собой метод автоматического индексирования документов, при котором система анализирует лексический состав текстов и выбирает из них те слова и их сочетания, которые удовлетворяют заданным критериям. Одним из таких критериев может быть критерий поиска, рассматриваемый ниже. Программы автоматического индексирования довольно сложны и относятся к высокоинтеллектуальным продуктам. Автоматическое индексирование имеет относительно высокую стоимость и применяется в АИС, где это функционально и экономически оправдано.</a:t>
            </a:r>
          </a:p>
        </p:txBody>
      </p:sp>
    </p:spTree>
    <p:extLst>
      <p:ext uri="{BB962C8B-B14F-4D97-AF65-F5344CB8AC3E}">
        <p14:creationId xmlns:p14="http://schemas.microsoft.com/office/powerpoint/2010/main" val="37281264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637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lstStyle/>
          <a:p>
            <a:r>
              <a:rPr lang="ru-RU" dirty="0"/>
              <a:t>В результате индексирования получаются поисковые образы документов и поисковые образы запросов. </a:t>
            </a:r>
            <a:r>
              <a:rPr lang="ru-RU" i="1" dirty="0"/>
              <a:t>Поисковый образ документа (ПОД)</a:t>
            </a:r>
            <a:r>
              <a:rPr lang="ru-RU" dirty="0"/>
              <a:t> — это совокупность ключевых слов, кодовых обозначений, отображающих содержание документа, адрес хранения и его системный номер (идентификатор). </a:t>
            </a:r>
            <a:r>
              <a:rPr lang="ru-RU" i="1" dirty="0"/>
              <a:t>Поисковый образ запроса (ПОЗ)</a:t>
            </a:r>
            <a:r>
              <a:rPr lang="ru-RU" dirty="0"/>
              <a:t> — это совокупность ключевых слов, отображающих содержание запроса и условия поиска документов. Следует различать ИПЯ классификационного и дескрипторного типов. Наибольший удельный вес в задачах поиска занимают ИПЯ классификационного типа — классификаторы и кодификаторы</a:t>
            </a:r>
          </a:p>
        </p:txBody>
      </p:sp>
    </p:spTree>
    <p:extLst>
      <p:ext uri="{BB962C8B-B14F-4D97-AF65-F5344CB8AC3E}">
        <p14:creationId xmlns:p14="http://schemas.microsoft.com/office/powerpoint/2010/main" val="20358200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lstStyle/>
          <a:p>
            <a:r>
              <a:rPr lang="ru-RU" dirty="0"/>
              <a:t>Сюда входят классификаторы категорий, по которым строится принципиальная схема управления объектом. В современных технологиях поиска в основном базовым ИПЯ являются классификаторы. </a:t>
            </a:r>
            <a:r>
              <a:rPr lang="ru-RU" i="1" dirty="0"/>
              <a:t>Классификатор</a:t>
            </a:r>
            <a:r>
              <a:rPr lang="ru-RU" dirty="0"/>
              <a:t> — это систематизированная совокупность наименований и кодов языковых элементов определенной предметной области. Классификаторы строятся по иерархическому принципу. Исходное множество элементов делится на группировки следующего уровня деления и образуют древовидную систему группировок. Для выделения группировок применяется соответствующий признак (основание) деления. Каждому элементу классификатора по принципу однозначного соответствия проставляется код. Код может быть цифровым, буквенным, комбинированным (алфавитно-цифровым). </a:t>
            </a:r>
          </a:p>
        </p:txBody>
      </p:sp>
    </p:spTree>
    <p:extLst>
      <p:ext uri="{BB962C8B-B14F-4D97-AF65-F5344CB8AC3E}">
        <p14:creationId xmlns:p14="http://schemas.microsoft.com/office/powerpoint/2010/main" val="5036124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lstStyle/>
          <a:p>
            <a:r>
              <a:rPr lang="ru-RU" dirty="0"/>
              <a:t>По применяемому способу кодирования классификаторы имеют следующие основные разновидности:</a:t>
            </a:r>
          </a:p>
          <a:p>
            <a:pPr lvl="0"/>
            <a:r>
              <a:rPr lang="ru-RU" dirty="0"/>
              <a:t>десятичные классификации;</a:t>
            </a:r>
          </a:p>
          <a:p>
            <a:pPr lvl="0"/>
            <a:r>
              <a:rPr lang="ru-RU" dirty="0"/>
              <a:t>библиотечно-библиографические классификации;</a:t>
            </a:r>
          </a:p>
          <a:p>
            <a:r>
              <a:rPr lang="ru-RU" dirty="0" err="1"/>
              <a:t>фасетные</a:t>
            </a:r>
            <a:r>
              <a:rPr lang="ru-RU" dirty="0"/>
              <a:t> классификации.</a:t>
            </a:r>
          </a:p>
        </p:txBody>
      </p:sp>
    </p:spTree>
    <p:extLst>
      <p:ext uri="{BB962C8B-B14F-4D97-AF65-F5344CB8AC3E}">
        <p14:creationId xmlns:p14="http://schemas.microsoft.com/office/powerpoint/2010/main" val="15825404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62000"/>
            <a:ext cx="10515600" cy="5414963"/>
          </a:xfrm>
        </p:spPr>
        <p:txBody>
          <a:bodyPr/>
          <a:lstStyle/>
          <a:p>
            <a:r>
              <a:rPr lang="ru-RU" dirty="0"/>
              <a:t>В десятичных классификациях множество объектов делится на десять частей, каждая из которых в свою очередь также делится на десять частей и т.д. Представителем десятичной классификации является универсальная десятичная классификация (УДК). УДК в современной информатике является международной классификацией, охватывающей все отрасли знаний, в том числе и экономику, строится по десятичному принципу и используется в современных ИС для индексирования документов и их последующего поиска в справочно-информационных фондах, автоматизированных БД и др. УДК впервые была введена в СССР в качестве обязательного классификатора в 1962 г. для индексирования документов по естественным, точным и техническим наукам</a:t>
            </a:r>
          </a:p>
        </p:txBody>
      </p:sp>
    </p:spTree>
    <p:extLst>
      <p:ext uri="{BB962C8B-B14F-4D97-AF65-F5344CB8AC3E}">
        <p14:creationId xmlns:p14="http://schemas.microsoft.com/office/powerpoint/2010/main" val="3121311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62000"/>
            <a:ext cx="10515600" cy="5414963"/>
          </a:xfrm>
        </p:spPr>
        <p:txBody>
          <a:bodyPr/>
          <a:lstStyle/>
          <a:p>
            <a:r>
              <a:rPr lang="ru-RU" dirty="0"/>
              <a:t>Библиотечно-библиографическая классификация (ББК) основана на порядке следования букв в том или ином алфавите. В России действует ББК, разработанная Всероссийской государственной библиотекой. Вся область знаний разбита на количество разделов (подобластей), равное количеству букв русского алфавита, за исключением «неудобных», в частности «ь», «ъ», «й». На втором и последующем уровнях деления каждый уровень также разделяется на такое же количество подразделов и т.д. В системе научной информации ББК применяется с 1962 г. для обозначения документов по гуманитарным областям знаний. В научно-технических библиотеках для систематизации и кодирования определенной группы документов применяются обе системы классификации</a:t>
            </a:r>
          </a:p>
        </p:txBody>
      </p:sp>
    </p:spTree>
    <p:extLst>
      <p:ext uri="{BB962C8B-B14F-4D97-AF65-F5344CB8AC3E}">
        <p14:creationId xmlns:p14="http://schemas.microsoft.com/office/powerpoint/2010/main" val="27238280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lstStyle/>
          <a:p>
            <a:r>
              <a:rPr lang="ru-RU" dirty="0" err="1"/>
              <a:t>Фасетная</a:t>
            </a:r>
            <a:r>
              <a:rPr lang="ru-RU" dirty="0"/>
              <a:t> классификация (ФК) является разновидностью системы классификации, в которой реализована возможность классификации объектов параллельно по нескольким различным признакам. Возможность параллельной классификации не означает принципиальную обязательность этого условия для всех ФК. Так, поставщик комплектующих изделий при определенных условиях может быть идентифицирован как кредитор и (или) дебитор. Элементарной (неделимой) рубрикой в ФК является так называемый фокус, например «склад холодильников»</a:t>
            </a:r>
          </a:p>
        </p:txBody>
      </p:sp>
    </p:spTree>
    <p:extLst>
      <p:ext uri="{BB962C8B-B14F-4D97-AF65-F5344CB8AC3E}">
        <p14:creationId xmlns:p14="http://schemas.microsoft.com/office/powerpoint/2010/main" val="2323757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normAutofit lnSpcReduction="10000"/>
          </a:bodyPr>
          <a:lstStyle/>
          <a:p>
            <a:r>
              <a:rPr lang="ru-RU" dirty="0"/>
              <a:t>В соответствии с принципом ФК в России применяется Единая система классификации и кодирования (ЕСКК).</a:t>
            </a:r>
          </a:p>
          <a:p>
            <a:pPr lvl="0"/>
            <a:r>
              <a:rPr lang="ru-RU" dirty="0" smtClean="0"/>
              <a:t>1 Общегосударственные </a:t>
            </a:r>
            <a:r>
              <a:rPr lang="ru-RU" dirty="0"/>
              <a:t>классификаторы разрабатываются в централизованном порядке и являются едиными и обязательными для применения по всей стране.</a:t>
            </a:r>
          </a:p>
          <a:p>
            <a:pPr lvl="0"/>
            <a:r>
              <a:rPr lang="ru-RU" dirty="0" smtClean="0"/>
              <a:t>2 Отраслевые </a:t>
            </a:r>
            <a:r>
              <a:rPr lang="ru-RU" dirty="0"/>
              <a:t>классификаторы разрабатываются соответствующими отраслями для решения задач. Они в определенных случаях могут быть задействованы и в АИС других отраслей, например шифры счетов бухгалтерского учета применяются во многих отраслях деятельности.</a:t>
            </a:r>
          </a:p>
          <a:p>
            <a:r>
              <a:rPr lang="ru-RU" smtClean="0"/>
              <a:t>3 Локальные </a:t>
            </a:r>
            <a:r>
              <a:rPr lang="ru-RU" dirty="0"/>
              <a:t>классификаторы разрабатываются предприятиями на номенклатуры, относящиеся только к данному предприятию, например коды предоставляемых услуг, коды (табельные номера) сотрудников и др.</a:t>
            </a:r>
          </a:p>
        </p:txBody>
      </p:sp>
    </p:spTree>
    <p:extLst>
      <p:ext uri="{BB962C8B-B14F-4D97-AF65-F5344CB8AC3E}">
        <p14:creationId xmlns:p14="http://schemas.microsoft.com/office/powerpoint/2010/main" val="34493060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Отраслевые классификаторы </a:t>
            </a:r>
          </a:p>
        </p:txBody>
      </p:sp>
      <p:sp>
        <p:nvSpPr>
          <p:cNvPr id="3" name="Объект 2"/>
          <p:cNvSpPr>
            <a:spLocks noGrp="1"/>
          </p:cNvSpPr>
          <p:nvPr>
            <p:ph idx="1"/>
          </p:nvPr>
        </p:nvSpPr>
        <p:spPr/>
        <p:txBody>
          <a:bodyPr/>
          <a:lstStyle/>
          <a:p>
            <a:r>
              <a:rPr lang="ru-RU" dirty="0"/>
              <a:t>разрабатываются соответствующими отраслями для решения задач. Они в определенных случаях могут быть задействованы и в АИС других отраслей, например шифры счетов бухгалтерского учета применяются во многих отраслях деятельности.</a:t>
            </a:r>
          </a:p>
        </p:txBody>
      </p:sp>
    </p:spTree>
    <p:extLst>
      <p:ext uri="{BB962C8B-B14F-4D97-AF65-F5344CB8AC3E}">
        <p14:creationId xmlns:p14="http://schemas.microsoft.com/office/powerpoint/2010/main" val="36114193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Локальные классификаторы</a:t>
            </a:r>
          </a:p>
        </p:txBody>
      </p:sp>
      <p:sp>
        <p:nvSpPr>
          <p:cNvPr id="3" name="Объект 2"/>
          <p:cNvSpPr>
            <a:spLocks noGrp="1"/>
          </p:cNvSpPr>
          <p:nvPr>
            <p:ph idx="1"/>
          </p:nvPr>
        </p:nvSpPr>
        <p:spPr/>
        <p:txBody>
          <a:bodyPr/>
          <a:lstStyle/>
          <a:p>
            <a:r>
              <a:rPr lang="ru-RU" dirty="0"/>
              <a:t>разрабатываются предприятиями на номенклатуры, относящиеся только к данному предприятию, например коды предоставляемых услуг, коды (табельные номера) сотрудников и </a:t>
            </a:r>
            <a:r>
              <a:rPr lang="ru-RU" dirty="0" err="1"/>
              <a:t>др</a:t>
            </a:r>
            <a:endParaRPr lang="ru-RU" dirty="0"/>
          </a:p>
        </p:txBody>
      </p:sp>
    </p:spTree>
    <p:extLst>
      <p:ext uri="{BB962C8B-B14F-4D97-AF65-F5344CB8AC3E}">
        <p14:creationId xmlns:p14="http://schemas.microsoft.com/office/powerpoint/2010/main" val="36937905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6503"/>
          </a:xfrm>
        </p:spPr>
        <p:txBody>
          <a:bodyPr>
            <a:normAutofit fontScale="90000"/>
          </a:bodyPr>
          <a:lstStyle/>
          <a:p>
            <a:endParaRPr lang="ru-RU" dirty="0"/>
          </a:p>
        </p:txBody>
      </p:sp>
      <p:sp>
        <p:nvSpPr>
          <p:cNvPr id="3" name="Объект 2"/>
          <p:cNvSpPr>
            <a:spLocks noGrp="1"/>
          </p:cNvSpPr>
          <p:nvPr>
            <p:ph idx="1"/>
          </p:nvPr>
        </p:nvSpPr>
        <p:spPr>
          <a:xfrm>
            <a:off x="838200" y="786809"/>
            <a:ext cx="10515600" cy="5390154"/>
          </a:xfrm>
        </p:spPr>
        <p:txBody>
          <a:bodyPr>
            <a:normAutofit/>
          </a:bodyPr>
          <a:lstStyle/>
          <a:p>
            <a:r>
              <a:rPr lang="ru-RU" sz="3600" dirty="0"/>
              <a:t>В начале 1970-х гг. для лингвистического обеспечения АИС в стране начали разрабатываться общегосударственные классификаторы. В настоящее время насчитывается свыше сорока классификаторов такого уровня.</a:t>
            </a:r>
          </a:p>
          <a:p>
            <a:r>
              <a:rPr lang="ru-RU" sz="3600" dirty="0"/>
              <a:t>Систему классификаторов можно разделить на следующие разновидности.</a:t>
            </a:r>
          </a:p>
        </p:txBody>
      </p:sp>
    </p:spTree>
    <p:extLst>
      <p:ext uri="{BB962C8B-B14F-4D97-AF65-F5344CB8AC3E}">
        <p14:creationId xmlns:p14="http://schemas.microsoft.com/office/powerpoint/2010/main" val="2701201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Классификаторы структуры отраслей народного хозяйства</a:t>
            </a:r>
          </a:p>
        </p:txBody>
      </p:sp>
      <p:sp>
        <p:nvSpPr>
          <p:cNvPr id="3" name="Объект 2"/>
          <p:cNvSpPr>
            <a:spLocks noGrp="1"/>
          </p:cNvSpPr>
          <p:nvPr>
            <p:ph idx="1"/>
          </p:nvPr>
        </p:nvSpPr>
        <p:spPr/>
        <p:txBody>
          <a:bodyPr/>
          <a:lstStyle/>
          <a:p>
            <a:pPr lvl="0"/>
            <a:r>
              <a:rPr lang="ru-RU" dirty="0"/>
              <a:t>В эту группу входят, например, Общегосударственный классификатор отраслей народного хозяйства (ОКОНХ), Система обозначений органов государственного управления (СООГУ), Система обозначений </a:t>
            </a:r>
            <a:r>
              <a:rPr lang="ru-RU" dirty="0" smtClean="0"/>
              <a:t>административно-территориальных</a:t>
            </a:r>
            <a:r>
              <a:rPr lang="en-US" dirty="0" smtClean="0"/>
              <a:t> </a:t>
            </a:r>
            <a:r>
              <a:rPr lang="ru-RU" dirty="0" smtClean="0"/>
              <a:t>объектов</a:t>
            </a:r>
            <a:r>
              <a:rPr lang="ru-RU" dirty="0"/>
              <a:t>	(СОАТО</a:t>
            </a:r>
            <a:r>
              <a:rPr lang="ru-RU" dirty="0" smtClean="0"/>
              <a:t>),</a:t>
            </a:r>
            <a:r>
              <a:rPr lang="en-US" dirty="0" smtClean="0"/>
              <a:t> </a:t>
            </a:r>
            <a:r>
              <a:rPr lang="ru-RU" dirty="0" smtClean="0"/>
              <a:t>Общегосударственный </a:t>
            </a:r>
            <a:r>
              <a:rPr lang="ru-RU" dirty="0"/>
              <a:t>классификатор предприятий и организаций (ОКПО), Общегосударственный классификатор форм </a:t>
            </a:r>
            <a:r>
              <a:rPr lang="ru-RU" dirty="0" smtClean="0"/>
              <a:t>собственности</a:t>
            </a:r>
            <a:r>
              <a:rPr lang="en-US" dirty="0" smtClean="0"/>
              <a:t> </a:t>
            </a:r>
            <a:r>
              <a:rPr lang="ru-RU" dirty="0" smtClean="0"/>
              <a:t>(ОКФС</a:t>
            </a:r>
            <a:r>
              <a:rPr lang="ru-RU" dirty="0"/>
              <a:t>).</a:t>
            </a:r>
          </a:p>
        </p:txBody>
      </p:sp>
    </p:spTree>
    <p:extLst>
      <p:ext uri="{BB962C8B-B14F-4D97-AF65-F5344CB8AC3E}">
        <p14:creationId xmlns:p14="http://schemas.microsoft.com/office/powerpoint/2010/main" val="4310137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6503"/>
          </a:xfrm>
        </p:spPr>
        <p:txBody>
          <a:bodyPr>
            <a:normAutofit fontScale="90000"/>
          </a:bodyPr>
          <a:lstStyle/>
          <a:p>
            <a:endParaRPr lang="ru-RU" dirty="0"/>
          </a:p>
        </p:txBody>
      </p:sp>
      <p:sp>
        <p:nvSpPr>
          <p:cNvPr id="3" name="Объект 2"/>
          <p:cNvSpPr>
            <a:spLocks noGrp="1"/>
          </p:cNvSpPr>
          <p:nvPr>
            <p:ph idx="1"/>
          </p:nvPr>
        </p:nvSpPr>
        <p:spPr>
          <a:xfrm>
            <a:off x="838200" y="808074"/>
            <a:ext cx="10515600" cy="5368889"/>
          </a:xfrm>
        </p:spPr>
        <p:txBody>
          <a:bodyPr>
            <a:normAutofit/>
          </a:bodyPr>
          <a:lstStyle/>
          <a:p>
            <a:r>
              <a:rPr lang="ru-RU" sz="3600" dirty="0"/>
              <a:t>Классификаторы продукции, например, Общегосударственный классификатор промышленной и сельскохозяйственной продукции (ОКП)</a:t>
            </a:r>
          </a:p>
        </p:txBody>
      </p:sp>
    </p:spTree>
    <p:extLst>
      <p:ext uri="{BB962C8B-B14F-4D97-AF65-F5344CB8AC3E}">
        <p14:creationId xmlns:p14="http://schemas.microsoft.com/office/powerpoint/2010/main" val="33914951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6503"/>
          </a:xfrm>
        </p:spPr>
        <p:txBody>
          <a:bodyPr>
            <a:normAutofit fontScale="90000"/>
          </a:bodyPr>
          <a:lstStyle/>
          <a:p>
            <a:endParaRPr lang="ru-RU" dirty="0"/>
          </a:p>
        </p:txBody>
      </p:sp>
      <p:sp>
        <p:nvSpPr>
          <p:cNvPr id="3" name="Объект 2"/>
          <p:cNvSpPr>
            <a:spLocks noGrp="1"/>
          </p:cNvSpPr>
          <p:nvPr>
            <p:ph idx="1"/>
          </p:nvPr>
        </p:nvSpPr>
        <p:spPr>
          <a:xfrm>
            <a:off x="838200" y="531628"/>
            <a:ext cx="10515600" cy="5645335"/>
          </a:xfrm>
        </p:spPr>
        <p:txBody>
          <a:bodyPr>
            <a:normAutofit/>
          </a:bodyPr>
          <a:lstStyle/>
          <a:p>
            <a:r>
              <a:rPr lang="ru-RU" sz="5400" dirty="0"/>
              <a:t>Классификаторы ресурсов, например, Общегосударственный классификатор профессий рабочих, должностей служащих и тарифных разрядов (ОКПДТР)</a:t>
            </a:r>
          </a:p>
        </p:txBody>
      </p:sp>
    </p:spTree>
    <p:extLst>
      <p:ext uri="{BB962C8B-B14F-4D97-AF65-F5344CB8AC3E}">
        <p14:creationId xmlns:p14="http://schemas.microsoft.com/office/powerpoint/2010/main" val="40466706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6503"/>
          </a:xfrm>
        </p:spPr>
        <p:txBody>
          <a:bodyPr>
            <a:normAutofit fontScale="90000"/>
          </a:bodyPr>
          <a:lstStyle/>
          <a:p>
            <a:endParaRPr lang="ru-RU" dirty="0"/>
          </a:p>
        </p:txBody>
      </p:sp>
      <p:sp>
        <p:nvSpPr>
          <p:cNvPr id="3" name="Объект 2"/>
          <p:cNvSpPr>
            <a:spLocks noGrp="1"/>
          </p:cNvSpPr>
          <p:nvPr>
            <p:ph idx="1"/>
          </p:nvPr>
        </p:nvSpPr>
        <p:spPr>
          <a:xfrm>
            <a:off x="838200" y="808074"/>
            <a:ext cx="10515600" cy="5368889"/>
          </a:xfrm>
        </p:spPr>
        <p:txBody>
          <a:bodyPr>
            <a:normAutofit/>
          </a:bodyPr>
          <a:lstStyle/>
          <a:p>
            <a:r>
              <a:rPr lang="ru-RU" sz="4000" dirty="0" smtClean="0"/>
              <a:t>Классификаторы </a:t>
            </a:r>
            <a:r>
              <a:rPr lang="ru-RU" sz="4000" dirty="0"/>
              <a:t>информационных единиц, например, Общегосударственный классификатор технико-экономических показателей (ОКТЭП), Общегосударственный классификатор управленческой документации (ОКУД)</a:t>
            </a:r>
          </a:p>
        </p:txBody>
      </p:sp>
    </p:spTree>
    <p:extLst>
      <p:ext uri="{BB962C8B-B14F-4D97-AF65-F5344CB8AC3E}">
        <p14:creationId xmlns:p14="http://schemas.microsoft.com/office/powerpoint/2010/main" val="34398888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3973"/>
          </a:xfrm>
        </p:spPr>
        <p:txBody>
          <a:bodyPr>
            <a:normAutofit fontScale="90000"/>
          </a:bodyPr>
          <a:lstStyle/>
          <a:p>
            <a:endParaRPr lang="ru-RU" dirty="0"/>
          </a:p>
        </p:txBody>
      </p:sp>
      <p:sp>
        <p:nvSpPr>
          <p:cNvPr id="3" name="Объект 2"/>
          <p:cNvSpPr>
            <a:spLocks noGrp="1"/>
          </p:cNvSpPr>
          <p:nvPr>
            <p:ph idx="1"/>
          </p:nvPr>
        </p:nvSpPr>
        <p:spPr>
          <a:xfrm>
            <a:off x="838200" y="786809"/>
            <a:ext cx="10515600" cy="5390154"/>
          </a:xfrm>
        </p:spPr>
        <p:txBody>
          <a:bodyPr/>
          <a:lstStyle/>
          <a:p>
            <a:r>
              <a:rPr lang="ru-RU" dirty="0"/>
              <a:t>Эффективность автоматизированной обработки информации требует предварительного представления информации в удобной и компактной форме, что достигается в процессе ее кодирования посредством применения определенных кодов. </a:t>
            </a:r>
            <a:r>
              <a:rPr lang="ru-RU" i="1" dirty="0"/>
              <a:t>Код</a:t>
            </a:r>
            <a:r>
              <a:rPr lang="ru-RU" dirty="0"/>
              <a:t> — это элемент системы условных обозначений объекта или элементов информационной совокупности в виде знака или группы знаков, выраженных цифрами, буквами, символами и различными сигналами.</a:t>
            </a:r>
          </a:p>
          <a:p>
            <a:r>
              <a:rPr lang="ru-RU" dirty="0">
                <a:solidFill>
                  <a:srgbClr val="FF0000"/>
                </a:solidFill>
              </a:rPr>
              <a:t>Процесс присвоения объектам кодовых обозначений называется кодированием. Основная цель кодирования состоит в однозначном обозначении объектов, а также в обеспечении необходимой достоверности кодируемой информации. При проектировании кодов к ним предъявляется ряд требований:</a:t>
            </a:r>
          </a:p>
          <a:p>
            <a:endParaRPr lang="ru-RU" dirty="0"/>
          </a:p>
        </p:txBody>
      </p:sp>
    </p:spTree>
    <p:extLst>
      <p:ext uri="{BB962C8B-B14F-4D97-AF65-F5344CB8AC3E}">
        <p14:creationId xmlns:p14="http://schemas.microsoft.com/office/powerpoint/2010/main" val="17676711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3973"/>
          </a:xfrm>
        </p:spPr>
        <p:txBody>
          <a:bodyPr>
            <a:normAutofit fontScale="90000"/>
          </a:bodyPr>
          <a:lstStyle/>
          <a:p>
            <a:endParaRPr lang="ru-RU" dirty="0"/>
          </a:p>
        </p:txBody>
      </p:sp>
      <p:sp>
        <p:nvSpPr>
          <p:cNvPr id="3" name="Объект 2"/>
          <p:cNvSpPr>
            <a:spLocks noGrp="1"/>
          </p:cNvSpPr>
          <p:nvPr>
            <p:ph idx="1"/>
          </p:nvPr>
        </p:nvSpPr>
        <p:spPr>
          <a:xfrm>
            <a:off x="838200" y="659219"/>
            <a:ext cx="10515600" cy="5517744"/>
          </a:xfrm>
        </p:spPr>
        <p:txBody>
          <a:bodyPr>
            <a:normAutofit lnSpcReduction="10000"/>
          </a:bodyPr>
          <a:lstStyle/>
          <a:p>
            <a:pPr lvl="0"/>
            <a:r>
              <a:rPr lang="ru-RU" dirty="0"/>
              <a:t>охват всех объектов, подлежащих кодированию, и их однозначное обозначение;</a:t>
            </a:r>
          </a:p>
          <a:p>
            <a:pPr lvl="0"/>
            <a:r>
              <a:rPr lang="ru-RU" dirty="0"/>
              <a:t>возможность расширения объектов кодирования без изменения правил их обозначения;</a:t>
            </a:r>
          </a:p>
          <a:p>
            <a:pPr lvl="0"/>
            <a:r>
              <a:rPr lang="ru-RU" dirty="0"/>
              <a:t>удобство восприятия и запоминания кодовых обозначений </a:t>
            </a:r>
            <a:r>
              <a:rPr lang="ru-RU" dirty="0" err="1"/>
              <a:t>индексировщиком</a:t>
            </a:r>
            <a:r>
              <a:rPr lang="ru-RU" dirty="0"/>
              <a:t>, обеспечивающее простоту заполнения, чтения и обработки статистического отчета;</a:t>
            </a:r>
          </a:p>
          <a:p>
            <a:pPr lvl="0"/>
            <a:r>
              <a:rPr lang="ru-RU" dirty="0"/>
              <a:t>максимальная информативность кода при его минимальном формате (значности) с целью эффективной обработки информации;</a:t>
            </a:r>
          </a:p>
          <a:p>
            <a:pPr lvl="0"/>
            <a:r>
              <a:rPr lang="ru-RU" dirty="0"/>
              <a:t>возможность использования кодов для автоматического получения сводных итогов;</a:t>
            </a:r>
          </a:p>
          <a:p>
            <a:r>
              <a:rPr lang="ru-RU" dirty="0"/>
              <a:t>возможность автоматического контроля кодовых обозначений с целью обнаружения ошибок.</a:t>
            </a:r>
          </a:p>
        </p:txBody>
      </p:sp>
    </p:spTree>
    <p:extLst>
      <p:ext uri="{BB962C8B-B14F-4D97-AF65-F5344CB8AC3E}">
        <p14:creationId xmlns:p14="http://schemas.microsoft.com/office/powerpoint/2010/main" val="16001420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9033"/>
          </a:xfrm>
        </p:spPr>
        <p:txBody>
          <a:bodyPr>
            <a:normAutofit fontScale="90000"/>
          </a:bodyPr>
          <a:lstStyle/>
          <a:p>
            <a:endParaRPr lang="ru-RU" dirty="0"/>
          </a:p>
        </p:txBody>
      </p:sp>
      <p:sp>
        <p:nvSpPr>
          <p:cNvPr id="3" name="Объект 2"/>
          <p:cNvSpPr>
            <a:spLocks noGrp="1"/>
          </p:cNvSpPr>
          <p:nvPr>
            <p:ph idx="1"/>
          </p:nvPr>
        </p:nvSpPr>
        <p:spPr>
          <a:xfrm>
            <a:off x="838200" y="765544"/>
            <a:ext cx="10515600" cy="5411419"/>
          </a:xfrm>
        </p:spPr>
        <p:txBody>
          <a:bodyPr/>
          <a:lstStyle/>
          <a:p>
            <a:r>
              <a:rPr lang="ru-RU" dirty="0"/>
              <a:t>Для организации документальных БД и реализации поиска в них предназначены дескрипторные языки. </a:t>
            </a:r>
            <a:r>
              <a:rPr lang="ru-RU" i="1" dirty="0">
                <a:solidFill>
                  <a:srgbClr val="FF0000"/>
                </a:solidFill>
              </a:rPr>
              <a:t>Дескрипторный язык </a:t>
            </a:r>
            <a:r>
              <a:rPr lang="ru-RU" dirty="0">
                <a:solidFill>
                  <a:srgbClr val="FF0000"/>
                </a:solidFill>
              </a:rPr>
              <a:t>АИПС — это разновидность </a:t>
            </a:r>
            <a:r>
              <a:rPr lang="ru-RU" dirty="0" smtClean="0">
                <a:solidFill>
                  <a:srgbClr val="FF0000"/>
                </a:solidFill>
              </a:rPr>
              <a:t>ИПЯ</a:t>
            </a:r>
            <a:r>
              <a:rPr lang="en-US" dirty="0" smtClean="0">
                <a:solidFill>
                  <a:srgbClr val="FF0000"/>
                </a:solidFill>
              </a:rPr>
              <a:t> (</a:t>
            </a:r>
            <a:r>
              <a:rPr lang="ru-RU" dirty="0" smtClean="0">
                <a:solidFill>
                  <a:srgbClr val="FF0000"/>
                </a:solidFill>
              </a:rPr>
              <a:t>информационно-поискового языка), </a:t>
            </a:r>
            <a:r>
              <a:rPr lang="ru-RU" dirty="0">
                <a:solidFill>
                  <a:srgbClr val="FF0000"/>
                </a:solidFill>
              </a:rPr>
              <a:t>применяемого в АИПС для поиска необходимых документов по тематике, связанной с решением экономических задач. </a:t>
            </a:r>
            <a:r>
              <a:rPr lang="ru-RU" dirty="0"/>
              <a:t>Методика их разработки существенно не отличается от методики дескрипторных языков и основана на идее координатного индексирования.</a:t>
            </a:r>
          </a:p>
        </p:txBody>
      </p:sp>
    </p:spTree>
    <p:extLst>
      <p:ext uri="{BB962C8B-B14F-4D97-AF65-F5344CB8AC3E}">
        <p14:creationId xmlns:p14="http://schemas.microsoft.com/office/powerpoint/2010/main" val="26762709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87768"/>
          </a:xfrm>
        </p:spPr>
        <p:txBody>
          <a:bodyPr>
            <a:normAutofit fontScale="90000"/>
          </a:bodyPr>
          <a:lstStyle/>
          <a:p>
            <a:endParaRPr lang="ru-RU" dirty="0"/>
          </a:p>
        </p:txBody>
      </p:sp>
      <p:sp>
        <p:nvSpPr>
          <p:cNvPr id="3" name="Объект 2"/>
          <p:cNvSpPr>
            <a:spLocks noGrp="1"/>
          </p:cNvSpPr>
          <p:nvPr>
            <p:ph idx="1"/>
          </p:nvPr>
        </p:nvSpPr>
        <p:spPr>
          <a:xfrm>
            <a:off x="838200" y="744279"/>
            <a:ext cx="10515600" cy="5432684"/>
          </a:xfrm>
        </p:spPr>
        <p:txBody>
          <a:bodyPr>
            <a:normAutofit/>
          </a:bodyPr>
          <a:lstStyle/>
          <a:p>
            <a:r>
              <a:rPr lang="ru-RU" sz="3200" dirty="0"/>
              <a:t>В основе координатного индексирования лежит представление о том, что содержание любого документа или текста можно отобразить с достаточной степенью полноты и точности набором так называемых ключевых слов. </a:t>
            </a:r>
            <a:r>
              <a:rPr lang="ru-RU" sz="3200" dirty="0">
                <a:solidFill>
                  <a:srgbClr val="FF0000"/>
                </a:solidFill>
              </a:rPr>
              <a:t>Ключевое слово в среде дескрипторного ИПЯ понимается как наиболее существенные для этой цели понятия, термины, словосочетания, имена собственные, хронологические данные, величины измерения и т.п., которые явно или в скрытом виде содержатся в индексируемом документе. </a:t>
            </a:r>
          </a:p>
        </p:txBody>
      </p:sp>
    </p:spTree>
    <p:extLst>
      <p:ext uri="{BB962C8B-B14F-4D97-AF65-F5344CB8AC3E}">
        <p14:creationId xmlns:p14="http://schemas.microsoft.com/office/powerpoint/2010/main" val="29465798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87768"/>
          </a:xfrm>
        </p:spPr>
        <p:txBody>
          <a:bodyPr>
            <a:normAutofit fontScale="90000"/>
          </a:bodyPr>
          <a:lstStyle/>
          <a:p>
            <a:endParaRPr lang="ru-RU" dirty="0"/>
          </a:p>
        </p:txBody>
      </p:sp>
      <p:sp>
        <p:nvSpPr>
          <p:cNvPr id="3" name="Объект 2"/>
          <p:cNvSpPr>
            <a:spLocks noGrp="1"/>
          </p:cNvSpPr>
          <p:nvPr>
            <p:ph idx="1"/>
          </p:nvPr>
        </p:nvSpPr>
        <p:spPr>
          <a:xfrm>
            <a:off x="838200" y="765544"/>
            <a:ext cx="10515600" cy="5411419"/>
          </a:xfrm>
        </p:spPr>
        <p:txBody>
          <a:bodyPr/>
          <a:lstStyle/>
          <a:p>
            <a:r>
              <a:rPr lang="ru-RU" dirty="0"/>
              <a:t>П</a:t>
            </a:r>
            <a:r>
              <a:rPr lang="ru-RU" dirty="0" smtClean="0"/>
              <a:t>оиск </a:t>
            </a:r>
            <a:r>
              <a:rPr lang="ru-RU" dirty="0"/>
              <a:t>нужных документов АИПС может осуществляться при условии обеспечения единообразия индексирования документов и запросов. Существенными компонентами лингвистических средств являются методы индексирования. </a:t>
            </a:r>
            <a:r>
              <a:rPr lang="ru-RU" dirty="0">
                <a:solidFill>
                  <a:srgbClr val="FF0000"/>
                </a:solidFill>
              </a:rPr>
              <a:t>В рамках АИПС индексированию подвергаются документы, вводимые в БД, и запросы на поиск данных, а также входные документы АИПС, содержащие документальную и фактографическую информацию</a:t>
            </a:r>
            <a:r>
              <a:rPr lang="ru-RU" dirty="0"/>
              <a:t>. Аналитико-синтетическая переработка документов, содержащих документальную информацию, строится по традиционной схеме путем выделения в документах формальных и содержательных признаков, ключевых слов дескрипторного языка и фиксирования их в формате </a:t>
            </a:r>
            <a:r>
              <a:rPr lang="ru-RU" dirty="0" smtClean="0"/>
              <a:t>ПОД (</a:t>
            </a:r>
            <a:r>
              <a:rPr lang="ru-RU" dirty="0"/>
              <a:t>поисковый образ документа</a:t>
            </a:r>
            <a:r>
              <a:rPr lang="ru-RU" dirty="0" smtClean="0"/>
              <a:t>)</a:t>
            </a:r>
            <a:endParaRPr lang="ru-RU" dirty="0"/>
          </a:p>
        </p:txBody>
      </p:sp>
    </p:spTree>
    <p:extLst>
      <p:ext uri="{BB962C8B-B14F-4D97-AF65-F5344CB8AC3E}">
        <p14:creationId xmlns:p14="http://schemas.microsoft.com/office/powerpoint/2010/main" val="22519817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5167"/>
          </a:xfrm>
        </p:spPr>
        <p:txBody>
          <a:bodyPr>
            <a:normAutofit fontScale="90000"/>
          </a:bodyPr>
          <a:lstStyle/>
          <a:p>
            <a:endParaRPr lang="ru-RU" dirty="0"/>
          </a:p>
        </p:txBody>
      </p:sp>
      <p:sp>
        <p:nvSpPr>
          <p:cNvPr id="3" name="Объект 2"/>
          <p:cNvSpPr>
            <a:spLocks noGrp="1"/>
          </p:cNvSpPr>
          <p:nvPr>
            <p:ph idx="1"/>
          </p:nvPr>
        </p:nvSpPr>
        <p:spPr>
          <a:xfrm>
            <a:off x="838200" y="826477"/>
            <a:ext cx="10515600" cy="5350486"/>
          </a:xfrm>
        </p:spPr>
        <p:txBody>
          <a:bodyPr>
            <a:normAutofit fontScale="92500" lnSpcReduction="10000"/>
          </a:bodyPr>
          <a:lstStyle/>
          <a:p>
            <a:r>
              <a:rPr lang="ru-RU" dirty="0"/>
              <a:t>Индексирование документов, содержащих фактографическую информацию, выполняется посредством применения в основном языков классификационного типа. </a:t>
            </a:r>
            <a:r>
              <a:rPr lang="ru-RU" dirty="0">
                <a:solidFill>
                  <a:srgbClr val="C00000"/>
                </a:solidFill>
              </a:rPr>
              <a:t>Каждая классификационная рубрика (реквизит-признак) снабжается соответствующим шифром (кодом) классификатора. Как правило, коды классификационных рубрик фиксируются в специальных </a:t>
            </a:r>
            <a:r>
              <a:rPr lang="ru-RU" dirty="0" err="1">
                <a:solidFill>
                  <a:srgbClr val="C00000"/>
                </a:solidFill>
              </a:rPr>
              <a:t>субполях</a:t>
            </a:r>
            <a:r>
              <a:rPr lang="ru-RU" dirty="0">
                <a:solidFill>
                  <a:srgbClr val="C00000"/>
                </a:solidFill>
              </a:rPr>
              <a:t> на титульной странице документа — баланса, ведомости и др. </a:t>
            </a:r>
            <a:r>
              <a:rPr lang="ru-RU" dirty="0"/>
              <a:t>Отметим, что процедуры индексирования документов могут быть реализованы традиционным (ручным) и автоматическим способами. Автоматическое индексирование, например, фактографической информации может выполняться на этапе ввода в ЭВМ, распознавания лексем рубрик классификаторов и последующего определения кода соответствующего реквизита входного документа</a:t>
            </a:r>
            <a:r>
              <a:rPr lang="ru-RU" dirty="0" smtClean="0"/>
              <a:t>.</a:t>
            </a:r>
            <a:r>
              <a:rPr lang="ru-RU" dirty="0"/>
              <a:t> </a:t>
            </a:r>
            <a:endParaRPr lang="ru-RU" dirty="0" smtClean="0"/>
          </a:p>
          <a:p>
            <a:r>
              <a:rPr lang="ru-RU" dirty="0" smtClean="0"/>
              <a:t>Технология </a:t>
            </a:r>
            <a:r>
              <a:rPr lang="ru-RU" dirty="0"/>
              <a:t>прохождения запроса на поиск информации </a:t>
            </a:r>
            <a:r>
              <a:rPr lang="ru-RU" dirty="0" err="1" smtClean="0"/>
              <a:t>отобраңена</a:t>
            </a:r>
            <a:r>
              <a:rPr lang="ru-RU" dirty="0" smtClean="0"/>
              <a:t> </a:t>
            </a:r>
            <a:r>
              <a:rPr lang="ru-RU" dirty="0"/>
              <a:t>в виде принципиальной схемы функционирования АИПС </a:t>
            </a:r>
          </a:p>
        </p:txBody>
      </p:sp>
    </p:spTree>
    <p:extLst>
      <p:ext uri="{BB962C8B-B14F-4D97-AF65-F5344CB8AC3E}">
        <p14:creationId xmlns:p14="http://schemas.microsoft.com/office/powerpoint/2010/main" val="32468716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705709" y="598488"/>
            <a:ext cx="8493368" cy="6109010"/>
          </a:xfrm>
          <a:prstGeom prst="rect">
            <a:avLst/>
          </a:prstGeom>
        </p:spPr>
      </p:pic>
    </p:spTree>
    <p:extLst>
      <p:ext uri="{BB962C8B-B14F-4D97-AF65-F5344CB8AC3E}">
        <p14:creationId xmlns:p14="http://schemas.microsoft.com/office/powerpoint/2010/main" val="27247933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660"/>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112998" y="2092569"/>
            <a:ext cx="10436188" cy="2919046"/>
          </a:xfrm>
          <a:prstGeom prst="rect">
            <a:avLst/>
          </a:prstGeom>
        </p:spPr>
      </p:pic>
    </p:spTree>
    <p:extLst>
      <p:ext uri="{BB962C8B-B14F-4D97-AF65-F5344CB8AC3E}">
        <p14:creationId xmlns:p14="http://schemas.microsoft.com/office/powerpoint/2010/main" val="190879354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2413"/>
          </a:xfrm>
        </p:spPr>
        <p:txBody>
          <a:bodyPr>
            <a:normAutofit fontScale="90000"/>
          </a:bodyPr>
          <a:lstStyle/>
          <a:p>
            <a:endParaRPr lang="ru-RU" dirty="0"/>
          </a:p>
        </p:txBody>
      </p:sp>
      <p:sp>
        <p:nvSpPr>
          <p:cNvPr id="3" name="Объект 2"/>
          <p:cNvSpPr>
            <a:spLocks noGrp="1"/>
          </p:cNvSpPr>
          <p:nvPr>
            <p:ph idx="1"/>
          </p:nvPr>
        </p:nvSpPr>
        <p:spPr>
          <a:xfrm>
            <a:off x="838200" y="703385"/>
            <a:ext cx="10515600" cy="5473578"/>
          </a:xfrm>
        </p:spPr>
        <p:txBody>
          <a:bodyPr>
            <a:normAutofit fontScale="85000" lnSpcReduction="20000"/>
          </a:bodyPr>
          <a:lstStyle/>
          <a:p>
            <a:r>
              <a:rPr lang="ru-RU" dirty="0"/>
              <a:t>С целью получения необходимых документов или данных пользователь составляет запрос в произвольной форме на естественном языке (блок 2). Свой запрос он направляет в контур АИПС в службу индексирования. Его запрос регистрируется и редактируется (блок 3). Запрос редактируется в части расширения его полноты и уточнения содержания с позиций предметной области решаемой экономической задачи. Затем запрос индексируется, т.е. проводится аналитико-синтетическая переработка текста запроса (блок 4).</a:t>
            </a:r>
          </a:p>
          <a:p>
            <a:r>
              <a:rPr lang="ru-RU" dirty="0"/>
              <a:t>Индексирование запроса состоит в анализе набора ключевых слов запроса и унификации этого набора в виде дескрипторов соответствующего дескрипторного ИПЯ (блок 5). Затем в этом блоке проводится перенос результатов индексирования запроса на специальный формат (бланк) — «поисковое предписание», или ПОЗ (блок 6). В этом предписании содержатся дескрипторы, а также логические правила, по которым будет выполняться поиск нужной информации. Затем ПОЗ передается на участок ввода документов в ЭВМ. В зависимости от режимов загрузки ЭВМ этот ПОЗ обычно вводится сразу или по мере накопления комплекта определенного объема (блок 7)</a:t>
            </a:r>
            <a:endParaRPr lang="ru-RU" dirty="0"/>
          </a:p>
        </p:txBody>
      </p:sp>
    </p:spTree>
    <p:extLst>
      <p:ext uri="{BB962C8B-B14F-4D97-AF65-F5344CB8AC3E}">
        <p14:creationId xmlns:p14="http://schemas.microsoft.com/office/powerpoint/2010/main" val="42412025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При вводе в ЭВМ проводятся лексический, синтаксический, логический и арифметический виды контроля в зависимости от характера ПОЗ (блок 8). При обнаружении ошибки проводятся ее идентификация и исправление (блок 9).</a:t>
            </a:r>
          </a:p>
          <a:p>
            <a:r>
              <a:rPr lang="ru-RU" dirty="0"/>
              <a:t>Сообщения об ошибке оператору могут быть выведены на дисплей или принтер в форме протокола ввода ПОЗ в ЭВМ. При отсутствии замеченных ошибок проводится вызов программы поиска. Эта программа проводит обращение к структурированной БД и последующий анализ документов (блок 10).</a:t>
            </a:r>
            <a:endParaRPr lang="ru-RU" dirty="0"/>
          </a:p>
        </p:txBody>
      </p:sp>
    </p:spTree>
    <p:extLst>
      <p:ext uri="{BB962C8B-B14F-4D97-AF65-F5344CB8AC3E}">
        <p14:creationId xmlns:p14="http://schemas.microsoft.com/office/powerpoint/2010/main" val="289567668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4829"/>
          </a:xfrm>
        </p:spPr>
        <p:txBody>
          <a:bodyPr>
            <a:normAutofit fontScale="90000"/>
          </a:bodyPr>
          <a:lstStyle/>
          <a:p>
            <a:endParaRPr lang="ru-RU" dirty="0"/>
          </a:p>
        </p:txBody>
      </p:sp>
      <p:sp>
        <p:nvSpPr>
          <p:cNvPr id="3" name="Объект 2"/>
          <p:cNvSpPr>
            <a:spLocks noGrp="1"/>
          </p:cNvSpPr>
          <p:nvPr>
            <p:ph idx="1"/>
          </p:nvPr>
        </p:nvSpPr>
        <p:spPr>
          <a:xfrm>
            <a:off x="838200" y="668215"/>
            <a:ext cx="10515600" cy="5508748"/>
          </a:xfrm>
        </p:spPr>
        <p:txBody>
          <a:bodyPr>
            <a:normAutofit fontScale="92500" lnSpcReduction="10000"/>
          </a:bodyPr>
          <a:lstStyle/>
          <a:p>
            <a:r>
              <a:rPr lang="ru-RU" dirty="0"/>
              <a:t>Технология поиска информации по запросу в значительной мере определяется характером БД. При поиске в документальной БД проводится сравнение дескрипторов поисковых образов документов (ПОД) с дескрипторами ПОЗ на предмет их совпадения (блок 11). При условии совпадения определенного количества дескрипторов ПОД и ПОЗ программа проводит селекцию ПОД из базы данных в отдельный массив ПОД (блок 12). Программа проводит селекцию при условии релевантности ПОД. Программа поиска определяет релевантность на основе заданного критерия смыслового соответствия. Таким образом, обеспечиваются полнота и точность выданных документов по запросу. В определенной мере полноту и точность при поиске обеспечивают условия логики поиска, задаваемые в ПОЗ. Так, из списка релевантных ПОД могут быть изъяты документы, содержащие информацию о матричных принтерах, если в ПОЗ стоит логическая метка, обозначающая условие «кроме матричных принтеров». При условии несовпадения программа пропускает ПОД и переходит к анализу следующего ПОД в БД (блок 13)</a:t>
            </a:r>
            <a:endParaRPr lang="ru-RU" dirty="0"/>
          </a:p>
        </p:txBody>
      </p:sp>
    </p:spTree>
    <p:extLst>
      <p:ext uri="{BB962C8B-B14F-4D97-AF65-F5344CB8AC3E}">
        <p14:creationId xmlns:p14="http://schemas.microsoft.com/office/powerpoint/2010/main" val="1221259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5167"/>
          </a:xfrm>
        </p:spPr>
        <p:txBody>
          <a:bodyPr>
            <a:normAutofit fontScale="90000"/>
          </a:bodyPr>
          <a:lstStyle/>
          <a:p>
            <a:endParaRPr lang="ru-RU" dirty="0"/>
          </a:p>
        </p:txBody>
      </p:sp>
      <p:sp>
        <p:nvSpPr>
          <p:cNvPr id="3" name="Объект 2"/>
          <p:cNvSpPr>
            <a:spLocks noGrp="1"/>
          </p:cNvSpPr>
          <p:nvPr>
            <p:ph idx="1"/>
          </p:nvPr>
        </p:nvSpPr>
        <p:spPr>
          <a:xfrm>
            <a:off x="838200" y="580292"/>
            <a:ext cx="10515600" cy="5596671"/>
          </a:xfrm>
        </p:spPr>
        <p:txBody>
          <a:bodyPr/>
          <a:lstStyle/>
          <a:p>
            <a:r>
              <a:rPr lang="ru-RU" dirty="0"/>
              <a:t>Поиск в фактографической БД проходит несколько иначе. Анализу подвергается каждая запись документа, содержащая идентификаторы в соответствии с ИПЯ задач, базирующихся на фактографической информации, т.е. здесь имеется в виду ИПЯ классификационного типа — кодификаторы, словари, справочники. При условии совпадения идентификаторов (кодов) искомой единицы информации (показателя, записи, документа и т.д.) и идентификаторов ПОЗ программа проводит селекцию релевантной единицы фактографической информации. Следует отметить, что селекция единицы информации проводится при условии только полного совпадения единицы информации и ПОЗ. Таким образом, применение критериев выдачи, полноты и точности относительно поиска фактографических единиц информации теряет смысл.</a:t>
            </a:r>
            <a:endParaRPr lang="ru-RU" dirty="0"/>
          </a:p>
        </p:txBody>
      </p:sp>
    </p:spTree>
    <p:extLst>
      <p:ext uri="{BB962C8B-B14F-4D97-AF65-F5344CB8AC3E}">
        <p14:creationId xmlns:p14="http://schemas.microsoft.com/office/powerpoint/2010/main" val="259349811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998"/>
          </a:xfrm>
        </p:spPr>
        <p:txBody>
          <a:bodyPr>
            <a:normAutofit fontScale="90000"/>
          </a:bodyPr>
          <a:lstStyle/>
          <a:p>
            <a:endParaRPr lang="ru-RU" dirty="0"/>
          </a:p>
        </p:txBody>
      </p:sp>
      <p:sp>
        <p:nvSpPr>
          <p:cNvPr id="3" name="Объект 2"/>
          <p:cNvSpPr>
            <a:spLocks noGrp="1"/>
          </p:cNvSpPr>
          <p:nvPr>
            <p:ph idx="1"/>
          </p:nvPr>
        </p:nvSpPr>
        <p:spPr>
          <a:xfrm>
            <a:off x="838200" y="826477"/>
            <a:ext cx="10515600" cy="5350486"/>
          </a:xfrm>
        </p:spPr>
        <p:txBody>
          <a:bodyPr>
            <a:normAutofit fontScale="92500" lnSpcReduction="10000"/>
          </a:bodyPr>
          <a:lstStyle/>
          <a:p>
            <a:r>
              <a:rPr lang="ru-RU" dirty="0"/>
              <a:t>Результаты поиска могут быть выданы на видеотерминал или распечатаны на принтере (блок 14). Затем проводится контроль качества поиска и распечатки результатов (блок 15). При условии низкого качества поиска как по содержанию, так и по оформлению проводятся идентификация и исправление дефектов поиска (блок 9). Если дефектов не обнаружено, то результаты поиска передаются пользователю (блок 1). Получив результаты поиска, пользователь проводит анализ и оценку качества поиска. При условии удовлетворительного качества он применяет полученную информацию в процессе решения соответствующей задачи. Если же результаты поиска не удовлетворяют пользователя, то в данном случае он корректирует свой запрос и процедура поиска повторяется. Подобные технологические итерации могут продолжаться до тех пор, пока пользователь не будет полностью удовлетворен результатами поиска.</a:t>
            </a:r>
            <a:endParaRPr lang="ru-RU" dirty="0"/>
          </a:p>
        </p:txBody>
      </p:sp>
    </p:spTree>
    <p:extLst>
      <p:ext uri="{BB962C8B-B14F-4D97-AF65-F5344CB8AC3E}">
        <p14:creationId xmlns:p14="http://schemas.microsoft.com/office/powerpoint/2010/main" val="406287055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660"/>
          </a:xfrm>
        </p:spPr>
        <p:txBody>
          <a:bodyPr>
            <a:normAutofit fontScale="90000"/>
          </a:bodyPr>
          <a:lstStyle/>
          <a:p>
            <a:endParaRPr lang="ru-RU" dirty="0"/>
          </a:p>
        </p:txBody>
      </p:sp>
      <p:sp>
        <p:nvSpPr>
          <p:cNvPr id="3" name="Объект 2"/>
          <p:cNvSpPr>
            <a:spLocks noGrp="1"/>
          </p:cNvSpPr>
          <p:nvPr>
            <p:ph idx="1"/>
          </p:nvPr>
        </p:nvSpPr>
        <p:spPr>
          <a:xfrm>
            <a:off x="838200" y="650631"/>
            <a:ext cx="10515600" cy="5526332"/>
          </a:xfrm>
        </p:spPr>
        <p:txBody>
          <a:bodyPr>
            <a:normAutofit lnSpcReduction="10000"/>
          </a:bodyPr>
          <a:lstStyle/>
          <a:p>
            <a:r>
              <a:rPr lang="ru-RU" dirty="0"/>
              <a:t>Эффективный способ повышения релевантности поиска — использование так называемого языка запросов. С помощью языка запросов можно конкретизировать запрос к поисковой системе. Каждая поисковая система имеет собственный язык запросов, однако существуют универсальные конструкции, «понятные» большинству поисковых систем. Как правило, в большинстве решений АИПС используются следующие символы: «*», «-», «&amp;», «|», «~», «(», «)». Для так называемого поиска по маске используются символы «*» и «?». Знаком «?» в ключевом слове запроса заменяют один символ, на место которого может быть подставлена любая произвольная буква, а знаком «*» — целая цепочка символов произвольной длины. Символы «+» и «-», введенные без пробела перед каким-либо ключевым словом, позволяют обеспечить его обязательные присутствие или отсутствие в найденном документе соответственно.</a:t>
            </a:r>
          </a:p>
          <a:p>
            <a:endParaRPr lang="ru-RU" dirty="0"/>
          </a:p>
        </p:txBody>
      </p:sp>
    </p:spTree>
    <p:extLst>
      <p:ext uri="{BB962C8B-B14F-4D97-AF65-F5344CB8AC3E}">
        <p14:creationId xmlns:p14="http://schemas.microsoft.com/office/powerpoint/2010/main" val="39655824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7583"/>
          </a:xfrm>
        </p:spPr>
        <p:txBody>
          <a:bodyPr>
            <a:normAutofit fontScale="90000"/>
          </a:bodyPr>
          <a:lstStyle/>
          <a:p>
            <a:endParaRPr lang="ru-RU" dirty="0"/>
          </a:p>
        </p:txBody>
      </p:sp>
      <p:sp>
        <p:nvSpPr>
          <p:cNvPr id="3" name="Объект 2"/>
          <p:cNvSpPr>
            <a:spLocks noGrp="1"/>
          </p:cNvSpPr>
          <p:nvPr>
            <p:ph idx="1"/>
          </p:nvPr>
        </p:nvSpPr>
        <p:spPr>
          <a:xfrm>
            <a:off x="838200" y="791308"/>
            <a:ext cx="10515600" cy="5385655"/>
          </a:xfrm>
        </p:spPr>
        <p:txBody>
          <a:bodyPr>
            <a:normAutofit/>
          </a:bodyPr>
          <a:lstStyle/>
          <a:p>
            <a:r>
              <a:rPr lang="ru-RU" sz="4000" dirty="0"/>
              <a:t>каждая поисковая система «понимает» свой язык запросов, поэтому пользователям нужно помнить, что инструкцию по использованию языка запросов всегда можно найти в справочном разделе каждой поисковой системы. Чтобы научиться формулировать грамотные запросы, необходимо изучать документацию АИПС. </a:t>
            </a:r>
            <a:endParaRPr lang="ru-RU" sz="4000" dirty="0"/>
          </a:p>
        </p:txBody>
      </p:sp>
    </p:spTree>
    <p:extLst>
      <p:ext uri="{BB962C8B-B14F-4D97-AF65-F5344CB8AC3E}">
        <p14:creationId xmlns:p14="http://schemas.microsoft.com/office/powerpoint/2010/main" val="19453338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4829"/>
          </a:xfrm>
        </p:spPr>
        <p:txBody>
          <a:bodyPr>
            <a:normAutofit fontScale="90000"/>
          </a:bodyPr>
          <a:lstStyle/>
          <a:p>
            <a:endParaRPr lang="ru-RU" dirty="0"/>
          </a:p>
        </p:txBody>
      </p:sp>
      <p:sp>
        <p:nvSpPr>
          <p:cNvPr id="3" name="Объект 2"/>
          <p:cNvSpPr>
            <a:spLocks noGrp="1"/>
          </p:cNvSpPr>
          <p:nvPr>
            <p:ph idx="1"/>
          </p:nvPr>
        </p:nvSpPr>
        <p:spPr>
          <a:xfrm>
            <a:off x="838200" y="738554"/>
            <a:ext cx="10515600" cy="5438409"/>
          </a:xfrm>
        </p:spPr>
        <p:txBody>
          <a:bodyPr>
            <a:normAutofit/>
          </a:bodyPr>
          <a:lstStyle/>
          <a:p>
            <a:r>
              <a:rPr lang="ru-RU" sz="4000" dirty="0"/>
              <a:t>К наиболее известным в мире системам веб-поиска относятся </a:t>
            </a:r>
            <a:r>
              <a:rPr lang="en-US" sz="4000" i="1" dirty="0"/>
              <a:t>Google, Alta Vista, </a:t>
            </a:r>
            <a:r>
              <a:rPr lang="en-US" sz="4000" i="1" dirty="0" err="1"/>
              <a:t>Norbern</a:t>
            </a:r>
            <a:r>
              <a:rPr lang="en-US" sz="4000" i="1" dirty="0"/>
              <a:t> Light, Yahoo!, Magellan, Excite, </a:t>
            </a:r>
            <a:r>
              <a:rPr lang="en-US" sz="4000" i="1" dirty="0" err="1"/>
              <a:t>HotBot</a:t>
            </a:r>
            <a:r>
              <a:rPr lang="en-US" sz="4000" i="1" dirty="0"/>
              <a:t>, </a:t>
            </a:r>
            <a:r>
              <a:rPr lang="en-US" sz="4000" i="1" dirty="0" err="1"/>
              <a:t>Infoseek</a:t>
            </a:r>
            <a:r>
              <a:rPr lang="en-US" sz="4000" i="1" dirty="0"/>
              <a:t> (Go), Lycos, Open Text, Web Crawler, WWW Worm. </a:t>
            </a:r>
            <a:r>
              <a:rPr lang="ru-RU" sz="4000" dirty="0"/>
              <a:t>Основными полнотекстовыми поисковыми системами, представленными в русскоязычном секторе Интернета, считаются </a:t>
            </a:r>
            <a:r>
              <a:rPr lang="en-US" sz="4000" i="1" dirty="0" err="1"/>
              <a:t>Yandex</a:t>
            </a:r>
            <a:r>
              <a:rPr lang="en-US" sz="4000" i="1" dirty="0"/>
              <a:t>, Rambler, </a:t>
            </a:r>
            <a:r>
              <a:rPr lang="en-US" sz="4000" i="1" dirty="0" err="1"/>
              <a:t>Aport</a:t>
            </a:r>
            <a:r>
              <a:rPr lang="en-US" sz="4000" i="1" dirty="0"/>
              <a:t>, List.ru, Russia on the Net, FTP-Search. </a:t>
            </a:r>
            <a:endParaRPr lang="ru-RU" sz="4000" dirty="0"/>
          </a:p>
        </p:txBody>
      </p:sp>
    </p:spTree>
    <p:extLst>
      <p:ext uri="{BB962C8B-B14F-4D97-AF65-F5344CB8AC3E}">
        <p14:creationId xmlns:p14="http://schemas.microsoft.com/office/powerpoint/2010/main" val="22747078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660"/>
          </a:xfrm>
        </p:spPr>
        <p:txBody>
          <a:bodyPr>
            <a:normAutofit fontScale="90000"/>
          </a:bodyPr>
          <a:lstStyle/>
          <a:p>
            <a:endParaRPr lang="ru-RU" dirty="0"/>
          </a:p>
        </p:txBody>
      </p:sp>
      <p:sp>
        <p:nvSpPr>
          <p:cNvPr id="3" name="Объект 2"/>
          <p:cNvSpPr>
            <a:spLocks noGrp="1"/>
          </p:cNvSpPr>
          <p:nvPr>
            <p:ph idx="1"/>
          </p:nvPr>
        </p:nvSpPr>
        <p:spPr>
          <a:xfrm>
            <a:off x="838200" y="685800"/>
            <a:ext cx="10515600" cy="5491163"/>
          </a:xfrm>
        </p:spPr>
        <p:txBody>
          <a:bodyPr>
            <a:normAutofit/>
          </a:bodyPr>
          <a:lstStyle/>
          <a:p>
            <a:r>
              <a:rPr lang="ru-RU" sz="3200" dirty="0"/>
              <a:t>По размерам баз данных (индексов) российские поисковые системы заметно проигрывают известным зарубежным, однако здесь собрана и классифицирована обширная информация на русском языке. Масштабы информационных ресурсов и их количество в Интернете огромными темпами расширяются, и централизованная база данных поисковых машин на сегодняшний день уже не является удовлетворительной. Кроме того, несмотря на то что работа поисковых машин считается вполне успешной, все современные системы имеют серьезные недостатки: </a:t>
            </a:r>
            <a:endParaRPr lang="ru-RU" sz="3200" dirty="0"/>
          </a:p>
        </p:txBody>
      </p:sp>
    </p:spTree>
    <p:extLst>
      <p:ext uri="{BB962C8B-B14F-4D97-AF65-F5344CB8AC3E}">
        <p14:creationId xmlns:p14="http://schemas.microsoft.com/office/powerpoint/2010/main" val="27317164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9660"/>
          </a:xfrm>
        </p:spPr>
        <p:txBody>
          <a:bodyPr>
            <a:normAutofit fontScale="90000"/>
          </a:bodyPr>
          <a:lstStyle/>
          <a:p>
            <a:endParaRPr lang="ru-RU" dirty="0"/>
          </a:p>
        </p:txBody>
      </p:sp>
      <p:sp>
        <p:nvSpPr>
          <p:cNvPr id="3" name="Объект 2"/>
          <p:cNvSpPr>
            <a:spLocks noGrp="1"/>
          </p:cNvSpPr>
          <p:nvPr>
            <p:ph idx="1"/>
          </p:nvPr>
        </p:nvSpPr>
        <p:spPr>
          <a:xfrm>
            <a:off x="838200" y="668215"/>
            <a:ext cx="10515600" cy="5508748"/>
          </a:xfrm>
        </p:spPr>
        <p:txBody>
          <a:bodyPr/>
          <a:lstStyle/>
          <a:p>
            <a:endParaRPr lang="ru-RU" dirty="0"/>
          </a:p>
          <a:p>
            <a:r>
              <a:rPr lang="ru-RU" dirty="0"/>
              <a:t>поиск по ключевым словам дает слишком много ссылок, и многие из них оказываются бесполезными; </a:t>
            </a:r>
          </a:p>
          <a:p>
            <a:r>
              <a:rPr lang="ru-RU" dirty="0" smtClean="0"/>
              <a:t>огромное </a:t>
            </a:r>
            <a:r>
              <a:rPr lang="ru-RU" dirty="0"/>
              <a:t>количество поисковых машин с разными пользовательскими интерфейсами порождает у пользователя проблему информационной перегрузки; </a:t>
            </a:r>
          </a:p>
          <a:p>
            <a:r>
              <a:rPr lang="ru-RU" dirty="0" smtClean="0"/>
              <a:t>методы </a:t>
            </a:r>
            <a:r>
              <a:rPr lang="ru-RU" dirty="0"/>
              <a:t>индексирования баз данных, как правило, семантически не связаны с их информационным содержанием; неадекватные стратегии поддержки каталогов часто приводят к тому, что пользователю выдаются ссылки на информацию, которой уже нет в Интернете; </a:t>
            </a:r>
          </a:p>
          <a:p>
            <a:endParaRPr lang="ru-RU" dirty="0"/>
          </a:p>
        </p:txBody>
      </p:sp>
    </p:spTree>
    <p:extLst>
      <p:ext uri="{BB962C8B-B14F-4D97-AF65-F5344CB8AC3E}">
        <p14:creationId xmlns:p14="http://schemas.microsoft.com/office/powerpoint/2010/main" val="221105507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7583"/>
          </a:xfrm>
        </p:spPr>
        <p:txBody>
          <a:bodyPr>
            <a:normAutofit fontScale="90000"/>
          </a:bodyPr>
          <a:lstStyle/>
          <a:p>
            <a:endParaRPr lang="ru-RU" dirty="0"/>
          </a:p>
        </p:txBody>
      </p:sp>
      <p:sp>
        <p:nvSpPr>
          <p:cNvPr id="3" name="Объект 2"/>
          <p:cNvSpPr>
            <a:spLocks noGrp="1"/>
          </p:cNvSpPr>
          <p:nvPr>
            <p:ph idx="1"/>
          </p:nvPr>
        </p:nvSpPr>
        <p:spPr>
          <a:xfrm>
            <a:off x="838200" y="808892"/>
            <a:ext cx="10515600" cy="5368071"/>
          </a:xfrm>
        </p:spPr>
        <p:txBody>
          <a:bodyPr/>
          <a:lstStyle/>
          <a:p>
            <a:endParaRPr lang="ru-RU" dirty="0"/>
          </a:p>
          <a:p>
            <a:r>
              <a:rPr lang="ru-RU" sz="4000" dirty="0"/>
              <a:t>поисковые машины еще не столь совершенны, чтобы понимать естественный язык; </a:t>
            </a:r>
          </a:p>
          <a:p>
            <a:r>
              <a:rPr lang="ru-RU" sz="4000" dirty="0" smtClean="0"/>
              <a:t>по </a:t>
            </a:r>
            <a:r>
              <a:rPr lang="ru-RU" sz="4000" dirty="0"/>
              <a:t>тому представлению результатов, которое обеспечивают современные поисковые машины, невозможно сделать логически обоснованный вывод о полезности каждого источника</a:t>
            </a:r>
            <a:r>
              <a:rPr lang="ru-RU" dirty="0"/>
              <a:t>. </a:t>
            </a:r>
          </a:p>
          <a:p>
            <a:endParaRPr lang="ru-RU" dirty="0"/>
          </a:p>
        </p:txBody>
      </p:sp>
    </p:spTree>
    <p:extLst>
      <p:ext uri="{BB962C8B-B14F-4D97-AF65-F5344CB8AC3E}">
        <p14:creationId xmlns:p14="http://schemas.microsoft.com/office/powerpoint/2010/main" val="19005795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2413"/>
          </a:xfrm>
        </p:spPr>
        <p:txBody>
          <a:bodyPr>
            <a:normAutofit fontScale="90000"/>
          </a:bodyPr>
          <a:lstStyle/>
          <a:p>
            <a:endParaRPr lang="ru-RU" dirty="0"/>
          </a:p>
        </p:txBody>
      </p:sp>
      <p:sp>
        <p:nvSpPr>
          <p:cNvPr id="3" name="Объект 2"/>
          <p:cNvSpPr>
            <a:spLocks noGrp="1"/>
          </p:cNvSpPr>
          <p:nvPr>
            <p:ph idx="1"/>
          </p:nvPr>
        </p:nvSpPr>
        <p:spPr>
          <a:xfrm>
            <a:off x="838200" y="791308"/>
            <a:ext cx="10515600" cy="5385655"/>
          </a:xfrm>
        </p:spPr>
        <p:txBody>
          <a:bodyPr>
            <a:normAutofit lnSpcReduction="10000"/>
          </a:bodyPr>
          <a:lstStyle/>
          <a:p>
            <a:r>
              <a:rPr lang="ru-RU" dirty="0"/>
              <a:t>В последнее время потребности в интеллектуальной помощи быстро растут, помощь необходима для продуктивного поиска информации, для нахождения в необъятном Интернете или корпоративной сети </a:t>
            </a:r>
            <a:r>
              <a:rPr lang="ru-RU" dirty="0" smtClean="0"/>
              <a:t>специализированной </a:t>
            </a:r>
            <a:r>
              <a:rPr lang="ru-RU" dirty="0"/>
              <a:t>информации. Это привело к появлению интеллектуальных агентов. Как правило, интеллектуальные агенты, в которых для поиска и сортировки информации используются технологии искусственного интеллекта, являются составной частью поисковой машины и способны «понимать», какая именно информация нужна пользователю (пользователь предварительно обучает агента). Получить информацию по теме «Интеллектуальные агенты в Интернете», касающуюся конкретных примеров интеллектуальных агентов, можно, например, на портале сообщества экспертов </a:t>
            </a:r>
            <a:r>
              <a:rPr lang="ru-RU" i="1" dirty="0"/>
              <a:t>Report.ru. </a:t>
            </a:r>
            <a:endParaRPr lang="ru-RU" dirty="0"/>
          </a:p>
        </p:txBody>
      </p:sp>
    </p:spTree>
    <p:extLst>
      <p:ext uri="{BB962C8B-B14F-4D97-AF65-F5344CB8AC3E}">
        <p14:creationId xmlns:p14="http://schemas.microsoft.com/office/powerpoint/2010/main" val="371343149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421997196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399</TotalTime>
  <Words>8127</Words>
  <Application>Microsoft Office PowerPoint</Application>
  <PresentationFormat>Широкоэкранный</PresentationFormat>
  <Paragraphs>176</Paragraphs>
  <Slides>117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117</vt:i4>
      </vt:variant>
    </vt:vector>
  </HeadingPairs>
  <TitlesOfParts>
    <vt:vector size="121" baseType="lpstr">
      <vt:lpstr>Arial</vt:lpstr>
      <vt:lpstr>Calibri</vt:lpstr>
      <vt:lpstr>Calibri Light</vt:lpstr>
      <vt:lpstr>Тема Office</vt:lpstr>
      <vt:lpstr>ИТ НА РАБОЧЕМ МЕСТЕ ПОЛЬЗОВАТЕЛЯ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АРМ конфигурируется с учетом следующих условий:</vt:lpstr>
      <vt:lpstr>Презентация PowerPoint</vt:lpstr>
      <vt:lpstr>Презентация PowerPoint</vt:lpstr>
      <vt:lpstr>Презентация PowerPoint</vt:lpstr>
      <vt:lpstr>Для решения задач в АРМ могут быть реализованы следующие функции:</vt:lpstr>
      <vt:lpstr>Презентация PowerPoint</vt:lpstr>
      <vt:lpstr>Презентация PowerPoint</vt:lpstr>
      <vt:lpstr>Презентация PowerPoint</vt:lpstr>
      <vt:lpstr>ИТ ЭЛЕКТРОННОГО ОФИСА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ТЕХНОЛОГИИ ОБРАБОТКИ ГРАФИЧЕСКОЙ ИНФОРМАЦИИ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ТЕХНОЛОГИИ ИНФОРМАЦИОННОГО ПОИСКА</vt:lpstr>
      <vt:lpstr>Презентация PowerPoint</vt:lpstr>
      <vt:lpstr>Презентация PowerPoint</vt:lpstr>
      <vt:lpstr>Базы данных АИПС </vt:lpstr>
      <vt:lpstr>Презентация PowerPoint</vt:lpstr>
      <vt:lpstr>Презентация PowerPoint</vt:lpstr>
      <vt:lpstr>Презентация PowerPoint</vt:lpstr>
      <vt:lpstr>Презентация PowerPoint</vt:lpstr>
      <vt:lpstr>Файлы АИС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Отраслевые классификаторы </vt:lpstr>
      <vt:lpstr>Локальные классификаторы</vt:lpstr>
      <vt:lpstr>Презентация PowerPoint</vt:lpstr>
      <vt:lpstr>Классификаторы структуры отраслей народного хозяйства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ИТ НА РАБОЧЕМ МЕСТЕ ПОЛЬЗОВАТЕЛЯ</dc:title>
  <dc:creator>Анис Галимянов</dc:creator>
  <cp:lastModifiedBy>Анис Галимянов</cp:lastModifiedBy>
  <cp:revision>24</cp:revision>
  <dcterms:created xsi:type="dcterms:W3CDTF">2016-03-31T16:20:24Z</dcterms:created>
  <dcterms:modified xsi:type="dcterms:W3CDTF">2016-04-18T05:30:57Z</dcterms:modified>
</cp:coreProperties>
</file>