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71" r:id="rId3"/>
    <p:sldId id="333" r:id="rId4"/>
    <p:sldId id="334" r:id="rId5"/>
    <p:sldId id="335" r:id="rId6"/>
    <p:sldId id="336" r:id="rId7"/>
    <p:sldId id="337" r:id="rId8"/>
    <p:sldId id="338" r:id="rId9"/>
    <p:sldId id="341" r:id="rId10"/>
    <p:sldId id="339" r:id="rId11"/>
    <p:sldId id="340" r:id="rId12"/>
    <p:sldId id="268" r:id="rId13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606" autoAdjust="0"/>
  </p:normalViewPr>
  <p:slideViewPr>
    <p:cSldViewPr>
      <p:cViewPr>
        <p:scale>
          <a:sx n="97" d="100"/>
          <a:sy n="97" d="100"/>
        </p:scale>
        <p:origin x="-522" y="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A69905-75B7-4C06-A5BA-4AB3875187E0}" type="datetimeFigureOut">
              <a:rPr lang="ru-RU" smtClean="0"/>
              <a:t>10.01.2019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2FA30-65B0-48BD-8E9E-7249566B0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679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2FA30-65B0-48BD-8E9E-7249566B0176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981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5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10.01.2019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388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10.01.2019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279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10.01.2019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7413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10.01.2019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30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10.01.2019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767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10.01.2019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585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10.01.2019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0670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4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3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10.01.2019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017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9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10.01.2019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925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10.01.2019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9289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4826-9A82-41F4-B3E4-0EC21290D53D}" type="datetimeFigureOut">
              <a:rPr lang="ru-RU" smtClean="0"/>
              <a:t>10.01.2019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907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414826-9A82-41F4-B3E4-0EC21290D53D}" type="datetimeFigureOut">
              <a:rPr lang="ru-RU" smtClean="0"/>
              <a:t>10.01.2019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A68B3B-2CEB-4071-916A-6B4A5F61D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1924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4"/>
          <p:cNvSpPr>
            <a:spLocks noGrp="1"/>
          </p:cNvSpPr>
          <p:nvPr/>
        </p:nvSpPr>
        <p:spPr>
          <a:xfrm>
            <a:off x="118737" y="1635649"/>
            <a:ext cx="8906526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МЕТОДОЛОГИЧЕСКИЕ ТРЕБОВАНИЯ</a:t>
            </a:r>
            <a:b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К ПРОВЕДЕНИЮ И РЕЗУЛЬТАТАМ ИССЛЕДОВАНИЯ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118748" y="240138"/>
            <a:ext cx="2763629" cy="82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628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Методологические требования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к проведению 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 психолого-педагогических исследований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62604" y="1059582"/>
            <a:ext cx="7272858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Методологические требования 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к 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проведению  психолого-педагогических 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исследований:</a:t>
            </a:r>
            <a:endParaRPr lang="ru-RU" sz="1400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исследовать 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процессы и явления такими, какие они есть на самом деле, со всеми позитивами и негативами, успехами и трудностями, без приукрашивания и </a:t>
            </a:r>
            <a:r>
              <a:rPr lang="ru-RU" sz="1400" dirty="0" err="1">
                <a:solidFill>
                  <a:schemeClr val="accent2">
                    <a:lumMod val="50000"/>
                  </a:schemeClr>
                </a:solidFill>
              </a:rPr>
              <a:t>очернения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; не описывать явления, а критически анализировать 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их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;</a:t>
            </a:r>
            <a:endParaRPr lang="ru-RU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оперативно реагировать на новое в теории и практике психологии и 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педагогики;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усиливать практическую направленность, весомость и добротность рекомендаций;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обеспечивать надежность научного прогноза, видение перспективы развития исследуемого процесса, явления;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соблюдать строгую логику мысли, чистоту психологического или педагогического 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эксперимента.</a:t>
            </a:r>
            <a:endParaRPr lang="ru-RU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76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Методологические требования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к результату 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психолого-педагогических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исследований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62604" y="843558"/>
            <a:ext cx="8029876" cy="4185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  <a:t>ПРИНЦИП ОБЪЕКТИВНОСТИ </a:t>
            </a:r>
          </a:p>
          <a:p>
            <a:pPr indent="354013" algn="just"/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Утверждает: объект познания (вещи, природные и социальные явления, духовные феномены и др.) существуют вне и независимо от субъекта и самого процесса познания. </a:t>
            </a:r>
          </a:p>
          <a:p>
            <a:pPr indent="354013" algn="just"/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Вещи и явления нужно познавать такими, каковы они есть сами по себе, т. е. объективно.  </a:t>
            </a:r>
          </a:p>
          <a:p>
            <a:pPr indent="354013" algn="just"/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В получаемые результаты познания человек не должен вносить нечто от себя, от своей субъективности (выдавать желаемое за действительность, подгонять результаты эксперимента таким образом, чтобы они соответствовали принятой теории, произвольно достраивать в мысли недостающие звенья и связи изучаемого целого и т. д.). </a:t>
            </a:r>
          </a:p>
          <a:p>
            <a:pPr indent="354013" algn="just"/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Ученый 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не должен скрывать научную истину.</a:t>
            </a:r>
          </a:p>
          <a:p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   </a:t>
            </a:r>
          </a:p>
          <a:p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Принцип объективности требует: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всестороннего учета порождающих то или иное явление факторов;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условий;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адекватности исследовательских подходов и средств, позволяющих получить истинные знания об объекте;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предполагает исключение субъективизма, односторонности и предвзятости в подборе и оценке фактов;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доказательности всех выводов, обоснованности как исходных посылок, так и каждого шага исследования.</a:t>
            </a:r>
          </a:p>
        </p:txBody>
      </p:sp>
    </p:spTree>
    <p:extLst>
      <p:ext uri="{BB962C8B-B14F-4D97-AF65-F5344CB8AC3E}">
        <p14:creationId xmlns:p14="http://schemas.microsoft.com/office/powerpoint/2010/main" val="371991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Методологические требования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к результату 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психолого-педагогических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исследований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62604" y="843558"/>
            <a:ext cx="8029876" cy="4185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  <a:t>ПРИНЦИП ДОСТОВЕРНОСТИ </a:t>
            </a:r>
          </a:p>
          <a:p>
            <a:pPr indent="354013" algn="just"/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Достоверность – надёжность, объективность инструмента исследования, не допускающая двусмысленности, гарантирующая возможность получения таких же результатов при повторном исследовании. </a:t>
            </a:r>
          </a:p>
          <a:p>
            <a:pPr indent="354013" algn="just"/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Положения, выводы и рекомендации должны являться достоверными, то есть объективно существующими, а не следствием ошибочных построений и умозаключений. </a:t>
            </a:r>
          </a:p>
          <a:p>
            <a:pPr indent="354013" algn="just"/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Положения, выводы и рекомендации должны всегда надежно подтверждаться в рамках исследуемого объекта для всего класса предметов исследования, то есть при тех же условиях на разных объектах могут быть повторно получены те же результаты.  </a:t>
            </a:r>
          </a:p>
          <a:p>
            <a:pPr indent="354013" algn="just"/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Для подтверждения достоверности могут использоваться различные способы. </a:t>
            </a:r>
          </a:p>
          <a:p>
            <a:pPr indent="354013" algn="just"/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Так в работе должна быть подтверждена достоверность информации об исследуемом предмете. Это подтверждение базируется на всестороннем анализе выполненных ранее научно-исследовательских работ по предмету исследования, применением в исследованиях апробированного научно-методического аппарата.  </a:t>
            </a:r>
          </a:p>
          <a:p>
            <a:pPr indent="354013" algn="just"/>
            <a:endParaRPr lang="ru-RU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indent="354013" algn="just"/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Достоверность 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может подтверждаться верификацией, то есть при осуществлении аналогичных работ на многих объектах подтверждение того же результата.  </a:t>
            </a:r>
          </a:p>
          <a:p>
            <a:pPr indent="354013" algn="just"/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Достоверность подтверждается наличием и объемом исходного материала и апробацией результатов исследований в практике. </a:t>
            </a:r>
          </a:p>
        </p:txBody>
      </p:sp>
    </p:spTree>
    <p:extLst>
      <p:ext uri="{BB962C8B-B14F-4D97-AF65-F5344CB8AC3E}">
        <p14:creationId xmlns:p14="http://schemas.microsoft.com/office/powerpoint/2010/main" val="266778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Методологические требования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к результату 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психолого-педагогических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исследований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62604" y="843558"/>
            <a:ext cx="8029876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  <a:t>ПРИНЦИП ДОКАЗАТЕЛЬНОСТИ </a:t>
            </a:r>
          </a:p>
          <a:p>
            <a:pPr indent="354013" algn="just"/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Достоверность обеспечивает доказательность, то есть доказательность должна быть построена на достоверных фактах. </a:t>
            </a:r>
          </a:p>
          <a:p>
            <a:pPr indent="354013" algn="just"/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Из этого очевидно, что в основе научной   этики должна лежать научная честность. Именно она обусловливает этические ценности, которыми должны руководствоваться исследователи. </a:t>
            </a:r>
          </a:p>
          <a:p>
            <a:pPr indent="354013" algn="just"/>
            <a:endParaRPr lang="ru-RU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indent="354013" algn="just"/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Главное 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требование к ученому - это стремление к истине, быть выше всех своих амбиций, иметь непредвзятое отношение, руководствоваться только критериям объективности и доказательности   научного знания. </a:t>
            </a:r>
          </a:p>
          <a:p>
            <a:pPr indent="354013" algn="just"/>
            <a:endParaRPr lang="ru-RU" sz="1400" dirty="0">
              <a:solidFill>
                <a:schemeClr val="accent2">
                  <a:lumMod val="50000"/>
                </a:schemeClr>
              </a:solidFill>
            </a:endParaRPr>
          </a:p>
          <a:p>
            <a:pPr indent="354013" algn="just"/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Доказательная база любых результатов может подвергаться сомнению научным сообществом. </a:t>
            </a:r>
          </a:p>
        </p:txBody>
      </p:sp>
    </p:spTree>
    <p:extLst>
      <p:ext uri="{BB962C8B-B14F-4D97-AF65-F5344CB8AC3E}">
        <p14:creationId xmlns:p14="http://schemas.microsoft.com/office/powerpoint/2010/main" val="100112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Методологические требования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к результату 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психолого-педагогических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исследований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62604" y="843558"/>
            <a:ext cx="8029876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  <a:t>ПРИНЦИП АЛЬТЕРНАТИВНОСТИ </a:t>
            </a:r>
          </a:p>
          <a:p>
            <a:pPr indent="354013" algn="just"/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Альтернативность - проведение многовариантных прогнозных разработок (альтернатив).</a:t>
            </a:r>
          </a:p>
          <a:p>
            <a:pPr indent="354013" algn="just"/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При выделении условий, направлений, перспектив работы нужно учитывать возможность для ознакомления научным сообществом со всеми аспектами работы.   При столкновении альтернатив, а также анализе совпадающих, близких и противоположных, несовпадающих точек зрения исследователи должны критично относиться как к собственным идеям, так и к идеям, выдвигаемым их коллегами.    </a:t>
            </a:r>
            <a:endParaRPr lang="ru-RU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indent="354013" algn="just"/>
            <a:endParaRPr lang="ru-RU" sz="1400" dirty="0">
              <a:solidFill>
                <a:schemeClr val="accent2">
                  <a:lumMod val="50000"/>
                </a:schemeClr>
              </a:solidFill>
            </a:endParaRPr>
          </a:p>
          <a:p>
            <a:pPr indent="354013" algn="just"/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При 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выделении и оценке всех возможных вариантов решения исследуемого вопроса, а также выборе наилучшего варианта из двух или нескольких возможных исследователь не должен стремиться к получению какой-то личной выгоды, кроме удовлетворения от решения проблемы.   </a:t>
            </a:r>
            <a:endParaRPr lang="ru-RU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indent="354013" algn="just"/>
            <a:endParaRPr lang="ru-RU" sz="1400" dirty="0">
              <a:solidFill>
                <a:schemeClr val="accent2">
                  <a:lumMod val="50000"/>
                </a:schemeClr>
              </a:solidFill>
            </a:endParaRPr>
          </a:p>
          <a:p>
            <a:pPr indent="354013" algn="just"/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При 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выдвижении альтернативных гипотез оценка любой научной гипотезы должна зависеть только от её содержания и соответствия техническим стандартам научной деятельности, а не от характеристик её автора, например, его социального статуса. </a:t>
            </a:r>
          </a:p>
        </p:txBody>
      </p:sp>
    </p:spTree>
    <p:extLst>
      <p:ext uri="{BB962C8B-B14F-4D97-AF65-F5344CB8AC3E}">
        <p14:creationId xmlns:p14="http://schemas.microsoft.com/office/powerpoint/2010/main" val="1341288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130491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504D">
                    <a:lumMod val="50000"/>
                  </a:srgbClr>
                </a:solidFill>
              </a:rPr>
              <a:t>Методологические принципы научного исследования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62604" y="843558"/>
            <a:ext cx="8029876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C0504D">
                    <a:lumMod val="50000"/>
                  </a:srgbClr>
                </a:solidFill>
              </a:rPr>
              <a:t>ПРИНЦИП СООТНЕСЕНИЯ СУЩЕГО И ДОЛЖНОГО </a:t>
            </a:r>
          </a:p>
          <a:p>
            <a:pPr indent="354013" algn="just"/>
            <a:r>
              <a:rPr lang="ru-RU" sz="1400" dirty="0">
                <a:solidFill>
                  <a:srgbClr val="C0504D">
                    <a:lumMod val="50000"/>
                  </a:srgbClr>
                </a:solidFill>
              </a:rPr>
              <a:t>Этот принцип заключается в обязательном соотнесении двух планов - должного и сущего (существующего). </a:t>
            </a:r>
          </a:p>
          <a:p>
            <a:pPr indent="354013" algn="just"/>
            <a:endParaRPr lang="ru-RU" sz="1400" dirty="0" smtClean="0">
              <a:solidFill>
                <a:srgbClr val="C0504D">
                  <a:lumMod val="50000"/>
                </a:srgbClr>
              </a:solidFill>
            </a:endParaRPr>
          </a:p>
          <a:p>
            <a:pPr indent="354013" algn="just"/>
            <a:r>
              <a:rPr lang="ru-RU" sz="1400" dirty="0" smtClean="0">
                <a:solidFill>
                  <a:srgbClr val="C0504D">
                    <a:lumMod val="50000"/>
                  </a:srgbClr>
                </a:solidFill>
              </a:rPr>
              <a:t>Любое </a:t>
            </a:r>
            <a:r>
              <a:rPr lang="ru-RU" sz="1400" dirty="0">
                <a:solidFill>
                  <a:srgbClr val="C0504D">
                    <a:lumMod val="50000"/>
                  </a:srgbClr>
                </a:solidFill>
              </a:rPr>
              <a:t>из существующих </a:t>
            </a:r>
            <a:r>
              <a:rPr lang="ru-RU" sz="1400" dirty="0" smtClean="0">
                <a:solidFill>
                  <a:srgbClr val="C0504D">
                    <a:lumMod val="50000"/>
                  </a:srgbClr>
                </a:solidFill>
              </a:rPr>
              <a:t>психолого-педагогических </a:t>
            </a:r>
            <a:r>
              <a:rPr lang="ru-RU" sz="1400" dirty="0">
                <a:solidFill>
                  <a:srgbClr val="C0504D">
                    <a:lumMod val="50000"/>
                  </a:srgbClr>
                </a:solidFill>
              </a:rPr>
              <a:t>явлений может быть верно понято и оценено только в сопоставлении с нормой или идеалом, а любая педагогическая перспектива не может быть обоснована и понята без соотнесения с существующим, без учета состояния современной теории и реальной практики.</a:t>
            </a:r>
          </a:p>
          <a:p>
            <a:pPr indent="354013" algn="just"/>
            <a:r>
              <a:rPr lang="ru-RU" sz="1400" dirty="0">
                <a:solidFill>
                  <a:srgbClr val="C0504D">
                    <a:lumMod val="50000"/>
                  </a:srgbClr>
                </a:solidFill>
              </a:rPr>
              <a:t> </a:t>
            </a:r>
            <a:endParaRPr lang="ru-RU" sz="1400" dirty="0" smtClean="0">
              <a:solidFill>
                <a:srgbClr val="C0504D">
                  <a:lumMod val="50000"/>
                </a:srgbClr>
              </a:solidFill>
            </a:endParaRPr>
          </a:p>
          <a:p>
            <a:pPr indent="354013" algn="just"/>
            <a:r>
              <a:rPr lang="ru-RU" sz="1400" dirty="0" smtClean="0">
                <a:solidFill>
                  <a:srgbClr val="C0504D">
                    <a:lumMod val="50000"/>
                  </a:srgbClr>
                </a:solidFill>
              </a:rPr>
              <a:t>Единство </a:t>
            </a:r>
            <a:r>
              <a:rPr lang="ru-RU" sz="1400" dirty="0">
                <a:solidFill>
                  <a:srgbClr val="C0504D">
                    <a:lumMod val="50000"/>
                  </a:srgbClr>
                </a:solidFill>
              </a:rPr>
              <a:t>сущего и должного позволяет избегать как гипертрофированных или спекулятивных построений, оторванных от практики и ее реальных возможностей, так и узко эмпирических построений, лишенных творческой глубины и перспективы. </a:t>
            </a:r>
            <a:endParaRPr lang="ru-RU" sz="1400" dirty="0" smtClean="0">
              <a:solidFill>
                <a:srgbClr val="C0504D">
                  <a:lumMod val="50000"/>
                </a:srgbClr>
              </a:solidFill>
            </a:endParaRPr>
          </a:p>
          <a:p>
            <a:pPr indent="354013" algn="just"/>
            <a:endParaRPr lang="ru-RU" sz="1400" dirty="0">
              <a:solidFill>
                <a:srgbClr val="C0504D">
                  <a:lumMod val="50000"/>
                </a:srgbClr>
              </a:solidFill>
            </a:endParaRPr>
          </a:p>
          <a:p>
            <a:pPr indent="354013" algn="just"/>
            <a:r>
              <a:rPr lang="ru-RU" sz="1400" dirty="0" smtClean="0">
                <a:solidFill>
                  <a:srgbClr val="C0504D">
                    <a:lumMod val="50000"/>
                  </a:srgbClr>
                </a:solidFill>
              </a:rPr>
              <a:t>Педагогические </a:t>
            </a:r>
            <a:r>
              <a:rPr lang="ru-RU" sz="1400" dirty="0">
                <a:solidFill>
                  <a:srgbClr val="C0504D">
                    <a:lumMod val="50000"/>
                  </a:srgbClr>
                </a:solidFill>
              </a:rPr>
              <a:t>инновации, перспективы могут быть поняты и приняты только после сопоставления с существующим состоянием современной теории.</a:t>
            </a:r>
          </a:p>
        </p:txBody>
      </p:sp>
    </p:spTree>
    <p:extLst>
      <p:ext uri="{BB962C8B-B14F-4D97-AF65-F5344CB8AC3E}">
        <p14:creationId xmlns:p14="http://schemas.microsoft.com/office/powerpoint/2010/main" val="1093082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    </a:t>
            </a:r>
            <a:r>
              <a:rPr lang="ru-RU" sz="2000" b="1" dirty="0" smtClean="0">
                <a:solidFill>
                  <a:srgbClr val="C00000"/>
                </a:solidFill>
              </a:rPr>
              <a:t>Практическое задание</a:t>
            </a:r>
            <a:br>
              <a:rPr lang="ru-RU" sz="2000" b="1" dirty="0" smtClean="0">
                <a:solidFill>
                  <a:srgbClr val="C00000"/>
                </a:solidFill>
              </a:rPr>
            </a:br>
            <a:r>
              <a:rPr lang="ru-RU" sz="2000" b="1" dirty="0" smtClean="0">
                <a:solidFill>
                  <a:srgbClr val="C00000"/>
                </a:solidFill>
              </a:rPr>
              <a:t>            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653450"/>
            <a:ext cx="8280920" cy="3941173"/>
          </a:xfrm>
        </p:spPr>
        <p:txBody>
          <a:bodyPr>
            <a:normAutofit fontScale="25000" lnSpcReduction="20000"/>
          </a:bodyPr>
          <a:lstStyle/>
          <a:p>
            <a:pPr marL="0" indent="354013" algn="just">
              <a:buNone/>
            </a:pPr>
            <a:r>
              <a:rPr lang="ru-RU" sz="1800" b="1" dirty="0" smtClean="0"/>
              <a:t>                                                                                                                                                  </a:t>
            </a:r>
          </a:p>
          <a:p>
            <a:pPr marL="0" indent="0">
              <a:buNone/>
            </a:pPr>
            <a:r>
              <a:rPr lang="ru-RU" sz="4800" b="1" dirty="0" smtClean="0"/>
              <a:t>                   </a:t>
            </a:r>
            <a:r>
              <a:rPr lang="ru-RU" sz="5200" b="1" dirty="0" smtClean="0"/>
              <a:t>Сформулируйте тему по заданным методологической основе и методикам исследования:</a:t>
            </a:r>
          </a:p>
          <a:p>
            <a:pPr marL="0" indent="0" algn="just">
              <a:buNone/>
            </a:pPr>
            <a:r>
              <a:rPr lang="ru-RU" sz="4400" b="1" dirty="0" smtClean="0"/>
              <a:t>                     Методологической </a:t>
            </a:r>
            <a:r>
              <a:rPr lang="ru-RU" sz="4400" b="1" dirty="0"/>
              <a:t>основой</a:t>
            </a:r>
            <a:r>
              <a:rPr lang="ru-RU" sz="4400" dirty="0"/>
              <a:t> данной работы являются концепции социальной обусловленности развития личности (</a:t>
            </a:r>
            <a:r>
              <a:rPr lang="ru-RU" sz="4400" dirty="0" smtClean="0"/>
              <a:t>Л.И. </a:t>
            </a:r>
            <a:r>
              <a:rPr lang="ru-RU" sz="4400" dirty="0" err="1" smtClean="0"/>
              <a:t>Божович</a:t>
            </a:r>
            <a:r>
              <a:rPr lang="ru-RU" sz="4400" dirty="0"/>
              <a:t>, </a:t>
            </a:r>
            <a:r>
              <a:rPr lang="ru-RU" sz="4400" dirty="0" smtClean="0"/>
              <a:t>Л.С. </a:t>
            </a:r>
            <a:r>
              <a:rPr lang="ru-RU" sz="4400" dirty="0"/>
              <a:t>Выготский, А. Н. Леонтьев, А. </a:t>
            </a:r>
            <a:r>
              <a:rPr lang="ru-RU" sz="4400" dirty="0" err="1"/>
              <a:t>Маслоу</a:t>
            </a:r>
            <a:r>
              <a:rPr lang="ru-RU" sz="4400" dirty="0"/>
              <a:t>, С. Л. Рубинштейн, Д. Б. </a:t>
            </a:r>
            <a:r>
              <a:rPr lang="ru-RU" sz="4400" dirty="0" err="1"/>
              <a:t>Эльконин</a:t>
            </a:r>
            <a:r>
              <a:rPr lang="ru-RU" sz="4400" dirty="0"/>
              <a:t>, Э. Эриксон); теории и концепции о влиянии социальной ситуации (О. А. Карабанова) и образовательной среды (А. А. </a:t>
            </a:r>
            <a:r>
              <a:rPr lang="ru-RU" sz="4400" dirty="0" err="1"/>
              <a:t>Бодалев</a:t>
            </a:r>
            <a:r>
              <a:rPr lang="ru-RU" sz="4400" dirty="0"/>
              <a:t>, В. А. </a:t>
            </a:r>
            <a:r>
              <a:rPr lang="ru-RU" sz="4400" dirty="0" err="1"/>
              <a:t>Караковский</a:t>
            </a:r>
            <a:r>
              <a:rPr lang="ru-RU" sz="4400" dirty="0"/>
              <a:t>, Л. И. Новикова) на развитие ребенка; положение о «средовых» влияниях на развитие личности (У. </a:t>
            </a:r>
            <a:r>
              <a:rPr lang="ru-RU" sz="4400" dirty="0" err="1"/>
              <a:t>Бронфенбреннер</a:t>
            </a:r>
            <a:r>
              <a:rPr lang="ru-RU" sz="4400" dirty="0"/>
              <a:t>), Д. </a:t>
            </a:r>
            <a:r>
              <a:rPr lang="ru-RU" sz="4400" dirty="0" err="1"/>
              <a:t>Брунер</a:t>
            </a:r>
            <a:r>
              <a:rPr lang="ru-RU" sz="4400" dirty="0"/>
              <a:t>, JL С. Выготский, А. Р. </a:t>
            </a:r>
            <a:r>
              <a:rPr lang="ru-RU" sz="4400" dirty="0" err="1"/>
              <a:t>Лурия</a:t>
            </a:r>
            <a:r>
              <a:rPr lang="ru-RU" sz="4400" dirty="0"/>
              <a:t>, М. </a:t>
            </a:r>
            <a:r>
              <a:rPr lang="ru-RU" sz="4400" dirty="0" err="1"/>
              <a:t>Мид</a:t>
            </a:r>
            <a:r>
              <a:rPr lang="ru-RU" sz="4400" dirty="0"/>
              <a:t>, А.-Н. </a:t>
            </a:r>
            <a:r>
              <a:rPr lang="ru-RU" sz="4400" dirty="0" err="1"/>
              <a:t>Перре-Клермон</a:t>
            </a:r>
            <a:r>
              <a:rPr lang="ru-RU" sz="4400" dirty="0"/>
              <a:t>, В. В. Рубцов, Ж. Пиаже и др.); принципы построения и роль образовательного пространства в развитии личности (Козырев В.А., Кривых С.В., Лебедева В.П., Орлова В.А., Панов В.И., </a:t>
            </a:r>
            <a:r>
              <a:rPr lang="ru-RU" sz="4400" dirty="0" err="1"/>
              <a:t>Слободчиков</a:t>
            </a:r>
            <a:r>
              <a:rPr lang="ru-RU" sz="4400" dirty="0"/>
              <a:t> В.И., </a:t>
            </a:r>
            <a:r>
              <a:rPr lang="ru-RU" sz="4400" dirty="0" err="1"/>
              <a:t>Тубельский</a:t>
            </a:r>
            <a:r>
              <a:rPr lang="ru-RU" sz="4400" dirty="0"/>
              <a:t> А.Н., Хуторской А.В., Шалаев И.К., Левин В.А. и др.); концептуальные представления об образовательной среде, ее роли в становлении и развитии человека (Б.Г. Ананьев, Л.С. Выготский, A.C. Макаренко, Ю.С. Мануйлов, Л.И. Новикова, С.Т. </a:t>
            </a:r>
            <a:r>
              <a:rPr lang="ru-RU" sz="4400" dirty="0" err="1"/>
              <a:t>Шацкий</a:t>
            </a:r>
            <a:r>
              <a:rPr lang="ru-RU" sz="4400" dirty="0"/>
              <a:t> и др.)</a:t>
            </a:r>
          </a:p>
          <a:p>
            <a:pPr marL="0" indent="0" algn="just">
              <a:buNone/>
            </a:pPr>
            <a:r>
              <a:rPr lang="ru-RU" sz="4400" dirty="0"/>
              <a:t>Использовались следующие </a:t>
            </a:r>
            <a:r>
              <a:rPr lang="ru-RU" sz="4400" b="1" dirty="0"/>
              <a:t>методы:</a:t>
            </a:r>
            <a:r>
              <a:rPr lang="ru-RU" sz="4400" dirty="0"/>
              <a:t> теоретические методы исследования, которые позволяют осуществить интерпретацию данных, построить правильную логическую цепочку доказательств; эмпирические методы измерения; статистические методы обработки результатов исследования (однофакторный дисперсионный анализ, кластерный анализ).  </a:t>
            </a:r>
          </a:p>
          <a:p>
            <a:pPr marL="0" indent="0" algn="just">
              <a:buNone/>
            </a:pPr>
            <a:r>
              <a:rPr lang="ru-RU" sz="4400" dirty="0"/>
              <a:t>В диагностических целях были применены следующие </a:t>
            </a:r>
            <a:r>
              <a:rPr lang="ru-RU" sz="4400" b="1" dirty="0"/>
              <a:t>методики:</a:t>
            </a:r>
            <a:endParaRPr lang="ru-RU" sz="4400" dirty="0"/>
          </a:p>
          <a:p>
            <a:pPr marL="0" indent="0" algn="just">
              <a:buNone/>
            </a:pPr>
            <a:r>
              <a:rPr lang="ru-RU" sz="4000" u="sng" dirty="0"/>
              <a:t>Дошкольный возраст. </a:t>
            </a:r>
            <a:endParaRPr lang="ru-RU" sz="4000" dirty="0"/>
          </a:p>
          <a:p>
            <a:pPr algn="just"/>
            <a:r>
              <a:rPr lang="ru-RU" sz="4000" dirty="0"/>
              <a:t>1.Методика «Выявление степени гибкости и динамичности образов»</a:t>
            </a:r>
          </a:p>
          <a:p>
            <a:pPr algn="just"/>
            <a:r>
              <a:rPr lang="ru-RU" sz="4000" dirty="0"/>
              <a:t>2.Методика «Самое непохожее» </a:t>
            </a:r>
          </a:p>
          <a:p>
            <a:pPr algn="just"/>
            <a:r>
              <a:rPr lang="ru-RU" sz="4000" dirty="0"/>
              <a:t>3.Методика «Лишний предмет» </a:t>
            </a:r>
          </a:p>
          <a:p>
            <a:pPr algn="just"/>
            <a:r>
              <a:rPr lang="ru-RU" sz="4000" dirty="0"/>
              <a:t>4.Диагностика памяти у детей дошкольного возраста (Тихомирова Л.Ф.)</a:t>
            </a:r>
          </a:p>
          <a:p>
            <a:pPr algn="just"/>
            <a:r>
              <a:rPr lang="ru-RU" sz="4000" dirty="0"/>
              <a:t>5.Методика «Запомни и расставь точки» </a:t>
            </a:r>
          </a:p>
          <a:p>
            <a:pPr algn="just"/>
            <a:r>
              <a:rPr lang="ru-RU" sz="4000" dirty="0"/>
              <a:t>6.Методика «Солнце в комнате» </a:t>
            </a:r>
          </a:p>
          <a:p>
            <a:pPr algn="just"/>
            <a:r>
              <a:rPr lang="ru-RU" sz="4000" dirty="0"/>
              <a:t>7. Диагностика развития речи</a:t>
            </a:r>
          </a:p>
          <a:p>
            <a:pPr marL="0" indent="0" algn="just">
              <a:buNone/>
            </a:pPr>
            <a:r>
              <a:rPr lang="ru-RU" sz="4000" u="sng" dirty="0"/>
              <a:t>Младший школьный возраст. </a:t>
            </a:r>
            <a:endParaRPr lang="ru-RU" sz="4000" dirty="0"/>
          </a:p>
          <a:p>
            <a:pPr algn="just"/>
            <a:r>
              <a:rPr lang="ru-RU" sz="4000" dirty="0"/>
              <a:t>1.Методика «</a:t>
            </a:r>
            <a:r>
              <a:rPr lang="ru-RU" sz="4000" dirty="0" err="1"/>
              <a:t>Дорисовывание</a:t>
            </a:r>
            <a:r>
              <a:rPr lang="ru-RU" sz="4000" dirty="0"/>
              <a:t> фигур» </a:t>
            </a:r>
          </a:p>
          <a:p>
            <a:pPr algn="just"/>
            <a:r>
              <a:rPr lang="ru-RU" sz="4000" dirty="0"/>
              <a:t>2.Методика «Исключи слова» </a:t>
            </a:r>
          </a:p>
          <a:p>
            <a:pPr algn="just"/>
            <a:r>
              <a:rPr lang="ru-RU" sz="4000" dirty="0"/>
              <a:t>3.Методика «Чего не хватает на этих рисунках» </a:t>
            </a:r>
          </a:p>
          <a:p>
            <a:pPr algn="just"/>
            <a:r>
              <a:rPr lang="ru-RU" sz="4000" dirty="0"/>
              <a:t>4.Методика «Найди и вычеркни» </a:t>
            </a:r>
          </a:p>
          <a:p>
            <a:pPr algn="just"/>
            <a:r>
              <a:rPr lang="ru-RU" sz="4000" dirty="0"/>
              <a:t>5.Методика «Определение типа памяти» </a:t>
            </a:r>
          </a:p>
          <a:p>
            <a:pPr algn="just"/>
            <a:r>
              <a:rPr lang="ru-RU" sz="4000" dirty="0"/>
              <a:t>6.Методика «Изучение логической и механической памяти» </a:t>
            </a:r>
          </a:p>
          <a:p>
            <a:pPr algn="just"/>
            <a:r>
              <a:rPr lang="ru-RU" sz="4000" dirty="0"/>
              <a:t>7. Методика «Определение понятий» </a:t>
            </a:r>
          </a:p>
          <a:p>
            <a:pPr marL="0" indent="0" algn="just">
              <a:buNone/>
            </a:pPr>
            <a:endParaRPr lang="ru-RU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25" y="0"/>
            <a:ext cx="898283" cy="1114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662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    </a:t>
            </a:r>
            <a:r>
              <a:rPr lang="ru-RU" sz="2000" b="1" dirty="0" smtClean="0">
                <a:solidFill>
                  <a:srgbClr val="C00000"/>
                </a:solidFill>
              </a:rPr>
              <a:t>Практическое задание</a:t>
            </a:r>
            <a:br>
              <a:rPr lang="ru-RU" sz="2000" b="1" dirty="0" smtClean="0">
                <a:solidFill>
                  <a:srgbClr val="C00000"/>
                </a:solidFill>
              </a:rPr>
            </a:br>
            <a:r>
              <a:rPr lang="ru-RU" sz="2000" b="1" dirty="0" smtClean="0">
                <a:solidFill>
                  <a:srgbClr val="C00000"/>
                </a:solidFill>
              </a:rPr>
              <a:t>            (из итоговой самостоятельной практической работы)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354013" algn="just">
              <a:buNone/>
            </a:pPr>
            <a:endParaRPr lang="ru-RU" sz="2000" b="1" dirty="0"/>
          </a:p>
          <a:p>
            <a:pPr marL="0" indent="354013" algn="just">
              <a:buNone/>
            </a:pPr>
            <a:r>
              <a:rPr lang="ru-RU" sz="1800" b="1" dirty="0" smtClean="0"/>
              <a:t>Написать </a:t>
            </a:r>
            <a:r>
              <a:rPr lang="ru-RU" sz="1800" b="1" dirty="0"/>
              <a:t>ЭССЕ «Культура и мастерство исследователя»</a:t>
            </a:r>
            <a:endParaRPr lang="ru-RU" sz="1800" dirty="0"/>
          </a:p>
          <a:p>
            <a:pPr marL="0" indent="354013" algn="just">
              <a:buNone/>
            </a:pPr>
            <a:r>
              <a:rPr lang="ru-RU" sz="1800" b="1" dirty="0"/>
              <a:t>Рекомендации:</a:t>
            </a:r>
            <a:r>
              <a:rPr lang="ru-RU" sz="1800" dirty="0"/>
              <a:t> включить вопросы для рассмотрения: мастерство исследователя; научная добросовестность и этика исследователя (этика цитирования, этика соавторства); искусство общения и культура поведения исследователя.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3478"/>
            <a:ext cx="1080120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7519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Рекомендации при написании эссе</a:t>
            </a:r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354013" algn="just">
              <a:buNone/>
            </a:pPr>
            <a:r>
              <a:rPr lang="ru-RU" sz="1400" b="1" i="1" dirty="0"/>
              <a:t>Психолого-педагогическое эссе</a:t>
            </a:r>
            <a:r>
              <a:rPr lang="ru-RU" sz="1400" dirty="0"/>
              <a:t> (от фр. </a:t>
            </a:r>
            <a:r>
              <a:rPr lang="en-US" sz="1400" dirty="0" err="1"/>
              <a:t>essai</a:t>
            </a:r>
            <a:r>
              <a:rPr lang="ru-RU" sz="1400" dirty="0"/>
              <a:t> – опыт, набросок) представляет собой самостоятельное сочинение-размышление студента над научно-педагогической проблемой. В процессе его написания студентом могут использоваться идеи, концепции, ассоциативные образы из других областей науки, искусства, собственного опыта, общественной практики. </a:t>
            </a:r>
            <a:endParaRPr lang="ru-RU" sz="1400" dirty="0" smtClean="0"/>
          </a:p>
          <a:p>
            <a:pPr marL="0" indent="354013" algn="just">
              <a:buNone/>
            </a:pPr>
            <a:r>
              <a:rPr lang="ru-RU" sz="1400" dirty="0" smtClean="0"/>
              <a:t>В </a:t>
            </a:r>
            <a:r>
              <a:rPr lang="ru-RU" sz="1400" dirty="0"/>
              <a:t>ходе работы над </a:t>
            </a:r>
            <a:r>
              <a:rPr lang="ru-RU" sz="1400" b="1" i="1" dirty="0"/>
              <a:t>эссе психолого-педагогической тематики</a:t>
            </a:r>
            <a:r>
              <a:rPr lang="ru-RU" sz="1400" dirty="0"/>
              <a:t> в свободной форме высказываются самостоятельные суждения о педагогических фактах или источниках, о фактах и событиях личной жизни, дают им педагогическую и личностную трактовку, аргументируют свою позицию по той или иной научно-педагогической проблеме. Реализация данного метода не предполагает использование жесткого алгоритма, вместе с тем рекомендуется придерживаться структуры эссе</a:t>
            </a:r>
            <a:r>
              <a:rPr lang="ru-RU" sz="1400" dirty="0" smtClean="0"/>
              <a:t>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8330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05979"/>
            <a:ext cx="8219256" cy="493563"/>
          </a:xfrm>
        </p:spPr>
        <p:txBody>
          <a:bodyPr>
            <a:normAutofit fontScale="90000"/>
          </a:bodyPr>
          <a:lstStyle/>
          <a:p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2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</a:rPr>
              <a:t>Структура эссе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771550"/>
            <a:ext cx="8219256" cy="3823073"/>
          </a:xfrm>
        </p:spPr>
        <p:txBody>
          <a:bodyPr>
            <a:noAutofit/>
          </a:bodyPr>
          <a:lstStyle/>
          <a:p>
            <a:pPr marL="0" lvl="0" indent="354013" algn="just">
              <a:buNone/>
            </a:pPr>
            <a:r>
              <a:rPr lang="ru-RU" sz="1300" dirty="0" smtClean="0"/>
              <a:t>Требования:</a:t>
            </a:r>
          </a:p>
          <a:p>
            <a:pPr lvl="0" algn="just"/>
            <a:r>
              <a:rPr lang="ru-RU" sz="1300" dirty="0" smtClean="0"/>
              <a:t>мысли </a:t>
            </a:r>
            <a:r>
              <a:rPr lang="ru-RU" sz="1300" dirty="0"/>
              <a:t>автора эссе по проблеме излагаются в форме кратких тезисов (Т).</a:t>
            </a:r>
          </a:p>
          <a:p>
            <a:pPr lvl="0" algn="just"/>
            <a:r>
              <a:rPr lang="ru-RU" sz="1300" dirty="0"/>
              <a:t>мысль должна быть подкреплена доказательствами - поэтому за тезисом следуют аргументы (А).</a:t>
            </a:r>
          </a:p>
          <a:p>
            <a:pPr marL="0" indent="354013" algn="just">
              <a:buNone/>
            </a:pPr>
            <a:r>
              <a:rPr lang="ru-RU" sz="1300" dirty="0"/>
              <a:t>Аргументы - это факты, явления общественной жизни, события, жизненные ситуации и жизненный опыт, научные доказательства, ссылки на мнение ученых и др. </a:t>
            </a:r>
          </a:p>
          <a:p>
            <a:pPr marL="0" indent="354013" algn="just">
              <a:buNone/>
            </a:pPr>
            <a:r>
              <a:rPr lang="ru-RU" sz="1300" dirty="0"/>
              <a:t>Эссе имеет кольцевую структуру (количество тезисов и аргументов зависит от темы, избранного плана, логики развития мысли):</a:t>
            </a:r>
          </a:p>
          <a:p>
            <a:pPr lvl="0" algn="just"/>
            <a:r>
              <a:rPr lang="ru-RU" sz="1300" dirty="0"/>
              <a:t>вступление</a:t>
            </a:r>
          </a:p>
          <a:p>
            <a:pPr lvl="0" algn="just"/>
            <a:r>
              <a:rPr lang="ru-RU" sz="1300" dirty="0"/>
              <a:t>тезис, аргументы</a:t>
            </a:r>
          </a:p>
          <a:p>
            <a:pPr lvl="0" algn="just"/>
            <a:r>
              <a:rPr lang="ru-RU" sz="1300" dirty="0"/>
              <a:t>тезис, аргументы</a:t>
            </a:r>
          </a:p>
          <a:p>
            <a:pPr lvl="0" algn="just"/>
            <a:r>
              <a:rPr lang="ru-RU" sz="1300" dirty="0"/>
              <a:t>тезис, аргументы</a:t>
            </a:r>
          </a:p>
          <a:p>
            <a:pPr lvl="0" algn="just"/>
            <a:r>
              <a:rPr lang="ru-RU" sz="1300" dirty="0"/>
              <a:t>заключение.</a:t>
            </a:r>
          </a:p>
          <a:p>
            <a:pPr marL="0" indent="354013" algn="just">
              <a:buNone/>
            </a:pPr>
            <a:r>
              <a:rPr lang="ru-RU" sz="1300" dirty="0"/>
              <a:t>При написании эссе важно также учитывать следующие моменты:</a:t>
            </a:r>
          </a:p>
          <a:p>
            <a:pPr lvl="0" algn="just"/>
            <a:r>
              <a:rPr lang="ru-RU" sz="1300" dirty="0"/>
              <a:t>Вступление и заключение должны фокусировать внимание на проблеме (во вступлении она ставится, в заключении - резюмируется мнение автора).</a:t>
            </a:r>
          </a:p>
          <a:p>
            <a:pPr lvl="0" algn="just"/>
            <a:r>
              <a:rPr lang="ru-RU" sz="1300" dirty="0"/>
              <a:t>Необходимо выделение абзацев, красных строк, установление логической связи абзацев: так достигается целостность работы.</a:t>
            </a:r>
          </a:p>
          <a:p>
            <a:pPr lvl="0" algn="just"/>
            <a:r>
              <a:rPr lang="ru-RU" sz="1300" dirty="0"/>
              <a:t>Стиль изложения: эссе присущи эмоциональность, экспрессивность, художественность. </a:t>
            </a:r>
          </a:p>
          <a:p>
            <a:pPr marL="0" indent="0">
              <a:buNone/>
            </a:pPr>
            <a:endParaRPr lang="ru-RU" sz="1400" dirty="0"/>
          </a:p>
          <a:p>
            <a:pPr marL="0" indent="0">
              <a:buNone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99787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25758" r="50228" b="56970"/>
          <a:stretch/>
        </p:blipFill>
        <p:spPr bwMode="auto">
          <a:xfrm>
            <a:off x="33517" y="51471"/>
            <a:ext cx="1658175" cy="4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35696" y="1707654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СПАСИБО ЗА ВНИМАНИЕ!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51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555</TotalTime>
  <Words>1036</Words>
  <Application>Microsoft Office PowerPoint</Application>
  <PresentationFormat>Экран (16:9)</PresentationFormat>
  <Paragraphs>108</Paragraphs>
  <Slides>12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Практическое задание             </vt:lpstr>
      <vt:lpstr>    Практическое задание             (из итоговой самостоятельной практической работы)</vt:lpstr>
      <vt:lpstr>Рекомендации при написании эссе</vt:lpstr>
      <vt:lpstr> Структура эссе</vt:lpstr>
      <vt:lpstr>Презентация PowerPoint</vt:lpstr>
    </vt:vector>
  </TitlesOfParts>
  <Company>Казанский (Приволжский) федеральный университет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Власова Вера Константиновна</dc:creator>
  <cp:lastModifiedBy>Max</cp:lastModifiedBy>
  <cp:revision>60</cp:revision>
  <dcterms:created xsi:type="dcterms:W3CDTF">2017-02-27T16:45:50Z</dcterms:created>
  <dcterms:modified xsi:type="dcterms:W3CDTF">2019-01-10T07:15:18Z</dcterms:modified>
</cp:coreProperties>
</file>