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9" r:id="rId4"/>
    <p:sldId id="263" r:id="rId5"/>
    <p:sldId id="260" r:id="rId6"/>
    <p:sldId id="261" r:id="rId7"/>
    <p:sldId id="264" r:id="rId8"/>
    <p:sldId id="265" r:id="rId9"/>
    <p:sldId id="274" r:id="rId10"/>
    <p:sldId id="275" r:id="rId11"/>
    <p:sldId id="276" r:id="rId12"/>
    <p:sldId id="277" r:id="rId13"/>
    <p:sldId id="266" r:id="rId14"/>
    <p:sldId id="268" r:id="rId15"/>
    <p:sldId id="270" r:id="rId16"/>
    <p:sldId id="271" r:id="rId17"/>
    <p:sldId id="269" r:id="rId18"/>
    <p:sldId id="273" r:id="rId19"/>
    <p:sldId id="267" r:id="rId20"/>
    <p:sldId id="262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3FB"/>
    <a:srgbClr val="7E7ED4"/>
    <a:srgbClr val="DEDEF4"/>
    <a:srgbClr val="6A6A6A"/>
    <a:srgbClr val="FFE8B9"/>
    <a:srgbClr val="FFC865"/>
    <a:srgbClr val="FFFF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66" y="7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 alt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 altLang="ru-RU"/>
          </a:p>
        </p:txBody>
      </p:sp>
      <p:sp>
        <p:nvSpPr>
          <p:cNvPr id="30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 alt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B06F805-7AB9-4367-B8A7-94F2247E151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520737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BE3730-8099-46C6-AFBB-06DC7ED95BEA}" type="slidenum">
              <a:rPr lang="ru-RU" altLang="ru-RU"/>
              <a:pPr/>
              <a:t>1</a:t>
            </a:fld>
            <a:endParaRPr lang="ru-RU" altLang="ru-RU"/>
          </a:p>
        </p:txBody>
      </p:sp>
      <p:sp>
        <p:nvSpPr>
          <p:cNvPr id="40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7759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8DB170-DB9B-41D7-848E-462D1653D1A0}" type="slidenum">
              <a:rPr lang="ru-RU" altLang="ru-RU"/>
              <a:pPr/>
              <a:t>2</a:t>
            </a:fld>
            <a:endParaRPr lang="ru-RU" altLang="ru-RU"/>
          </a:p>
        </p:txBody>
      </p:sp>
      <p:sp>
        <p:nvSpPr>
          <p:cNvPr id="122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34544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E1A98C-6887-40FB-88F8-1DF3529BDD9F}" type="slidenum">
              <a:rPr lang="ru-RU" altLang="ru-RU"/>
              <a:pPr/>
              <a:t>3</a:t>
            </a:fld>
            <a:endParaRPr lang="ru-RU" altLang="ru-RU"/>
          </a:p>
        </p:txBody>
      </p:sp>
      <p:sp>
        <p:nvSpPr>
          <p:cNvPr id="143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47325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AEC60C-BBAE-4021-AE5B-E2978E537213}" type="slidenum">
              <a:rPr lang="ru-RU" altLang="ru-RU"/>
              <a:pPr/>
              <a:t>4</a:t>
            </a:fld>
            <a:endParaRPr lang="ru-RU" altLang="ru-RU"/>
          </a:p>
        </p:txBody>
      </p:sp>
      <p:sp>
        <p:nvSpPr>
          <p:cNvPr id="348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26169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0BEF42-24D6-4791-B11C-8BBDB8E7A219}" type="slidenum">
              <a:rPr lang="ru-RU" altLang="ru-RU"/>
              <a:pPr/>
              <a:t>5</a:t>
            </a:fld>
            <a:endParaRPr lang="ru-RU" altLang="ru-RU"/>
          </a:p>
        </p:txBody>
      </p:sp>
      <p:sp>
        <p:nvSpPr>
          <p:cNvPr id="163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0183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14AAFB-BB10-4BFB-89CD-08D3AFE3E7C6}" type="slidenum">
              <a:rPr lang="ru-RU" altLang="ru-RU"/>
              <a:pPr/>
              <a:t>6</a:t>
            </a:fld>
            <a:endParaRPr lang="ru-RU" altLang="ru-RU"/>
          </a:p>
        </p:txBody>
      </p:sp>
      <p:sp>
        <p:nvSpPr>
          <p:cNvPr id="194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6156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611491-09DA-486A-A3A6-4DCF634B66CA}" type="slidenum">
              <a:rPr lang="ru-RU" altLang="ru-RU"/>
              <a:pPr/>
              <a:t>7</a:t>
            </a:fld>
            <a:endParaRPr lang="ru-RU" altLang="ru-RU"/>
          </a:p>
        </p:txBody>
      </p:sp>
      <p:sp>
        <p:nvSpPr>
          <p:cNvPr id="368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96627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397DC8-9AA0-41DF-889F-1CD79C34BDD3}" type="slidenum">
              <a:rPr lang="ru-RU" altLang="ru-RU"/>
              <a:pPr/>
              <a:t>8</a:t>
            </a:fld>
            <a:endParaRPr lang="ru-RU" altLang="ru-RU"/>
          </a:p>
        </p:txBody>
      </p:sp>
      <p:sp>
        <p:nvSpPr>
          <p:cNvPr id="389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731155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6EEE18-F275-4059-820D-94D0C1650ACC}" type="slidenum">
              <a:rPr lang="ru-RU" altLang="ru-RU"/>
              <a:pPr/>
              <a:t>9</a:t>
            </a:fld>
            <a:endParaRPr lang="ru-RU" altLang="ru-RU"/>
          </a:p>
        </p:txBody>
      </p:sp>
      <p:sp>
        <p:nvSpPr>
          <p:cNvPr id="645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7157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B9029A-4BF1-408F-A266-EDEC98889273}" type="slidenum">
              <a:rPr lang="ru-RU" altLang="ru-RU"/>
              <a:pPr/>
              <a:t>10</a:t>
            </a:fld>
            <a:endParaRPr lang="ru-RU" altLang="ru-RU"/>
          </a:p>
        </p:txBody>
      </p:sp>
      <p:sp>
        <p:nvSpPr>
          <p:cNvPr id="665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03648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86B9B4-9A50-4072-B47B-2EFF0C57DBF6}" type="slidenum">
              <a:rPr lang="ru-RU" altLang="ru-RU"/>
              <a:pPr/>
              <a:t>11</a:t>
            </a:fld>
            <a:endParaRPr lang="ru-RU" altLang="ru-RU"/>
          </a:p>
        </p:txBody>
      </p:sp>
      <p:sp>
        <p:nvSpPr>
          <p:cNvPr id="686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729070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61F860-B858-423A-8E51-439CBA4CFD71}" type="slidenum">
              <a:rPr lang="ru-RU" altLang="ru-RU"/>
              <a:pPr/>
              <a:t>12</a:t>
            </a:fld>
            <a:endParaRPr lang="ru-RU" altLang="ru-RU"/>
          </a:p>
        </p:txBody>
      </p:sp>
      <p:sp>
        <p:nvSpPr>
          <p:cNvPr id="706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635474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494AA0-5FA9-4419-B631-2306830341B7}" type="slidenum">
              <a:rPr lang="ru-RU" altLang="ru-RU"/>
              <a:pPr/>
              <a:t>13</a:t>
            </a:fld>
            <a:endParaRPr lang="ru-RU" altLang="ru-RU"/>
          </a:p>
        </p:txBody>
      </p:sp>
      <p:sp>
        <p:nvSpPr>
          <p:cNvPr id="409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539952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97A46F-4E5A-459D-B896-EA606C2F58AC}" type="slidenum">
              <a:rPr lang="ru-RU" altLang="ru-RU"/>
              <a:pPr/>
              <a:t>14</a:t>
            </a:fld>
            <a:endParaRPr lang="ru-RU" altLang="ru-RU"/>
          </a:p>
        </p:txBody>
      </p:sp>
      <p:sp>
        <p:nvSpPr>
          <p:cNvPr id="450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89487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E9F164-DDA7-4EBF-B899-D4041543325F}" type="slidenum">
              <a:rPr lang="ru-RU" altLang="ru-RU"/>
              <a:pPr/>
              <a:t>15</a:t>
            </a:fld>
            <a:endParaRPr lang="ru-RU" altLang="ru-RU"/>
          </a:p>
        </p:txBody>
      </p:sp>
      <p:sp>
        <p:nvSpPr>
          <p:cNvPr id="491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204438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CA4574-4406-4E7B-9725-3A5C0EB7803E}" type="slidenum">
              <a:rPr lang="ru-RU" altLang="ru-RU"/>
              <a:pPr/>
              <a:t>16</a:t>
            </a:fld>
            <a:endParaRPr lang="ru-RU" altLang="ru-RU"/>
          </a:p>
        </p:txBody>
      </p:sp>
      <p:sp>
        <p:nvSpPr>
          <p:cNvPr id="542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49664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16403C-22E1-4968-8492-18CF9AA54606}" type="slidenum">
              <a:rPr lang="ru-RU" altLang="ru-RU"/>
              <a:pPr/>
              <a:t>17</a:t>
            </a:fld>
            <a:endParaRPr lang="ru-RU" altLang="ru-RU"/>
          </a:p>
        </p:txBody>
      </p:sp>
      <p:sp>
        <p:nvSpPr>
          <p:cNvPr id="471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859842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60D5D3-1192-437A-BD30-A17BB6F0F41C}" type="slidenum">
              <a:rPr lang="ru-RU" altLang="ru-RU"/>
              <a:pPr/>
              <a:t>18</a:t>
            </a:fld>
            <a:endParaRPr lang="ru-RU" altLang="ru-RU"/>
          </a:p>
        </p:txBody>
      </p:sp>
      <p:sp>
        <p:nvSpPr>
          <p:cNvPr id="624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321454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A73532-2578-4911-B06E-03776FA17130}" type="slidenum">
              <a:rPr lang="ru-RU" altLang="ru-RU"/>
              <a:pPr/>
              <a:t>19</a:t>
            </a:fld>
            <a:endParaRPr lang="ru-RU" altLang="ru-RU"/>
          </a:p>
        </p:txBody>
      </p:sp>
      <p:sp>
        <p:nvSpPr>
          <p:cNvPr id="430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07147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342DDC-C632-4E29-96A2-E066056C3E69}" type="slidenum">
              <a:rPr lang="ru-RU" altLang="ru-RU"/>
              <a:pPr/>
              <a:t>20</a:t>
            </a:fld>
            <a:endParaRPr lang="ru-RU" altLang="ru-RU"/>
          </a:p>
        </p:txBody>
      </p:sp>
      <p:sp>
        <p:nvSpPr>
          <p:cNvPr id="225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0061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836613"/>
            <a:ext cx="7920037" cy="2879725"/>
          </a:xfrm>
          <a:solidFill>
            <a:schemeClr val="tx1"/>
          </a:solidFill>
        </p:spPr>
        <p:txBody>
          <a:bodyPr/>
          <a:lstStyle>
            <a:lvl1pPr>
              <a:defRPr sz="60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</a:defRPr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508500"/>
            <a:ext cx="6400800" cy="1130300"/>
          </a:xfrm>
          <a:solidFill>
            <a:schemeClr val="tx1"/>
          </a:solidFill>
        </p:spPr>
        <p:txBody>
          <a:bodyPr/>
          <a:lstStyle>
            <a:lvl1pPr marL="0" indent="0" algn="ctr">
              <a:buFontTx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BCF6B8C-9DE3-4AFC-9238-196409E96105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43D5F0-78F8-4975-B41E-4E921DCED94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38442628"/>
      </p:ext>
    </p:extLst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160433-8D63-4448-A118-09DBA9DFC3D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62826635"/>
      </p:ext>
    </p:extLst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87450" y="1600200"/>
            <a:ext cx="3673475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3325" y="1600200"/>
            <a:ext cx="3673475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25637E-84C8-4E4B-8C22-ED9D829EAFB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2708420"/>
      </p:ext>
    </p:extLst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42FFF2-672C-47FC-A70A-6F388BF244C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7166908"/>
      </p:ext>
    </p:extLst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7FF464-1404-4BA5-B2F8-74C23655CEB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05180917"/>
      </p:ext>
    </p:extLst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B109CB-CE75-4C2D-B806-8BF413A4DF7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52199954"/>
      </p:ext>
    </p:extLst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497D0B-D124-41F5-AB36-B20A053EC28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93992236"/>
      </p:ext>
    </p:extLst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3FB1E5-E478-464D-8040-C62C0EBD14A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75575270"/>
      </p:ext>
    </p:extLst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BB2320-96C0-42CE-9B28-D3C724CAA70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26632619"/>
      </p:ext>
    </p:extLst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11963" y="274638"/>
            <a:ext cx="187483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87450" y="274638"/>
            <a:ext cx="547211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1AC36E-8C37-4CD1-ADF2-A166D038CF7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61452851"/>
      </p:ext>
    </p:extLst>
  </p:cSld>
  <p:clrMapOvr>
    <a:masterClrMapping/>
  </p:clrMapOvr>
  <p:transition spd="med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450" y="274638"/>
            <a:ext cx="7499350" cy="6334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87450" y="1600200"/>
            <a:ext cx="3673475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3325" y="1600200"/>
            <a:ext cx="3673475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855749C-9B67-4F46-898A-36443306171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55015401"/>
      </p:ext>
    </p:extLst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274638"/>
            <a:ext cx="7499350" cy="633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600200"/>
            <a:ext cx="749935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FE8FB7A-B804-4C66-95DE-D32962198F06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031" name="Rectangle 7" descr="math_400a"/>
          <p:cNvSpPr>
            <a:spLocks noChangeArrowheads="1"/>
          </p:cNvSpPr>
          <p:nvPr userDrawn="1"/>
        </p:nvSpPr>
        <p:spPr bwMode="auto">
          <a:xfrm>
            <a:off x="0" y="0"/>
            <a:ext cx="755650" cy="6858000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32" name="Line 8"/>
          <p:cNvSpPr>
            <a:spLocks noChangeShapeType="1"/>
          </p:cNvSpPr>
          <p:nvPr userDrawn="1"/>
        </p:nvSpPr>
        <p:spPr bwMode="auto">
          <a:xfrm>
            <a:off x="755650" y="1052513"/>
            <a:ext cx="838835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3" name="Line 9"/>
          <p:cNvSpPr>
            <a:spLocks noChangeShapeType="1"/>
          </p:cNvSpPr>
          <p:nvPr userDrawn="1"/>
        </p:nvSpPr>
        <p:spPr bwMode="auto">
          <a:xfrm flipV="1">
            <a:off x="755650" y="0"/>
            <a:ext cx="0" cy="685800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3000" b="1" kern="1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W3C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3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3.org/Math/XSL/Overview-Russian.html" TargetMode="External"/><Relationship Id="rId7" Type="http://schemas.openxmlformats.org/officeDocument/2006/relationships/hyperlink" Target="http://www.w3.org/TR/REC-MathML/toc.html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esign.gossoudarev.com/info/mathml/index1.html" TargetMode="External"/><Relationship Id="rId5" Type="http://schemas.openxmlformats.org/officeDocument/2006/relationships/hyperlink" Target="http://lit.jinr.ru/Inf_Bul_2/razdel_3.htm" TargetMode="External"/><Relationship Id="rId4" Type="http://schemas.openxmlformats.org/officeDocument/2006/relationships/hyperlink" Target="http://www.tutor.nsu.ru/webbook/overview/WhatIsMathML.asp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55875" y="5084763"/>
            <a:ext cx="4319588" cy="838200"/>
          </a:xfrm>
        </p:spPr>
        <p:txBody>
          <a:bodyPr/>
          <a:lstStyle/>
          <a:p>
            <a:endParaRPr lang="ru-RU" altLang="ru-RU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55650" y="1341438"/>
            <a:ext cx="7920038" cy="2879725"/>
          </a:xfrm>
        </p:spPr>
        <p:txBody>
          <a:bodyPr/>
          <a:lstStyle/>
          <a:p>
            <a:r>
              <a:rPr lang="ru-RU" altLang="ru-RU" sz="6100" b="0"/>
              <a:t>MathML</a:t>
            </a:r>
            <a:r>
              <a:rPr lang="ru-RU" altLang="ru-RU" sz="5600" b="0"/>
              <a:t/>
            </a:r>
            <a:br>
              <a:rPr lang="ru-RU" altLang="ru-RU" sz="5600" b="0"/>
            </a:br>
            <a:r>
              <a:rPr lang="ru-RU" altLang="ru-RU" sz="5600"/>
              <a:t>язык математической разметки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60325"/>
            <a:ext cx="8243887" cy="847725"/>
          </a:xfrm>
        </p:spPr>
        <p:txBody>
          <a:bodyPr/>
          <a:lstStyle/>
          <a:p>
            <a:r>
              <a:rPr lang="ru-RU" altLang="ru-RU" sz="2100">
                <a:solidFill>
                  <a:schemeClr val="accent2"/>
                </a:solidFill>
              </a:rPr>
              <a:t>Способы представления математической информации в </a:t>
            </a:r>
            <a:r>
              <a:rPr lang="en-US" altLang="ru-RU" sz="2100">
                <a:solidFill>
                  <a:schemeClr val="accent2"/>
                </a:solidFill>
              </a:rPr>
              <a:t>WWW</a:t>
            </a:r>
            <a:r>
              <a:rPr lang="ru-RU" altLang="ru-RU" sz="2100">
                <a:solidFill>
                  <a:schemeClr val="accent2"/>
                </a:solidFill>
              </a:rPr>
              <a:t>: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125538"/>
            <a:ext cx="8135937" cy="5616575"/>
          </a:xfrm>
        </p:spPr>
        <p:txBody>
          <a:bodyPr/>
          <a:lstStyle/>
          <a:p>
            <a:pPr algn="ctr">
              <a:buClr>
                <a:schemeClr val="tx1"/>
              </a:buClr>
              <a:buFontTx/>
              <a:buNone/>
            </a:pPr>
            <a:r>
              <a:rPr lang="ru-RU" altLang="ru-RU" sz="3600" b="1">
                <a:effectLst>
                  <a:outerShdw blurRad="38100" dist="38100" dir="2700000" algn="tl">
                    <a:srgbClr val="C0C0C0"/>
                  </a:outerShdw>
                </a:effectLst>
              </a:rPr>
              <a:t>Вставка рисунков (</a:t>
            </a:r>
            <a:r>
              <a:rPr lang="en-US" altLang="ru-RU" sz="3600" b="1">
                <a:effectLst>
                  <a:outerShdw blurRad="38100" dist="38100" dir="2700000" algn="tl">
                    <a:srgbClr val="C0C0C0"/>
                  </a:outerShdw>
                </a:effectLst>
              </a:rPr>
              <a:t>Gif</a:t>
            </a:r>
            <a:r>
              <a:rPr lang="ru-RU" altLang="ru-RU" sz="3600" b="1"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  <a:r>
              <a:rPr lang="ru-RU" altLang="ru-RU" sz="3600"/>
              <a:t> </a:t>
            </a:r>
          </a:p>
          <a:p>
            <a:pPr algn="ctr">
              <a:buClr>
                <a:schemeClr val="tx1"/>
              </a:buClr>
              <a:buFontTx/>
              <a:buNone/>
            </a:pPr>
            <a:endParaRPr lang="en-US" altLang="ru-RU" sz="1600"/>
          </a:p>
          <a:p>
            <a:pPr algn="just">
              <a:buClr>
                <a:schemeClr val="tx1"/>
              </a:buClr>
              <a:buFontTx/>
              <a:buNone/>
            </a:pPr>
            <a:r>
              <a:rPr lang="ru-RU" altLang="ru-RU"/>
              <a:t>В настоящее время, большая часть математической информации в вебе представлена в виде текстов с включением графических изображений математических формул (в виде рисунков GIF или JPEG) или в виде полноформатных документов PDF. </a:t>
            </a:r>
            <a:endParaRPr lang="en-US" altLang="ru-RU"/>
          </a:p>
          <a:p>
            <a:pPr algn="just">
              <a:buClr>
                <a:schemeClr val="tx1"/>
              </a:buClr>
              <a:buFontTx/>
              <a:buNone/>
            </a:pPr>
            <a:r>
              <a:rPr lang="ru-RU" altLang="ru-RU" b="1"/>
              <a:t>Недостатки: </a:t>
            </a:r>
          </a:p>
          <a:p>
            <a:pPr algn="just">
              <a:buClr>
                <a:schemeClr val="tx1"/>
              </a:buClr>
            </a:pPr>
            <a:r>
              <a:rPr lang="ru-RU" altLang="ru-RU"/>
              <a:t>недостаточное качество документов</a:t>
            </a:r>
          </a:p>
          <a:p>
            <a:pPr algn="just">
              <a:buClr>
                <a:schemeClr val="tx1"/>
              </a:buClr>
            </a:pPr>
            <a:r>
              <a:rPr lang="ru-RU" altLang="ru-RU"/>
              <a:t>сложность создания</a:t>
            </a:r>
          </a:p>
          <a:p>
            <a:pPr algn="just">
              <a:buClr>
                <a:schemeClr val="tx1"/>
              </a:buClr>
            </a:pPr>
            <a:r>
              <a:rPr lang="ru-RU" altLang="ru-RU"/>
              <a:t>математическая информация не доступна для поиска, индексации и повторного использования в других приложениях. 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60325"/>
            <a:ext cx="8316912" cy="847725"/>
          </a:xfrm>
        </p:spPr>
        <p:txBody>
          <a:bodyPr/>
          <a:lstStyle/>
          <a:p>
            <a:r>
              <a:rPr lang="ru-RU" altLang="ru-RU" sz="2100">
                <a:solidFill>
                  <a:schemeClr val="accent2"/>
                </a:solidFill>
              </a:rPr>
              <a:t>Способы представления математической информации в </a:t>
            </a:r>
            <a:r>
              <a:rPr lang="en-US" altLang="ru-RU" sz="2100">
                <a:solidFill>
                  <a:schemeClr val="accent2"/>
                </a:solidFill>
              </a:rPr>
              <a:t>WWW</a:t>
            </a:r>
            <a:r>
              <a:rPr lang="ru-RU" altLang="ru-RU" sz="2100">
                <a:solidFill>
                  <a:schemeClr val="accent2"/>
                </a:solidFill>
              </a:rPr>
              <a:t>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341438"/>
            <a:ext cx="8050213" cy="5040312"/>
          </a:xfrm>
        </p:spPr>
        <p:txBody>
          <a:bodyPr/>
          <a:lstStyle/>
          <a:p>
            <a:pPr algn="ctr">
              <a:buClr>
                <a:schemeClr val="tx1"/>
              </a:buClr>
              <a:buFontTx/>
              <a:buNone/>
            </a:pPr>
            <a:r>
              <a:rPr lang="ru-RU" altLang="ru-RU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Язык математической разметки </a:t>
            </a:r>
            <a:r>
              <a:rPr lang="en-US" altLang="ru-RU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MathML</a:t>
            </a:r>
          </a:p>
          <a:p>
            <a:pPr algn="just">
              <a:buClr>
                <a:schemeClr val="tx1"/>
              </a:buClr>
              <a:buFontTx/>
              <a:buNone/>
            </a:pPr>
            <a:endParaRPr lang="en-US" altLang="ru-RU" sz="1600"/>
          </a:p>
          <a:p>
            <a:pPr algn="just">
              <a:buClr>
                <a:schemeClr val="tx1"/>
              </a:buClr>
              <a:buFontTx/>
              <a:buNone/>
            </a:pPr>
            <a:r>
              <a:rPr lang="ru-RU" altLang="ru-RU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MathML</a:t>
            </a:r>
            <a:r>
              <a:rPr lang="ru-RU" altLang="ru-RU"/>
              <a:t> (от англ. </a:t>
            </a:r>
            <a:r>
              <a:rPr lang="ru-RU" altLang="ru-RU" i="1"/>
              <a:t>Mathematical Markup Language</a:t>
            </a:r>
            <a:r>
              <a:rPr lang="ru-RU" altLang="ru-RU"/>
              <a:t>, язык математической разметки) </a:t>
            </a:r>
            <a:r>
              <a:rPr lang="en-US" altLang="ru-RU"/>
              <a:t>–</a:t>
            </a:r>
            <a:r>
              <a:rPr lang="ru-RU" altLang="ru-RU"/>
              <a:t> это основанный на XML язык разметки документов для записи математических формул и выражений. Он описывает как внешний вид формул, так и их содержание.</a:t>
            </a:r>
            <a:r>
              <a:rPr lang="ru-RU" altLang="ru-RU" sz="3000"/>
              <a:t> </a:t>
            </a:r>
          </a:p>
          <a:p>
            <a:pPr algn="ctr">
              <a:buClr>
                <a:schemeClr val="tx1"/>
              </a:buClr>
              <a:buFontTx/>
              <a:buNone/>
            </a:pPr>
            <a:r>
              <a:rPr lang="ru-RU" altLang="ru-RU"/>
              <a:t>MathML рекомендован математической группой </a:t>
            </a:r>
            <a:r>
              <a:rPr lang="ru-RU" altLang="ru-RU">
                <a:hlinkClick r:id="rId3" tooltip="W3C"/>
              </a:rPr>
              <a:t>W3C</a:t>
            </a:r>
            <a:r>
              <a:rPr lang="ru-RU" altLang="ru-RU"/>
              <a:t>. </a:t>
            </a:r>
            <a:r>
              <a:rPr lang="ru-RU" altLang="ru-RU" sz="3600"/>
              <a:t> </a:t>
            </a:r>
            <a:endParaRPr lang="en-US" altLang="ru-RU" sz="3600"/>
          </a:p>
          <a:p>
            <a:pPr algn="just">
              <a:buClr>
                <a:schemeClr val="tx1"/>
              </a:buClr>
              <a:buFontTx/>
              <a:buNone/>
            </a:pPr>
            <a:r>
              <a:rPr lang="ru-RU" alt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Принцип MathML</a:t>
            </a:r>
            <a:r>
              <a:rPr lang="ru-RU" altLang="ru-RU"/>
              <a:t> </a:t>
            </a:r>
            <a:r>
              <a:rPr lang="en-US" altLang="ru-RU"/>
              <a:t>–</a:t>
            </a:r>
            <a:r>
              <a:rPr lang="ru-RU" altLang="ru-RU"/>
              <a:t> математические конструкции встраиваются в обычный </a:t>
            </a:r>
            <a:r>
              <a:rPr lang="en-US" altLang="ru-RU"/>
              <a:t>X</a:t>
            </a:r>
            <a:r>
              <a:rPr lang="ru-RU" altLang="ru-RU"/>
              <a:t>HTML-документ (браузер должен поддерживать)</a:t>
            </a:r>
            <a:endParaRPr lang="en-US" alt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altLang="ru-RU" sz="3600" b="0">
                <a:solidFill>
                  <a:schemeClr val="accent2"/>
                </a:solidFill>
              </a:rPr>
              <a:t>Особенности MathML: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1916113"/>
            <a:ext cx="7499350" cy="3960812"/>
          </a:xfrm>
        </p:spPr>
        <p:txBody>
          <a:bodyPr/>
          <a:lstStyle/>
          <a:p>
            <a:r>
              <a:rPr lang="ru-RU" altLang="ru-RU" sz="3000"/>
              <a:t>предлагает гибкую и расширяемую систему записи математической информации</a:t>
            </a:r>
          </a:p>
          <a:p>
            <a:r>
              <a:rPr lang="ru-RU" altLang="ru-RU" sz="3000"/>
              <a:t>позволяет взаимодействовать с внешними программами </a:t>
            </a:r>
          </a:p>
          <a:p>
            <a:r>
              <a:rPr lang="ru-RU" altLang="ru-RU" sz="3000"/>
              <a:t>обеспечивает высококачественное отображение в различных информационных средах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4450"/>
            <a:ext cx="7499350" cy="1081088"/>
          </a:xfrm>
        </p:spPr>
        <p:txBody>
          <a:bodyPr/>
          <a:lstStyle/>
          <a:p>
            <a:r>
              <a:rPr lang="ru-RU" altLang="ru-RU" sz="2800"/>
              <a:t>Язык математической разметки MathML содержит теги двух типов: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03288" y="1557338"/>
            <a:ext cx="3956050" cy="5300662"/>
          </a:xfrm>
        </p:spPr>
        <p:txBody>
          <a:bodyPr/>
          <a:lstStyle/>
          <a:p>
            <a:pPr algn="ctr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ru-RU" altLang="ru-RU" sz="2600" b="1">
                <a:solidFill>
                  <a:schemeClr val="accent2"/>
                </a:solidFill>
              </a:rPr>
              <a:t>теги представления </a:t>
            </a:r>
            <a:r>
              <a:rPr lang="en-US" altLang="ru-RU" sz="2600" b="1">
                <a:solidFill>
                  <a:schemeClr val="accent2"/>
                </a:solidFill>
              </a:rPr>
              <a:t/>
            </a:r>
            <a:br>
              <a:rPr lang="en-US" altLang="ru-RU" sz="2600" b="1">
                <a:solidFill>
                  <a:schemeClr val="accent2"/>
                </a:solidFill>
              </a:rPr>
            </a:br>
            <a:r>
              <a:rPr lang="ru-RU" altLang="ru-RU" sz="2600" b="1">
                <a:solidFill>
                  <a:schemeClr val="accent2"/>
                </a:solidFill>
              </a:rPr>
              <a:t>presentation</a:t>
            </a:r>
            <a:endParaRPr lang="en-US" altLang="ru-RU" sz="2600" b="1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n-US" altLang="ru-RU" sz="2500">
              <a:solidFill>
                <a:srgbClr val="6A6A6A"/>
              </a:solidFill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n-US" altLang="ru-RU" sz="2500"/>
          </a:p>
          <a:p>
            <a:pPr algn="ctr"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ru-RU" altLang="ru-RU" sz="2500" b="1"/>
          </a:p>
          <a:p>
            <a:pPr algn="ctr"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ru-RU" altLang="ru-RU" sz="2500" b="1"/>
          </a:p>
          <a:p>
            <a:pPr algn="ctr"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ru-RU" altLang="ru-RU" sz="2500" b="1"/>
          </a:p>
          <a:p>
            <a:pPr algn="ctr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altLang="ru-RU" sz="2500" b="1"/>
              <a:t>a </a:t>
            </a:r>
            <a:r>
              <a:rPr lang="ru-RU" altLang="ru-RU" sz="2500" b="1"/>
              <a:t>минус </a:t>
            </a:r>
            <a:r>
              <a:rPr lang="en-US" altLang="ru-RU" sz="2500" b="1"/>
              <a:t>b</a:t>
            </a:r>
          </a:p>
          <a:p>
            <a:pPr lvl="2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altLang="ru-RU" sz="2200">
                <a:solidFill>
                  <a:schemeClr val="accent2"/>
                </a:solidFill>
              </a:rPr>
              <a:t>&lt;mrow&gt;</a:t>
            </a:r>
          </a:p>
          <a:p>
            <a:pPr lvl="2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altLang="ru-RU" sz="2200">
                <a:solidFill>
                  <a:schemeClr val="accent2"/>
                </a:solidFill>
              </a:rPr>
              <a:t>&lt;mi&gt;a&lt;/mi&gt;</a:t>
            </a:r>
          </a:p>
          <a:p>
            <a:pPr lvl="2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altLang="ru-RU" sz="2200">
                <a:solidFill>
                  <a:schemeClr val="accent2"/>
                </a:solidFill>
              </a:rPr>
              <a:t>&lt;mo&gt;-&lt;/mo&gt;</a:t>
            </a:r>
          </a:p>
          <a:p>
            <a:pPr lvl="2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altLang="ru-RU" sz="2200">
                <a:solidFill>
                  <a:schemeClr val="accent2"/>
                </a:solidFill>
              </a:rPr>
              <a:t>&lt;mi&gt;b&lt;/mi&gt;</a:t>
            </a:r>
          </a:p>
          <a:p>
            <a:pPr lvl="2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altLang="ru-RU" sz="2200">
                <a:solidFill>
                  <a:schemeClr val="accent2"/>
                </a:solidFill>
              </a:rPr>
              <a:t>&lt;/mrow&gt;</a:t>
            </a:r>
            <a:r>
              <a:rPr lang="en-US" altLang="ru-RU" sz="2500">
                <a:solidFill>
                  <a:schemeClr val="accent2"/>
                </a:solidFill>
              </a:rPr>
              <a:t> </a:t>
            </a:r>
            <a:endParaRPr lang="ru-RU" altLang="ru-RU" sz="2200">
              <a:solidFill>
                <a:schemeClr val="accent2"/>
              </a:solidFill>
            </a:endParaRP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99025" y="1557338"/>
            <a:ext cx="4244975" cy="5300662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altLang="ru-RU" sz="2600" b="1">
                <a:solidFill>
                  <a:schemeClr val="accent2"/>
                </a:solidFill>
              </a:rPr>
              <a:t>теги содержания</a:t>
            </a:r>
            <a:r>
              <a:rPr lang="en-US" altLang="ru-RU" sz="2600" b="1">
                <a:solidFill>
                  <a:schemeClr val="accent2"/>
                </a:solidFill>
              </a:rPr>
              <a:t/>
            </a:r>
            <a:br>
              <a:rPr lang="en-US" altLang="ru-RU" sz="2600" b="1">
                <a:solidFill>
                  <a:schemeClr val="accent2"/>
                </a:solidFill>
              </a:rPr>
            </a:br>
            <a:r>
              <a:rPr lang="ru-RU" altLang="ru-RU" sz="2600" b="1">
                <a:solidFill>
                  <a:schemeClr val="accent2"/>
                </a:solidFill>
              </a:rPr>
              <a:t>content</a:t>
            </a:r>
            <a:endParaRPr lang="en-US" altLang="ru-RU" sz="2600" b="1">
              <a:solidFill>
                <a:schemeClr val="accent2"/>
              </a:solidFill>
            </a:endParaRPr>
          </a:p>
          <a:p>
            <a:pPr algn="r">
              <a:lnSpc>
                <a:spcPct val="90000"/>
              </a:lnSpc>
              <a:buFontTx/>
              <a:buNone/>
            </a:pPr>
            <a:endParaRPr lang="en-US" altLang="ru-RU" sz="2500">
              <a:solidFill>
                <a:srgbClr val="CC3300"/>
              </a:solidFill>
            </a:endParaRPr>
          </a:p>
          <a:p>
            <a:pPr algn="r">
              <a:lnSpc>
                <a:spcPct val="90000"/>
              </a:lnSpc>
              <a:buFontTx/>
              <a:buNone/>
            </a:pPr>
            <a:endParaRPr lang="en-US" altLang="ru-RU" sz="2500"/>
          </a:p>
          <a:p>
            <a:pPr algn="ctr">
              <a:lnSpc>
                <a:spcPct val="90000"/>
              </a:lnSpc>
              <a:buFontTx/>
              <a:buNone/>
            </a:pPr>
            <a:endParaRPr lang="ru-RU" altLang="ru-RU" sz="2500" b="1"/>
          </a:p>
          <a:p>
            <a:pPr algn="ctr">
              <a:lnSpc>
                <a:spcPct val="90000"/>
              </a:lnSpc>
              <a:buFontTx/>
              <a:buNone/>
            </a:pPr>
            <a:endParaRPr lang="ru-RU" altLang="ru-RU" sz="2500" b="1"/>
          </a:p>
          <a:p>
            <a:pPr algn="ctr">
              <a:lnSpc>
                <a:spcPct val="90000"/>
              </a:lnSpc>
              <a:buFontTx/>
              <a:buNone/>
            </a:pPr>
            <a:endParaRPr lang="ru-RU" altLang="ru-RU" sz="2500" b="1"/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altLang="ru-RU" sz="2500" b="1"/>
              <a:t>разность </a:t>
            </a:r>
            <a:r>
              <a:rPr lang="en-US" altLang="ru-RU" sz="2500" b="1"/>
              <a:t>a</a:t>
            </a:r>
            <a:r>
              <a:rPr lang="en-US" altLang="ru-RU" sz="2500"/>
              <a:t> </a:t>
            </a:r>
            <a:r>
              <a:rPr lang="en-US" altLang="ru-RU" sz="2500" b="1"/>
              <a:t>b</a:t>
            </a:r>
            <a:endParaRPr lang="en-US" altLang="ru-RU" sz="2500"/>
          </a:p>
          <a:p>
            <a:pPr lvl="3">
              <a:lnSpc>
                <a:spcPct val="90000"/>
              </a:lnSpc>
              <a:buFontTx/>
              <a:buNone/>
            </a:pPr>
            <a:r>
              <a:rPr lang="en-US" altLang="ru-RU" sz="2200">
                <a:solidFill>
                  <a:schemeClr val="accent2"/>
                </a:solidFill>
              </a:rPr>
              <a:t>&lt;apply&gt;</a:t>
            </a:r>
          </a:p>
          <a:p>
            <a:pPr lvl="3">
              <a:lnSpc>
                <a:spcPct val="90000"/>
              </a:lnSpc>
              <a:buFontTx/>
              <a:buNone/>
            </a:pPr>
            <a:r>
              <a:rPr lang="en-US" altLang="ru-RU" sz="2200">
                <a:solidFill>
                  <a:schemeClr val="accent2"/>
                </a:solidFill>
              </a:rPr>
              <a:t>&lt;minus/&gt;</a:t>
            </a:r>
          </a:p>
          <a:p>
            <a:pPr lvl="3">
              <a:lnSpc>
                <a:spcPct val="90000"/>
              </a:lnSpc>
              <a:buFontTx/>
              <a:buNone/>
            </a:pPr>
            <a:r>
              <a:rPr lang="en-US" altLang="ru-RU" sz="2200">
                <a:solidFill>
                  <a:schemeClr val="accent2"/>
                </a:solidFill>
              </a:rPr>
              <a:t>&lt;ci&gt;a&lt;/ci&gt;</a:t>
            </a:r>
          </a:p>
          <a:p>
            <a:pPr lvl="3">
              <a:lnSpc>
                <a:spcPct val="90000"/>
              </a:lnSpc>
              <a:buFontTx/>
              <a:buNone/>
            </a:pPr>
            <a:r>
              <a:rPr lang="en-US" altLang="ru-RU" sz="2200">
                <a:solidFill>
                  <a:schemeClr val="accent2"/>
                </a:solidFill>
              </a:rPr>
              <a:t>&lt;ci&gt;b&lt;/ci&gt;</a:t>
            </a:r>
          </a:p>
          <a:p>
            <a:pPr lvl="3">
              <a:lnSpc>
                <a:spcPct val="90000"/>
              </a:lnSpc>
              <a:buFontTx/>
              <a:buNone/>
            </a:pPr>
            <a:r>
              <a:rPr lang="en-US" altLang="ru-RU" sz="2200">
                <a:solidFill>
                  <a:schemeClr val="accent2"/>
                </a:solidFill>
              </a:rPr>
              <a:t>&lt;/apply&gt;</a:t>
            </a:r>
            <a:endParaRPr lang="ru-RU" altLang="ru-RU" sz="2200" b="1">
              <a:solidFill>
                <a:schemeClr val="accent2"/>
              </a:solidFill>
            </a:endParaRP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348038" y="2708275"/>
            <a:ext cx="28082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/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3708400" y="3716338"/>
            <a:ext cx="2447925" cy="558800"/>
          </a:xfrm>
          <a:prstGeom prst="rect">
            <a:avLst/>
          </a:prstGeom>
          <a:gradFill rotWithShape="1">
            <a:gsLst>
              <a:gs pos="0">
                <a:srgbClr val="DEDEF4">
                  <a:alpha val="52000"/>
                </a:srgbClr>
              </a:gs>
              <a:gs pos="100000">
                <a:srgbClr val="7E7ED4">
                  <a:alpha val="49001"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ru-RU" sz="30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</a:rPr>
              <a:t>a - b</a:t>
            </a:r>
            <a:endParaRPr lang="ru-RU" altLang="ru-RU" sz="3000" b="1"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898525" y="2476500"/>
            <a:ext cx="8066088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200">
                <a:latin typeface="Times New Roman" panose="02020603050405020304" pitchFamily="18" charset="0"/>
              </a:rPr>
              <a:t>Презентационный способ передает запись формулы вне связи с ее смыслом, содержательный способ отражает ее математическое содержание</a:t>
            </a:r>
            <a:r>
              <a:rPr lang="en-US" altLang="ru-RU" sz="2200">
                <a:latin typeface="Times New Roman" panose="02020603050405020304" pitchFamily="18" charset="0"/>
              </a:rPr>
              <a:t> (</a:t>
            </a:r>
            <a:r>
              <a:rPr lang="ru-RU" altLang="ru-RU" sz="2200">
                <a:latin typeface="Times New Roman" panose="02020603050405020304" pitchFamily="18" charset="0"/>
              </a:rPr>
              <a:t>математическое знание):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5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53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53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53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536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274638"/>
            <a:ext cx="7272338" cy="550862"/>
          </a:xfrm>
        </p:spPr>
        <p:txBody>
          <a:bodyPr/>
          <a:lstStyle/>
          <a:p>
            <a:r>
              <a:rPr lang="ru-RU" altLang="ru-RU" sz="3400"/>
              <a:t>Тэги представления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962025" y="1557338"/>
            <a:ext cx="2601913" cy="3311525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alt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символьные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altLang="ru-RU" sz="2800">
                <a:solidFill>
                  <a:schemeClr val="accent2"/>
                </a:solidFill>
              </a:rPr>
              <a:t>(токены)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ru-RU" altLang="ru-RU" sz="180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/>
              <a:t>переменные 	</a:t>
            </a:r>
            <a:r>
              <a:rPr lang="en-US" altLang="ru-RU" sz="2000" b="1"/>
              <a:t>mi</a:t>
            </a:r>
            <a:endParaRPr lang="ru-RU" altLang="ru-RU" sz="2000" b="1"/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/>
              <a:t>операторы 	</a:t>
            </a:r>
            <a:r>
              <a:rPr lang="en-US" altLang="ru-RU" sz="2000" b="1"/>
              <a:t>mo</a:t>
            </a:r>
            <a:endParaRPr lang="ru-RU" altLang="ru-RU" sz="2000" b="1"/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/>
              <a:t>константы</a:t>
            </a:r>
            <a:r>
              <a:rPr lang="en-US" altLang="ru-RU" sz="2000"/>
              <a:t> 	</a:t>
            </a:r>
            <a:r>
              <a:rPr lang="en-US" altLang="ru-RU" sz="2000" b="1"/>
              <a:t>mn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/>
              <a:t>текст</a:t>
            </a:r>
            <a:r>
              <a:rPr lang="ru-RU" altLang="ru-RU" sz="2000" b="1"/>
              <a:t> 	            </a:t>
            </a:r>
            <a:r>
              <a:rPr lang="en-US" altLang="ru-RU" sz="2000" b="1"/>
              <a:t>mtext</a:t>
            </a:r>
            <a:endParaRPr lang="ru-RU" altLang="ru-RU" sz="2000" b="1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ru-RU" sz="2000" b="1"/>
              <a:t>…</a:t>
            </a:r>
            <a:endParaRPr lang="ru-RU" altLang="ru-RU" sz="2000" b="1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346575" y="1558925"/>
            <a:ext cx="4689475" cy="5183188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alt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схемы форматирования: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ru-RU" altLang="ru-RU" sz="2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altLang="ru-RU" sz="2000">
                <a:solidFill>
                  <a:schemeClr val="accent2"/>
                </a:solidFill>
              </a:rPr>
              <a:t>1 группа: индексы и пределы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altLang="ru-RU" sz="2000"/>
              <a:t>	верхний индекс </a:t>
            </a:r>
            <a:r>
              <a:rPr lang="en-US" altLang="ru-RU" sz="2000" b="1"/>
              <a:t>msup</a:t>
            </a:r>
            <a:endParaRPr lang="ru-RU" altLang="ru-RU" sz="2000" b="1"/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altLang="ru-RU" sz="2000"/>
              <a:t>	нижний индекс </a:t>
            </a:r>
            <a:r>
              <a:rPr lang="en-US" altLang="ru-RU" sz="2000" b="1"/>
              <a:t>msub</a:t>
            </a:r>
            <a:r>
              <a:rPr lang="ru-RU" altLang="ru-RU" sz="2000" b="1"/>
              <a:t> …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altLang="ru-RU" sz="2000">
                <a:solidFill>
                  <a:schemeClr val="accent2"/>
                </a:solidFill>
              </a:rPr>
              <a:t>2 группа: общее форматирование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ru-RU" sz="2000" b="1"/>
              <a:t>	mrow</a:t>
            </a:r>
            <a:r>
              <a:rPr lang="en-US" altLang="ru-RU" sz="2000"/>
              <a:t> </a:t>
            </a:r>
            <a:r>
              <a:rPr lang="ru-RU" altLang="ru-RU" sz="2000"/>
              <a:t>– объединяет группу элементов в выражение, расположенное по горизонтали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altLang="ru-RU" sz="2000"/>
              <a:t>	</a:t>
            </a:r>
            <a:r>
              <a:rPr lang="en-US" altLang="ru-RU" sz="2000" b="1"/>
              <a:t>mstyle</a:t>
            </a:r>
            <a:r>
              <a:rPr lang="en-US" altLang="ru-RU" sz="2000"/>
              <a:t> </a:t>
            </a:r>
            <a:r>
              <a:rPr lang="ru-RU" altLang="ru-RU" sz="2000"/>
              <a:t>– изменяет стиль</a:t>
            </a:r>
            <a:endParaRPr lang="en-US" altLang="ru-RU" sz="2000"/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ru-RU" sz="2000" b="1"/>
              <a:t>	mfrac –</a:t>
            </a:r>
            <a:r>
              <a:rPr lang="en-US" altLang="ru-RU" sz="2000"/>
              <a:t> </a:t>
            </a:r>
            <a:r>
              <a:rPr lang="ru-RU" altLang="ru-RU" sz="2000"/>
              <a:t>дробь</a:t>
            </a:r>
            <a:endParaRPr lang="en-US" altLang="ru-RU" sz="2000"/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ru-RU" sz="2000"/>
              <a:t>	</a:t>
            </a:r>
            <a:r>
              <a:rPr lang="en-US" altLang="ru-RU" sz="2000" b="1"/>
              <a:t>msqrt –</a:t>
            </a:r>
            <a:r>
              <a:rPr lang="en-US" altLang="ru-RU" sz="2000"/>
              <a:t> </a:t>
            </a:r>
            <a:r>
              <a:rPr lang="ru-RU" altLang="ru-RU" sz="2000"/>
              <a:t>корень …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altLang="ru-RU" sz="2000">
                <a:solidFill>
                  <a:schemeClr val="accent2"/>
                </a:solidFill>
              </a:rPr>
              <a:t>3 группа: таблица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altLang="ru-RU" sz="2000"/>
              <a:t>	</a:t>
            </a:r>
            <a:r>
              <a:rPr lang="en-US" altLang="ru-RU" sz="2000" b="1"/>
              <a:t>mtable –</a:t>
            </a:r>
            <a:r>
              <a:rPr lang="en-US" altLang="ru-RU" sz="2000"/>
              <a:t> </a:t>
            </a:r>
            <a:r>
              <a:rPr lang="ru-RU" altLang="ru-RU" sz="2000"/>
              <a:t>таблица или матрица … 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4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84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84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4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84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84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84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84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600"/>
              <a:t>Вставка </a:t>
            </a:r>
            <a:r>
              <a:rPr lang="en-US" altLang="ru-RU" sz="2600"/>
              <a:t>MathMl </a:t>
            </a:r>
            <a:r>
              <a:rPr lang="ru-RU" altLang="ru-RU" sz="2600"/>
              <a:t>в </a:t>
            </a:r>
            <a:r>
              <a:rPr lang="en-US" altLang="ru-RU" sz="2600"/>
              <a:t>HTML</a:t>
            </a:r>
            <a:r>
              <a:rPr lang="ru-RU" altLang="ru-RU" sz="2600"/>
              <a:t> документы</a:t>
            </a:r>
            <a:br>
              <a:rPr lang="ru-RU" altLang="ru-RU" sz="2600"/>
            </a:br>
            <a:r>
              <a:rPr lang="ru-RU" altLang="ru-RU" sz="2600"/>
              <a:t>Первый способ (для </a:t>
            </a:r>
            <a:r>
              <a:rPr lang="en-US" altLang="ru-RU" sz="2600"/>
              <a:t>Internet Explorer</a:t>
            </a:r>
            <a:r>
              <a:rPr lang="ru-RU" altLang="ru-RU" sz="2600"/>
              <a:t>)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2781300"/>
            <a:ext cx="8243887" cy="3744913"/>
          </a:xfrm>
          <a:solidFill>
            <a:srgbClr val="DEDEF4"/>
          </a:soli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000"/>
              <a:t>&lt;!DOCTYPE HTML PUBLIC "-//W3C//DTD HTML 4.01 Transitional//EN"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/>
              <a:t>"http://www.w3.org/TR/html4/loose.dtd"&gt;</a:t>
            </a:r>
            <a:endParaRPr lang="en-US" altLang="ru-RU" sz="2000" b="1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ru-RU" sz="2000"/>
              <a:t>&lt;html&gt;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ru-RU" sz="2000"/>
              <a:t>&lt;head&gt;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ru-RU" sz="1900"/>
              <a:t>&lt;meta http-equiv="Content-Type" content="text/html; charset=windows-1251"&gt;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ru-RU" sz="2000"/>
              <a:t>&lt;title&gt;Untitled Document&lt;/title&gt;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ru-RU" sz="2000"/>
              <a:t>&lt;/head&gt;</a:t>
            </a:r>
            <a:endParaRPr lang="ru-RU" altLang="ru-RU" sz="2000"/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/>
              <a:t>&lt;body&gt;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/>
              <a:t>&lt;/body&gt;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/>
              <a:t>&lt;/html&gt;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827088" y="1025525"/>
            <a:ext cx="8137525" cy="150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000">
                <a:latin typeface="Times New Roman" panose="02020603050405020304" pitchFamily="18" charset="0"/>
              </a:rPr>
              <a:t>Относится только к браузеру </a:t>
            </a:r>
            <a:r>
              <a:rPr lang="en-US" altLang="ru-RU" sz="2000">
                <a:latin typeface="Times New Roman" panose="02020603050405020304" pitchFamily="18" charset="0"/>
              </a:rPr>
              <a:t>Internet Explorer</a:t>
            </a:r>
            <a:r>
              <a:rPr lang="ru-RU" altLang="ru-RU" sz="2000">
                <a:latin typeface="Times New Roman" panose="02020603050405020304" pitchFamily="18" charset="0"/>
              </a:rPr>
              <a:t> с установленной программой Mathplayer </a:t>
            </a:r>
            <a:r>
              <a:rPr lang="en-US" altLang="ru-RU" sz="2000">
                <a:latin typeface="Times New Roman" panose="02020603050405020304" pitchFamily="18" charset="0"/>
              </a:rPr>
              <a:t>(</a:t>
            </a:r>
            <a:r>
              <a:rPr lang="ru-RU" altLang="ru-RU" sz="2000">
                <a:latin typeface="Times New Roman" panose="02020603050405020304" pitchFamily="18" charset="0"/>
              </a:rPr>
              <a:t>в коде явно указывается обращение к Mathplayer).</a:t>
            </a:r>
          </a:p>
          <a:p>
            <a:pPr algn="just">
              <a:spcBef>
                <a:spcPct val="50000"/>
              </a:spcBef>
            </a:pPr>
            <a:r>
              <a:rPr lang="ru-RU" altLang="ru-RU" sz="2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1. Создается новая </a:t>
            </a:r>
            <a:r>
              <a:rPr lang="en-US" altLang="ru-RU" sz="2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HTML </a:t>
            </a:r>
            <a:r>
              <a:rPr lang="ru-RU" altLang="ru-RU" sz="2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страница:</a:t>
            </a:r>
          </a:p>
        </p:txBody>
      </p:sp>
      <p:sp>
        <p:nvSpPr>
          <p:cNvPr id="35845" name="AutoShape 5"/>
          <p:cNvSpPr>
            <a:spLocks noChangeArrowheads="1"/>
          </p:cNvSpPr>
          <p:nvPr/>
        </p:nvSpPr>
        <p:spPr bwMode="auto">
          <a:xfrm>
            <a:off x="2208213" y="2565400"/>
            <a:ext cx="6769100" cy="936625"/>
          </a:xfrm>
          <a:prstGeom prst="wedgeRectCallout">
            <a:avLst>
              <a:gd name="adj1" fmla="val -56449"/>
              <a:gd name="adj2" fmla="val 51523"/>
            </a:avLst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altLang="ru-RU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</a:t>
            </a:r>
            <a:r>
              <a:rPr lang="ru-RU" altLang="ru-RU"/>
              <a:t> </a:t>
            </a:r>
            <a:r>
              <a:rPr lang="ru-RU" altLang="ru-RU" sz="2200">
                <a:latin typeface="Times New Roman" panose="02020603050405020304" pitchFamily="18" charset="0"/>
              </a:rPr>
              <a:t>Открывающий тег </a:t>
            </a:r>
            <a:r>
              <a:rPr lang="ru-RU" altLang="ru-RU" sz="2200" b="1">
                <a:latin typeface="Times New Roman" panose="02020603050405020304" pitchFamily="18" charset="0"/>
              </a:rPr>
              <a:t>&lt;html&gt;</a:t>
            </a:r>
            <a:r>
              <a:rPr lang="ru-RU" altLang="ru-RU" sz="2200">
                <a:latin typeface="Times New Roman" panose="02020603050405020304" pitchFamily="18" charset="0"/>
              </a:rPr>
              <a:t> следует изменить так:</a:t>
            </a:r>
          </a:p>
          <a:p>
            <a:endParaRPr lang="ru-RU" altLang="ru-RU" sz="900">
              <a:latin typeface="Times New Roman" panose="02020603050405020304" pitchFamily="18" charset="0"/>
            </a:endParaRPr>
          </a:p>
          <a:p>
            <a:r>
              <a:rPr lang="ru-RU" altLang="ru-RU" b="1"/>
              <a:t>&lt;html xmlns:m="http://www.w3.org/1998/Math/MathML"&gt;</a:t>
            </a:r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912813" y="3779838"/>
            <a:ext cx="86518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47" name="AutoShape 7"/>
          <p:cNvSpPr>
            <a:spLocks noChangeArrowheads="1"/>
          </p:cNvSpPr>
          <p:nvPr/>
        </p:nvSpPr>
        <p:spPr bwMode="auto">
          <a:xfrm>
            <a:off x="2220913" y="3568700"/>
            <a:ext cx="6769100" cy="1728788"/>
          </a:xfrm>
          <a:prstGeom prst="wedgeRectCallout">
            <a:avLst>
              <a:gd name="adj1" fmla="val -57903"/>
              <a:gd name="adj2" fmla="val 12074"/>
            </a:avLst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altLang="ru-RU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3.</a:t>
            </a:r>
            <a:r>
              <a:rPr lang="ru-RU" altLang="ru-RU"/>
              <a:t> </a:t>
            </a:r>
            <a:r>
              <a:rPr lang="ru-RU" altLang="ru-RU" sz="2200">
                <a:latin typeface="Times New Roman" panose="02020603050405020304" pitchFamily="18" charset="0"/>
              </a:rPr>
              <a:t>В секции </a:t>
            </a:r>
            <a:r>
              <a:rPr lang="ru-RU" altLang="ru-RU" sz="2200" b="1">
                <a:latin typeface="Times New Roman" panose="02020603050405020304" pitchFamily="18" charset="0"/>
              </a:rPr>
              <a:t>head</a:t>
            </a:r>
            <a:r>
              <a:rPr lang="ru-RU" altLang="ru-RU" sz="2200">
                <a:latin typeface="Times New Roman" panose="02020603050405020304" pitchFamily="18" charset="0"/>
              </a:rPr>
              <a:t> нужно поместить следующий фрагмент (привязка компонента behavior):</a:t>
            </a:r>
          </a:p>
          <a:p>
            <a:endParaRPr lang="en-US" altLang="ru-RU" sz="500" b="1">
              <a:latin typeface="Times New Roman" panose="02020603050405020304" pitchFamily="18" charset="0"/>
            </a:endParaRPr>
          </a:p>
          <a:p>
            <a:r>
              <a:rPr lang="en-US" altLang="ru-RU" b="1"/>
              <a:t>&lt;object id="math1" classid="clsid:32F66A20-7614-11D4-BD11-00104BD3F987"&gt;&lt;/object&gt;</a:t>
            </a:r>
            <a:br>
              <a:rPr lang="en-US" altLang="ru-RU" b="1"/>
            </a:br>
            <a:r>
              <a:rPr lang="en-US" altLang="ru-RU" b="1"/>
              <a:t>&lt;?import namespace="m" implementation="#math1" ?&gt;</a:t>
            </a:r>
            <a:endParaRPr lang="ru-RU" altLang="ru-RU" b="1"/>
          </a:p>
        </p:txBody>
      </p:sp>
      <p:sp>
        <p:nvSpPr>
          <p:cNvPr id="35849" name="AutoShape 9"/>
          <p:cNvSpPr>
            <a:spLocks noChangeArrowheads="1"/>
          </p:cNvSpPr>
          <p:nvPr/>
        </p:nvSpPr>
        <p:spPr bwMode="auto">
          <a:xfrm>
            <a:off x="2233613" y="5386388"/>
            <a:ext cx="6769100" cy="1368425"/>
          </a:xfrm>
          <a:prstGeom prst="wedgeRectCallout">
            <a:avLst>
              <a:gd name="adj1" fmla="val -56333"/>
              <a:gd name="adj2" fmla="val -21347"/>
            </a:avLst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/>
            <a:r>
              <a:rPr lang="ru-RU" altLang="ru-RU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4.</a:t>
            </a:r>
            <a:r>
              <a:rPr lang="ru-RU" altLang="ru-RU"/>
              <a:t> </a:t>
            </a:r>
            <a:r>
              <a:rPr lang="ru-RU" altLang="ru-RU" sz="2200">
                <a:latin typeface="Times New Roman" panose="02020603050405020304" pitchFamily="18" charset="0"/>
              </a:rPr>
              <a:t>Вставка </a:t>
            </a:r>
            <a:r>
              <a:rPr lang="en-US" altLang="ru-RU" sz="2200">
                <a:latin typeface="Times New Roman" panose="02020603050405020304" pitchFamily="18" charset="0"/>
              </a:rPr>
              <a:t>MathMl, </a:t>
            </a:r>
            <a:r>
              <a:rPr lang="ru-RU" altLang="ru-RU" sz="2200">
                <a:latin typeface="Times New Roman" panose="02020603050405020304" pitchFamily="18" charset="0"/>
              </a:rPr>
              <a:t>но к имени каждого тега следует приписать префикс </a:t>
            </a:r>
            <a:r>
              <a:rPr lang="ru-RU" altLang="ru-RU" sz="2200" b="1">
                <a:latin typeface="Times New Roman" panose="02020603050405020304" pitchFamily="18" charset="0"/>
              </a:rPr>
              <a:t>m:</a:t>
            </a:r>
            <a:r>
              <a:rPr lang="ru-RU" altLang="ru-RU" sz="2200">
                <a:latin typeface="Times New Roman" panose="02020603050405020304" pitchFamily="18" charset="0"/>
              </a:rPr>
              <a:t> , например &lt;m:mrow&gt;</a:t>
            </a:r>
            <a:r>
              <a:rPr lang="en-US" altLang="ru-RU" sz="2200">
                <a:latin typeface="Times New Roman" panose="02020603050405020304" pitchFamily="18" charset="0"/>
              </a:rPr>
              <a:t> </a:t>
            </a:r>
            <a:r>
              <a:rPr lang="ru-RU" altLang="ru-RU" sz="2200">
                <a:latin typeface="Times New Roman" panose="02020603050405020304" pitchFamily="18" charset="0"/>
              </a:rPr>
              <a:t>вместо</a:t>
            </a:r>
            <a:r>
              <a:rPr lang="en-US" altLang="ru-RU" sz="2200">
                <a:latin typeface="Times New Roman" panose="02020603050405020304" pitchFamily="18" charset="0"/>
              </a:rPr>
              <a:t> </a:t>
            </a:r>
            <a:r>
              <a:rPr lang="ru-RU" altLang="ru-RU" sz="2200">
                <a:latin typeface="Times New Roman" panose="02020603050405020304" pitchFamily="18" charset="0"/>
              </a:rPr>
              <a:t>&lt;mrow&gt;. Разметка должна размещаться внутри элемента m:math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 animBg="1"/>
      <p:bldP spid="35847" grpId="0" animBg="1"/>
      <p:bldP spid="3584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274638"/>
            <a:ext cx="7786687" cy="490537"/>
          </a:xfrm>
        </p:spPr>
        <p:txBody>
          <a:bodyPr/>
          <a:lstStyle/>
          <a:p>
            <a:pPr algn="l"/>
            <a:r>
              <a:rPr lang="ru-RU" altLang="ru-RU" sz="2600"/>
              <a:t>Пример: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525" y="1270000"/>
            <a:ext cx="8137525" cy="5472113"/>
          </a:xfrm>
          <a:solidFill>
            <a:srgbClr val="DEDEF4"/>
          </a:soli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ru-RU" sz="2000"/>
              <a:t>&lt;!DOCTYPE HTML PUBLIC "-//W3C//DTD HTML 4.01 Transitional//EN"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000"/>
              <a:t>"http://www.w3.org/TR/html4/loose.dtd"&gt;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000"/>
              <a:t>&lt;html xmlns:m="http://www.w3.org/1998/Math/MathML"&gt;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000"/>
              <a:t>&lt;head&gt;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800"/>
              <a:t>&lt;meta http-equiv="Content-Type" content="text/html; charset=windows-1251"&gt;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000"/>
              <a:t>&lt;object id="math1" classid="clsid:32F66A20-7614-11D4-BD11-00104BD3F987"&gt;&lt;/object&gt;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000"/>
              <a:t>&lt;?import namespace="m" implementation="#math1"?&gt;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000"/>
              <a:t>&lt;title&gt;</a:t>
            </a:r>
            <a:r>
              <a:rPr lang="en-US" altLang="ru-RU" sz="2000"/>
              <a:t>Test MathML</a:t>
            </a:r>
            <a:r>
              <a:rPr lang="ru-RU" altLang="ru-RU" sz="2000"/>
              <a:t>&lt;/title&gt;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000"/>
              <a:t>&lt;/head&gt;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000"/>
              <a:t>&lt;body&gt;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000"/>
              <a:t>&lt;m:math&gt;&lt;m:mrow&gt;&lt;m:mfrac&gt;&lt;m:mrow&gt;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000"/>
              <a:t>            &lt;m:mi&gt;a&lt;/m:mi&gt;&lt;m:mo&gt;&amp;minus;&lt;/m:mo&gt;&lt;m:mi&gt;b&lt;/m:mi&gt;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000"/>
              <a:t>          &lt;/m:mrow&gt;&lt;m:mrow&gt;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000"/>
              <a:t>            &lt;m:mi&gt;c&lt;/m:mi&gt;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000"/>
              <a:t>&lt;/m:mrow&gt;&lt;/m:mfrac&gt;&lt;/m:mrow&gt;&lt;/m:math&gt;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000"/>
              <a:t>&lt;/body&gt;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000"/>
              <a:t>&lt;/html&gt;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249238"/>
            <a:ext cx="8064500" cy="633412"/>
          </a:xfrm>
        </p:spPr>
        <p:txBody>
          <a:bodyPr/>
          <a:lstStyle/>
          <a:p>
            <a:r>
              <a:rPr lang="ru-RU" altLang="ru-RU" sz="2600"/>
              <a:t>Вставка </a:t>
            </a:r>
            <a:r>
              <a:rPr lang="en-US" altLang="ru-RU" sz="2600"/>
              <a:t>MathMl </a:t>
            </a:r>
            <a:r>
              <a:rPr lang="ru-RU" altLang="ru-RU" sz="2600"/>
              <a:t>в </a:t>
            </a:r>
            <a:r>
              <a:rPr lang="en-US" altLang="ru-RU" sz="2600"/>
              <a:t>HTML</a:t>
            </a:r>
            <a:r>
              <a:rPr lang="ru-RU" altLang="ru-RU" sz="2600"/>
              <a:t> документы: 2 Способ:</a:t>
            </a:r>
          </a:p>
        </p:txBody>
      </p:sp>
      <p:sp>
        <p:nvSpPr>
          <p:cNvPr id="63497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844550" y="1065213"/>
            <a:ext cx="8299450" cy="2219325"/>
          </a:xfrm>
        </p:spPr>
        <p:txBody>
          <a:bodyPr/>
          <a:lstStyle/>
          <a:p>
            <a:pPr algn="just">
              <a:buFontTx/>
              <a:buNone/>
            </a:pPr>
            <a:r>
              <a:rPr lang="ru-RU" altLang="ru-RU" sz="2200"/>
              <a:t>Чтобы документ можно было просмотреть на максимальном числе платформ, он должен быть написан по описанным ниже правилам. При использовании редактора, следующего стандартам </a:t>
            </a:r>
            <a:r>
              <a:rPr lang="ru-RU" altLang="ru-RU" sz="2200">
                <a:hlinkClick r:id="rId3"/>
              </a:rPr>
              <a:t>W3C</a:t>
            </a:r>
            <a:r>
              <a:rPr lang="ru-RU" altLang="ru-RU" sz="2200"/>
              <a:t> (например, Amaya), все описанное произойдет автоматически.</a:t>
            </a:r>
          </a:p>
          <a:p>
            <a:pPr>
              <a:buFontTx/>
              <a:buNone/>
            </a:pPr>
            <a:r>
              <a:rPr lang="ru-RU" altLang="ru-RU" b="1"/>
              <a:t>1. Создайте XHMTL-страницу со встроенным MathML</a:t>
            </a:r>
          </a:p>
          <a:p>
            <a:pPr>
              <a:buFontTx/>
              <a:buNone/>
            </a:pPr>
            <a:endParaRPr lang="ru-RU" altLang="ru-RU"/>
          </a:p>
        </p:txBody>
      </p:sp>
      <p:sp>
        <p:nvSpPr>
          <p:cNvPr id="63499" name="Text Box 11"/>
          <p:cNvSpPr txBox="1">
            <a:spLocks noChangeArrowheads="1"/>
          </p:cNvSpPr>
          <p:nvPr/>
        </p:nvSpPr>
        <p:spPr bwMode="auto">
          <a:xfrm>
            <a:off x="900113" y="3344863"/>
            <a:ext cx="8064500" cy="2847975"/>
          </a:xfrm>
          <a:prstGeom prst="rect">
            <a:avLst/>
          </a:prstGeom>
          <a:solidFill>
            <a:srgbClr val="F3F3FB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/>
              <a:t>&lt;!DOCTYPE html PUBLIC "-//W3C//DTD XHTML 1.0 Transitional//EN" "http://www.w3.org/TR/xhtml1/DTD/xhtml1-transitional.dtd"&gt;</a:t>
            </a:r>
          </a:p>
          <a:p>
            <a:r>
              <a:rPr lang="ru-RU" altLang="ru-RU"/>
              <a:t>&lt;html xmlns="http://www.w3.org/1999/xhtml"&gt;</a:t>
            </a:r>
          </a:p>
          <a:p>
            <a:r>
              <a:rPr lang="ru-RU" altLang="ru-RU"/>
              <a:t>&lt;head&gt;</a:t>
            </a:r>
          </a:p>
          <a:p>
            <a:r>
              <a:rPr lang="ru-RU" altLang="ru-RU"/>
              <a:t>&lt;meta http-equiv="Content-Type" content="text/html; charset=utf-8" /&gt;</a:t>
            </a:r>
          </a:p>
          <a:p>
            <a:r>
              <a:rPr lang="ru-RU" altLang="ru-RU"/>
              <a:t>&lt;title&gt;</a:t>
            </a:r>
            <a:r>
              <a:rPr lang="en-US" altLang="ru-RU"/>
              <a:t>Test MathML</a:t>
            </a:r>
            <a:r>
              <a:rPr lang="ru-RU" altLang="ru-RU"/>
              <a:t>&lt;/title&gt;</a:t>
            </a:r>
          </a:p>
          <a:p>
            <a:r>
              <a:rPr lang="ru-RU" altLang="ru-RU"/>
              <a:t>&lt;/head&gt;</a:t>
            </a:r>
          </a:p>
          <a:p>
            <a:r>
              <a:rPr lang="ru-RU" altLang="ru-RU"/>
              <a:t>&lt;body&gt;</a:t>
            </a:r>
          </a:p>
          <a:p>
            <a:r>
              <a:rPr lang="ru-RU" altLang="ru-RU"/>
              <a:t>&lt;/body&gt;</a:t>
            </a:r>
          </a:p>
          <a:p>
            <a:r>
              <a:rPr lang="ru-RU" altLang="ru-RU"/>
              <a:t>&lt;/html&gt;</a:t>
            </a:r>
          </a:p>
        </p:txBody>
      </p:sp>
      <p:sp>
        <p:nvSpPr>
          <p:cNvPr id="63500" name="Rectangle 12"/>
          <p:cNvSpPr>
            <a:spLocks noChangeArrowheads="1"/>
          </p:cNvSpPr>
          <p:nvPr/>
        </p:nvSpPr>
        <p:spPr bwMode="auto">
          <a:xfrm>
            <a:off x="857250" y="6267450"/>
            <a:ext cx="80137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22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Сохраните файл с расширением </a:t>
            </a:r>
            <a:r>
              <a:rPr lang="en-US" altLang="ru-RU" sz="22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xhtml</a:t>
            </a:r>
            <a:endParaRPr lang="ru-RU" altLang="ru-RU" b="1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3501" name="Text Box 13"/>
          <p:cNvSpPr txBox="1">
            <a:spLocks noChangeArrowheads="1"/>
          </p:cNvSpPr>
          <p:nvPr/>
        </p:nvSpPr>
        <p:spPr bwMode="auto">
          <a:xfrm>
            <a:off x="8728075" y="640080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268413"/>
            <a:ext cx="8064500" cy="865187"/>
          </a:xfrm>
        </p:spPr>
        <p:txBody>
          <a:bodyPr/>
          <a:lstStyle/>
          <a:p>
            <a:pPr>
              <a:buFontTx/>
              <a:buNone/>
            </a:pPr>
            <a:r>
              <a:rPr lang="en-US" altLang="ru-RU" b="1"/>
              <a:t>2</a:t>
            </a:r>
            <a:r>
              <a:rPr lang="ru-RU" altLang="ru-RU" b="1"/>
              <a:t>. </a:t>
            </a:r>
            <a:r>
              <a:rPr lang="ru-RU" altLang="ru-RU"/>
              <a:t>Начало страницы, перед открытием тэга &lt;html&gt; замените на:</a:t>
            </a:r>
          </a:p>
          <a:p>
            <a:endParaRPr lang="ru-RU" altLang="ru-RU"/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altLang="ru-RU" sz="2600"/>
              <a:t>Вставка </a:t>
            </a:r>
            <a:r>
              <a:rPr lang="en-US" altLang="ru-RU" sz="2600"/>
              <a:t>MathMl </a:t>
            </a:r>
            <a:r>
              <a:rPr lang="ru-RU" altLang="ru-RU" sz="2600"/>
              <a:t>в </a:t>
            </a:r>
            <a:r>
              <a:rPr lang="en-US" altLang="ru-RU" sz="2600"/>
              <a:t>HTML</a:t>
            </a:r>
            <a:r>
              <a:rPr lang="ru-RU" altLang="ru-RU" sz="2600"/>
              <a:t> документы: 2 Способ:</a:t>
            </a:r>
          </a:p>
        </p:txBody>
      </p:sp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908050" y="2349500"/>
            <a:ext cx="8172450" cy="3946525"/>
          </a:xfrm>
          <a:prstGeom prst="rect">
            <a:avLst/>
          </a:prstGeom>
          <a:solidFill>
            <a:srgbClr val="F3F3FB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b="1">
                <a:solidFill>
                  <a:srgbClr val="000099"/>
                </a:solidFill>
              </a:rPr>
              <a:t>&lt;?xml version="1.0"?&gt;</a:t>
            </a:r>
          </a:p>
          <a:p>
            <a:r>
              <a:rPr lang="ru-RU" altLang="ru-RU" b="1">
                <a:solidFill>
                  <a:srgbClr val="000099"/>
                </a:solidFill>
              </a:rPr>
              <a:t>&lt;!DOCTYPE html PUBLIC "-//W3C//DTD XHTML 1.1 plus MathML 2.0//EN" </a:t>
            </a:r>
          </a:p>
          <a:p>
            <a:r>
              <a:rPr lang="ru-RU" altLang="ru-RU" b="1">
                <a:solidFill>
                  <a:srgbClr val="000099"/>
                </a:solidFill>
              </a:rPr>
              <a:t>"http://www.w3.org/TR/MathML2/dtd/xhtml-math11-f.dtd" [</a:t>
            </a:r>
          </a:p>
          <a:p>
            <a:r>
              <a:rPr lang="ru-RU" altLang="ru-RU" b="1">
                <a:solidFill>
                  <a:srgbClr val="000099"/>
                </a:solidFill>
              </a:rPr>
              <a:t>  &lt;!ENTITY mathml "http://www.w3.org/1998/Math/MathML"&gt;</a:t>
            </a:r>
          </a:p>
          <a:p>
            <a:r>
              <a:rPr lang="ru-RU" altLang="ru-RU" b="1">
                <a:solidFill>
                  <a:srgbClr val="000099"/>
                </a:solidFill>
              </a:rPr>
              <a:t>  &lt;!ATTLIST maction id ID #IMPLIED&gt;</a:t>
            </a:r>
          </a:p>
          <a:p>
            <a:r>
              <a:rPr lang="ru-RU" altLang="ru-RU" b="1">
                <a:solidFill>
                  <a:srgbClr val="000099"/>
                </a:solidFill>
              </a:rPr>
              <a:t>]&gt;</a:t>
            </a:r>
          </a:p>
          <a:p>
            <a:r>
              <a:rPr lang="ru-RU" altLang="ru-RU"/>
              <a:t>&lt;html xmlns="http://www.w3.org/1999/xhtml"&gt;</a:t>
            </a:r>
          </a:p>
          <a:p>
            <a:r>
              <a:rPr lang="ru-RU" altLang="ru-RU"/>
              <a:t>&lt;head&gt;</a:t>
            </a:r>
          </a:p>
          <a:p>
            <a:r>
              <a:rPr lang="ru-RU" altLang="ru-RU"/>
              <a:t>&lt;meta http-equiv="Content-Type" content="text/html; charset=utf-8" /&gt;</a:t>
            </a:r>
          </a:p>
          <a:p>
            <a:r>
              <a:rPr lang="ru-RU" altLang="ru-RU"/>
              <a:t>&lt;title&gt;</a:t>
            </a:r>
            <a:r>
              <a:rPr lang="en-US" altLang="ru-RU"/>
              <a:t>Test MathML</a:t>
            </a:r>
            <a:r>
              <a:rPr lang="ru-RU" altLang="ru-RU"/>
              <a:t>&lt;/title&gt;</a:t>
            </a:r>
          </a:p>
          <a:p>
            <a:r>
              <a:rPr lang="ru-RU" altLang="ru-RU"/>
              <a:t>&lt;/head&gt;</a:t>
            </a:r>
          </a:p>
          <a:p>
            <a:r>
              <a:rPr lang="ru-RU" altLang="ru-RU"/>
              <a:t>&lt;body&gt;</a:t>
            </a:r>
          </a:p>
          <a:p>
            <a:r>
              <a:rPr lang="ru-RU" altLang="ru-RU"/>
              <a:t>&lt;/body&gt;</a:t>
            </a:r>
          </a:p>
          <a:p>
            <a:r>
              <a:rPr lang="ru-RU" altLang="ru-RU"/>
              <a:t>&lt;/html&gt;</a:t>
            </a:r>
          </a:p>
        </p:txBody>
      </p:sp>
      <p:sp>
        <p:nvSpPr>
          <p:cNvPr id="65542" name="Text Box 6"/>
          <p:cNvSpPr txBox="1">
            <a:spLocks noChangeArrowheads="1"/>
          </p:cNvSpPr>
          <p:nvPr/>
        </p:nvSpPr>
        <p:spPr bwMode="auto">
          <a:xfrm>
            <a:off x="8728075" y="640080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341438"/>
            <a:ext cx="8064500" cy="647700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b="1"/>
              <a:t>3. </a:t>
            </a:r>
            <a:r>
              <a:rPr lang="ru-RU" altLang="ru-RU"/>
              <a:t>Открывающийся тэг </a:t>
            </a:r>
            <a:r>
              <a:rPr lang="en-US" altLang="ru-RU"/>
              <a:t>HTML</a:t>
            </a:r>
            <a:r>
              <a:rPr lang="ru-RU" altLang="ru-RU"/>
              <a:t> замените на 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altLang="ru-RU" sz="2600"/>
              <a:t>Вставка </a:t>
            </a:r>
            <a:r>
              <a:rPr lang="en-US" altLang="ru-RU" sz="2600"/>
              <a:t>MathMl </a:t>
            </a:r>
            <a:r>
              <a:rPr lang="ru-RU" altLang="ru-RU" sz="2600"/>
              <a:t>в </a:t>
            </a:r>
            <a:r>
              <a:rPr lang="en-US" altLang="ru-RU" sz="2600"/>
              <a:t>HTML</a:t>
            </a:r>
            <a:r>
              <a:rPr lang="ru-RU" altLang="ru-RU" sz="2600"/>
              <a:t> документы: 2 Способ: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908050" y="2111375"/>
            <a:ext cx="8172450" cy="4221163"/>
          </a:xfrm>
          <a:prstGeom prst="rect">
            <a:avLst/>
          </a:prstGeom>
          <a:solidFill>
            <a:srgbClr val="F3F3FB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>
                <a:solidFill>
                  <a:srgbClr val="000099"/>
                </a:solidFill>
              </a:rPr>
              <a:t>&lt;?xml version="1.0"?&gt;</a:t>
            </a:r>
          </a:p>
          <a:p>
            <a:r>
              <a:rPr lang="ru-RU" altLang="ru-RU">
                <a:solidFill>
                  <a:srgbClr val="000099"/>
                </a:solidFill>
              </a:rPr>
              <a:t>&lt;!DOCTYPE html PUBLIC "-//W3C//DTD XHTML 1.1 plus MathML 2.0//EN" </a:t>
            </a:r>
          </a:p>
          <a:p>
            <a:r>
              <a:rPr lang="ru-RU" altLang="ru-RU">
                <a:solidFill>
                  <a:srgbClr val="000099"/>
                </a:solidFill>
              </a:rPr>
              <a:t>"http://www.w3.org/TR/MathML2/dtd/xhtml-math11-f.dtd" [</a:t>
            </a:r>
          </a:p>
          <a:p>
            <a:r>
              <a:rPr lang="ru-RU" altLang="ru-RU">
                <a:solidFill>
                  <a:srgbClr val="000099"/>
                </a:solidFill>
              </a:rPr>
              <a:t>  &lt;!ENTITY mathml "http://www.w3.org/1998/Math/MathML"&gt;</a:t>
            </a:r>
          </a:p>
          <a:p>
            <a:r>
              <a:rPr lang="ru-RU" altLang="ru-RU">
                <a:solidFill>
                  <a:srgbClr val="000099"/>
                </a:solidFill>
              </a:rPr>
              <a:t>  &lt;!ATTLIST maction id ID #IMPLIED&gt;</a:t>
            </a:r>
          </a:p>
          <a:p>
            <a:r>
              <a:rPr lang="ru-RU" altLang="ru-RU">
                <a:solidFill>
                  <a:srgbClr val="000099"/>
                </a:solidFill>
              </a:rPr>
              <a:t>]&gt;</a:t>
            </a:r>
          </a:p>
          <a:p>
            <a:r>
              <a:rPr lang="ru-RU" altLang="ru-RU" b="1">
                <a:solidFill>
                  <a:srgbClr val="000099"/>
                </a:solidFill>
              </a:rPr>
              <a:t>&lt;html xmlns="http://www.w3.org/1999/xhtml" xmlns:html="http://www.w3.org/1999/xhtml"&gt;</a:t>
            </a:r>
          </a:p>
          <a:p>
            <a:r>
              <a:rPr lang="ru-RU" altLang="ru-RU"/>
              <a:t>&lt;head&gt;</a:t>
            </a:r>
          </a:p>
          <a:p>
            <a:r>
              <a:rPr lang="ru-RU" altLang="ru-RU"/>
              <a:t>&lt;meta http-equiv="Content-Type" content="text/html; charset=utf-8" /&gt;</a:t>
            </a:r>
          </a:p>
          <a:p>
            <a:r>
              <a:rPr lang="ru-RU" altLang="ru-RU"/>
              <a:t>&lt;title&gt;</a:t>
            </a:r>
            <a:r>
              <a:rPr lang="en-US" altLang="ru-RU"/>
              <a:t>Test MathML</a:t>
            </a:r>
            <a:r>
              <a:rPr lang="ru-RU" altLang="ru-RU"/>
              <a:t>&lt;/title&gt;</a:t>
            </a:r>
          </a:p>
          <a:p>
            <a:r>
              <a:rPr lang="ru-RU" altLang="ru-RU"/>
              <a:t>&lt;/head&gt;</a:t>
            </a:r>
          </a:p>
          <a:p>
            <a:r>
              <a:rPr lang="ru-RU" altLang="ru-RU"/>
              <a:t>&lt;body&gt;</a:t>
            </a:r>
          </a:p>
          <a:p>
            <a:r>
              <a:rPr lang="ru-RU" altLang="ru-RU"/>
              <a:t>&lt;/body&gt;</a:t>
            </a:r>
          </a:p>
          <a:p>
            <a:r>
              <a:rPr lang="ru-RU" altLang="ru-RU"/>
              <a:t>&lt;/html&gt;</a:t>
            </a: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8728075" y="640080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484313"/>
            <a:ext cx="8064500" cy="2016125"/>
          </a:xfrm>
        </p:spPr>
        <p:txBody>
          <a:bodyPr/>
          <a:lstStyle/>
          <a:p>
            <a:pPr algn="just">
              <a:buFontTx/>
              <a:buNone/>
            </a:pPr>
            <a:r>
              <a:rPr lang="ru-RU" altLang="ru-RU" b="1"/>
              <a:t>3. </a:t>
            </a:r>
            <a:r>
              <a:rPr lang="ru-RU" altLang="ru-RU"/>
              <a:t>При вставке разметки </a:t>
            </a:r>
            <a:r>
              <a:rPr lang="en-US" altLang="ru-RU"/>
              <a:t>MathMl </a:t>
            </a:r>
            <a:r>
              <a:rPr lang="ru-RU" altLang="ru-RU"/>
              <a:t>в открывающемся теге </a:t>
            </a:r>
            <a:r>
              <a:rPr lang="en-US" altLang="ru-RU"/>
              <a:t>&lt;</a:t>
            </a:r>
            <a:r>
              <a:rPr lang="en-US" altLang="ru-RU" b="1"/>
              <a:t>math&gt;</a:t>
            </a:r>
            <a:r>
              <a:rPr lang="ru-RU" altLang="ru-RU"/>
              <a:t>  необходимо указать параметры </a:t>
            </a:r>
            <a:r>
              <a:rPr lang="ru-RU" altLang="ru-RU" b="1"/>
              <a:t>xmlns</a:t>
            </a:r>
            <a:r>
              <a:rPr lang="ru-RU" altLang="ru-RU"/>
              <a:t>, которые</a:t>
            </a:r>
            <a:r>
              <a:rPr lang="ru-RU" altLang="ru-RU" b="1"/>
              <a:t> </a:t>
            </a:r>
            <a:r>
              <a:rPr lang="ru-RU" altLang="ru-RU"/>
              <a:t> определяют область имен тегов для двух языков: </a:t>
            </a:r>
            <a:r>
              <a:rPr lang="ru-RU" altLang="ru-RU" b="1"/>
              <a:t>XHTML</a:t>
            </a:r>
            <a:r>
              <a:rPr lang="ru-RU" altLang="ru-RU"/>
              <a:t> и </a:t>
            </a:r>
            <a:r>
              <a:rPr lang="ru-RU" altLang="ru-RU" b="1"/>
              <a:t>MathML</a:t>
            </a:r>
            <a:r>
              <a:rPr lang="ru-RU" altLang="ru-RU"/>
              <a:t> соответственно. 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altLang="ru-RU" sz="2600"/>
              <a:t>Вставка </a:t>
            </a:r>
            <a:r>
              <a:rPr lang="en-US" altLang="ru-RU" sz="2600"/>
              <a:t>MathMl </a:t>
            </a:r>
            <a:r>
              <a:rPr lang="ru-RU" altLang="ru-RU" sz="2600"/>
              <a:t>в </a:t>
            </a:r>
            <a:r>
              <a:rPr lang="en-US" altLang="ru-RU" sz="2600"/>
              <a:t>HTML</a:t>
            </a:r>
            <a:r>
              <a:rPr lang="ru-RU" altLang="ru-RU" sz="2600"/>
              <a:t> документы: 2 Способ:</a:t>
            </a:r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1619250" y="3716338"/>
            <a:ext cx="6983413" cy="1930400"/>
          </a:xfrm>
          <a:prstGeom prst="rect">
            <a:avLst/>
          </a:prstGeom>
          <a:solidFill>
            <a:srgbClr val="F3F3FB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000" b="1">
                <a:solidFill>
                  <a:srgbClr val="000099"/>
                </a:solidFill>
                <a:latin typeface="Times New Roman" panose="02020603050405020304" pitchFamily="18" charset="0"/>
              </a:rPr>
              <a:t>&lt;math xmlns="http://www.w3.org/1998/Math/MathML"&gt;</a:t>
            </a:r>
          </a:p>
          <a:p>
            <a:r>
              <a:rPr lang="ru-RU" altLang="ru-RU" sz="2000">
                <a:latin typeface="Times New Roman" panose="02020603050405020304" pitchFamily="18" charset="0"/>
              </a:rPr>
              <a:t>  &lt;mi&gt;y&lt;/mi&gt;&lt;mo&gt;=&lt;/mo&gt;&lt;mfrac&gt;</a:t>
            </a:r>
          </a:p>
          <a:p>
            <a:r>
              <a:rPr lang="ru-RU" altLang="ru-RU" sz="2000">
                <a:latin typeface="Times New Roman" panose="02020603050405020304" pitchFamily="18" charset="0"/>
              </a:rPr>
              <a:t>   &lt;mi&gt;a&lt;/mi&gt;</a:t>
            </a:r>
          </a:p>
          <a:p>
            <a:r>
              <a:rPr lang="ru-RU" altLang="ru-RU" sz="2000">
                <a:latin typeface="Times New Roman" panose="02020603050405020304" pitchFamily="18" charset="0"/>
              </a:rPr>
              <a:t>   &lt;mi&gt;b&lt;/mi&gt;</a:t>
            </a:r>
          </a:p>
          <a:p>
            <a:r>
              <a:rPr lang="ru-RU" altLang="ru-RU" sz="2000">
                <a:latin typeface="Times New Roman" panose="02020603050405020304" pitchFamily="18" charset="0"/>
              </a:rPr>
              <a:t>  &lt;/mfrac&gt;</a:t>
            </a:r>
          </a:p>
          <a:p>
            <a:r>
              <a:rPr lang="ru-RU" altLang="ru-RU" sz="2000">
                <a:latin typeface="Times New Roman" panose="02020603050405020304" pitchFamily="18" charset="0"/>
              </a:rPr>
              <a:t>&lt;/math&gt;</a:t>
            </a: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8728075" y="640080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600"/>
              <a:t>Возможности современных браузеров при работе с MathML 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1557338"/>
            <a:ext cx="7499350" cy="4205287"/>
          </a:xfrm>
        </p:spPr>
        <p:txBody>
          <a:bodyPr/>
          <a:lstStyle/>
          <a:p>
            <a:pPr algn="just">
              <a:buFontTx/>
              <a:buNone/>
            </a:pPr>
            <a:r>
              <a:rPr lang="ru-RU" altLang="ru-RU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Microsoft Internet Explorer</a:t>
            </a:r>
            <a:r>
              <a:rPr lang="ru-RU" altLang="ru-RU" b="1"/>
              <a:t> </a:t>
            </a:r>
            <a:r>
              <a:rPr lang="ru-RU" altLang="ru-RU"/>
              <a:t>не имеет встроенной поддержки MathML. Необходимо инсталлировать свободно распространяемый плагин </a:t>
            </a:r>
            <a:r>
              <a:rPr lang="ru-RU" altLang="ru-RU" b="1"/>
              <a:t>MathPlayer</a:t>
            </a:r>
            <a:r>
              <a:rPr lang="ru-RU" altLang="ru-RU"/>
              <a:t>.</a:t>
            </a:r>
          </a:p>
          <a:p>
            <a:pPr algn="just">
              <a:buFontTx/>
              <a:buNone/>
            </a:pPr>
            <a:r>
              <a:rPr lang="ru-RU" altLang="ru-RU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Netscape 7.0</a:t>
            </a:r>
            <a:r>
              <a:rPr lang="ru-RU" altLang="ru-RU" b="1"/>
              <a:t>	</a:t>
            </a:r>
            <a:r>
              <a:rPr lang="ru-RU" altLang="ru-RU"/>
              <a:t> поддерживает </a:t>
            </a:r>
          </a:p>
          <a:p>
            <a:pPr algn="just">
              <a:buFontTx/>
              <a:buNone/>
            </a:pPr>
            <a:r>
              <a:rPr lang="ru-RU" altLang="ru-RU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Opera</a:t>
            </a:r>
            <a:r>
              <a:rPr lang="ru-RU" altLang="ru-RU" b="1"/>
              <a:t> </a:t>
            </a:r>
            <a:r>
              <a:rPr lang="ru-RU" altLang="ru-RU"/>
              <a:t>не имеет возможностей для корректного отображения разметки MathML</a:t>
            </a:r>
          </a:p>
          <a:p>
            <a:pPr algn="just">
              <a:buFontTx/>
              <a:buNone/>
            </a:pPr>
            <a:r>
              <a:rPr lang="ru-RU" altLang="ru-RU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Mozilla &amp; Firefox</a:t>
            </a:r>
            <a:r>
              <a:rPr lang="ru-RU" altLang="ru-RU" b="1"/>
              <a:t> </a:t>
            </a:r>
            <a:r>
              <a:rPr lang="ru-RU" altLang="ru-RU"/>
              <a:t>имеют встроенные возможности отображения разметки MathML, но только тэги представления.</a:t>
            </a:r>
          </a:p>
          <a:p>
            <a:pPr>
              <a:buFontTx/>
              <a:buNone/>
            </a:pPr>
            <a:r>
              <a:rPr lang="ru-RU" altLang="ru-RU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Amaya </a:t>
            </a:r>
            <a:r>
              <a:rPr lang="ru-RU" altLang="ru-RU"/>
              <a:t> только тэги представления 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Средства создания MathML документов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8175" y="2636838"/>
            <a:ext cx="6121400" cy="2735262"/>
          </a:xfrm>
        </p:spPr>
        <p:txBody>
          <a:bodyPr/>
          <a:lstStyle/>
          <a:p>
            <a:pPr algn="just">
              <a:lnSpc>
                <a:spcPct val="90000"/>
              </a:lnSpc>
              <a:buClr>
                <a:schemeClr val="accent2"/>
              </a:buClr>
            </a:pPr>
            <a:r>
              <a:rPr lang="ru-RU" altLang="ru-RU" sz="3600"/>
              <a:t>прямое программирование </a:t>
            </a:r>
          </a:p>
          <a:p>
            <a:pPr algn="just">
              <a:lnSpc>
                <a:spcPct val="90000"/>
              </a:lnSpc>
              <a:buClr>
                <a:schemeClr val="accent2"/>
              </a:buClr>
            </a:pPr>
            <a:r>
              <a:rPr lang="ru-RU" altLang="ru-RU" sz="3600"/>
              <a:t>использование редакторов</a:t>
            </a:r>
          </a:p>
          <a:p>
            <a:pPr algn="just">
              <a:lnSpc>
                <a:spcPct val="90000"/>
              </a:lnSpc>
              <a:buClr>
                <a:schemeClr val="accent2"/>
              </a:buClr>
            </a:pPr>
            <a:r>
              <a:rPr lang="ru-RU" altLang="ru-RU" sz="3600"/>
              <a:t>использование конвертеров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500"/>
              <a:t>Редакторы: MathType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188" y="1268413"/>
            <a:ext cx="8316912" cy="1296987"/>
          </a:xfrm>
        </p:spPr>
        <p:txBody>
          <a:bodyPr/>
          <a:lstStyle/>
          <a:p>
            <a:pPr algn="just">
              <a:buFontTx/>
              <a:buNone/>
            </a:pPr>
            <a:r>
              <a:rPr lang="ru-RU" altLang="ru-RU" sz="2600"/>
              <a:t>	</a:t>
            </a:r>
            <a:r>
              <a:rPr lang="ru-RU" altLang="ru-RU" sz="2600" b="1"/>
              <a:t>MathType</a:t>
            </a:r>
            <a:r>
              <a:rPr lang="ru-RU" altLang="ru-RU" sz="2600"/>
              <a:t> является профессиональной версией приложения Equation Editor, который представлен в Microsoft Office </a:t>
            </a:r>
            <a:r>
              <a:rPr lang="en-US" altLang="ru-RU" sz="2600"/>
              <a:t>Word</a:t>
            </a:r>
            <a:r>
              <a:rPr lang="ru-RU" altLang="ru-RU" sz="2600"/>
              <a:t>. </a:t>
            </a:r>
          </a:p>
        </p:txBody>
      </p:sp>
      <p:pic>
        <p:nvPicPr>
          <p:cNvPr id="48132" name="Picture 4" descr="ris1"/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97350" y="2530475"/>
            <a:ext cx="4826000" cy="4225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971550" y="2636838"/>
            <a:ext cx="3168650" cy="392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400">
                <a:latin typeface="Times New Roman" panose="02020603050405020304" pitchFamily="18" charset="0"/>
              </a:rPr>
              <a:t>Работает с текстовыми процессорами, презентационными программами, HTML-редакторами. </a:t>
            </a:r>
          </a:p>
          <a:p>
            <a:pPr algn="just">
              <a:spcBef>
                <a:spcPct val="50000"/>
              </a:spcBef>
            </a:pPr>
            <a:r>
              <a:rPr lang="ru-RU" altLang="ru-RU" sz="2400">
                <a:latin typeface="Times New Roman" panose="02020603050405020304" pitchFamily="18" charset="0"/>
              </a:rPr>
              <a:t>Набранную формулу можно копировать через буфер обмена и вставлять в </a:t>
            </a:r>
            <a:r>
              <a:rPr lang="en-US" altLang="ru-RU" sz="2400">
                <a:latin typeface="Times New Roman" panose="02020603050405020304" pitchFamily="18" charset="0"/>
              </a:rPr>
              <a:t>XHTML</a:t>
            </a:r>
            <a:r>
              <a:rPr lang="ru-RU" altLang="ru-RU" sz="2400">
                <a:latin typeface="Times New Roman" panose="02020603050405020304" pitchFamily="18" charset="0"/>
              </a:rPr>
              <a:t> документ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500"/>
              <a:t>Работа в MathType: </a:t>
            </a:r>
            <a:r>
              <a:rPr lang="en-US" altLang="ru-RU" sz="3500">
                <a:solidFill>
                  <a:srgbClr val="000099"/>
                </a:solidFill>
              </a:rPr>
              <a:t>m: </a:t>
            </a:r>
            <a:r>
              <a:rPr lang="ru-RU" altLang="ru-RU" sz="3500" b="0">
                <a:solidFill>
                  <a:srgbClr val="000099"/>
                </a:solidFill>
                <a:effectLst/>
              </a:rPr>
              <a:t>префикс</a:t>
            </a:r>
            <a:r>
              <a:rPr lang="ru-RU" altLang="ru-RU" sz="3500" b="0">
                <a:effectLst/>
              </a:rPr>
              <a:t> 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755650" y="1125538"/>
            <a:ext cx="8243888" cy="2808287"/>
          </a:xfrm>
        </p:spPr>
        <p:txBody>
          <a:bodyPr/>
          <a:lstStyle/>
          <a:p>
            <a:pPr algn="just">
              <a:buFontTx/>
              <a:buNone/>
            </a:pPr>
            <a:r>
              <a:rPr lang="ru-RU" altLang="ru-RU"/>
              <a:t>Для записи формул в тегах </a:t>
            </a:r>
            <a:r>
              <a:rPr lang="en-US" altLang="ru-RU"/>
              <a:t>Mathml </a:t>
            </a:r>
            <a:r>
              <a:rPr lang="ru-RU" altLang="ru-RU"/>
              <a:t>с префиксом </a:t>
            </a:r>
            <a:r>
              <a:rPr lang="en-US" altLang="ru-RU" b="1"/>
              <a:t>m:</a:t>
            </a:r>
            <a:r>
              <a:rPr lang="ru-RU" altLang="ru-RU"/>
              <a:t>, необходимо через Главное меню установить следующие параметры для </a:t>
            </a:r>
          </a:p>
          <a:p>
            <a:pPr algn="just">
              <a:buFontTx/>
              <a:buNone/>
            </a:pPr>
            <a:r>
              <a:rPr lang="ru-RU" altLang="ru-RU"/>
              <a:t>транслятора: </a:t>
            </a:r>
          </a:p>
          <a:p>
            <a:pPr algn="just">
              <a:buFontTx/>
              <a:buNone/>
            </a:pPr>
            <a:r>
              <a:rPr lang="ru-RU" altLang="ru-RU" b="1"/>
              <a:t>ГМ:</a:t>
            </a:r>
            <a:r>
              <a:rPr lang="ru-RU" altLang="ru-RU"/>
              <a:t> </a:t>
            </a:r>
            <a:r>
              <a:rPr lang="en-US" altLang="ru-RU" b="1"/>
              <a:t>Preference:</a:t>
            </a:r>
          </a:p>
          <a:p>
            <a:pPr algn="just">
              <a:buFontTx/>
              <a:buNone/>
            </a:pPr>
            <a:r>
              <a:rPr lang="en-US" altLang="ru-RU" b="1"/>
              <a:t>		Translators</a:t>
            </a:r>
            <a:endParaRPr lang="ru-RU" altLang="ru-RU" b="1"/>
          </a:p>
        </p:txBody>
      </p:sp>
      <p:pic>
        <p:nvPicPr>
          <p:cNvPr id="53252" name="Picture 4" descr="ris2"/>
          <p:cNvPicPr>
            <a:picLocks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6100" y="2073275"/>
            <a:ext cx="4679950" cy="34321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3255" name="AutoShape 7"/>
          <p:cNvSpPr>
            <a:spLocks noChangeArrowheads="1"/>
          </p:cNvSpPr>
          <p:nvPr/>
        </p:nvSpPr>
        <p:spPr bwMode="auto">
          <a:xfrm rot="12300147">
            <a:off x="3287713" y="2852738"/>
            <a:ext cx="1368425" cy="504825"/>
          </a:xfrm>
          <a:prstGeom prst="leftArrow">
            <a:avLst>
              <a:gd name="adj1" fmla="val 50000"/>
              <a:gd name="adj2" fmla="val 67767"/>
            </a:avLst>
          </a:prstGeom>
          <a:solidFill>
            <a:srgbClr val="DEDEF4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/>
            <a:endParaRPr lang="ru-RU" altLang="ru-RU">
              <a:solidFill>
                <a:srgbClr val="DEDEF4"/>
              </a:solidFill>
            </a:endParaRPr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827088" y="5534025"/>
            <a:ext cx="8316912" cy="1208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FontTx/>
              <a:buNone/>
            </a:pPr>
            <a:r>
              <a:rPr lang="ru-RU" altLang="ru-RU"/>
              <a:t>После этого набранную формулу нужно выделить, скопировать в буфер обмена (</a:t>
            </a:r>
            <a:r>
              <a:rPr lang="ru-RU" altLang="ru-RU" b="1"/>
              <a:t>С</a:t>
            </a:r>
            <a:r>
              <a:rPr lang="en-US" altLang="ru-RU" b="1"/>
              <a:t>trl</a:t>
            </a:r>
            <a:r>
              <a:rPr lang="ru-RU" altLang="ru-RU"/>
              <a:t>+</a:t>
            </a:r>
            <a:r>
              <a:rPr lang="ru-RU" altLang="ru-RU" b="1"/>
              <a:t>С</a:t>
            </a:r>
            <a:r>
              <a:rPr lang="ru-RU" altLang="ru-RU"/>
              <a:t>) и вставить </a:t>
            </a:r>
            <a:r>
              <a:rPr lang="en-US" altLang="ru-RU"/>
              <a:t>(</a:t>
            </a:r>
            <a:r>
              <a:rPr lang="ru-RU" altLang="ru-RU" b="1"/>
              <a:t>С</a:t>
            </a:r>
            <a:r>
              <a:rPr lang="en-US" altLang="ru-RU" b="1"/>
              <a:t>trl</a:t>
            </a:r>
            <a:r>
              <a:rPr lang="ru-RU" altLang="ru-RU"/>
              <a:t>+</a:t>
            </a:r>
            <a:r>
              <a:rPr lang="en-US" altLang="ru-RU" b="1"/>
              <a:t>V</a:t>
            </a:r>
            <a:r>
              <a:rPr lang="ru-RU" altLang="ru-RU"/>
              <a:t>) в </a:t>
            </a:r>
            <a:r>
              <a:rPr lang="en-US" altLang="ru-RU"/>
              <a:t>HTML</a:t>
            </a:r>
            <a:r>
              <a:rPr lang="ru-RU" altLang="ru-RU"/>
              <a:t> документ. 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500"/>
              <a:t>Редакторы: </a:t>
            </a:r>
            <a:r>
              <a:rPr lang="en-US" altLang="ru-RU" sz="3500"/>
              <a:t>WebEQ</a:t>
            </a:r>
            <a:endParaRPr lang="ru-RU" altLang="ru-RU" sz="350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196975"/>
            <a:ext cx="8316912" cy="2160588"/>
          </a:xfrm>
        </p:spPr>
        <p:txBody>
          <a:bodyPr/>
          <a:lstStyle/>
          <a:p>
            <a:pPr algn="just">
              <a:buFontTx/>
              <a:buNone/>
            </a:pPr>
            <a:r>
              <a:rPr lang="ru-RU" altLang="ru-RU"/>
              <a:t>WebEQ – это мощный программный инструмент, который позволяет создавать Web-страницы с использованием интерактивной математики. </a:t>
            </a:r>
            <a:endParaRPr lang="ru-RU" altLang="ru-RU" sz="1900"/>
          </a:p>
        </p:txBody>
      </p:sp>
      <p:pic>
        <p:nvPicPr>
          <p:cNvPr id="46084" name="Picture 4" descr="ris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0" y="2565400"/>
            <a:ext cx="5638800" cy="212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500"/>
              <a:t>Работа в </a:t>
            </a:r>
            <a:r>
              <a:rPr lang="en-US" altLang="ru-RU" sz="3500"/>
              <a:t>WebEQ: </a:t>
            </a:r>
            <a:r>
              <a:rPr lang="ru-RU" altLang="ru-RU" sz="3500"/>
              <a:t>     </a:t>
            </a:r>
            <a:r>
              <a:rPr lang="en-US" altLang="ru-RU" sz="3500">
                <a:solidFill>
                  <a:srgbClr val="000099"/>
                </a:solidFill>
              </a:rPr>
              <a:t>m: </a:t>
            </a:r>
            <a:r>
              <a:rPr lang="ru-RU" altLang="ru-RU" sz="3500" b="0">
                <a:solidFill>
                  <a:srgbClr val="000099"/>
                </a:solidFill>
                <a:effectLst/>
              </a:rPr>
              <a:t>префикс</a:t>
            </a:r>
            <a:r>
              <a:rPr lang="ru-RU" altLang="ru-RU" sz="3500" b="0">
                <a:effectLst/>
              </a:rPr>
              <a:t> </a:t>
            </a:r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4211638" y="2074863"/>
            <a:ext cx="4249737" cy="208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FontTx/>
              <a:buNone/>
            </a:pPr>
            <a:endParaRPr lang="ru-RU" altLang="ru-RU" sz="1900"/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755650" y="1125538"/>
            <a:ext cx="8388350" cy="554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FontTx/>
              <a:buNone/>
            </a:pPr>
            <a:r>
              <a:rPr lang="ru-RU" altLang="ru-RU"/>
              <a:t>Для записи формул в тегах </a:t>
            </a:r>
            <a:r>
              <a:rPr lang="en-US" altLang="ru-RU"/>
              <a:t>Mathml </a:t>
            </a:r>
            <a:r>
              <a:rPr lang="ru-RU" altLang="ru-RU"/>
              <a:t>с префиксом </a:t>
            </a:r>
            <a:r>
              <a:rPr lang="en-US" altLang="ru-RU" b="1"/>
              <a:t>m:</a:t>
            </a:r>
            <a:r>
              <a:rPr lang="ru-RU" altLang="ru-RU"/>
              <a:t>, необходимо также установить следующие параметры:</a:t>
            </a:r>
          </a:p>
          <a:p>
            <a:pPr algn="just">
              <a:buFontTx/>
              <a:buNone/>
            </a:pPr>
            <a:r>
              <a:rPr lang="ru-RU" altLang="ru-RU"/>
              <a:t>Главное меню</a:t>
            </a:r>
            <a:r>
              <a:rPr lang="en-US" altLang="ru-RU"/>
              <a:t>:</a:t>
            </a:r>
            <a:r>
              <a:rPr lang="ru-RU" altLang="ru-RU"/>
              <a:t> </a:t>
            </a:r>
          </a:p>
          <a:p>
            <a:pPr algn="just">
              <a:buFontTx/>
              <a:buNone/>
            </a:pPr>
            <a:r>
              <a:rPr lang="en-US" altLang="ru-RU"/>
              <a:t>Preference</a:t>
            </a:r>
          </a:p>
          <a:p>
            <a:pPr algn="just">
              <a:buFontTx/>
              <a:buNone/>
            </a:pPr>
            <a:r>
              <a:rPr lang="en-US" altLang="ru-RU"/>
              <a:t>MathMl Export</a:t>
            </a:r>
            <a:r>
              <a:rPr lang="ru-RU" altLang="ru-RU"/>
              <a:t>:</a:t>
            </a:r>
            <a:r>
              <a:rPr lang="en-US" altLang="ru-RU"/>
              <a:t> </a:t>
            </a:r>
            <a:endParaRPr lang="ru-RU" altLang="ru-RU"/>
          </a:p>
          <a:p>
            <a:pPr algn="just">
              <a:buFontTx/>
              <a:buNone/>
            </a:pPr>
            <a:endParaRPr lang="ru-RU" altLang="ru-RU"/>
          </a:p>
          <a:p>
            <a:pPr algn="just">
              <a:buFontTx/>
              <a:buNone/>
            </a:pPr>
            <a:endParaRPr lang="ru-RU" altLang="ru-RU"/>
          </a:p>
          <a:p>
            <a:pPr algn="just">
              <a:buFontTx/>
              <a:buNone/>
            </a:pPr>
            <a:endParaRPr lang="ru-RU" altLang="ru-RU"/>
          </a:p>
          <a:p>
            <a:pPr algn="just">
              <a:buFontTx/>
              <a:buNone/>
            </a:pPr>
            <a:endParaRPr lang="en-US" altLang="ru-RU"/>
          </a:p>
          <a:p>
            <a:pPr algn="just">
              <a:buFontTx/>
              <a:buNone/>
            </a:pPr>
            <a:r>
              <a:rPr lang="ru-RU" altLang="ru-RU"/>
              <a:t>Однако через буфер обмена тэги вставятся в </a:t>
            </a:r>
            <a:r>
              <a:rPr lang="en-US" altLang="ru-RU"/>
              <a:t>HTML </a:t>
            </a:r>
            <a:r>
              <a:rPr lang="ru-RU" altLang="ru-RU"/>
              <a:t>документ без префикс </a:t>
            </a:r>
            <a:r>
              <a:rPr lang="en-US" altLang="ru-RU" b="1"/>
              <a:t>m:</a:t>
            </a:r>
            <a:r>
              <a:rPr lang="ru-RU" altLang="ru-RU"/>
              <a:t>. Необходимо сохранить  созданную формулу в формате </a:t>
            </a:r>
            <a:r>
              <a:rPr lang="en-US" altLang="ru-RU"/>
              <a:t>mml </a:t>
            </a:r>
            <a:r>
              <a:rPr lang="ru-RU" altLang="ru-RU"/>
              <a:t>и уже затем из получившегося файла вставлять код в </a:t>
            </a:r>
            <a:r>
              <a:rPr lang="en-US" altLang="ru-RU"/>
              <a:t>HTML </a:t>
            </a:r>
            <a:r>
              <a:rPr lang="ru-RU" altLang="ru-RU"/>
              <a:t>документ </a:t>
            </a:r>
          </a:p>
          <a:p>
            <a:pPr algn="r">
              <a:buFontTx/>
              <a:buNone/>
            </a:pPr>
            <a:endParaRPr lang="ru-RU" altLang="ru-RU" sz="1900"/>
          </a:p>
        </p:txBody>
      </p:sp>
      <p:pic>
        <p:nvPicPr>
          <p:cNvPr id="61447" name="Picture 7" descr="ris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2074863"/>
            <a:ext cx="3529012" cy="2290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48" name="AutoShape 8"/>
          <p:cNvSpPr>
            <a:spLocks noChangeArrowheads="1"/>
          </p:cNvSpPr>
          <p:nvPr/>
        </p:nvSpPr>
        <p:spPr bwMode="auto">
          <a:xfrm>
            <a:off x="7697788" y="3341688"/>
            <a:ext cx="666750" cy="495300"/>
          </a:xfrm>
          <a:prstGeom prst="leftArrow">
            <a:avLst>
              <a:gd name="adj1" fmla="val 50000"/>
              <a:gd name="adj2" fmla="val 33654"/>
            </a:avLst>
          </a:prstGeom>
          <a:solidFill>
            <a:srgbClr val="DEDEF4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>
              <a:solidFill>
                <a:srgbClr val="DEDEF4"/>
              </a:solidFill>
            </a:endParaRPr>
          </a:p>
        </p:txBody>
      </p:sp>
      <p:sp>
        <p:nvSpPr>
          <p:cNvPr id="61451" name="AutoShape 11"/>
          <p:cNvSpPr>
            <a:spLocks noChangeArrowheads="1"/>
          </p:cNvSpPr>
          <p:nvPr/>
        </p:nvSpPr>
        <p:spPr bwMode="auto">
          <a:xfrm>
            <a:off x="7756525" y="2292350"/>
            <a:ext cx="666750" cy="495300"/>
          </a:xfrm>
          <a:prstGeom prst="leftArrow">
            <a:avLst>
              <a:gd name="adj1" fmla="val 50000"/>
              <a:gd name="adj2" fmla="val 33654"/>
            </a:avLst>
          </a:prstGeom>
          <a:solidFill>
            <a:srgbClr val="DEDEF4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>
              <a:solidFill>
                <a:srgbClr val="DEDEF4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0"/>
            <a:ext cx="8172450" cy="908050"/>
          </a:xfrm>
        </p:spPr>
        <p:txBody>
          <a:bodyPr/>
          <a:lstStyle/>
          <a:p>
            <a:pPr algn="l"/>
            <a:r>
              <a:rPr lang="ru-RU" altLang="ru-RU" sz="2600"/>
              <a:t>Материал подготовлен с использование следующих ресурсов: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4425" y="1412875"/>
            <a:ext cx="7561263" cy="5040313"/>
          </a:xfrm>
        </p:spPr>
        <p:txBody>
          <a:bodyPr/>
          <a:lstStyle/>
          <a:p>
            <a:pPr marL="457200" indent="-457200">
              <a:buClr>
                <a:schemeClr val="accent2"/>
              </a:buClr>
              <a:buFontTx/>
              <a:buAutoNum type="arabicPeriod"/>
            </a:pPr>
            <a:r>
              <a:rPr lang="ru-RU" altLang="ru-RU">
                <a:solidFill>
                  <a:srgbClr val="000099"/>
                </a:solidFill>
                <a:hlinkClick r:id="rId3"/>
              </a:rPr>
              <a:t>Публикация математических текстов в Web с помощью MathML</a:t>
            </a:r>
            <a:r>
              <a:rPr lang="ru-RU" altLang="ru-RU">
                <a:hlinkClick r:id="rId3"/>
              </a:rPr>
              <a:t> </a:t>
            </a:r>
            <a:r>
              <a:rPr lang="ru-RU" altLang="ru-RU"/>
              <a:t/>
            </a:r>
            <a:br>
              <a:rPr lang="ru-RU" altLang="ru-RU"/>
            </a:br>
            <a:r>
              <a:rPr lang="en-US" altLang="ru-RU" sz="2000">
                <a:solidFill>
                  <a:srgbClr val="000099"/>
                </a:solidFill>
              </a:rPr>
              <a:t>http://www.w3.org/Math/XSL/Overview-Russian.html</a:t>
            </a:r>
            <a:endParaRPr lang="en-US" altLang="ru-RU" sz="2000">
              <a:solidFill>
                <a:srgbClr val="000099"/>
              </a:solidFill>
              <a:hlinkClick r:id="rId3"/>
            </a:endParaRPr>
          </a:p>
          <a:p>
            <a:pPr marL="457200" indent="-457200">
              <a:buClr>
                <a:schemeClr val="accent2"/>
              </a:buClr>
              <a:buFontTx/>
              <a:buAutoNum type="arabicPeriod"/>
            </a:pPr>
            <a:r>
              <a:rPr lang="ru-RU" altLang="ru-RU">
                <a:hlinkClick r:id="rId4"/>
              </a:rPr>
              <a:t>Что такое MathML?</a:t>
            </a:r>
            <a:br>
              <a:rPr lang="ru-RU" altLang="ru-RU">
                <a:hlinkClick r:id="rId4"/>
              </a:rPr>
            </a:br>
            <a:r>
              <a:rPr lang="ru-RU" altLang="ru-RU" sz="2000">
                <a:solidFill>
                  <a:srgbClr val="000099"/>
                </a:solidFill>
              </a:rPr>
              <a:t>http://www.tutor.nsu.ru/webbook/overview/WhatIsMathML.asp</a:t>
            </a:r>
            <a:r>
              <a:rPr lang="ru-RU" altLang="ru-RU">
                <a:hlinkClick r:id="rId4"/>
              </a:rPr>
              <a:t> </a:t>
            </a:r>
            <a:endParaRPr lang="ru-RU" altLang="ru-RU"/>
          </a:p>
          <a:p>
            <a:pPr marL="457200" indent="-457200" algn="just">
              <a:buClr>
                <a:schemeClr val="accent2"/>
              </a:buClr>
              <a:buFontTx/>
              <a:buAutoNum type="arabicPeriod"/>
            </a:pPr>
            <a:r>
              <a:rPr lang="ru-RU" altLang="ru-RU">
                <a:hlinkClick r:id="rId5"/>
              </a:rPr>
              <a:t>Представление математических формул в Web-страницах</a:t>
            </a:r>
            <a:br>
              <a:rPr lang="ru-RU" altLang="ru-RU">
                <a:hlinkClick r:id="rId5"/>
              </a:rPr>
            </a:br>
            <a:r>
              <a:rPr lang="ru-RU" altLang="ru-RU" sz="2000">
                <a:solidFill>
                  <a:srgbClr val="000099"/>
                </a:solidFill>
              </a:rPr>
              <a:t>http://lit.jinr.ru/Inf_Bul_2/razdel_3.htm</a:t>
            </a:r>
            <a:r>
              <a:rPr lang="ru-RU" altLang="ru-RU">
                <a:hlinkClick r:id="rId5"/>
              </a:rPr>
              <a:t> </a:t>
            </a:r>
            <a:endParaRPr lang="ru-RU" altLang="ru-RU"/>
          </a:p>
          <a:p>
            <a:pPr marL="457200" indent="-457200">
              <a:buClr>
                <a:schemeClr val="accent2"/>
              </a:buClr>
              <a:buFontTx/>
              <a:buAutoNum type="arabicPeriod"/>
            </a:pPr>
            <a:r>
              <a:rPr lang="ru-RU" altLang="ru-RU">
                <a:hlinkClick r:id="rId6"/>
              </a:rPr>
              <a:t>Введение в язык MathML</a:t>
            </a:r>
            <a:r>
              <a:rPr lang="ru-RU" altLang="ru-RU"/>
              <a:t/>
            </a:r>
            <a:br>
              <a:rPr lang="ru-RU" altLang="ru-RU"/>
            </a:br>
            <a:r>
              <a:rPr lang="en-US" altLang="ru-RU" sz="2000">
                <a:solidFill>
                  <a:srgbClr val="000099"/>
                </a:solidFill>
              </a:rPr>
              <a:t>http://design.gossoudarev.com/info/mathml/index1.html</a:t>
            </a:r>
            <a:r>
              <a:rPr lang="en-US" altLang="ru-RU"/>
              <a:t> </a:t>
            </a:r>
            <a:endParaRPr lang="ru-RU" altLang="ru-RU"/>
          </a:p>
          <a:p>
            <a:pPr marL="457200" indent="-457200">
              <a:buClr>
                <a:schemeClr val="accent2"/>
              </a:buClr>
              <a:buFontTx/>
              <a:buAutoNum type="arabicPeriod"/>
            </a:pPr>
            <a:r>
              <a:rPr lang="en-US" altLang="ru-RU">
                <a:hlinkClick r:id="rId7"/>
              </a:rPr>
              <a:t>Mathematical Markup Language 1.01 Specification</a:t>
            </a:r>
            <a:r>
              <a:rPr lang="ru-RU" altLang="ru-RU"/>
              <a:t/>
            </a:r>
            <a:br>
              <a:rPr lang="ru-RU" altLang="ru-RU"/>
            </a:br>
            <a:r>
              <a:rPr lang="ru-RU" altLang="ru-RU" sz="2000">
                <a:solidFill>
                  <a:srgbClr val="000099"/>
                </a:solidFill>
              </a:rPr>
              <a:t>http://www.w3.org/TR/REC-MathML/toc.html</a:t>
            </a:r>
          </a:p>
          <a:p>
            <a:pPr marL="457200" indent="-457200" algn="just">
              <a:buClr>
                <a:schemeClr val="accent2"/>
              </a:buClr>
              <a:buFontTx/>
              <a:buAutoNum type="arabicPeriod"/>
            </a:pPr>
            <a:endParaRPr lang="en-US" alt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ma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060575"/>
            <a:ext cx="4286250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600</TotalTime>
  <Words>1174</Words>
  <Application>Microsoft Office PowerPoint</Application>
  <PresentationFormat>Экран (4:3)</PresentationFormat>
  <Paragraphs>221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Arial</vt:lpstr>
      <vt:lpstr>Times New Roman</vt:lpstr>
      <vt:lpstr>Оформление по умолчанию</vt:lpstr>
      <vt:lpstr>MathML язык математической разметки</vt:lpstr>
      <vt:lpstr>Способы представления математической информации в WWW:</vt:lpstr>
      <vt:lpstr>Способы представления математической информации в WWW:</vt:lpstr>
      <vt:lpstr>Особенности MathML:</vt:lpstr>
      <vt:lpstr>Язык математической разметки MathML содержит теги двух типов:</vt:lpstr>
      <vt:lpstr>Тэги представления</vt:lpstr>
      <vt:lpstr>Вставка MathMl в HTML документы Первый способ (для Internet Explorer)</vt:lpstr>
      <vt:lpstr>Пример:</vt:lpstr>
      <vt:lpstr>Вставка MathMl в HTML документы: 2 Способ:</vt:lpstr>
      <vt:lpstr>Вставка MathMl в HTML документы: 2 Способ:</vt:lpstr>
      <vt:lpstr>Вставка MathMl в HTML документы: 2 Способ:</vt:lpstr>
      <vt:lpstr>Вставка MathMl в HTML документы: 2 Способ:</vt:lpstr>
      <vt:lpstr>Возможности современных браузеров при работе с MathML </vt:lpstr>
      <vt:lpstr>Средства создания MathML документов</vt:lpstr>
      <vt:lpstr>Редакторы: MathType</vt:lpstr>
      <vt:lpstr>Работа в MathType: m: префикс </vt:lpstr>
      <vt:lpstr>Редакторы: WebEQ</vt:lpstr>
      <vt:lpstr>Работа в WebEQ:      m: префикс </vt:lpstr>
      <vt:lpstr>Материал подготовлен с использование следующих ресурсов:</vt:lpstr>
      <vt:lpstr>Презентация PowerPoint</vt:lpstr>
    </vt:vector>
  </TitlesOfParts>
  <Company>Дом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MathML язык математической разметки</dc:title>
  <dc:creator>Дарья Гвасалия</dc:creator>
  <cp:lastModifiedBy>Анис Галимянов</cp:lastModifiedBy>
  <cp:revision>41</cp:revision>
  <dcterms:created xsi:type="dcterms:W3CDTF">2007-11-14T08:19:46Z</dcterms:created>
  <dcterms:modified xsi:type="dcterms:W3CDTF">2017-11-04T14:03:45Z</dcterms:modified>
</cp:coreProperties>
</file>