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7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98DA8C6-4D2F-42AF-8DEF-8140F6749642}" type="datetimeFigureOut">
              <a:rPr lang="ru-RU" smtClean="0"/>
              <a:t>18.11.2017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174845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98DA8C6-4D2F-42AF-8DEF-8140F6749642}" type="datetimeFigureOut">
              <a:rPr lang="ru-RU" smtClean="0"/>
              <a:t>18.11.2017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198411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98DA8C6-4D2F-42AF-8DEF-8140F6749642}" type="datetimeFigureOut">
              <a:rPr lang="ru-RU" smtClean="0"/>
              <a:t>18.11.2017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761214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98DA8C6-4D2F-42AF-8DEF-8140F6749642}" type="datetimeFigureOut">
              <a:rPr lang="ru-RU" smtClean="0"/>
              <a:t>18.11.2017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4176229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98DA8C6-4D2F-42AF-8DEF-8140F6749642}" type="datetimeFigureOut">
              <a:rPr lang="ru-RU" smtClean="0"/>
              <a:t>18.11.2017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4010738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98DA8C6-4D2F-42AF-8DEF-8140F6749642}" type="datetimeFigureOut">
              <a:rPr lang="ru-RU" smtClean="0"/>
              <a:t>18.11.2017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3974663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98DA8C6-4D2F-42AF-8DEF-8140F6749642}" type="datetimeFigureOut">
              <a:rPr lang="ru-RU" smtClean="0"/>
              <a:t>18.11.2017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20104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98DA8C6-4D2F-42AF-8DEF-8140F6749642}" type="datetimeFigureOut">
              <a:rPr lang="ru-RU" smtClean="0"/>
              <a:t>18.11.2017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213215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98DA8C6-4D2F-42AF-8DEF-8140F6749642}" type="datetimeFigureOut">
              <a:rPr lang="ru-RU" smtClean="0"/>
              <a:t>18.11.2017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2966307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98DA8C6-4D2F-42AF-8DEF-8140F6749642}" type="datetimeFigureOut">
              <a:rPr lang="ru-RU" smtClean="0"/>
              <a:t>18.11.2017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3521260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98DA8C6-4D2F-42AF-8DEF-8140F6749642}" type="datetimeFigureOut">
              <a:rPr lang="ru-RU" smtClean="0"/>
              <a:t>18.11.2017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295A7E-3E27-4574-A6A3-FDD4FF1589C1}" type="slidenum">
              <a:rPr lang="ru-RU" smtClean="0"/>
              <a:t>‹#›</a:t>
            </a:fld>
            <a:endParaRPr lang="ru-RU"/>
          </a:p>
        </p:txBody>
      </p:sp>
    </p:spTree>
    <p:extLst>
      <p:ext uri="{BB962C8B-B14F-4D97-AF65-F5344CB8AC3E}">
        <p14:creationId xmlns:p14="http://schemas.microsoft.com/office/powerpoint/2010/main" val="3322442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DA8C6-4D2F-42AF-8DEF-8140F6749642}" type="datetimeFigureOut">
              <a:rPr lang="ru-RU" smtClean="0"/>
              <a:t>18.11.2017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295A7E-3E27-4574-A6A3-FDD4FF1589C1}" type="slidenum">
              <a:rPr lang="ru-RU" smtClean="0"/>
              <a:t>‹#›</a:t>
            </a:fld>
            <a:endParaRPr lang="ru-RU"/>
          </a:p>
        </p:txBody>
      </p:sp>
    </p:spTree>
    <p:extLst>
      <p:ext uri="{BB962C8B-B14F-4D97-AF65-F5344CB8AC3E}">
        <p14:creationId xmlns:p14="http://schemas.microsoft.com/office/powerpoint/2010/main" val="3426378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wolfram.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maxima.sourceforge.ne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maplesoft.co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mackichan.com/" TargetMode="External"/><Relationship Id="rId2" Type="http://schemas.openxmlformats.org/officeDocument/2006/relationships/hyperlink" Target="http://www.chartwellyorke.com/derive.html" TargetMode="External"/><Relationship Id="rId1" Type="http://schemas.openxmlformats.org/officeDocument/2006/relationships/slideLayout" Target="../slideLayouts/slideLayout2.xml"/><Relationship Id="rId4" Type="http://schemas.openxmlformats.org/officeDocument/2006/relationships/hyperlink" Target="http://www.xs4all.nl/~apinkus/yacas.html"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www.mathworks.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jirka.org/genius.html" TargetMode="External"/><Relationship Id="rId2" Type="http://schemas.openxmlformats.org/officeDocument/2006/relationships/hyperlink" Target="http://www.octave.or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mathcad.com/" TargetMode="External"/><Relationship Id="rId2" Type="http://schemas.openxmlformats.org/officeDocument/2006/relationships/hyperlink" Target="http://www.mathsoft.com/" TargetMode="Externa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edu.kde.org/kmplot/" TargetMode="External"/><Relationship Id="rId2" Type="http://schemas.openxmlformats.org/officeDocument/2006/relationships/hyperlink" Target="http://www.mupad.d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Обзор программ для символьной математики</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465576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r>
              <a:rPr lang="ru-RU" dirty="0"/>
              <a:t>Символьная, или, как еще говорят, компьютерная, математика либо компьютерная алгебра, — большой раздел математического моделирования. В принципе, программы такого рода можно отнести к инженерным программам автоматизированного проектирования. Таким образом, в области инженерного проектирования выделяют три основных раздела:</a:t>
            </a:r>
          </a:p>
          <a:p>
            <a:pPr lvl="0"/>
            <a:r>
              <a:rPr lang="ru-RU" dirty="0"/>
              <a:t>CAD — </a:t>
            </a:r>
            <a:r>
              <a:rPr lang="ru-RU" dirty="0" err="1"/>
              <a:t>Computer</a:t>
            </a:r>
            <a:r>
              <a:rPr lang="ru-RU" dirty="0"/>
              <a:t> </a:t>
            </a:r>
            <a:r>
              <a:rPr lang="ru-RU" dirty="0" err="1"/>
              <a:t>Aided</a:t>
            </a:r>
            <a:r>
              <a:rPr lang="ru-RU" dirty="0"/>
              <a:t> </a:t>
            </a:r>
            <a:r>
              <a:rPr lang="ru-RU" dirty="0" err="1"/>
              <a:t>Design</a:t>
            </a:r>
            <a:r>
              <a:rPr lang="ru-RU" dirty="0"/>
              <a:t>;</a:t>
            </a:r>
          </a:p>
          <a:p>
            <a:pPr lvl="0"/>
            <a:r>
              <a:rPr lang="ru-RU" dirty="0"/>
              <a:t>CAM — </a:t>
            </a:r>
            <a:r>
              <a:rPr lang="ru-RU" dirty="0" err="1"/>
              <a:t>Computer</a:t>
            </a:r>
            <a:r>
              <a:rPr lang="ru-RU" dirty="0"/>
              <a:t> </a:t>
            </a:r>
            <a:r>
              <a:rPr lang="ru-RU" dirty="0" err="1"/>
              <a:t>Aided</a:t>
            </a:r>
            <a:r>
              <a:rPr lang="ru-RU" dirty="0"/>
              <a:t> </a:t>
            </a:r>
            <a:r>
              <a:rPr lang="ru-RU" dirty="0" err="1"/>
              <a:t>Manufacturing</a:t>
            </a:r>
            <a:r>
              <a:rPr lang="ru-RU" dirty="0"/>
              <a:t>;</a:t>
            </a:r>
          </a:p>
          <a:p>
            <a:r>
              <a:rPr lang="ru-RU" dirty="0"/>
              <a:t>CAE — </a:t>
            </a:r>
            <a:r>
              <a:rPr lang="ru-RU" dirty="0" err="1"/>
              <a:t>Computer</a:t>
            </a:r>
            <a:r>
              <a:rPr lang="ru-RU" dirty="0"/>
              <a:t> </a:t>
            </a:r>
            <a:r>
              <a:rPr lang="ru-RU" dirty="0" err="1"/>
              <a:t>Aided</a:t>
            </a:r>
            <a:r>
              <a:rPr lang="ru-RU" dirty="0"/>
              <a:t> </a:t>
            </a:r>
            <a:r>
              <a:rPr lang="ru-RU" dirty="0" err="1"/>
              <a:t>Engeneering</a:t>
            </a:r>
            <a:endParaRPr lang="ru-RU" dirty="0"/>
          </a:p>
        </p:txBody>
      </p:sp>
    </p:spTree>
    <p:extLst>
      <p:ext uri="{BB962C8B-B14F-4D97-AF65-F5344CB8AC3E}">
        <p14:creationId xmlns:p14="http://schemas.microsoft.com/office/powerpoint/2010/main" val="1086799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6890"/>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lstStyle/>
          <a:p>
            <a:r>
              <a:rPr lang="ru-RU" dirty="0"/>
              <a:t>Сегодня серьезное конструирование, градостроительство и архитектура, электротехника и масса смежных с ними отраслей, а также учебные заведения технической направленности уже не могут обойтись без систем автоматизированного проектирования (САПР), производства и расчетов. А математические пакеты являются составной частью мира CAE-систем, но эта часть никак не может считаться второстепенной, поскольку некоторые задачи вообще невозможно решить без помощи компьютера. Более того, к системам символьной математики сегодня прибегают даже теоретики (так называемые чистые, а не прикладные математики), например для проверки своих гипотез.</a:t>
            </a:r>
          </a:p>
          <a:p>
            <a:endParaRPr lang="ru-RU" dirty="0"/>
          </a:p>
        </p:txBody>
      </p:sp>
    </p:spTree>
    <p:extLst>
      <p:ext uri="{BB962C8B-B14F-4D97-AF65-F5344CB8AC3E}">
        <p14:creationId xmlns:p14="http://schemas.microsoft.com/office/powerpoint/2010/main" val="2942034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lstStyle/>
          <a:p>
            <a:r>
              <a:rPr lang="ru-RU" dirty="0"/>
              <a:t>Раньше эти системы считались сугубо профессиональными, но середина 90-х годов стала переломным моментом для мирового рынка CAD/CAM/CAE-систем массового применения. Тогда, впервые за долгое время, пакеты для параметрического моделирования с промышленными возможностями стали доступны пользователям персональных компьютеров. Создатели подобных систем учли требования широкого круга пользователей и таким образом дали возможность десяткам тысяч инженеров и математиков использовать на своих персональных рабочих местах новейшие достижения науки в области технологий CAD/CAM/CAE-систем</a:t>
            </a:r>
          </a:p>
        </p:txBody>
      </p:sp>
    </p:spTree>
    <p:extLst>
      <p:ext uri="{BB962C8B-B14F-4D97-AF65-F5344CB8AC3E}">
        <p14:creationId xmlns:p14="http://schemas.microsoft.com/office/powerpoint/2010/main" val="1876118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15142"/>
            <a:ext cx="10515600" cy="5561821"/>
          </a:xfrm>
        </p:spPr>
        <p:txBody>
          <a:bodyPr>
            <a:normAutofit fontScale="92500" lnSpcReduction="10000"/>
          </a:bodyPr>
          <a:lstStyle/>
          <a:p>
            <a:r>
              <a:rPr lang="ru-RU" dirty="0" smtClean="0"/>
              <a:t>В настоящее время в </a:t>
            </a:r>
            <a:r>
              <a:rPr lang="ru-RU" dirty="0"/>
              <a:t>математических пакетах применяется принцип конструирования модели, а не традиционное «искусство программирования». То есть пользователь лишь ставит задачу, а методы и алгоритмы решения система находит сама. Более того, такие рутинные операции, как раскрывание скобок, преобразование выражений, нахождение корней уравнений, производных и неопределенных интегралов компьютер самостоятельно осуществляет в символьном виде, причем практически без вмешательства пользователя.</a:t>
            </a:r>
          </a:p>
          <a:p>
            <a:r>
              <a:rPr lang="ru-RU" dirty="0"/>
              <a:t>Современные математические пакеты можно использовать и как обычный калькулятор, и как средства для упрощения выражений при решении каких-либо задач, и как генератор графики или даже звука! Стандартными стали также средства взаимодействия с Интернетом, и генерация HTML-страниц выполняется теперь прямо в процессе вычислений. Теперь можно решать задачу и одновременно публиковать для коллег ход ее решения на своей домашней странице.</a:t>
            </a:r>
          </a:p>
          <a:p>
            <a:endParaRPr lang="ru-RU" dirty="0"/>
          </a:p>
        </p:txBody>
      </p:sp>
    </p:spTree>
    <p:extLst>
      <p:ext uri="{BB962C8B-B14F-4D97-AF65-F5344CB8AC3E}">
        <p14:creationId xmlns:p14="http://schemas.microsoft.com/office/powerpoint/2010/main" val="2140528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normAutofit/>
          </a:bodyPr>
          <a:lstStyle/>
          <a:p>
            <a:r>
              <a:rPr lang="ru-RU" sz="3600" dirty="0" smtClean="0"/>
              <a:t>Наиболее популярными, известными </a:t>
            </a:r>
            <a:r>
              <a:rPr lang="ru-RU" sz="3600" dirty="0"/>
              <a:t>и приспособленными для математических символьных вычислений считаются </a:t>
            </a:r>
            <a:r>
              <a:rPr lang="ru-RU" sz="3600" dirty="0" err="1"/>
              <a:t>Maple</a:t>
            </a:r>
            <a:r>
              <a:rPr lang="ru-RU" sz="3600" dirty="0"/>
              <a:t>, </a:t>
            </a:r>
            <a:r>
              <a:rPr lang="ru-RU" sz="3600" dirty="0" err="1"/>
              <a:t>MathCad</a:t>
            </a:r>
            <a:r>
              <a:rPr lang="ru-RU" sz="3600" dirty="0"/>
              <a:t>, </a:t>
            </a:r>
            <a:r>
              <a:rPr lang="ru-RU" sz="3600" dirty="0" err="1"/>
              <a:t>Mathematica</a:t>
            </a:r>
            <a:r>
              <a:rPr lang="ru-RU" sz="3600" dirty="0"/>
              <a:t> и </a:t>
            </a:r>
            <a:r>
              <a:rPr lang="ru-RU" sz="3600" dirty="0" err="1"/>
              <a:t>MatLab</a:t>
            </a:r>
            <a:r>
              <a:rPr lang="ru-RU" sz="3600" dirty="0"/>
              <a:t>. Но, делая обзор основных программ символьной </a:t>
            </a:r>
            <a:r>
              <a:rPr lang="ru-RU" sz="3600" dirty="0" smtClean="0"/>
              <a:t>математики, укажем </a:t>
            </a:r>
            <a:r>
              <a:rPr lang="ru-RU" sz="3600" dirty="0"/>
              <a:t>и на возможные альтернативы, идеологически схожие с тем или иным пакетом-лидером.</a:t>
            </a:r>
          </a:p>
        </p:txBody>
      </p:sp>
    </p:spTree>
    <p:extLst>
      <p:ext uri="{BB962C8B-B14F-4D97-AF65-F5344CB8AC3E}">
        <p14:creationId xmlns:p14="http://schemas.microsoft.com/office/powerpoint/2010/main" val="3099259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6024"/>
          </a:xfrm>
        </p:spPr>
        <p:txBody>
          <a:bodyPr>
            <a:normAutofit fontScale="90000"/>
          </a:bodyPr>
          <a:lstStyle/>
          <a:p>
            <a:r>
              <a:rPr lang="ru-RU" sz="4000" dirty="0"/>
              <a:t>спектр задач, решаемых подобными </a:t>
            </a:r>
            <a:r>
              <a:rPr lang="ru-RU" sz="4000" dirty="0" smtClean="0"/>
              <a:t>системами:</a:t>
            </a:r>
            <a:endParaRPr lang="ru-RU" sz="4000" dirty="0"/>
          </a:p>
        </p:txBody>
      </p:sp>
      <p:sp>
        <p:nvSpPr>
          <p:cNvPr id="3" name="Объект 2"/>
          <p:cNvSpPr>
            <a:spLocks noGrp="1"/>
          </p:cNvSpPr>
          <p:nvPr>
            <p:ph idx="1"/>
          </p:nvPr>
        </p:nvSpPr>
        <p:spPr>
          <a:xfrm>
            <a:off x="838200" y="881150"/>
            <a:ext cx="10515600" cy="5295813"/>
          </a:xfrm>
        </p:spPr>
        <p:txBody>
          <a:bodyPr/>
          <a:lstStyle/>
          <a:p>
            <a:pPr lvl="0"/>
            <a:r>
              <a:rPr lang="ru-RU" dirty="0"/>
              <a:t>проведение математических исследований, требующих вычислений и аналитических выкладок;</a:t>
            </a:r>
          </a:p>
          <a:p>
            <a:pPr lvl="0"/>
            <a:r>
              <a:rPr lang="ru-RU" dirty="0"/>
              <a:t>разработка и анализ алгоритмов;</a:t>
            </a:r>
          </a:p>
          <a:p>
            <a:pPr lvl="0"/>
            <a:r>
              <a:rPr lang="ru-RU" dirty="0"/>
              <a:t>математическое моделирование и компьютерный эксперимент;</a:t>
            </a:r>
          </a:p>
          <a:p>
            <a:pPr lvl="0"/>
            <a:r>
              <a:rPr lang="ru-RU" dirty="0"/>
              <a:t>анализ и обработка данных;</a:t>
            </a:r>
          </a:p>
          <a:p>
            <a:pPr lvl="0"/>
            <a:r>
              <a:rPr lang="ru-RU" dirty="0"/>
              <a:t>визуализация, научная и инженерная графика;</a:t>
            </a:r>
          </a:p>
          <a:p>
            <a:pPr lvl="0"/>
            <a:r>
              <a:rPr lang="ru-RU" dirty="0"/>
              <a:t>разработка графических и расчетных приложений.</a:t>
            </a:r>
          </a:p>
          <a:p>
            <a:endParaRPr lang="ru-RU" dirty="0"/>
          </a:p>
        </p:txBody>
      </p:sp>
    </p:spTree>
    <p:extLst>
      <p:ext uri="{BB962C8B-B14F-4D97-AF65-F5344CB8AC3E}">
        <p14:creationId xmlns:p14="http://schemas.microsoft.com/office/powerpoint/2010/main" val="464097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sz="4000" dirty="0" smtClean="0"/>
              <a:t>Поскольку </a:t>
            </a:r>
            <a:r>
              <a:rPr lang="ru-RU" sz="4000" dirty="0"/>
              <a:t>CAE-системы содержат операторы для базовых вычислений, то почти все алгоритмы, отсутствующие в стандартных функциях, можно реализовать посредством написания собственной программы.</a:t>
            </a:r>
          </a:p>
          <a:p>
            <a:endParaRPr lang="ru-RU" dirty="0"/>
          </a:p>
        </p:txBody>
      </p:sp>
    </p:spTree>
    <p:extLst>
      <p:ext uri="{BB962C8B-B14F-4D97-AF65-F5344CB8AC3E}">
        <p14:creationId xmlns:p14="http://schemas.microsoft.com/office/powerpoint/2010/main" val="448515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98904"/>
          </a:xfrm>
        </p:spPr>
        <p:txBody>
          <a:bodyPr/>
          <a:lstStyle/>
          <a:p>
            <a:r>
              <a:rPr lang="ru-RU" dirty="0" err="1"/>
              <a:t>Mathematica</a:t>
            </a:r>
            <a:r>
              <a:rPr lang="ru-RU" dirty="0"/>
              <a:t> (</a:t>
            </a:r>
            <a:r>
              <a:rPr lang="ru-RU" u="sng" dirty="0">
                <a:hlinkClick r:id="rId2"/>
              </a:rPr>
              <a:t>http://www.wolfram.com</a:t>
            </a:r>
            <a:r>
              <a:rPr lang="ru-RU" u="sng" dirty="0" smtClean="0">
                <a:hlinkClick r:id="rId2"/>
              </a:rPr>
              <a:t>/</a:t>
            </a:r>
            <a:r>
              <a:rPr lang="ru-RU" dirty="0" smtClean="0"/>
              <a:t>)</a:t>
            </a:r>
            <a:endParaRPr lang="ru-RU" dirty="0"/>
          </a:p>
        </p:txBody>
      </p:sp>
      <p:sp>
        <p:nvSpPr>
          <p:cNvPr id="3" name="Объект 2"/>
          <p:cNvSpPr>
            <a:spLocks noGrp="1"/>
          </p:cNvSpPr>
          <p:nvPr>
            <p:ph idx="1"/>
          </p:nvPr>
        </p:nvSpPr>
        <p:spPr>
          <a:xfrm>
            <a:off x="838200" y="1064030"/>
            <a:ext cx="10515600" cy="5112933"/>
          </a:xfrm>
        </p:spPr>
        <p:txBody>
          <a:bodyPr/>
          <a:lstStyle/>
          <a:p>
            <a:r>
              <a:rPr lang="ru-RU" dirty="0"/>
              <a:t>Компания </a:t>
            </a:r>
            <a:r>
              <a:rPr lang="ru-RU" dirty="0" err="1"/>
              <a:t>Wolfram</a:t>
            </a:r>
            <a:r>
              <a:rPr lang="ru-RU" dirty="0"/>
              <a:t> </a:t>
            </a:r>
            <a:r>
              <a:rPr lang="ru-RU" dirty="0" err="1"/>
              <a:t>Reseach</a:t>
            </a:r>
            <a:r>
              <a:rPr lang="ru-RU" dirty="0"/>
              <a:t>, </a:t>
            </a:r>
            <a:r>
              <a:rPr lang="ru-RU" dirty="0" err="1"/>
              <a:t>Inc</a:t>
            </a:r>
            <a:r>
              <a:rPr lang="ru-RU" dirty="0"/>
              <a:t>., разработавшая систему компьютерной математики </a:t>
            </a:r>
            <a:r>
              <a:rPr lang="ru-RU" dirty="0" err="1"/>
              <a:t>Mathematica</a:t>
            </a:r>
            <a:r>
              <a:rPr lang="ru-RU" dirty="0"/>
              <a:t>, по праву считается старейшим и наиболее солидным игроком в этой области. Пакет </a:t>
            </a:r>
            <a:r>
              <a:rPr lang="ru-RU" dirty="0" err="1"/>
              <a:t>Mathematica</a:t>
            </a:r>
            <a:r>
              <a:rPr lang="ru-RU" dirty="0"/>
              <a:t> (текущая версия </a:t>
            </a:r>
            <a:r>
              <a:rPr lang="en-US" dirty="0" smtClean="0"/>
              <a:t>11</a:t>
            </a:r>
            <a:r>
              <a:rPr lang="ru-RU" dirty="0" smtClean="0"/>
              <a:t>.2</a:t>
            </a:r>
            <a:r>
              <a:rPr lang="ru-RU" dirty="0"/>
              <a:t>) повсеместно применяется при расчетах в современных научных исследованиях и получил широкую известность в научной и образовательной среде. Можно даже сказать, что </a:t>
            </a:r>
            <a:r>
              <a:rPr lang="ru-RU" dirty="0" err="1"/>
              <a:t>Mathematica</a:t>
            </a:r>
            <a:r>
              <a:rPr lang="ru-RU" dirty="0"/>
              <a:t> обладает значительной функциональной избыточностью (там, в частности, есть даже возможность для синтеза звука).</a:t>
            </a:r>
          </a:p>
          <a:p>
            <a:endParaRPr lang="ru-RU" dirty="0"/>
          </a:p>
        </p:txBody>
      </p:sp>
    </p:spTree>
    <p:extLst>
      <p:ext uri="{BB962C8B-B14F-4D97-AF65-F5344CB8AC3E}">
        <p14:creationId xmlns:p14="http://schemas.microsoft.com/office/powerpoint/2010/main" val="2608013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603549" y="631825"/>
            <a:ext cx="8984902" cy="5545138"/>
          </a:xfrm>
          <a:prstGeom prst="rect">
            <a:avLst/>
          </a:prstGeom>
        </p:spPr>
      </p:pic>
    </p:spTree>
    <p:extLst>
      <p:ext uri="{BB962C8B-B14F-4D97-AF65-F5344CB8AC3E}">
        <p14:creationId xmlns:p14="http://schemas.microsoft.com/office/powerpoint/2010/main" val="2297226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lstStyle/>
          <a:p>
            <a:r>
              <a:rPr lang="ru-RU" dirty="0"/>
              <a:t>Однако вряд ли эта мощная математическая система, претендующая на мировое лидерство, нужна секретарше или даже директору небольшой коммерческой фирмы, не говоря уже о рядовых пользователях. Но, несомненно, любая серьезная научная лаборатория или кафедра вуза должна иметь подобную программу, если там всерьез заинтересованы в автоматизации выполнения математических расчетов любой степени сложности. Несмотря на свою направленность на серьезные математические вычисления, системы класса </a:t>
            </a:r>
            <a:r>
              <a:rPr lang="ru-RU" dirty="0" err="1"/>
              <a:t>Mathematica</a:t>
            </a:r>
            <a:r>
              <a:rPr lang="ru-RU" dirty="0"/>
              <a:t> просты в освоении и могут использоваться довольно широкой категорией пользователей — студентами и преподавателями вузов, инженерами, аспирантами, научными работниками и даже учащимся математических классов общеобразовательных и специальных школ. </a:t>
            </a:r>
          </a:p>
        </p:txBody>
      </p:sp>
    </p:spTree>
    <p:extLst>
      <p:ext uri="{BB962C8B-B14F-4D97-AF65-F5344CB8AC3E}">
        <p14:creationId xmlns:p14="http://schemas.microsoft.com/office/powerpoint/2010/main" val="4098210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85000" lnSpcReduction="20000"/>
          </a:bodyPr>
          <a:lstStyle/>
          <a:p>
            <a:r>
              <a:rPr lang="ru-RU" dirty="0"/>
              <a:t>Отметим, что в разработках различных версий системы </a:t>
            </a:r>
            <a:r>
              <a:rPr lang="ru-RU" dirty="0" err="1"/>
              <a:t>Mathematica</a:t>
            </a:r>
            <a:r>
              <a:rPr lang="ru-RU" dirty="0"/>
              <a:t>, наряду с головной фирмой </a:t>
            </a:r>
            <a:r>
              <a:rPr lang="ru-RU" dirty="0" err="1"/>
              <a:t>Wolfram</a:t>
            </a:r>
            <a:r>
              <a:rPr lang="ru-RU" dirty="0"/>
              <a:t> </a:t>
            </a:r>
            <a:r>
              <a:rPr lang="ru-RU" dirty="0" err="1"/>
              <a:t>Research</a:t>
            </a:r>
            <a:r>
              <a:rPr lang="ru-RU" dirty="0"/>
              <a:t>, </a:t>
            </a:r>
            <a:r>
              <a:rPr lang="ru-RU" dirty="0" err="1"/>
              <a:t>Inc</a:t>
            </a:r>
            <a:r>
              <a:rPr lang="ru-RU" dirty="0"/>
              <a:t>., принимали участие другие фирмы и сотни специалистов высокой квалификации, в том числе математики и программисты. Есть среди них и представители пользующейся уважением и спросом за рубежом математической школы России. Система </a:t>
            </a:r>
            <a:r>
              <a:rPr lang="ru-RU" dirty="0" err="1"/>
              <a:t>Mathematica</a:t>
            </a:r>
            <a:r>
              <a:rPr lang="ru-RU" dirty="0"/>
              <a:t> является одной из самых крупных программных систем и реализует наиболее эффективные алгоритмы вычислений. К их числу, например, относится механизм контекстов, исключающий появление в программах побочных эффектов.</a:t>
            </a:r>
          </a:p>
          <a:p>
            <a:r>
              <a:rPr lang="ru-RU" dirty="0"/>
              <a:t>Система </a:t>
            </a:r>
            <a:r>
              <a:rPr lang="ru-RU" dirty="0" err="1"/>
              <a:t>Mathematica</a:t>
            </a:r>
            <a:r>
              <a:rPr lang="ru-RU" dirty="0"/>
              <a:t> сегодня рассматривается как мировой лидер среди компьютерных систем символьной математики для ПК, обеспечивающих не только возможности выполнения сложных численных расчетов с выводом их результатов в самом изысканном графическом виде, но и проведение особо трудоемких аналитических преобразований и вычислений. Версии системы под </a:t>
            </a:r>
            <a:r>
              <a:rPr lang="ru-RU" dirty="0" err="1"/>
              <a:t>Windows</a:t>
            </a:r>
            <a:r>
              <a:rPr lang="ru-RU" dirty="0"/>
              <a:t> имеют современный пользовательский интерфейс и позволяют готовить документы в форме </a:t>
            </a:r>
            <a:r>
              <a:rPr lang="ru-RU" dirty="0" err="1"/>
              <a:t>Notebooks</a:t>
            </a:r>
            <a:r>
              <a:rPr lang="ru-RU" dirty="0"/>
              <a:t> (записных книжек). Они объединяют исходные данные, описания алгоритмов решения задач, программ и результатов решения в самой разнообразной форме (математические формулы, числа, векторы, матрицы, таблицы и графики).</a:t>
            </a:r>
          </a:p>
          <a:p>
            <a:endParaRPr lang="ru-RU" dirty="0"/>
          </a:p>
        </p:txBody>
      </p:sp>
    </p:spTree>
    <p:extLst>
      <p:ext uri="{BB962C8B-B14F-4D97-AF65-F5344CB8AC3E}">
        <p14:creationId xmlns:p14="http://schemas.microsoft.com/office/powerpoint/2010/main" val="3319838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r>
              <a:rPr lang="ru-RU" dirty="0" err="1"/>
              <a:t>Mathematica</a:t>
            </a:r>
            <a:r>
              <a:rPr lang="ru-RU" dirty="0"/>
              <a:t> — это, с одной стороны, типичная система программирования на базе одного из самых мощных </a:t>
            </a:r>
            <a:r>
              <a:rPr lang="ru-RU" dirty="0" err="1"/>
              <a:t>проблемноориентированных</a:t>
            </a:r>
            <a:r>
              <a:rPr lang="ru-RU" dirty="0"/>
              <a:t> языков функционального программирования высокого уровня, предназначенная для решения различных задач (в том числе и математических), а с другой — интерактивная система для решения большинства математических задач в диалоговом режиме без традиционного программирования. Таким образом, </a:t>
            </a:r>
            <a:r>
              <a:rPr lang="ru-RU" dirty="0" err="1"/>
              <a:t>Mathematica</a:t>
            </a:r>
            <a:r>
              <a:rPr lang="ru-RU" dirty="0"/>
              <a:t> как система программирования имеет все возможности для разработки и создания практически любых управляющих структур, организации ввода-вывода, работы с системными функциями и обслуживания любых периферийных устройств, а с помощью пакетов расширения (</a:t>
            </a:r>
            <a:r>
              <a:rPr lang="ru-RU" dirty="0" err="1"/>
              <a:t>Add-ons</a:t>
            </a:r>
            <a:r>
              <a:rPr lang="ru-RU" dirty="0"/>
              <a:t>) появляется возможность подстраиваться под запросы любого </a:t>
            </a:r>
            <a:r>
              <a:rPr lang="ru-RU" dirty="0" smtClean="0"/>
              <a:t>пользователя</a:t>
            </a:r>
            <a:r>
              <a:rPr lang="en-US" dirty="0"/>
              <a:t>.</a:t>
            </a:r>
            <a:endParaRPr lang="ru-RU" dirty="0"/>
          </a:p>
        </p:txBody>
      </p:sp>
    </p:spTree>
    <p:extLst>
      <p:ext uri="{BB962C8B-B14F-4D97-AF65-F5344CB8AC3E}">
        <p14:creationId xmlns:p14="http://schemas.microsoft.com/office/powerpoint/2010/main" val="2365064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99151"/>
          </a:xfrm>
        </p:spPr>
        <p:txBody>
          <a:bodyPr>
            <a:normAutofit fontScale="90000"/>
          </a:bodyPr>
          <a:lstStyle/>
          <a:p>
            <a:r>
              <a:rPr lang="ru-RU" dirty="0" err="1"/>
              <a:t>Maxima</a:t>
            </a:r>
            <a:r>
              <a:rPr lang="ru-RU" dirty="0"/>
              <a:t> (</a:t>
            </a:r>
            <a:r>
              <a:rPr lang="ru-RU" u="sng" dirty="0">
                <a:hlinkClick r:id="rId2"/>
              </a:rPr>
              <a:t>http://maxima.sourceforge.net</a:t>
            </a:r>
            <a:r>
              <a:rPr lang="ru-RU" dirty="0"/>
              <a:t>/)</a:t>
            </a:r>
          </a:p>
        </p:txBody>
      </p:sp>
      <p:sp>
        <p:nvSpPr>
          <p:cNvPr id="3" name="Объект 2"/>
          <p:cNvSpPr>
            <a:spLocks noGrp="1"/>
          </p:cNvSpPr>
          <p:nvPr>
            <p:ph idx="1"/>
          </p:nvPr>
        </p:nvSpPr>
        <p:spPr>
          <a:xfrm>
            <a:off x="838200" y="1080655"/>
            <a:ext cx="10515600" cy="5096308"/>
          </a:xfrm>
        </p:spPr>
        <p:txBody>
          <a:bodyPr/>
          <a:lstStyle/>
          <a:p>
            <a:r>
              <a:rPr lang="en-US" dirty="0" smtClean="0"/>
              <a:t>C</a:t>
            </a:r>
            <a:r>
              <a:rPr lang="ru-RU" dirty="0" err="1" smtClean="0"/>
              <a:t>истема</a:t>
            </a:r>
            <a:r>
              <a:rPr lang="ru-RU" dirty="0" smtClean="0"/>
              <a:t> </a:t>
            </a:r>
            <a:r>
              <a:rPr lang="ru-RU" dirty="0" err="1"/>
              <a:t>Maxima</a:t>
            </a:r>
            <a:r>
              <a:rPr lang="ru-RU" dirty="0"/>
              <a:t> — это некоммерческий проект с открытым кодом. В программе </a:t>
            </a:r>
            <a:r>
              <a:rPr lang="ru-RU" dirty="0" err="1"/>
              <a:t>Maxima</a:t>
            </a:r>
            <a:r>
              <a:rPr lang="ru-RU" dirty="0"/>
              <a:t> для математической работы используется язык, сходный с языком в пакете </a:t>
            </a:r>
            <a:r>
              <a:rPr lang="ru-RU" dirty="0" err="1"/>
              <a:t>Mathematica</a:t>
            </a:r>
            <a:r>
              <a:rPr lang="ru-RU" dirty="0"/>
              <a:t>, а графический интерфейс построен по тем же принципам. Изначально программа называлась </a:t>
            </a:r>
            <a:r>
              <a:rPr lang="ru-RU" dirty="0" err="1"/>
              <a:t>Xmaxima</a:t>
            </a:r>
            <a:r>
              <a:rPr lang="ru-RU" dirty="0"/>
              <a:t> и создавалась для UNIX-систем</a:t>
            </a:r>
            <a:r>
              <a:rPr lang="ru-RU" dirty="0" smtClean="0"/>
              <a:t>.</a:t>
            </a:r>
            <a:endParaRPr lang="en-US" dirty="0" smtClean="0"/>
          </a:p>
          <a:p>
            <a:r>
              <a:rPr lang="ru-RU" dirty="0"/>
              <a:t>Кроме того, сейчас у системы </a:t>
            </a:r>
            <a:r>
              <a:rPr lang="ru-RU" dirty="0" err="1"/>
              <a:t>Maxima</a:t>
            </a:r>
            <a:r>
              <a:rPr lang="ru-RU" dirty="0"/>
              <a:t> есть еще более мощный, эффективный и дружественный кроссплатформенный графический интерфейс, который называется </a:t>
            </a:r>
            <a:r>
              <a:rPr lang="ru-RU" dirty="0" err="1"/>
              <a:t>Wxmaxima</a:t>
            </a:r>
            <a:r>
              <a:rPr lang="ru-RU" dirty="0"/>
              <a:t> (http://wxmaxima.sourceforge.net). И хотя этот проект пока что существует лишь в бета-версии, он постепенно превращается в очень серьезную альтернативу коммерческим системам.</a:t>
            </a:r>
          </a:p>
          <a:p>
            <a:endParaRPr lang="ru-RU" dirty="0"/>
          </a:p>
        </p:txBody>
      </p:sp>
    </p:spTree>
    <p:extLst>
      <p:ext uri="{BB962C8B-B14F-4D97-AF65-F5344CB8AC3E}">
        <p14:creationId xmlns:p14="http://schemas.microsoft.com/office/powerpoint/2010/main" val="1434319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pic>
        <p:nvPicPr>
          <p:cNvPr id="4" name="Объект 3" descr="http://compress.ru/archive/cp/2006/7/18/0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97280" y="864525"/>
            <a:ext cx="10008524" cy="5552900"/>
          </a:xfrm>
          <a:prstGeom prst="rect">
            <a:avLst/>
          </a:prstGeom>
          <a:noFill/>
          <a:ln>
            <a:noFill/>
          </a:ln>
        </p:spPr>
      </p:pic>
    </p:spTree>
    <p:extLst>
      <p:ext uri="{BB962C8B-B14F-4D97-AF65-F5344CB8AC3E}">
        <p14:creationId xmlns:p14="http://schemas.microsoft.com/office/powerpoint/2010/main" val="781931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6024"/>
          </a:xfrm>
        </p:spPr>
        <p:txBody>
          <a:bodyPr>
            <a:normAutofit fontScale="90000"/>
          </a:bodyPr>
          <a:lstStyle/>
          <a:p>
            <a:r>
              <a:rPr lang="ru-RU" dirty="0" err="1"/>
              <a:t>Kalamaris</a:t>
            </a:r>
            <a:endParaRPr lang="ru-RU" dirty="0"/>
          </a:p>
        </p:txBody>
      </p:sp>
      <p:sp>
        <p:nvSpPr>
          <p:cNvPr id="3" name="Объект 2"/>
          <p:cNvSpPr>
            <a:spLocks noGrp="1"/>
          </p:cNvSpPr>
          <p:nvPr>
            <p:ph idx="1"/>
          </p:nvPr>
        </p:nvSpPr>
        <p:spPr>
          <a:xfrm>
            <a:off x="838200" y="881150"/>
            <a:ext cx="10515600" cy="5295813"/>
          </a:xfrm>
        </p:spPr>
        <p:txBody>
          <a:bodyPr/>
          <a:lstStyle/>
          <a:p>
            <a:r>
              <a:rPr lang="ru-RU" dirty="0"/>
              <a:t>новый проект, который имеет подход и идеологию, схожие с системой </a:t>
            </a:r>
            <a:r>
              <a:rPr lang="ru-RU" dirty="0" err="1"/>
              <a:t>Mathematica</a:t>
            </a:r>
            <a:r>
              <a:rPr lang="ru-RU" dirty="0"/>
              <a:t>. Проект еще не завершен, но тоже является неплохой бесплатной альтернативой такому коммерческому монстру, как </a:t>
            </a:r>
            <a:r>
              <a:rPr lang="ru-RU" dirty="0" err="1"/>
              <a:t>Mathematica</a:t>
            </a:r>
            <a:r>
              <a:rPr lang="ru-RU" dirty="0" smtClean="0"/>
              <a:t>.</a:t>
            </a:r>
            <a:endParaRPr lang="en-US" dirty="0" smtClean="0"/>
          </a:p>
          <a:p>
            <a:endParaRPr lang="ru-RU" dirty="0"/>
          </a:p>
        </p:txBody>
      </p:sp>
      <p:pic>
        <p:nvPicPr>
          <p:cNvPr id="4" name="Рисунок 3" descr="http://compress.ru/archive/cp/2006/7/18/04.gif"/>
          <p:cNvPicPr/>
          <p:nvPr/>
        </p:nvPicPr>
        <p:blipFill>
          <a:blip r:embed="rId2">
            <a:extLst>
              <a:ext uri="{28A0092B-C50C-407E-A947-70E740481C1C}">
                <a14:useLocalDpi xmlns:a14="http://schemas.microsoft.com/office/drawing/2010/main" val="0"/>
              </a:ext>
            </a:extLst>
          </a:blip>
          <a:srcRect/>
          <a:stretch>
            <a:fillRect/>
          </a:stretch>
        </p:blipFill>
        <p:spPr bwMode="auto">
          <a:xfrm>
            <a:off x="4191000" y="2586038"/>
            <a:ext cx="3810000" cy="3590925"/>
          </a:xfrm>
          <a:prstGeom prst="rect">
            <a:avLst/>
          </a:prstGeom>
          <a:noFill/>
          <a:ln>
            <a:noFill/>
          </a:ln>
        </p:spPr>
      </p:pic>
    </p:spTree>
    <p:extLst>
      <p:ext uri="{BB962C8B-B14F-4D97-AF65-F5344CB8AC3E}">
        <p14:creationId xmlns:p14="http://schemas.microsoft.com/office/powerpoint/2010/main" val="627262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32402"/>
          </a:xfrm>
        </p:spPr>
        <p:txBody>
          <a:bodyPr>
            <a:normAutofit fontScale="90000"/>
          </a:bodyPr>
          <a:lstStyle/>
          <a:p>
            <a:r>
              <a:rPr lang="ru-RU" dirty="0" err="1"/>
              <a:t>Maple</a:t>
            </a:r>
            <a:r>
              <a:rPr lang="ru-RU" dirty="0"/>
              <a:t> (</a:t>
            </a:r>
            <a:r>
              <a:rPr lang="ru-RU" u="sng" dirty="0">
                <a:hlinkClick r:id="rId2"/>
              </a:rPr>
              <a:t>http://www.maplesoft.com/</a:t>
            </a:r>
            <a:r>
              <a:rPr lang="ru-RU" dirty="0"/>
              <a:t>)</a:t>
            </a:r>
          </a:p>
        </p:txBody>
      </p:sp>
      <p:sp>
        <p:nvSpPr>
          <p:cNvPr id="3" name="Объект 2"/>
          <p:cNvSpPr>
            <a:spLocks noGrp="1"/>
          </p:cNvSpPr>
          <p:nvPr>
            <p:ph idx="1"/>
          </p:nvPr>
        </p:nvSpPr>
        <p:spPr>
          <a:xfrm>
            <a:off x="838200" y="997528"/>
            <a:ext cx="10515600" cy="5179435"/>
          </a:xfrm>
        </p:spPr>
        <p:txBody>
          <a:bodyPr/>
          <a:lstStyle/>
          <a:p>
            <a:r>
              <a:rPr lang="ru-RU" dirty="0"/>
              <a:t>Программа </a:t>
            </a:r>
            <a:r>
              <a:rPr lang="ru-RU" dirty="0" err="1"/>
              <a:t>Maple</a:t>
            </a:r>
            <a:r>
              <a:rPr lang="ru-RU" dirty="0"/>
              <a:t> (последняя версия </a:t>
            </a:r>
            <a:r>
              <a:rPr lang="ru-RU" dirty="0" err="1"/>
              <a:t>Maple</a:t>
            </a:r>
            <a:r>
              <a:rPr lang="ru-RU" dirty="0"/>
              <a:t> </a:t>
            </a:r>
            <a:r>
              <a:rPr lang="ru-RU" dirty="0" smtClean="0"/>
              <a:t>2017</a:t>
            </a:r>
            <a:r>
              <a:rPr lang="en-US" dirty="0" smtClean="0"/>
              <a:t>;</a:t>
            </a:r>
            <a:r>
              <a:rPr lang="ru-RU" dirty="0" smtClean="0"/>
              <a:t> </a:t>
            </a:r>
            <a:r>
              <a:rPr lang="ru-RU" dirty="0"/>
              <a:t>25 мая 2017) — своего рода патриарх в семействе систем символьной математики и до сих пор является одним из лидеров среди универсальных систем символьных вычислений. Она предоставляет пользователю удобную интеллектуальную среду для математических исследований любого уровня и пользуется особой популярностью в научной среде. Отметим, что символьный анализатор программы </a:t>
            </a:r>
            <a:r>
              <a:rPr lang="ru-RU" dirty="0" err="1"/>
              <a:t>Maple</a:t>
            </a:r>
            <a:r>
              <a:rPr lang="ru-RU" dirty="0"/>
              <a:t> является наиболее сильной частью этого ПО, поэтому именно он был позаимствован и включен в ряд других CAE-пакетов, таких как </a:t>
            </a:r>
            <a:r>
              <a:rPr lang="ru-RU" dirty="0" err="1"/>
              <a:t>MathCad</a:t>
            </a:r>
            <a:r>
              <a:rPr lang="ru-RU" dirty="0"/>
              <a:t> и </a:t>
            </a:r>
            <a:r>
              <a:rPr lang="ru-RU" dirty="0" err="1"/>
              <a:t>MatLab</a:t>
            </a:r>
            <a:r>
              <a:rPr lang="ru-RU" dirty="0"/>
              <a:t>, а также в состав пакетов для подготовки научных публикаций </a:t>
            </a:r>
            <a:r>
              <a:rPr lang="ru-RU" dirty="0" err="1"/>
              <a:t>Scientific</a:t>
            </a:r>
            <a:r>
              <a:rPr lang="ru-RU" dirty="0"/>
              <a:t> </a:t>
            </a:r>
            <a:r>
              <a:rPr lang="ru-RU" dirty="0" err="1"/>
              <a:t>WorkPlace</a:t>
            </a:r>
            <a:r>
              <a:rPr lang="ru-RU" dirty="0"/>
              <a:t> и </a:t>
            </a:r>
            <a:r>
              <a:rPr lang="ru-RU" dirty="0" err="1"/>
              <a:t>Math</a:t>
            </a:r>
            <a:r>
              <a:rPr lang="ru-RU" dirty="0"/>
              <a:t> </a:t>
            </a:r>
            <a:r>
              <a:rPr lang="ru-RU" dirty="0" err="1"/>
              <a:t>Office</a:t>
            </a:r>
            <a:r>
              <a:rPr lang="ru-RU" dirty="0"/>
              <a:t> </a:t>
            </a:r>
            <a:r>
              <a:rPr lang="ru-RU" dirty="0" err="1"/>
              <a:t>for</a:t>
            </a:r>
            <a:r>
              <a:rPr lang="ru-RU" dirty="0"/>
              <a:t> </a:t>
            </a:r>
            <a:r>
              <a:rPr lang="ru-RU" dirty="0" err="1"/>
              <a:t>Word</a:t>
            </a:r>
            <a:r>
              <a:rPr lang="ru-RU" dirty="0"/>
              <a:t>.</a:t>
            </a:r>
          </a:p>
          <a:p>
            <a:endParaRPr lang="ru-RU" dirty="0"/>
          </a:p>
        </p:txBody>
      </p:sp>
    </p:spTree>
    <p:extLst>
      <p:ext uri="{BB962C8B-B14F-4D97-AF65-F5344CB8AC3E}">
        <p14:creationId xmlns:p14="http://schemas.microsoft.com/office/powerpoint/2010/main" val="3850372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pic>
        <p:nvPicPr>
          <p:cNvPr id="4" name="Объект 3" descr="http://compress.ru/archive/cp/2006/7/18/06.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5673" y="648393"/>
            <a:ext cx="8578734" cy="5669280"/>
          </a:xfrm>
          <a:prstGeom prst="rect">
            <a:avLst/>
          </a:prstGeom>
          <a:noFill/>
          <a:ln>
            <a:noFill/>
          </a:ln>
        </p:spPr>
      </p:pic>
    </p:spTree>
    <p:extLst>
      <p:ext uri="{BB962C8B-B14F-4D97-AF65-F5344CB8AC3E}">
        <p14:creationId xmlns:p14="http://schemas.microsoft.com/office/powerpoint/2010/main" val="1711653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581891"/>
            <a:ext cx="10515600" cy="5595072"/>
          </a:xfrm>
        </p:spPr>
        <p:txBody>
          <a:bodyPr/>
          <a:lstStyle/>
          <a:p>
            <a:r>
              <a:rPr lang="ru-RU" dirty="0"/>
              <a:t>Пакет </a:t>
            </a:r>
            <a:r>
              <a:rPr lang="ru-RU" dirty="0" err="1"/>
              <a:t>Maple</a:t>
            </a:r>
            <a:r>
              <a:rPr lang="ru-RU" dirty="0"/>
              <a:t> — совместная разработка Университета Ватерлоо (шт. Онтарио, Канада) и Высшей технической школы (ETHZ, Цюрих, Швейцария). Для его продажи была создана специальная компания — </a:t>
            </a:r>
            <a:r>
              <a:rPr lang="ru-RU" dirty="0" err="1"/>
              <a:t>Waterloo</a:t>
            </a:r>
            <a:r>
              <a:rPr lang="ru-RU" dirty="0"/>
              <a:t> </a:t>
            </a:r>
            <a:r>
              <a:rPr lang="ru-RU" dirty="0" err="1"/>
              <a:t>Maple</a:t>
            </a:r>
            <a:r>
              <a:rPr lang="ru-RU" dirty="0"/>
              <a:t>, </a:t>
            </a:r>
            <a:r>
              <a:rPr lang="ru-RU" dirty="0" err="1"/>
              <a:t>Inc</a:t>
            </a:r>
            <a:r>
              <a:rPr lang="ru-RU" dirty="0"/>
              <a:t>., которая, к сожалению, больше прославилась математической проработкой своего проекта, чем уровнем его коммерческой реализации. В результате система </a:t>
            </a:r>
            <a:r>
              <a:rPr lang="ru-RU" dirty="0" err="1"/>
              <a:t>Maple</a:t>
            </a:r>
            <a:r>
              <a:rPr lang="ru-RU" dirty="0"/>
              <a:t> ранее была доступна преимущественно узкому кругу профессионалов. Сейчас эта компания работает совместно с более преуспевающей в коммерции и в проработке пользовательского интерфейса математических систем фирмой </a:t>
            </a:r>
            <a:r>
              <a:rPr lang="ru-RU" dirty="0" err="1"/>
              <a:t>MathSoft</a:t>
            </a:r>
            <a:r>
              <a:rPr lang="ru-RU" dirty="0"/>
              <a:t>, </a:t>
            </a:r>
            <a:r>
              <a:rPr lang="ru-RU" dirty="0" err="1"/>
              <a:t>Inc</a:t>
            </a:r>
            <a:r>
              <a:rPr lang="ru-RU" dirty="0"/>
              <a:t>. — создательницей весьма популярных и массовых систем для численных расчетов </a:t>
            </a:r>
            <a:r>
              <a:rPr lang="ru-RU" dirty="0" err="1"/>
              <a:t>MathCad</a:t>
            </a:r>
            <a:r>
              <a:rPr lang="ru-RU" dirty="0"/>
              <a:t>, ставших международным стандартом для технических вычислений.</a:t>
            </a:r>
          </a:p>
          <a:p>
            <a:endParaRPr lang="ru-RU" dirty="0"/>
          </a:p>
        </p:txBody>
      </p:sp>
    </p:spTree>
    <p:extLst>
      <p:ext uri="{BB962C8B-B14F-4D97-AF65-F5344CB8AC3E}">
        <p14:creationId xmlns:p14="http://schemas.microsoft.com/office/powerpoint/2010/main" val="1260390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lnSpcReduction="10000"/>
          </a:bodyPr>
          <a:lstStyle/>
          <a:p>
            <a:r>
              <a:rPr lang="ru-RU" dirty="0"/>
              <a:t>Пакет </a:t>
            </a:r>
            <a:r>
              <a:rPr lang="ru-RU" dirty="0" err="1"/>
              <a:t>Maple</a:t>
            </a:r>
            <a:r>
              <a:rPr lang="ru-RU" dirty="0"/>
              <a:t> состоит из ядра (процедур, написанных на языке С и хорошо оптимизированных), библиотеки, написанной на </a:t>
            </a:r>
            <a:r>
              <a:rPr lang="ru-RU" dirty="0" err="1"/>
              <a:t>Maple</a:t>
            </a:r>
            <a:r>
              <a:rPr lang="ru-RU" dirty="0"/>
              <a:t>-языке, и развитого внешнего интерфейса. Ядро выполняет большинство базовых операций, а библиотека содержит множество команд — процедур, выполняемых в режиме интерпретации.</a:t>
            </a:r>
          </a:p>
          <a:p>
            <a:r>
              <a:rPr lang="ru-RU" dirty="0"/>
              <a:t>Интерфейс </a:t>
            </a:r>
            <a:r>
              <a:rPr lang="ru-RU" dirty="0" err="1"/>
              <a:t>Maple</a:t>
            </a:r>
            <a:r>
              <a:rPr lang="ru-RU" dirty="0"/>
              <a:t> основан на концепции рабочего поля (</a:t>
            </a:r>
            <a:r>
              <a:rPr lang="ru-RU" dirty="0" err="1"/>
              <a:t>worksheet</a:t>
            </a:r>
            <a:r>
              <a:rPr lang="ru-RU" dirty="0"/>
              <a:t>) или документа, содержащего строки ввода-вывода и текст, а также графику.</a:t>
            </a:r>
          </a:p>
          <a:p>
            <a:r>
              <a:rPr lang="ru-RU" dirty="0"/>
              <a:t>Работа с пакетом происходит в режиме интерпретатора. В строке ввода пользователь задает команду, нажимает клавишу </a:t>
            </a:r>
            <a:r>
              <a:rPr lang="ru-RU" dirty="0" err="1"/>
              <a:t>Enter</a:t>
            </a:r>
            <a:r>
              <a:rPr lang="ru-RU" dirty="0"/>
              <a:t> и получает результат — строку (или строки) вывода либо сообщение об ошибочно введенной команде. Тут же выдается приглашение вводить новую команду и т.д.</a:t>
            </a:r>
          </a:p>
          <a:p>
            <a:endParaRPr lang="ru-RU" dirty="0"/>
          </a:p>
        </p:txBody>
      </p:sp>
    </p:spTree>
    <p:extLst>
      <p:ext uri="{BB962C8B-B14F-4D97-AF65-F5344CB8AC3E}">
        <p14:creationId xmlns:p14="http://schemas.microsoft.com/office/powerpoint/2010/main" val="3256901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lstStyle/>
          <a:p>
            <a:r>
              <a:rPr lang="ru-RU" dirty="0"/>
              <a:t>Рабочие окна (листы) системы </a:t>
            </a:r>
            <a:r>
              <a:rPr lang="ru-RU" dirty="0" err="1"/>
              <a:t>Maple</a:t>
            </a:r>
            <a:r>
              <a:rPr lang="ru-RU" dirty="0"/>
              <a:t> могут быть использованы либо как интерактивные среды для решения задач, либо как система для подготовки технической документации. Исполнительные группы и электронные таблицы упрощают взаимодействие пользователя с движком </a:t>
            </a:r>
            <a:r>
              <a:rPr lang="ru-RU" dirty="0" err="1"/>
              <a:t>Maple</a:t>
            </a:r>
            <a:r>
              <a:rPr lang="ru-RU" dirty="0"/>
              <a:t>, выполняя роль тех первичных средств, при помощи которых в систему </a:t>
            </a:r>
            <a:r>
              <a:rPr lang="ru-RU" dirty="0" err="1"/>
              <a:t>Maple</a:t>
            </a:r>
            <a:r>
              <a:rPr lang="ru-RU" dirty="0"/>
              <a:t> передаются запросы на выполнение конкретных задач и вывод результатов. Оба эти типа первичных средств допускают возможность ввода команд </a:t>
            </a:r>
            <a:r>
              <a:rPr lang="ru-RU" dirty="0" err="1"/>
              <a:t>Maple</a:t>
            </a:r>
            <a:r>
              <a:rPr lang="ru-RU" dirty="0" smtClean="0"/>
              <a:t>.</a:t>
            </a:r>
            <a:r>
              <a:rPr lang="en-US" dirty="0" smtClean="0"/>
              <a:t> </a:t>
            </a:r>
            <a:r>
              <a:rPr lang="ru-RU" dirty="0"/>
              <a:t>Рабочие листы можно организовать иерархически, в виде разделов и подразделов. Разделы и подразделы можно как расширять, так и сворачивать. Система </a:t>
            </a:r>
            <a:r>
              <a:rPr lang="ru-RU" dirty="0" err="1"/>
              <a:t>Maple</a:t>
            </a:r>
            <a:r>
              <a:rPr lang="ru-RU" dirty="0"/>
              <a:t>, подобно другим текстовым редакторам, поддерживает опцию закладок.</a:t>
            </a:r>
          </a:p>
          <a:p>
            <a:endParaRPr lang="ru-RU" dirty="0"/>
          </a:p>
        </p:txBody>
      </p:sp>
    </p:spTree>
    <p:extLst>
      <p:ext uri="{BB962C8B-B14F-4D97-AF65-F5344CB8AC3E}">
        <p14:creationId xmlns:p14="http://schemas.microsoft.com/office/powerpoint/2010/main" val="2759506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92500" lnSpcReduction="10000"/>
          </a:bodyPr>
          <a:lstStyle/>
          <a:p>
            <a:r>
              <a:rPr lang="ru-RU" dirty="0"/>
              <a:t>Систему </a:t>
            </a:r>
            <a:r>
              <a:rPr lang="ru-RU" dirty="0" err="1"/>
              <a:t>Maple</a:t>
            </a:r>
            <a:r>
              <a:rPr lang="ru-RU" dirty="0"/>
              <a:t> можно использовать и на самом элементарном уровне ее возможностей — как очень мощный калькулятор для вычислений по заданным формулам, но главным ее достоинством является способность выполнять арифметические действия в символьном виде, то есть так, как это делает человек. При работе с дробями и корнями программа не приводит их в процессе вычислений к десятичному виду, а производит необходимые сокращения и преобразования в столбик, что позволяет избежать ошибок при округлении. Для работы с десятичными эквивалентами в системе </a:t>
            </a:r>
            <a:r>
              <a:rPr lang="ru-RU" dirty="0" err="1"/>
              <a:t>Maple</a:t>
            </a:r>
            <a:r>
              <a:rPr lang="ru-RU" dirty="0"/>
              <a:t> имеется специальная команда, аппроксимирующая значение выражения в формате чисел с плавающей запятой. Система </a:t>
            </a:r>
            <a:r>
              <a:rPr lang="ru-RU" dirty="0" err="1"/>
              <a:t>Maple</a:t>
            </a:r>
            <a:r>
              <a:rPr lang="ru-RU" dirty="0"/>
              <a:t> вычисляет конечные и бесконечные суммы и произведения, выполняет вычислительные операции с комплексными числами, легко приводит комплексное число к числу в полярных координатах, вычисляет числовые значения элементарных функций, а также знает много специальных функций и математических констант (таких, например, как «е» и «пи»). </a:t>
            </a:r>
            <a:r>
              <a:rPr lang="ru-RU" dirty="0" err="1"/>
              <a:t>Maple</a:t>
            </a:r>
            <a:r>
              <a:rPr lang="ru-RU" dirty="0"/>
              <a:t> поддерживает сотни специальных функций и чисел</a:t>
            </a:r>
          </a:p>
        </p:txBody>
      </p:sp>
    </p:spTree>
    <p:extLst>
      <p:ext uri="{BB962C8B-B14F-4D97-AF65-F5344CB8AC3E}">
        <p14:creationId xmlns:p14="http://schemas.microsoft.com/office/powerpoint/2010/main" val="621957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normAutofit fontScale="92500" lnSpcReduction="20000"/>
          </a:bodyPr>
          <a:lstStyle/>
          <a:p>
            <a:r>
              <a:rPr lang="ru-RU" dirty="0"/>
              <a:t>Система </a:t>
            </a:r>
            <a:r>
              <a:rPr lang="ru-RU" dirty="0" err="1"/>
              <a:t>Maple</a:t>
            </a:r>
            <a:r>
              <a:rPr lang="ru-RU" dirty="0"/>
              <a:t> использует процедурный язык 4-го поколения (4GL). Этот язык специально предназначен для быстрой разработки математических подпрограмм и пользовательских приложений. Синтаксис данного языка аналогичен синтаксису универсальных языков высокого уровня: C, </a:t>
            </a:r>
            <a:r>
              <a:rPr lang="ru-RU" dirty="0" err="1"/>
              <a:t>Fortran</a:t>
            </a:r>
            <a:r>
              <a:rPr lang="ru-RU" dirty="0"/>
              <a:t>, </a:t>
            </a:r>
            <a:r>
              <a:rPr lang="ru-RU" dirty="0" err="1"/>
              <a:t>Basic</a:t>
            </a:r>
            <a:r>
              <a:rPr lang="ru-RU" dirty="0"/>
              <a:t> и </a:t>
            </a:r>
            <a:r>
              <a:rPr lang="ru-RU" dirty="0" err="1"/>
              <a:t>Pascal</a:t>
            </a:r>
            <a:r>
              <a:rPr lang="ru-RU" dirty="0"/>
              <a:t>.</a:t>
            </a:r>
          </a:p>
          <a:p>
            <a:r>
              <a:rPr lang="ru-RU" dirty="0" err="1"/>
              <a:t>Maple</a:t>
            </a:r>
            <a:r>
              <a:rPr lang="ru-RU" dirty="0"/>
              <a:t> может генерировать код, совместимый с такими языками программирования, как </a:t>
            </a:r>
            <a:r>
              <a:rPr lang="ru-RU" dirty="0" err="1"/>
              <a:t>Fortran</a:t>
            </a:r>
            <a:r>
              <a:rPr lang="ru-RU" dirty="0"/>
              <a:t> или C, и с языком набора текста </a:t>
            </a:r>
            <a:r>
              <a:rPr lang="ru-RU" dirty="0" err="1"/>
              <a:t>LaTeX</a:t>
            </a:r>
            <a:r>
              <a:rPr lang="ru-RU" dirty="0"/>
              <a:t>, который пользуется большой популярностью в научном мире и применяется для оформления публикаций. Одно из преимуществ этого свойства — способность обеспечивать доступ к специализированным числовым программам, максимально ускоряющим решение сложных задач. Например, используя систему </a:t>
            </a:r>
            <a:r>
              <a:rPr lang="ru-RU" dirty="0" err="1"/>
              <a:t>Maple</a:t>
            </a:r>
            <a:r>
              <a:rPr lang="ru-RU" dirty="0"/>
              <a:t>, можно разработать определенную математическую модель, а затем с ее помощью сгенерировать код на языке C, соответствующий этой модели. Язык 4GL, специально оптимизированный для разработки математических приложений, позволяет сократить процесс разработки, а настроить пользовательский интерфейс помогают элементы </a:t>
            </a:r>
            <a:r>
              <a:rPr lang="ru-RU" dirty="0" err="1"/>
              <a:t>Maplets</a:t>
            </a:r>
            <a:r>
              <a:rPr lang="ru-RU" dirty="0"/>
              <a:t> или документы </a:t>
            </a:r>
            <a:r>
              <a:rPr lang="ru-RU" dirty="0" err="1"/>
              <a:t>Maple</a:t>
            </a:r>
            <a:r>
              <a:rPr lang="ru-RU" dirty="0"/>
              <a:t> со встроенными графическими компонентами.</a:t>
            </a:r>
          </a:p>
          <a:p>
            <a:endParaRPr lang="ru-RU" dirty="0"/>
          </a:p>
        </p:txBody>
      </p:sp>
    </p:spTree>
    <p:extLst>
      <p:ext uri="{BB962C8B-B14F-4D97-AF65-F5344CB8AC3E}">
        <p14:creationId xmlns:p14="http://schemas.microsoft.com/office/powerpoint/2010/main" val="4016802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lstStyle/>
          <a:p>
            <a:r>
              <a:rPr lang="ru-RU" dirty="0" err="1"/>
              <a:t>Maple</a:t>
            </a:r>
            <a:r>
              <a:rPr lang="ru-RU" dirty="0"/>
              <a:t> является первым универсальным математическим пакетом, который предлагает полную поддержку стандарта </a:t>
            </a:r>
            <a:r>
              <a:rPr lang="ru-RU" dirty="0" err="1"/>
              <a:t>MathML</a:t>
            </a:r>
            <a:r>
              <a:rPr lang="ru-RU" dirty="0"/>
              <a:t> 2.0, управляющего как внешним видом, так и смыслом математики в Интернете. Эта эксклюзивная функция делает текущую версию </a:t>
            </a:r>
            <a:r>
              <a:rPr lang="ru-RU" dirty="0" err="1"/>
              <a:t>MathML</a:t>
            </a:r>
            <a:r>
              <a:rPr lang="ru-RU" dirty="0"/>
              <a:t> основным средством Интернет-математики, а также устанавливает новый уровень совместимости многопользовательской среды. TCP/IP-протокол обеспечивает динамический доступ к информации из других Интернет-ресурсов, например к данным для финансового анализа в реальном времени или к данным о погоде.</a:t>
            </a:r>
          </a:p>
          <a:p>
            <a:endParaRPr lang="ru-RU" dirty="0"/>
          </a:p>
        </p:txBody>
      </p:sp>
    </p:spTree>
    <p:extLst>
      <p:ext uri="{BB962C8B-B14F-4D97-AF65-F5344CB8AC3E}">
        <p14:creationId xmlns:p14="http://schemas.microsoft.com/office/powerpoint/2010/main" val="723363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49522"/>
          </a:xfrm>
        </p:spPr>
        <p:txBody>
          <a:bodyPr>
            <a:normAutofit fontScale="90000"/>
          </a:bodyPr>
          <a:lstStyle/>
          <a:p>
            <a:r>
              <a:rPr lang="ru-RU" dirty="0"/>
              <a:t>Альтернативные пакеты</a:t>
            </a:r>
          </a:p>
        </p:txBody>
      </p:sp>
      <p:sp>
        <p:nvSpPr>
          <p:cNvPr id="3" name="Объект 2"/>
          <p:cNvSpPr>
            <a:spLocks noGrp="1"/>
          </p:cNvSpPr>
          <p:nvPr>
            <p:ph idx="1"/>
          </p:nvPr>
        </p:nvSpPr>
        <p:spPr>
          <a:xfrm>
            <a:off x="838200" y="814648"/>
            <a:ext cx="10515600" cy="5362315"/>
          </a:xfrm>
        </p:spPr>
        <p:txBody>
          <a:bodyPr/>
          <a:lstStyle/>
          <a:p>
            <a:r>
              <a:rPr lang="ru-RU" dirty="0"/>
              <a:t>В качестве более простых, но идеологически близких альтернатив программе </a:t>
            </a:r>
            <a:r>
              <a:rPr lang="ru-RU" dirty="0" err="1"/>
              <a:t>Maple</a:t>
            </a:r>
            <a:r>
              <a:rPr lang="ru-RU" dirty="0"/>
              <a:t> можно отметить такие пакеты, как </a:t>
            </a:r>
            <a:r>
              <a:rPr lang="ru-RU" dirty="0" err="1"/>
              <a:t>Derive</a:t>
            </a:r>
            <a:r>
              <a:rPr lang="ru-RU" dirty="0"/>
              <a:t> (</a:t>
            </a:r>
            <a:r>
              <a:rPr lang="ru-RU" u="sng" dirty="0">
                <a:hlinkClick r:id="rId2"/>
              </a:rPr>
              <a:t>http://www.chartwellyorke.com/derive.html</a:t>
            </a:r>
            <a:r>
              <a:rPr lang="ru-RU" dirty="0"/>
              <a:t>), </a:t>
            </a:r>
            <a:r>
              <a:rPr lang="ru-RU" dirty="0" err="1"/>
              <a:t>Scientific</a:t>
            </a:r>
            <a:r>
              <a:rPr lang="ru-RU" dirty="0"/>
              <a:t> </a:t>
            </a:r>
            <a:r>
              <a:rPr lang="ru-RU" dirty="0" err="1"/>
              <a:t>WorkPlace</a:t>
            </a:r>
            <a:r>
              <a:rPr lang="ru-RU" dirty="0"/>
              <a:t> (</a:t>
            </a:r>
            <a:r>
              <a:rPr lang="ru-RU" u="sng" dirty="0">
                <a:hlinkClick r:id="rId3"/>
              </a:rPr>
              <a:t>http://www.mackichan.com/</a:t>
            </a:r>
            <a:r>
              <a:rPr lang="ru-RU" dirty="0"/>
              <a:t>) и </a:t>
            </a:r>
            <a:r>
              <a:rPr lang="ru-RU" dirty="0" err="1"/>
              <a:t>YaCaS</a:t>
            </a:r>
            <a:r>
              <a:rPr lang="ru-RU" dirty="0"/>
              <a:t> (</a:t>
            </a:r>
            <a:r>
              <a:rPr lang="ru-RU" u="sng" dirty="0">
                <a:hlinkClick r:id="rId4"/>
              </a:rPr>
              <a:t>www.xs4all.nl/~</a:t>
            </a:r>
            <a:r>
              <a:rPr lang="ru-RU" u="sng" dirty="0" err="1">
                <a:hlinkClick r:id="rId4"/>
              </a:rPr>
              <a:t>apinkus</a:t>
            </a:r>
            <a:r>
              <a:rPr lang="ru-RU" u="sng" dirty="0">
                <a:hlinkClick r:id="rId4"/>
              </a:rPr>
              <a:t>/yacas.html</a:t>
            </a:r>
            <a:r>
              <a:rPr lang="ru-RU" dirty="0"/>
              <a:t>).</a:t>
            </a:r>
          </a:p>
          <a:p>
            <a:endParaRPr lang="ru-RU" dirty="0"/>
          </a:p>
        </p:txBody>
      </p:sp>
    </p:spTree>
    <p:extLst>
      <p:ext uri="{BB962C8B-B14F-4D97-AF65-F5344CB8AC3E}">
        <p14:creationId xmlns:p14="http://schemas.microsoft.com/office/powerpoint/2010/main" val="1098316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2526"/>
          </a:xfrm>
        </p:spPr>
        <p:txBody>
          <a:bodyPr>
            <a:normAutofit fontScale="90000"/>
          </a:bodyPr>
          <a:lstStyle/>
          <a:p>
            <a:r>
              <a:rPr lang="ru-RU" dirty="0" err="1"/>
              <a:t>MatLab</a:t>
            </a:r>
            <a:r>
              <a:rPr lang="ru-RU" dirty="0"/>
              <a:t> (</a:t>
            </a:r>
            <a:r>
              <a:rPr lang="ru-RU" u="sng" dirty="0">
                <a:hlinkClick r:id="rId2"/>
              </a:rPr>
              <a:t>http://www.mathworks.com/</a:t>
            </a:r>
            <a:r>
              <a:rPr lang="ru-RU" dirty="0"/>
              <a:t>)</a:t>
            </a:r>
          </a:p>
        </p:txBody>
      </p:sp>
      <p:sp>
        <p:nvSpPr>
          <p:cNvPr id="3" name="Объект 2"/>
          <p:cNvSpPr>
            <a:spLocks noGrp="1"/>
          </p:cNvSpPr>
          <p:nvPr>
            <p:ph idx="1"/>
          </p:nvPr>
        </p:nvSpPr>
        <p:spPr>
          <a:xfrm>
            <a:off x="838200" y="947652"/>
            <a:ext cx="10515600" cy="5229311"/>
          </a:xfrm>
        </p:spPr>
        <p:txBody>
          <a:bodyPr/>
          <a:lstStyle/>
          <a:p>
            <a:r>
              <a:rPr lang="ru-RU" dirty="0"/>
              <a:t>Система </a:t>
            </a:r>
            <a:r>
              <a:rPr lang="ru-RU" dirty="0" err="1"/>
              <a:t>MatLab</a:t>
            </a:r>
            <a:r>
              <a:rPr lang="ru-RU" dirty="0"/>
              <a:t> относится к среднему уровню продуктов, предназначенных для символьной математики, но рассчитана на широкое применение в сфере CAE (то есть сильна и в других областях). </a:t>
            </a:r>
            <a:r>
              <a:rPr lang="ru-RU" dirty="0" err="1"/>
              <a:t>MatLab</a:t>
            </a:r>
            <a:r>
              <a:rPr lang="ru-RU" dirty="0"/>
              <a:t> — одна из старейших, тщательно проработанных и проверенных временем систем автоматизации математических расчетов, построенная на расширенном представлении и применении матричных операций. Это нашло отражение и в самом названии системы — </a:t>
            </a:r>
            <a:r>
              <a:rPr lang="ru-RU" dirty="0" err="1"/>
              <a:t>MATrix</a:t>
            </a:r>
            <a:r>
              <a:rPr lang="ru-RU" dirty="0"/>
              <a:t> </a:t>
            </a:r>
            <a:r>
              <a:rPr lang="ru-RU" dirty="0" err="1"/>
              <a:t>LABoratory</a:t>
            </a:r>
            <a:r>
              <a:rPr lang="ru-RU" dirty="0"/>
              <a:t>, то есть матричная лаборатория. Однако синтаксис языка программирования системы продуман настолько тщательно, что данная ориентация почти не ощущается теми пользователями, которых не интересуют непосредственно матричные вычисления.</a:t>
            </a:r>
          </a:p>
          <a:p>
            <a:endParaRPr lang="ru-RU" dirty="0"/>
          </a:p>
        </p:txBody>
      </p:sp>
    </p:spTree>
    <p:extLst>
      <p:ext uri="{BB962C8B-B14F-4D97-AF65-F5344CB8AC3E}">
        <p14:creationId xmlns:p14="http://schemas.microsoft.com/office/powerpoint/2010/main" val="256261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pic>
        <p:nvPicPr>
          <p:cNvPr id="4" name="Объект 3" descr="http://compress.ru/archive/cp/2006/7/18/13.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63535" y="831273"/>
            <a:ext cx="9725890" cy="5370022"/>
          </a:xfrm>
          <a:prstGeom prst="rect">
            <a:avLst/>
          </a:prstGeom>
          <a:noFill/>
          <a:ln>
            <a:noFill/>
          </a:ln>
        </p:spPr>
      </p:pic>
    </p:spTree>
    <p:extLst>
      <p:ext uri="{BB962C8B-B14F-4D97-AF65-F5344CB8AC3E}">
        <p14:creationId xmlns:p14="http://schemas.microsoft.com/office/powerpoint/2010/main" val="799260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normAutofit fontScale="85000" lnSpcReduction="20000"/>
          </a:bodyPr>
          <a:lstStyle/>
          <a:p>
            <a:r>
              <a:rPr lang="ru-RU" dirty="0"/>
              <a:t>Несмотря на то что изначально </a:t>
            </a:r>
            <a:r>
              <a:rPr lang="ru-RU" dirty="0" err="1"/>
              <a:t>MatLab</a:t>
            </a:r>
            <a:r>
              <a:rPr lang="ru-RU" dirty="0"/>
              <a:t> предназначалась исключительно для вычислений, в процессе эволюции (а сейчас выпущена уже версия </a:t>
            </a:r>
            <a:r>
              <a:rPr lang="ru-RU" dirty="0" err="1" smtClean="0"/>
              <a:t>MatLab</a:t>
            </a:r>
            <a:r>
              <a:rPr lang="ru-RU" dirty="0" smtClean="0"/>
              <a:t> </a:t>
            </a:r>
            <a:r>
              <a:rPr lang="en-US" dirty="0" smtClean="0"/>
              <a:t> </a:t>
            </a:r>
            <a:r>
              <a:rPr lang="en-US" dirty="0" smtClean="0"/>
              <a:t>201</a:t>
            </a:r>
            <a:r>
              <a:rPr lang="ru-RU" dirty="0" smtClean="0"/>
              <a:t>7</a:t>
            </a:r>
            <a:r>
              <a:rPr lang="ru-RU" dirty="0"/>
              <a:t>), в дополнение к прекрасным вычислительным средствам, у фирмы </a:t>
            </a:r>
            <a:r>
              <a:rPr lang="ru-RU" dirty="0" err="1"/>
              <a:t>Waterloo</a:t>
            </a:r>
            <a:r>
              <a:rPr lang="ru-RU" dirty="0"/>
              <a:t> </a:t>
            </a:r>
            <a:r>
              <a:rPr lang="ru-RU" dirty="0" err="1"/>
              <a:t>Maple</a:t>
            </a:r>
            <a:r>
              <a:rPr lang="ru-RU" dirty="0"/>
              <a:t> по лицензии для </a:t>
            </a:r>
            <a:r>
              <a:rPr lang="ru-RU" dirty="0" err="1"/>
              <a:t>MatLab</a:t>
            </a:r>
            <a:r>
              <a:rPr lang="ru-RU" dirty="0"/>
              <a:t> было приобретено ядро символьных преобразований, а также появились библиотеки, которые обеспечивают в </a:t>
            </a:r>
            <a:r>
              <a:rPr lang="ru-RU" dirty="0" err="1"/>
              <a:t>MatLab</a:t>
            </a:r>
            <a:r>
              <a:rPr lang="ru-RU" dirty="0"/>
              <a:t> уникальные для математических пакетов функции. Например, широко известная библиотека </a:t>
            </a:r>
            <a:r>
              <a:rPr lang="ru-RU" dirty="0" err="1"/>
              <a:t>Simulink</a:t>
            </a:r>
            <a:r>
              <a:rPr lang="ru-RU" dirty="0"/>
              <a:t>, реализуя принцип визуального программирования, позволяет построить логическую схему сложной системы управления из одних только стандартных блоков, не написав при этом ни строчки кода. После конструирования такой схемы можно детально проанализировать ее работу.</a:t>
            </a:r>
          </a:p>
          <a:p>
            <a:r>
              <a:rPr lang="ru-RU" dirty="0"/>
              <a:t>В системе </a:t>
            </a:r>
            <a:r>
              <a:rPr lang="ru-RU" dirty="0" err="1"/>
              <a:t>MatLab</a:t>
            </a:r>
            <a:r>
              <a:rPr lang="ru-RU" dirty="0"/>
              <a:t> также существуют широкие возможности для программирования. Ее библиотека C </a:t>
            </a:r>
            <a:r>
              <a:rPr lang="ru-RU" dirty="0" err="1"/>
              <a:t>Math</a:t>
            </a:r>
            <a:r>
              <a:rPr lang="ru-RU" dirty="0"/>
              <a:t> (компилятор </a:t>
            </a:r>
            <a:r>
              <a:rPr lang="ru-RU" dirty="0" err="1"/>
              <a:t>MatLab</a:t>
            </a:r>
            <a:r>
              <a:rPr lang="ru-RU" dirty="0"/>
              <a:t>) является объектной и содержит свыше 300 процедур обработки данных на языке C. Внутри пакета можно использовать как процедуры самой </a:t>
            </a:r>
            <a:r>
              <a:rPr lang="ru-RU" dirty="0" err="1"/>
              <a:t>MatLab</a:t>
            </a:r>
            <a:r>
              <a:rPr lang="ru-RU" dirty="0"/>
              <a:t>, так и стандартные процедуры языка C, что делает этот инструмент мощнейшим подспорьем при разработке приложений (используя компилятор C </a:t>
            </a:r>
            <a:r>
              <a:rPr lang="ru-RU" dirty="0" err="1"/>
              <a:t>Math</a:t>
            </a:r>
            <a:r>
              <a:rPr lang="ru-RU" dirty="0"/>
              <a:t>, можно встраивать любые процедуры </a:t>
            </a:r>
            <a:r>
              <a:rPr lang="ru-RU" dirty="0" err="1"/>
              <a:t>MatLab</a:t>
            </a:r>
            <a:r>
              <a:rPr lang="ru-RU" dirty="0"/>
              <a:t> в готовые приложения).</a:t>
            </a:r>
          </a:p>
          <a:p>
            <a:endParaRPr lang="ru-RU" dirty="0"/>
          </a:p>
        </p:txBody>
      </p:sp>
    </p:spTree>
    <p:extLst>
      <p:ext uri="{BB962C8B-B14F-4D97-AF65-F5344CB8AC3E}">
        <p14:creationId xmlns:p14="http://schemas.microsoft.com/office/powerpoint/2010/main" val="2994881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r>
              <a:rPr lang="ru-RU" dirty="0"/>
              <a:t>В качестве более простых, но идеологически близких альтернатив программе </a:t>
            </a:r>
            <a:r>
              <a:rPr lang="ru-RU" dirty="0" err="1"/>
              <a:t>MatLab</a:t>
            </a:r>
            <a:r>
              <a:rPr lang="ru-RU" dirty="0"/>
              <a:t> можно отметить такие пакеты, как </a:t>
            </a:r>
            <a:r>
              <a:rPr lang="ru-RU" dirty="0" err="1"/>
              <a:t>Octave</a:t>
            </a:r>
            <a:r>
              <a:rPr lang="ru-RU" dirty="0"/>
              <a:t> (</a:t>
            </a:r>
            <a:r>
              <a:rPr lang="ru-RU" u="sng" dirty="0">
                <a:hlinkClick r:id="rId2"/>
              </a:rPr>
              <a:t>www.octave.org</a:t>
            </a:r>
            <a:r>
              <a:rPr lang="ru-RU" dirty="0"/>
              <a:t>), </a:t>
            </a:r>
            <a:r>
              <a:rPr lang="ru-RU" dirty="0" err="1"/>
              <a:t>KOctave</a:t>
            </a:r>
            <a:r>
              <a:rPr lang="ru-RU" dirty="0"/>
              <a:t> (bubben.homelinux.net/~</a:t>
            </a:r>
            <a:r>
              <a:rPr lang="ru-RU" dirty="0" err="1"/>
              <a:t>matti</a:t>
            </a:r>
            <a:r>
              <a:rPr lang="ru-RU" dirty="0"/>
              <a:t>/</a:t>
            </a:r>
            <a:r>
              <a:rPr lang="ru-RU" dirty="0" err="1"/>
              <a:t>koctave</a:t>
            </a:r>
            <a:r>
              <a:rPr lang="ru-RU" dirty="0"/>
              <a:t>/) и </a:t>
            </a:r>
            <a:r>
              <a:rPr lang="ru-RU" dirty="0" err="1"/>
              <a:t>Genius</a:t>
            </a:r>
            <a:r>
              <a:rPr lang="ru-RU" dirty="0"/>
              <a:t> (</a:t>
            </a:r>
            <a:r>
              <a:rPr lang="ru-RU" u="sng" dirty="0">
                <a:hlinkClick r:id="rId3"/>
              </a:rPr>
              <a:t>www.jirka.org/genius.html</a:t>
            </a:r>
            <a:r>
              <a:rPr lang="ru-RU" dirty="0"/>
              <a:t>).</a:t>
            </a:r>
          </a:p>
          <a:p>
            <a:r>
              <a:rPr lang="ru-RU" dirty="0" err="1"/>
              <a:t>Octave</a:t>
            </a:r>
            <a:r>
              <a:rPr lang="ru-RU" dirty="0"/>
              <a:t> — это программа числовых вычислений, хорошо совместимая с </a:t>
            </a:r>
            <a:r>
              <a:rPr lang="ru-RU" dirty="0" err="1"/>
              <a:t>MatLab</a:t>
            </a:r>
            <a:r>
              <a:rPr lang="ru-RU" dirty="0"/>
              <a:t>. Интерфейс системы </a:t>
            </a:r>
            <a:r>
              <a:rPr lang="ru-RU" dirty="0" err="1"/>
              <a:t>Octave</a:t>
            </a:r>
            <a:r>
              <a:rPr lang="ru-RU" dirty="0"/>
              <a:t>, конечно, беднее, и у нее нет таких уникальных библиотек, как у </a:t>
            </a:r>
            <a:r>
              <a:rPr lang="ru-RU" dirty="0" err="1"/>
              <a:t>MatLab</a:t>
            </a:r>
            <a:r>
              <a:rPr lang="ru-RU" dirty="0"/>
              <a:t>, зато это очень простая в освоении программа, нетребовательная к системным ресурсам. Распространяется </a:t>
            </a:r>
            <a:r>
              <a:rPr lang="ru-RU" dirty="0" err="1"/>
              <a:t>Octave</a:t>
            </a:r>
            <a:r>
              <a:rPr lang="ru-RU" dirty="0"/>
              <a:t> на условиях открытой лицензии с исходным кодом (</a:t>
            </a:r>
            <a:r>
              <a:rPr lang="ru-RU" dirty="0" err="1"/>
              <a:t>OpenSource</a:t>
            </a:r>
            <a:r>
              <a:rPr lang="ru-RU" dirty="0"/>
              <a:t>) и может стать хорошим подспорьем для учебных заведений.</a:t>
            </a:r>
          </a:p>
          <a:p>
            <a:endParaRPr lang="ru-RU" dirty="0"/>
          </a:p>
        </p:txBody>
      </p:sp>
    </p:spTree>
    <p:extLst>
      <p:ext uri="{BB962C8B-B14F-4D97-AF65-F5344CB8AC3E}">
        <p14:creationId xmlns:p14="http://schemas.microsoft.com/office/powerpoint/2010/main" val="3020926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pic>
        <p:nvPicPr>
          <p:cNvPr id="4" name="Объект 3" descr="http://compress.ru/archive/cp/2006/7/18/15.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798022"/>
            <a:ext cx="9044247" cy="4971011"/>
          </a:xfrm>
          <a:prstGeom prst="rect">
            <a:avLst/>
          </a:prstGeom>
          <a:noFill/>
          <a:ln>
            <a:noFill/>
          </a:ln>
        </p:spPr>
      </p:pic>
    </p:spTree>
    <p:extLst>
      <p:ext uri="{BB962C8B-B14F-4D97-AF65-F5344CB8AC3E}">
        <p14:creationId xmlns:p14="http://schemas.microsoft.com/office/powerpoint/2010/main" val="3886468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764771"/>
            <a:ext cx="10515600" cy="5412192"/>
          </a:xfrm>
        </p:spPr>
        <p:txBody>
          <a:bodyPr/>
          <a:lstStyle/>
          <a:p>
            <a:r>
              <a:rPr lang="ru-RU" dirty="0"/>
              <a:t>Простенькая математическая программа </a:t>
            </a:r>
            <a:r>
              <a:rPr lang="ru-RU" dirty="0" err="1"/>
              <a:t>Genius</a:t>
            </a:r>
            <a:r>
              <a:rPr lang="ru-RU" dirty="0"/>
              <a:t>, естественно, не может поспорить по мощности с именитыми конкурентами, но идеология математических преобразований у нее сходна с </a:t>
            </a:r>
            <a:r>
              <a:rPr lang="ru-RU" dirty="0" err="1"/>
              <a:t>MatLab</a:t>
            </a:r>
            <a:r>
              <a:rPr lang="ru-RU" dirty="0"/>
              <a:t> и </a:t>
            </a:r>
            <a:r>
              <a:rPr lang="ru-RU" dirty="0" err="1"/>
              <a:t>Maple</a:t>
            </a:r>
            <a:r>
              <a:rPr lang="ru-RU" dirty="0"/>
              <a:t>. Распространяется </a:t>
            </a:r>
            <a:r>
              <a:rPr lang="ru-RU" dirty="0" err="1"/>
              <a:t>Genius</a:t>
            </a:r>
            <a:r>
              <a:rPr lang="ru-RU" dirty="0"/>
              <a:t> тоже на условиях открытой лицензии с исходным кодом (</a:t>
            </a:r>
            <a:r>
              <a:rPr lang="ru-RU" dirty="0" err="1"/>
              <a:t>OpenSource</a:t>
            </a:r>
            <a:r>
              <a:rPr lang="ru-RU" dirty="0"/>
              <a:t>). Она имеет собственный язык GEL, развитый инструментарий </a:t>
            </a:r>
            <a:r>
              <a:rPr lang="ru-RU" dirty="0" err="1"/>
              <a:t>Genius</a:t>
            </a:r>
            <a:r>
              <a:rPr lang="ru-RU" dirty="0"/>
              <a:t> </a:t>
            </a:r>
            <a:r>
              <a:rPr lang="ru-RU" dirty="0" err="1"/>
              <a:t>Math</a:t>
            </a:r>
            <a:r>
              <a:rPr lang="ru-RU" dirty="0"/>
              <a:t> </a:t>
            </a:r>
            <a:r>
              <a:rPr lang="ru-RU" dirty="0" err="1"/>
              <a:t>Tool</a:t>
            </a:r>
            <a:r>
              <a:rPr lang="ru-RU" dirty="0"/>
              <a:t> и хорошую систему подготовки документов для публикации (с использованием таких языков оформления, как </a:t>
            </a:r>
            <a:r>
              <a:rPr lang="ru-RU" dirty="0" err="1"/>
              <a:t>LaTeX</a:t>
            </a:r>
            <a:r>
              <a:rPr lang="ru-RU" dirty="0"/>
              <a:t>, </a:t>
            </a:r>
            <a:r>
              <a:rPr lang="ru-RU" dirty="0" err="1"/>
              <a:t>Troff</a:t>
            </a:r>
            <a:r>
              <a:rPr lang="ru-RU" dirty="0"/>
              <a:t> (</a:t>
            </a:r>
            <a:r>
              <a:rPr lang="ru-RU" dirty="0" err="1"/>
              <a:t>eqn</a:t>
            </a:r>
            <a:r>
              <a:rPr lang="ru-RU" dirty="0"/>
              <a:t>) и </a:t>
            </a:r>
            <a:r>
              <a:rPr lang="ru-RU" dirty="0" err="1"/>
              <a:t>MathML</a:t>
            </a:r>
            <a:r>
              <a:rPr lang="ru-RU" dirty="0"/>
              <a:t>). Очень хороший графический интерфейс программы </a:t>
            </a:r>
            <a:r>
              <a:rPr lang="ru-RU" dirty="0" err="1"/>
              <a:t>Genius</a:t>
            </a:r>
            <a:r>
              <a:rPr lang="ru-RU" dirty="0"/>
              <a:t> сделает работу с ней простой и удобной.</a:t>
            </a:r>
          </a:p>
          <a:p>
            <a:endParaRPr lang="ru-RU" dirty="0"/>
          </a:p>
        </p:txBody>
      </p:sp>
    </p:spTree>
    <p:extLst>
      <p:ext uri="{BB962C8B-B14F-4D97-AF65-F5344CB8AC3E}">
        <p14:creationId xmlns:p14="http://schemas.microsoft.com/office/powerpoint/2010/main" val="508371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99399"/>
          </a:xfrm>
        </p:spPr>
        <p:txBody>
          <a:bodyPr>
            <a:normAutofit/>
          </a:bodyPr>
          <a:lstStyle/>
          <a:p>
            <a:r>
              <a:rPr lang="ru-RU" sz="2800" dirty="0" err="1"/>
              <a:t>MathCad</a:t>
            </a:r>
            <a:r>
              <a:rPr lang="ru-RU" sz="2800" dirty="0"/>
              <a:t> (</a:t>
            </a:r>
            <a:r>
              <a:rPr lang="ru-RU" sz="2800" u="sng" dirty="0">
                <a:hlinkClick r:id="rId2"/>
              </a:rPr>
              <a:t>http://www.mathsoft.com/</a:t>
            </a:r>
            <a:r>
              <a:rPr lang="ru-RU" sz="2800" dirty="0"/>
              <a:t>, </a:t>
            </a:r>
            <a:r>
              <a:rPr lang="ru-RU" sz="2800" u="sng" dirty="0">
                <a:hlinkClick r:id="rId3"/>
              </a:rPr>
              <a:t>http://www.mathcad.com/</a:t>
            </a:r>
            <a:r>
              <a:rPr lang="ru-RU" sz="2800" dirty="0"/>
              <a:t>)</a:t>
            </a:r>
          </a:p>
        </p:txBody>
      </p:sp>
      <p:pic>
        <p:nvPicPr>
          <p:cNvPr id="4" name="Объект 3" descr="http://compress.ru/archive/cp/2006/7/18/18.gif"/>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230284" y="1214438"/>
            <a:ext cx="8429105" cy="4762500"/>
          </a:xfrm>
          <a:prstGeom prst="rect">
            <a:avLst/>
          </a:prstGeom>
          <a:noFill/>
          <a:ln>
            <a:noFill/>
          </a:ln>
        </p:spPr>
      </p:pic>
    </p:spTree>
    <p:extLst>
      <p:ext uri="{BB962C8B-B14F-4D97-AF65-F5344CB8AC3E}">
        <p14:creationId xmlns:p14="http://schemas.microsoft.com/office/powerpoint/2010/main" val="3261359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85000" lnSpcReduction="20000"/>
          </a:bodyPr>
          <a:lstStyle/>
          <a:p>
            <a:r>
              <a:rPr lang="ru-RU" dirty="0"/>
              <a:t>П</a:t>
            </a:r>
            <a:r>
              <a:rPr lang="ru-RU" dirty="0" smtClean="0"/>
              <a:t>рограмма </a:t>
            </a:r>
            <a:r>
              <a:rPr lang="ru-RU" dirty="0" err="1"/>
              <a:t>MathCad</a:t>
            </a:r>
            <a:r>
              <a:rPr lang="ru-RU" dirty="0"/>
              <a:t> (текущая версия </a:t>
            </a:r>
            <a:r>
              <a:rPr lang="ru-RU" dirty="0" err="1"/>
              <a:t>MathCad</a:t>
            </a:r>
            <a:r>
              <a:rPr lang="ru-RU" dirty="0"/>
              <a:t> 2017) — это, скорее, простой, но продвинутый редактор математических текстов с широкими возможностями символьных вычислений и прекрасным интерфейсом. </a:t>
            </a:r>
            <a:r>
              <a:rPr lang="ru-RU" dirty="0" err="1"/>
              <a:t>MathCad</a:t>
            </a:r>
            <a:r>
              <a:rPr lang="ru-RU" dirty="0"/>
              <a:t> не имеет языка программирования как такового, а движок символьных вычислений заимствован из пакета </a:t>
            </a:r>
            <a:r>
              <a:rPr lang="ru-RU" dirty="0" err="1"/>
              <a:t>Maple</a:t>
            </a:r>
            <a:r>
              <a:rPr lang="ru-RU" dirty="0"/>
              <a:t>. Зато интерфейс программы </a:t>
            </a:r>
            <a:r>
              <a:rPr lang="ru-RU" dirty="0" err="1"/>
              <a:t>MathCad</a:t>
            </a:r>
            <a:r>
              <a:rPr lang="ru-RU" dirty="0"/>
              <a:t> очень простой, а возможности визуализации богатые. Все вычисления здесь осуществляются на уровне визуальной записи выражений в общеупотребительной математической форме. Пакет имеет хорошие подсказки, подробную документацию, функцию обучения использованию, целый ряд дополнительных модулей и приличную техническую поддержку производителя (как можно видеть по версии продукта, обновление этой программы происходит чаще, чем других, упомянутых в этом обзоре, хотя год выпуска первой версии у них примерно один и тот же — 1996-1997 годы). Однако пока математические возможности </a:t>
            </a:r>
            <a:r>
              <a:rPr lang="ru-RU" dirty="0" err="1"/>
              <a:t>MathCad</a:t>
            </a:r>
            <a:r>
              <a:rPr lang="ru-RU" dirty="0"/>
              <a:t> в области компьютерной алгебры намного уступают системам </a:t>
            </a:r>
            <a:r>
              <a:rPr lang="ru-RU" dirty="0" err="1"/>
              <a:t>Maple</a:t>
            </a:r>
            <a:r>
              <a:rPr lang="ru-RU" dirty="0"/>
              <a:t>, </a:t>
            </a:r>
            <a:r>
              <a:rPr lang="ru-RU" dirty="0" err="1"/>
              <a:t>Mathematica</a:t>
            </a:r>
            <a:r>
              <a:rPr lang="ru-RU" dirty="0"/>
              <a:t>, </a:t>
            </a:r>
            <a:r>
              <a:rPr lang="ru-RU" dirty="0" err="1"/>
              <a:t>MatLab</a:t>
            </a:r>
            <a:r>
              <a:rPr lang="ru-RU" dirty="0"/>
              <a:t> и даже малютке </a:t>
            </a:r>
            <a:r>
              <a:rPr lang="ru-RU" dirty="0" err="1"/>
              <a:t>Derive</a:t>
            </a:r>
            <a:r>
              <a:rPr lang="ru-RU" dirty="0"/>
              <a:t>. Однако по программе </a:t>
            </a:r>
            <a:r>
              <a:rPr lang="ru-RU" dirty="0" err="1"/>
              <a:t>MathCad</a:t>
            </a:r>
            <a:r>
              <a:rPr lang="ru-RU" dirty="0"/>
              <a:t> выпущено много книг и обучающих курсов, в том числе у нас в России. Сегодня эта система стала буквально международным стандартом для технических вычислений и даже многие школьники осваивают и используют </a:t>
            </a:r>
            <a:r>
              <a:rPr lang="ru-RU" dirty="0" err="1"/>
              <a:t>MathCad</a:t>
            </a:r>
            <a:r>
              <a:rPr lang="ru-RU" dirty="0"/>
              <a:t>.</a:t>
            </a:r>
          </a:p>
          <a:p>
            <a:endParaRPr lang="ru-RU" dirty="0"/>
          </a:p>
        </p:txBody>
      </p:sp>
    </p:spTree>
    <p:extLst>
      <p:ext uri="{BB962C8B-B14F-4D97-AF65-F5344CB8AC3E}">
        <p14:creationId xmlns:p14="http://schemas.microsoft.com/office/powerpoint/2010/main" val="2818991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lstStyle/>
          <a:p>
            <a:r>
              <a:rPr lang="ru-RU" dirty="0"/>
              <a:t>Для небольшого объема вычислений </a:t>
            </a:r>
            <a:r>
              <a:rPr lang="ru-RU" dirty="0" err="1"/>
              <a:t>MathCad</a:t>
            </a:r>
            <a:r>
              <a:rPr lang="ru-RU" dirty="0"/>
              <a:t> идеален — здесь все можно проделать очень быстро и эффективно, а затем оформить работу в привычном виде (</a:t>
            </a:r>
            <a:r>
              <a:rPr lang="ru-RU" dirty="0" err="1"/>
              <a:t>MathCad</a:t>
            </a:r>
            <a:r>
              <a:rPr lang="ru-RU" dirty="0"/>
              <a:t> предоставляет широкие возможности для оформления результатов, вплоть до публикации в Интернете). Пакет имеет удобные возможности импорта/экспорта данных. Например, можно работать с электронными таблицами </a:t>
            </a:r>
            <a:r>
              <a:rPr lang="ru-RU" dirty="0" err="1"/>
              <a:t>Microsoft</a:t>
            </a:r>
            <a:r>
              <a:rPr lang="ru-RU" dirty="0"/>
              <a:t> </a:t>
            </a:r>
            <a:r>
              <a:rPr lang="ru-RU" dirty="0" err="1"/>
              <a:t>Excel</a:t>
            </a:r>
            <a:r>
              <a:rPr lang="ru-RU" dirty="0"/>
              <a:t> прямо внутри </a:t>
            </a:r>
            <a:r>
              <a:rPr lang="ru-RU" dirty="0" err="1"/>
              <a:t>MathCad</a:t>
            </a:r>
            <a:r>
              <a:rPr lang="ru-RU" dirty="0"/>
              <a:t>-документа.</a:t>
            </a:r>
          </a:p>
          <a:p>
            <a:endParaRPr lang="ru-RU" dirty="0"/>
          </a:p>
        </p:txBody>
      </p:sp>
    </p:spTree>
    <p:extLst>
      <p:ext uri="{BB962C8B-B14F-4D97-AF65-F5344CB8AC3E}">
        <p14:creationId xmlns:p14="http://schemas.microsoft.com/office/powerpoint/2010/main" val="1694366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normAutofit fontScale="92500" lnSpcReduction="10000"/>
          </a:bodyPr>
          <a:lstStyle/>
          <a:p>
            <a:r>
              <a:rPr lang="ru-RU" dirty="0"/>
              <a:t>В качестве более дешевых, простых, но идеологически близких альтернатив программе </a:t>
            </a:r>
            <a:r>
              <a:rPr lang="ru-RU" dirty="0" err="1"/>
              <a:t>MathCad</a:t>
            </a:r>
            <a:r>
              <a:rPr lang="ru-RU" dirty="0"/>
              <a:t> можно отметить такие пакеты, как уже упомянутый </a:t>
            </a:r>
            <a:r>
              <a:rPr lang="ru-RU" dirty="0" err="1"/>
              <a:t>YaCaS</a:t>
            </a:r>
            <a:r>
              <a:rPr lang="ru-RU" dirty="0"/>
              <a:t>, коммерческую систему </a:t>
            </a:r>
            <a:r>
              <a:rPr lang="ru-RU" dirty="0" err="1"/>
              <a:t>MuPAD</a:t>
            </a:r>
            <a:r>
              <a:rPr lang="ru-RU" dirty="0"/>
              <a:t> (</a:t>
            </a:r>
            <a:r>
              <a:rPr lang="ru-RU" u="sng" dirty="0">
                <a:hlinkClick r:id="rId2"/>
              </a:rPr>
              <a:t>http://www.mupad.de/</a:t>
            </a:r>
            <a:r>
              <a:rPr lang="ru-RU" dirty="0"/>
              <a:t>) и бесплатную программу </a:t>
            </a:r>
            <a:r>
              <a:rPr lang="ru-RU" dirty="0" err="1"/>
              <a:t>KmPlot</a:t>
            </a:r>
            <a:r>
              <a:rPr lang="ru-RU" dirty="0"/>
              <a:t> (</a:t>
            </a:r>
            <a:r>
              <a:rPr lang="ru-RU" u="sng" dirty="0">
                <a:hlinkClick r:id="rId3"/>
              </a:rPr>
              <a:t>http://edu.kde.org/kmplot/</a:t>
            </a:r>
            <a:r>
              <a:rPr lang="ru-RU" dirty="0"/>
              <a:t>).</a:t>
            </a:r>
          </a:p>
          <a:p>
            <a:r>
              <a:rPr lang="ru-RU" dirty="0"/>
              <a:t>Программа </a:t>
            </a:r>
            <a:r>
              <a:rPr lang="ru-RU" dirty="0" err="1"/>
              <a:t>KmPlot</a:t>
            </a:r>
            <a:r>
              <a:rPr lang="ru-RU" dirty="0"/>
              <a:t> распространяется на условиях открытой лицензии с исходным кодом (</a:t>
            </a:r>
            <a:r>
              <a:rPr lang="ru-RU" dirty="0" err="1"/>
              <a:t>OpenSource</a:t>
            </a:r>
            <a:r>
              <a:rPr lang="ru-RU" dirty="0"/>
              <a:t>). Она очень проста в освоении и подойдет даже школьникам.</a:t>
            </a:r>
          </a:p>
          <a:p>
            <a:r>
              <a:rPr lang="ru-RU" dirty="0"/>
              <a:t>Что касается программы </a:t>
            </a:r>
            <a:r>
              <a:rPr lang="ru-RU" dirty="0" err="1"/>
              <a:t>MuPAD</a:t>
            </a:r>
            <a:r>
              <a:rPr lang="ru-RU" dirty="0"/>
              <a:t>, то она представляет собой современную интегрированную систему математических вычислений, при помощи которой можно производить численные и символьные преобразования, а также чертить двумерные и трехмерные графики геометрических объектов. Однако по своим возможностям </a:t>
            </a:r>
            <a:r>
              <a:rPr lang="ru-RU" dirty="0" err="1"/>
              <a:t>MuPAD</a:t>
            </a:r>
            <a:r>
              <a:rPr lang="ru-RU"/>
              <a:t> значительно уступает своим маститым конкурентам и является, скорее, системой начального уровня, предназначенной для обучения.</a:t>
            </a:r>
            <a:endParaRPr lang="ru-RU" dirty="0"/>
          </a:p>
        </p:txBody>
      </p:sp>
    </p:spTree>
    <p:extLst>
      <p:ext uri="{BB962C8B-B14F-4D97-AF65-F5344CB8AC3E}">
        <p14:creationId xmlns:p14="http://schemas.microsoft.com/office/powerpoint/2010/main" val="88741719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2757</Words>
  <Application>Microsoft Office PowerPoint</Application>
  <PresentationFormat>Широкоэкранный</PresentationFormat>
  <Paragraphs>55</Paragraphs>
  <Slides>35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35</vt:i4>
      </vt:variant>
    </vt:vector>
  </HeadingPairs>
  <TitlesOfParts>
    <vt:vector size="39" baseType="lpstr">
      <vt:lpstr>Arial</vt:lpstr>
      <vt:lpstr>Calibri</vt:lpstr>
      <vt:lpstr>Calibri Light</vt:lpstr>
      <vt:lpstr>Тема Office</vt:lpstr>
      <vt:lpstr>Обзор программ для символьной математики</vt:lpstr>
      <vt:lpstr>Презентация PowerPoint</vt:lpstr>
      <vt:lpstr>Презентация PowerPoint</vt:lpstr>
      <vt:lpstr>Презентация PowerPoint</vt:lpstr>
      <vt:lpstr>Презентация PowerPoint</vt:lpstr>
      <vt:lpstr>Презентация PowerPoint</vt:lpstr>
      <vt:lpstr>спектр задач, решаемых подобными системами:</vt:lpstr>
      <vt:lpstr>Презентация PowerPoint</vt:lpstr>
      <vt:lpstr>Mathematica (http://www.wolfram.com/)</vt:lpstr>
      <vt:lpstr>Презентация PowerPoint</vt:lpstr>
      <vt:lpstr>Презентация PowerPoint</vt:lpstr>
      <vt:lpstr>Презентация PowerPoint</vt:lpstr>
      <vt:lpstr>Презентация PowerPoint</vt:lpstr>
      <vt:lpstr>Maxima (http://maxima.sourceforge.net/)</vt:lpstr>
      <vt:lpstr>Презентация PowerPoint</vt:lpstr>
      <vt:lpstr>Kalamaris</vt:lpstr>
      <vt:lpstr>Maple (http://www.maplesoft.com/)</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Альтернативные пакеты</vt:lpstr>
      <vt:lpstr>MatLab (http://www.mathworks.com/)</vt:lpstr>
      <vt:lpstr>Презентация PowerPoint</vt:lpstr>
      <vt:lpstr>Презентация PowerPoint</vt:lpstr>
      <vt:lpstr>Презентация PowerPoint</vt:lpstr>
      <vt:lpstr>Презентация PowerPoint</vt:lpstr>
      <vt:lpstr>Презентация PowerPoint</vt:lpstr>
      <vt:lpstr>MathCad (http://www.mathsoft.com/, http://www.mathcad.com/)</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Обзор программ для символьной математики</dc:title>
  <dc:creator>Анис Галимянов</dc:creator>
  <cp:lastModifiedBy>Анис Галимянов</cp:lastModifiedBy>
  <cp:revision>8</cp:revision>
  <dcterms:created xsi:type="dcterms:W3CDTF">2017-11-18T11:38:06Z</dcterms:created>
  <dcterms:modified xsi:type="dcterms:W3CDTF">2017-11-18T14:16:54Z</dcterms:modified>
</cp:coreProperties>
</file>