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2" y="13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1812805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328392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4121963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629EFAC-DA14-409F-8ACB-09D1FAE2BB4B}" type="datetimeFigureOut">
              <a:rPr lang="ru-RU" smtClean="0"/>
              <a:t>12.03.2016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1066344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629EFAC-DA14-409F-8ACB-09D1FAE2BB4B}" type="datetimeFigureOut">
              <a:rPr lang="ru-RU" smtClean="0"/>
              <a:t>12.03.2016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108828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629EFAC-DA14-409F-8ACB-09D1FAE2BB4B}" type="datetimeFigureOut">
              <a:rPr lang="ru-RU" smtClean="0"/>
              <a:t>12.03.2016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3407205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629EFAC-DA14-409F-8ACB-09D1FAE2BB4B}" type="datetimeFigureOut">
              <a:rPr lang="ru-RU" smtClean="0"/>
              <a:t>12.03.2016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3841379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629EFAC-DA14-409F-8ACB-09D1FAE2BB4B}" type="datetimeFigureOut">
              <a:rPr lang="ru-RU" smtClean="0"/>
              <a:t>12.03.2016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122424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629EFAC-DA14-409F-8ACB-09D1FAE2BB4B}" type="datetimeFigureOut">
              <a:rPr lang="ru-RU" smtClean="0"/>
              <a:t>12.03.2016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2087484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3790086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D83A88-D392-4685-B69C-56A5A1D9A9D3}" type="slidenum">
              <a:rPr lang="ru-RU" smtClean="0"/>
              <a:t>‹#›</a:t>
            </a:fld>
            <a:endParaRPr lang="ru-RU"/>
          </a:p>
        </p:txBody>
      </p:sp>
    </p:spTree>
    <p:extLst>
      <p:ext uri="{BB962C8B-B14F-4D97-AF65-F5344CB8AC3E}">
        <p14:creationId xmlns:p14="http://schemas.microsoft.com/office/powerpoint/2010/main" val="292114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9EFAC-DA14-409F-8ACB-09D1FAE2BB4B}" type="datetimeFigureOut">
              <a:rPr lang="ru-RU" smtClean="0"/>
              <a:t>12.03.2016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D83A88-D392-4685-B69C-56A5A1D9A9D3}" type="slidenum">
              <a:rPr lang="ru-RU" smtClean="0"/>
              <a:t>‹#›</a:t>
            </a:fld>
            <a:endParaRPr lang="ru-RU"/>
          </a:p>
        </p:txBody>
      </p:sp>
    </p:spTree>
    <p:extLst>
      <p:ext uri="{BB962C8B-B14F-4D97-AF65-F5344CB8AC3E}">
        <p14:creationId xmlns:p14="http://schemas.microsoft.com/office/powerpoint/2010/main" val="3251826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ru.wikipedia.org/wiki/%D0%9F%D1%80%D0%B8%D0%BD%D1%82%D0%B5%D1%80" TargetMode="External"/><Relationship Id="rId13" Type="http://schemas.openxmlformats.org/officeDocument/2006/relationships/hyperlink" Target="https://ru.wikipedia.org/wiki/DOS" TargetMode="External"/><Relationship Id="rId3" Type="http://schemas.openxmlformats.org/officeDocument/2006/relationships/hyperlink" Target="https://ru.wikipedia.org/wiki/%D0%9A%D0%BE%D0%BC%D0%BF%D1%8C%D1%8E%D1%82%D0%B5%D1%80%D0%BD%D0%BE%D0%B5_%D0%BF%D1%80%D0%BE%D0%B3%D1%80%D0%B0%D0%BC%D0%BC%D0%BD%D0%BE%D0%B5_%D0%BE%D0%B1%D0%B5%D1%81%D0%BF%D0%B5%D1%87%D0%B5%D0%BD%D0%B8%D0%B5" TargetMode="External"/><Relationship Id="rId7" Type="http://schemas.openxmlformats.org/officeDocument/2006/relationships/hyperlink" Target="https://ru.wikipedia.org/wiki/%D0%92%D0%B8%D0%B4%D0%B5%D0%BE%D0%BA%D0%B0%D1%80%D1%82%D0%B0" TargetMode="External"/><Relationship Id="rId12" Type="http://schemas.openxmlformats.org/officeDocument/2006/relationships/hyperlink" Target="https://ru.wikipedia.org/wiki/dev/null"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2.xml"/><Relationship Id="rId6" Type="http://schemas.openxmlformats.org/officeDocument/2006/relationships/hyperlink" Target="https://ru.wikipedia.org/wiki/%D0%9A%D0%BE%D0%BC%D0%BF%D0%BE%D0%BD%D0%B5%D0%BD%D1%82_(%D0%BF%D1%80%D0%BE%D0%B3%D1%80%D0%B0%D0%BC%D0%BC%D0%B8%D1%80%D0%BE%D0%B2%D0%B0%D0%BD%D0%B8%D0%B5)" TargetMode="External"/><Relationship Id="rId11" Type="http://schemas.openxmlformats.org/officeDocument/2006/relationships/hyperlink" Target="https://ru.wikipedia.org/wiki/Unix" TargetMode="External"/><Relationship Id="rId5" Type="http://schemas.openxmlformats.org/officeDocument/2006/relationships/hyperlink" Target="https://ru.wikipedia.org/wiki/%D0%90%D0%BF%D0%BF%D0%B0%D1%80%D0%B0%D1%82%D0%BD%D0%BE%D0%B5_%D0%BE%D0%B1%D0%B5%D1%81%D0%BF%D0%B5%D1%87%D0%B5%D0%BD%D0%B8%D0%B5" TargetMode="External"/><Relationship Id="rId10" Type="http://schemas.openxmlformats.org/officeDocument/2006/relationships/hyperlink" Target="https://ru.wikipedia.org/wiki/dev/zero" TargetMode="External"/><Relationship Id="rId4" Type="http://schemas.openxmlformats.org/officeDocument/2006/relationships/hyperlink" Target="https://ru.wikipedia.org/wiki/%D0%9E%D0%BF%D0%B5%D1%80%D0%B0%D1%86%D0%B8%D0%BE%D0%BD%D0%BD%D0%B0%D1%8F_%D1%81%D0%B8%D1%81%D1%82%D0%B5%D0%BC%D0%B0" TargetMode="External"/><Relationship Id="rId9" Type="http://schemas.openxmlformats.org/officeDocument/2006/relationships/hyperlink" Target="https://ru.wikipedia.org/wiki/%D0%A1%D0%B5%D1%80%D0%B2%D0%B8%D1%81_(%D0%B7%D0%BD%D0%B0%D1%87%D0%B5%D0%BD%D0%B8%D1%8F)" TargetMode="External"/><Relationship Id="rId14" Type="http://schemas.openxmlformats.org/officeDocument/2006/relationships/hyperlink" Target="https://ru.wikipedia.org/wiki/Window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ru.wikipedia.org/wiki/%D0%9F%D1%80%D0%BE%D0%B5%D0%BA%D1%82%D0%B8%D1%80%D0%BE%D0%B2%D0%B0%D0%BD%D0%B8%D0%B5_%D0%BF%D1%80%D0%BE%D0%B3%D1%80%D0%B0%D0%BC%D0%BC%D0%BD%D0%BE%D0%B3%D0%BE_%D0%BE%D0%B1%D0%B5%D1%81%D0%BF%D0%B5%D1%87%D0%B5%D0%BD%D0%B8%D1%8F" TargetMode="External"/><Relationship Id="rId2" Type="http://schemas.openxmlformats.org/officeDocument/2006/relationships/hyperlink" Target="https://ru.wikipedia.org/wiki/%D0%9F%D1%80%D0%BE%D0%B3%D1%80%D0%B0%D0%BC%D0%BC%D0%BD%D0%BE%D0%B5_%D0%BE%D0%B1%D0%B5%D1%81%D0%BF%D0%B5%D1%87%D0%B5%D0%BD%D0%B8%D0%B5" TargetMode="External"/><Relationship Id="rId1" Type="http://schemas.openxmlformats.org/officeDocument/2006/relationships/slideLayout" Target="../slideLayouts/slideLayout2.xml"/><Relationship Id="rId6" Type="http://schemas.openxmlformats.org/officeDocument/2006/relationships/hyperlink" Target="https://ru.wikipedia.org/wiki/%D0%A1%D0%B8%D1%81%D1%82%D0%B5%D0%BC%D0%BD%D0%BE%D0%B5_%D0%BF%D1%80%D0%BE%D0%B3%D1%80%D0%B0%D0%BC%D0%BC%D0%BD%D0%BE%D0%B5_%D0%BE%D0%B1%D0%B5%D1%81%D0%BF%D0%B5%D1%87%D0%B5%D0%BD%D0%B8%D0%B5" TargetMode="External"/><Relationship Id="rId5" Type="http://schemas.openxmlformats.org/officeDocument/2006/relationships/hyperlink" Target="https://ru.wikipedia.org/wiki/%D0%9F%D1%80%D0%B8%D0%BA%D0%BB%D0%B0%D0%B4%D0%BD%D0%BE%D0%B5_%D0%BF%D1%80%D0%BE%D0%B3%D1%80%D0%B0%D0%BC%D0%BC%D0%BD%D0%BE%D0%B5_%D0%BE%D0%B1%D0%B5%D1%81%D0%BF%D0%B5%D1%87%D0%B5%D0%BD%D0%B8%D0%B5" TargetMode="External"/><Relationship Id="rId4" Type="http://schemas.openxmlformats.org/officeDocument/2006/relationships/hyperlink" Target="https://ru.wikipedia.org/wiki/%D0%A0%D0%B0%D0%B7%D1%80%D0%B0%D0%B1%D0%BE%D1%82%D0%BA%D0%B0_%D0%BF%D1%80%D0%BE%D0%B3%D1%80%D0%B0%D0%BC%D0%BC%D0%BD%D0%BE%D0%B3%D0%BE_%D0%BE%D0%B1%D0%B5%D1%81%D0%BF%D0%B5%D1%87%D0%B5%D0%BD%D0%B8%D1%8F"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ru.wikipedia.org/wiki/%D0%9F%D1%80%D0%B5%D0%BF%D1%80%D0%BE%D1%86%D0%B5%D1%81%D1%81%D0%BE%D1%80" TargetMode="External"/><Relationship Id="rId13" Type="http://schemas.openxmlformats.org/officeDocument/2006/relationships/hyperlink" Target="https://ru.wikipedia.org/w/index.php?title=%D0%A0%D0%B5%D0%B4%D0%B0%D0%BA%D1%82%D0%BE%D1%80_%D0%BF%D0%BE%D0%BB%D1%8C%D0%B7%D0%BE%D0%B2%D0%B0%D1%82%D0%B5%D0%BB%D1%8C%D1%81%D0%BA%D0%BE%D0%B3%D0%BE_%D0%B8%D0%BD%D1%82%D0%B5%D1%80%D1%84%D0%B5%D0%B9%D1%81%D0%B0&amp;action=edit&amp;redlink=1" TargetMode="External"/><Relationship Id="rId3" Type="http://schemas.openxmlformats.org/officeDocument/2006/relationships/hyperlink" Target="https://ru.wikipedia.org/wiki/%D0%AF%D0%B7%D1%8B%D0%BA_%D0%B0%D1%81%D1%81%D0%B5%D0%BC%D0%B1%D0%BB%D0%B5%D1%80%D0%B0" TargetMode="External"/><Relationship Id="rId7" Type="http://schemas.openxmlformats.org/officeDocument/2006/relationships/hyperlink" Target="https://ru.wikipedia.org/wiki/%D0%9A%D0%BE%D0%BC%D0%BF%D0%BE%D0%BD%D0%BE%D0%B2%D1%89%D0%B8%D0%BA" TargetMode="External"/><Relationship Id="rId12" Type="http://schemas.openxmlformats.org/officeDocument/2006/relationships/hyperlink" Target="https://ru.wikipedia.org/wiki/%D0%91%D0%B8%D0%B1%D0%BB%D0%B8%D0%BE%D1%82%D0%B5%D0%BA%D0%B0_(%D0%BF%D1%80%D0%BE%D0%B3%D1%80%D0%B0%D0%BC%D0%BC%D0%B8%D1%80%D0%BE%D0%B2%D0%B0%D0%BD%D0%B8%D0%B5)" TargetMode="External"/><Relationship Id="rId2" Type="http://schemas.openxmlformats.org/officeDocument/2006/relationships/hyperlink" Target="https://ru.wikipedia.org/wiki/%D0%90%D1%81%D1%81%D0%B5%D0%BC%D0%B1%D0%BB%D0%B5%D1%80" TargetMode="External"/><Relationship Id="rId1" Type="http://schemas.openxmlformats.org/officeDocument/2006/relationships/slideLayout" Target="../slideLayouts/slideLayout2.xml"/><Relationship Id="rId6" Type="http://schemas.openxmlformats.org/officeDocument/2006/relationships/hyperlink" Target="https://ru.wikipedia.org/wiki/%D0%A2%D1%80%D0%B0%D0%BD%D1%81%D0%BB%D1%8F%D1%82%D0%BE%D1%80" TargetMode="External"/><Relationship Id="rId11" Type="http://schemas.openxmlformats.org/officeDocument/2006/relationships/hyperlink" Target="https://ru.wikipedia.org/wiki/%D0%A0%D0%B5%D0%B4%D0%B0%D0%BA%D1%82%D0%BE%D1%80_%D0%B8%D1%81%D1%85%D0%BE%D0%B4%D0%BD%D1%8B%D1%85_%D1%82%D0%B5%D0%BA%D1%81%D1%82%D0%BE%D0%B2" TargetMode="External"/><Relationship Id="rId5" Type="http://schemas.openxmlformats.org/officeDocument/2006/relationships/hyperlink" Target="https://ru.wikipedia.org/wiki/%D0%9E%D0%B1%D1%8A%D0%B5%D0%BA%D1%82%D0%BD%D1%8B%D0%B9_%D0%BA%D0%BE%D0%B4" TargetMode="External"/><Relationship Id="rId10" Type="http://schemas.openxmlformats.org/officeDocument/2006/relationships/hyperlink" Target="https://ru.wikipedia.org/wiki/%D0%A2%D0%B5%D0%BA%D1%81%D1%82%D0%BE%D0%B2%D1%8B%D0%B9_%D1%80%D0%B5%D0%B4%D0%B0%D0%BA%D1%82%D0%BE%D1%80" TargetMode="External"/><Relationship Id="rId4" Type="http://schemas.openxmlformats.org/officeDocument/2006/relationships/hyperlink" Target="https://ru.wikipedia.org/wiki/%D0%9C%D0%B0%D1%88%D0%B8%D0%BD%D0%BD%D1%8B%D0%B9_%D1%8F%D0%B7%D1%8B%D0%BA" TargetMode="External"/><Relationship Id="rId9" Type="http://schemas.openxmlformats.org/officeDocument/2006/relationships/hyperlink" Target="https://ru.wikipedia.org/wiki/%D0%9E%D1%82%D0%BB%D0%B0%D0%B4%D1%87%D0%B8%D0%BA" TargetMode="External"/><Relationship Id="rId14" Type="http://schemas.openxmlformats.org/officeDocument/2006/relationships/hyperlink" Target="https://ru.wikipedia.org/wiki/%D0%98%D0%BD%D1%82%D0%B5%D0%B3%D1%80%D0%B8%D1%80%D0%BE%D0%B2%D0%B0%D0%BD%D0%BD%D0%B0%D1%8F_%D1%81%D1%80%D0%B5%D0%B4%D0%B0_%D1%80%D0%B0%D0%B7%D1%80%D0%B0%D0%B1%D0%BE%D1%82%D0%BA%D0%B8"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ПРОГРАММНЫЕ СРЕДСТВА ИТ</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73727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a:bodyPr>
          <a:lstStyle/>
          <a:p>
            <a:r>
              <a:rPr lang="ru-RU" sz="3600" dirty="0"/>
              <a:t>В обеспечивающую часть структуры ИТ включено программно-математическое обеспечение в виде ее подсистемы. </a:t>
            </a:r>
            <a:r>
              <a:rPr lang="ru-RU" sz="3600" dirty="0">
                <a:solidFill>
                  <a:srgbClr val="FF0000"/>
                </a:solidFill>
              </a:rPr>
              <a:t>Подсистема программно-математического обеспечения ИТ — это совокупность программ, алгоритмов и математических моделей, реализующая процессы преобразования информации. </a:t>
            </a:r>
            <a:r>
              <a:rPr lang="ru-RU" sz="3600" dirty="0"/>
              <a:t>Работой компьютеров, любых вычислительных устройств управляют различного рода программы. </a:t>
            </a:r>
          </a:p>
        </p:txBody>
      </p:sp>
    </p:spTree>
    <p:extLst>
      <p:ext uri="{BB962C8B-B14F-4D97-AF65-F5344CB8AC3E}">
        <p14:creationId xmlns:p14="http://schemas.microsoft.com/office/powerpoint/2010/main" val="2790705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680936"/>
            <a:ext cx="10515600" cy="5496027"/>
          </a:xfrm>
        </p:spPr>
        <p:txBody>
          <a:bodyPr>
            <a:normAutofit/>
          </a:bodyPr>
          <a:lstStyle/>
          <a:p>
            <a:r>
              <a:rPr lang="ru-RU" sz="4000" i="1" dirty="0"/>
              <a:t>Программа</a:t>
            </a:r>
            <a:r>
              <a:rPr lang="ru-RU" sz="4000" dirty="0"/>
              <a:t> — это упорядоченная последовательность команд, предназначенная для решения разных задач с помощью компьютерной техники и технологии; точная и подробная последовательность инструкций на понятном компьютеру языке с указанием правил обработки информации.</a:t>
            </a:r>
          </a:p>
        </p:txBody>
      </p:sp>
    </p:spTree>
    <p:extLst>
      <p:ext uri="{BB962C8B-B14F-4D97-AF65-F5344CB8AC3E}">
        <p14:creationId xmlns:p14="http://schemas.microsoft.com/office/powerpoint/2010/main" val="356253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a:bodyPr>
          <a:lstStyle/>
          <a:p>
            <a:r>
              <a:rPr lang="ru-RU" sz="3600" dirty="0" smtClean="0"/>
              <a:t>Базой </a:t>
            </a:r>
            <a:r>
              <a:rPr lang="ru-RU" sz="3600" dirty="0"/>
              <a:t>для ПО являются соответствующие алгоритмы. В свою очередь алгоритмы базируются на соответствующих математических моделях. Математические модели являются основой для разработки алгоритмов решения задач пользователя. На основе модели разрабатывается алгоритм, с учетом которого составляются прикладные (функциональные) программы пользователя — плановые расчеты, поиск, обработка, анализ данных и др.</a:t>
            </a:r>
          </a:p>
        </p:txBody>
      </p:sp>
    </p:spTree>
    <p:extLst>
      <p:ext uri="{BB962C8B-B14F-4D97-AF65-F5344CB8AC3E}">
        <p14:creationId xmlns:p14="http://schemas.microsoft.com/office/powerpoint/2010/main" val="3896824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dirty="0" smtClean="0"/>
              <a:t>Примечание</a:t>
            </a:r>
            <a:endParaRPr lang="ru-RU" dirty="0"/>
          </a:p>
        </p:txBody>
      </p:sp>
      <p:sp>
        <p:nvSpPr>
          <p:cNvPr id="3" name="Объект 2"/>
          <p:cNvSpPr>
            <a:spLocks noGrp="1"/>
          </p:cNvSpPr>
          <p:nvPr>
            <p:ph idx="1"/>
          </p:nvPr>
        </p:nvSpPr>
        <p:spPr>
          <a:xfrm>
            <a:off x="838200" y="1070043"/>
            <a:ext cx="10515600" cy="5106920"/>
          </a:xfrm>
        </p:spPr>
        <p:txBody>
          <a:bodyPr>
            <a:normAutofit/>
          </a:bodyPr>
          <a:lstStyle/>
          <a:p>
            <a:r>
              <a:rPr lang="ru-RU" sz="4000" i="1" dirty="0"/>
              <a:t>Математические модели и алгоритмы не всегда указываются разработчиком в эксплуатационной документации при передаче соответствующей ИТ заказчику (покупателю). Они указываются в отчетах о научно-исследовательских работах (НИР), проектно-конструкторских работах (ПКР), проектно-технической документации, научных публикациях.</a:t>
            </a:r>
          </a:p>
        </p:txBody>
      </p:sp>
    </p:spTree>
    <p:extLst>
      <p:ext uri="{BB962C8B-B14F-4D97-AF65-F5344CB8AC3E}">
        <p14:creationId xmlns:p14="http://schemas.microsoft.com/office/powerpoint/2010/main" val="132190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27096"/>
          </a:xfrm>
        </p:spPr>
        <p:txBody>
          <a:bodyPr>
            <a:normAutofit fontScale="90000"/>
          </a:bodyPr>
          <a:lstStyle/>
          <a:p>
            <a:r>
              <a:rPr lang="ru-RU" b="1" dirty="0"/>
              <a:t>Структура программных средств ИТ.</a:t>
            </a:r>
            <a:endParaRPr lang="ru-RU" dirty="0"/>
          </a:p>
        </p:txBody>
      </p:sp>
      <p:sp>
        <p:nvSpPr>
          <p:cNvPr id="3" name="Объект 2"/>
          <p:cNvSpPr>
            <a:spLocks noGrp="1"/>
          </p:cNvSpPr>
          <p:nvPr>
            <p:ph idx="1"/>
          </p:nvPr>
        </p:nvSpPr>
        <p:spPr>
          <a:xfrm>
            <a:off x="838200" y="992222"/>
            <a:ext cx="10515600" cy="5184741"/>
          </a:xfrm>
        </p:spPr>
        <p:txBody>
          <a:bodyPr>
            <a:normAutofit/>
          </a:bodyPr>
          <a:lstStyle/>
          <a:p>
            <a:r>
              <a:rPr lang="ru-RU" sz="4000" dirty="0"/>
              <a:t>Структуру ПО ИТ составляют системные и прикладные программы.</a:t>
            </a:r>
          </a:p>
        </p:txBody>
      </p:sp>
    </p:spTree>
    <p:extLst>
      <p:ext uri="{BB962C8B-B14F-4D97-AF65-F5344CB8AC3E}">
        <p14:creationId xmlns:p14="http://schemas.microsoft.com/office/powerpoint/2010/main" val="64332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21649"/>
          </a:xfrm>
        </p:spPr>
        <p:txBody>
          <a:bodyPr/>
          <a:lstStyle/>
          <a:p>
            <a:r>
              <a:rPr lang="ru-RU" dirty="0"/>
              <a:t>Структура системного ПО ИТ</a:t>
            </a:r>
          </a:p>
        </p:txBody>
      </p:sp>
      <p:pic>
        <p:nvPicPr>
          <p:cNvPr id="4" name="Объект 3"/>
          <p:cNvPicPr>
            <a:picLocks noGrp="1" noChangeAspect="1"/>
          </p:cNvPicPr>
          <p:nvPr>
            <p:ph idx="1"/>
          </p:nvPr>
        </p:nvPicPr>
        <p:blipFill>
          <a:blip r:embed="rId2"/>
          <a:stretch>
            <a:fillRect/>
          </a:stretch>
        </p:blipFill>
        <p:spPr>
          <a:xfrm>
            <a:off x="866981" y="1186545"/>
            <a:ext cx="10483186" cy="4591685"/>
          </a:xfrm>
          <a:prstGeom prst="rect">
            <a:avLst/>
          </a:prstGeom>
        </p:spPr>
      </p:pic>
    </p:spTree>
    <p:extLst>
      <p:ext uri="{BB962C8B-B14F-4D97-AF65-F5344CB8AC3E}">
        <p14:creationId xmlns:p14="http://schemas.microsoft.com/office/powerpoint/2010/main" val="1606627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ctr"/>
            <a:r>
              <a:rPr lang="ru-RU" sz="6000" dirty="0"/>
              <a:t>классификации программного обеспечения</a:t>
            </a:r>
          </a:p>
        </p:txBody>
      </p:sp>
    </p:spTree>
    <p:extLst>
      <p:ext uri="{BB962C8B-B14F-4D97-AF65-F5344CB8AC3E}">
        <p14:creationId xmlns:p14="http://schemas.microsoft.com/office/powerpoint/2010/main" val="286130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ctr"/>
            <a:r>
              <a:rPr lang="ru-RU" sz="4800" i="1" dirty="0"/>
              <a:t>По назначению и выполняемым функциям</a:t>
            </a:r>
            <a:r>
              <a:rPr lang="ru-RU" sz="4800" dirty="0"/>
              <a:t> можно выделить три основных вида ПО, используемого в ИТ</a:t>
            </a:r>
          </a:p>
        </p:txBody>
      </p:sp>
    </p:spTree>
    <p:extLst>
      <p:ext uri="{BB962C8B-B14F-4D97-AF65-F5344CB8AC3E}">
        <p14:creationId xmlns:p14="http://schemas.microsoft.com/office/powerpoint/2010/main" val="2670050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Общесистемное ПО</a:t>
            </a:r>
          </a:p>
        </p:txBody>
      </p:sp>
      <p:sp>
        <p:nvSpPr>
          <p:cNvPr id="3" name="Объект 2"/>
          <p:cNvSpPr>
            <a:spLocks noGrp="1"/>
          </p:cNvSpPr>
          <p:nvPr>
            <p:ph idx="1"/>
          </p:nvPr>
        </p:nvSpPr>
        <p:spPr/>
        <p:txBody>
          <a:bodyPr>
            <a:normAutofit/>
          </a:bodyPr>
          <a:lstStyle/>
          <a:p>
            <a:r>
              <a:rPr lang="ru-RU" sz="3200" dirty="0"/>
              <a:t>это совокупность программ общего пользования, служащих для управления ресурсами компьютера — центральным процессором, памятью, вводом-выводом, обеспечивающими работу компьютера и компьютерных сетей. Оно предназначено для управления работой компьютеров, выполнения отдельных сервисных функций и программирования. Общесистемное ПО включает базовое ПО, языки программирования и сервисное ПО</a:t>
            </a:r>
          </a:p>
        </p:txBody>
      </p:sp>
    </p:spTree>
    <p:extLst>
      <p:ext uri="{BB962C8B-B14F-4D97-AF65-F5344CB8AC3E}">
        <p14:creationId xmlns:p14="http://schemas.microsoft.com/office/powerpoint/2010/main" val="144357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41105"/>
          </a:xfrm>
        </p:spPr>
        <p:txBody>
          <a:bodyPr/>
          <a:lstStyle/>
          <a:p>
            <a:r>
              <a:rPr lang="ru-RU" i="1" dirty="0"/>
              <a:t>Базовое ПО</a:t>
            </a:r>
            <a:r>
              <a:rPr lang="ru-RU" dirty="0"/>
              <a:t> </a:t>
            </a:r>
          </a:p>
        </p:txBody>
      </p:sp>
      <p:sp>
        <p:nvSpPr>
          <p:cNvPr id="3" name="Объект 2"/>
          <p:cNvSpPr>
            <a:spLocks noGrp="1"/>
          </p:cNvSpPr>
          <p:nvPr>
            <p:ph idx="1"/>
          </p:nvPr>
        </p:nvSpPr>
        <p:spPr>
          <a:xfrm>
            <a:off x="838200" y="1206230"/>
            <a:ext cx="10515600" cy="4970733"/>
          </a:xfrm>
        </p:spPr>
        <p:txBody>
          <a:bodyPr>
            <a:normAutofit/>
          </a:bodyPr>
          <a:lstStyle/>
          <a:p>
            <a:r>
              <a:rPr lang="ru-RU" sz="3200" dirty="0"/>
              <a:t>состоит из ОС, операционных оболочек и сетевых ОС. ОС — это комплекс взаимосвязанных программ, предназначенных для автоматизации планирования и организации процесса обработки программ, ввода-вывода и управления данными, распределения ресурсов, подготовки и отладки программ и др. ОС запускает компьютер, отслеживает работу локальных и сетевых компьютеров, планирует решение с их помощью задач, следит за их выполнением, управляет вводом-выводом данных и др. </a:t>
            </a:r>
          </a:p>
        </p:txBody>
      </p:sp>
    </p:spTree>
    <p:extLst>
      <p:ext uri="{BB962C8B-B14F-4D97-AF65-F5344CB8AC3E}">
        <p14:creationId xmlns:p14="http://schemas.microsoft.com/office/powerpoint/2010/main" val="3880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lstStyle/>
          <a:p>
            <a:r>
              <a:rPr lang="ru-RU" dirty="0"/>
              <a:t>Основная причина необходимости ОС состоит в том, что элементарные операции для работы с устройствами компьютера и управления его ресурсами — это операции очень низкого уровня. Действия, которые необходимы пользователю и прикладным программам, состоят из нескольких сотен или тысяч таких элементарных операций. </a:t>
            </a:r>
            <a:endParaRPr lang="ru-RU" dirty="0" smtClean="0"/>
          </a:p>
          <a:p>
            <a:r>
              <a:rPr lang="ru-RU" sz="4000" dirty="0" smtClean="0">
                <a:solidFill>
                  <a:srgbClr val="FF0000"/>
                </a:solidFill>
              </a:rPr>
              <a:t>Выделяют </a:t>
            </a:r>
            <a:r>
              <a:rPr lang="ru-RU" sz="4000" dirty="0">
                <a:solidFill>
                  <a:srgbClr val="FF0000"/>
                </a:solidFill>
              </a:rPr>
              <a:t>однопрограммные, многопрограммные (многозадачные), одно- и многопользовательские, сетевые и несетевые ОС.</a:t>
            </a:r>
          </a:p>
        </p:txBody>
      </p:sp>
    </p:spTree>
    <p:extLst>
      <p:ext uri="{BB962C8B-B14F-4D97-AF65-F5344CB8AC3E}">
        <p14:creationId xmlns:p14="http://schemas.microsoft.com/office/powerpoint/2010/main" val="264605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Сетевые ОС </a:t>
            </a:r>
          </a:p>
        </p:txBody>
      </p:sp>
      <p:sp>
        <p:nvSpPr>
          <p:cNvPr id="3" name="Объект 2"/>
          <p:cNvSpPr>
            <a:spLocks noGrp="1"/>
          </p:cNvSpPr>
          <p:nvPr>
            <p:ph idx="1"/>
          </p:nvPr>
        </p:nvSpPr>
        <p:spPr/>
        <p:txBody>
          <a:bodyPr>
            <a:normAutofit/>
          </a:bodyPr>
          <a:lstStyle/>
          <a:p>
            <a:r>
              <a:rPr lang="ru-RU" sz="4400" dirty="0"/>
              <a:t>это комплекс программ, обеспечивающих обработку, передачу, хранение данных в сети ЭВМ; доступ ко всем ее ресурсам, распределяющих и перераспределяющих различные ресурсы сети.</a:t>
            </a:r>
          </a:p>
        </p:txBody>
      </p:sp>
    </p:spTree>
    <p:extLst>
      <p:ext uri="{BB962C8B-B14F-4D97-AF65-F5344CB8AC3E}">
        <p14:creationId xmlns:p14="http://schemas.microsoft.com/office/powerpoint/2010/main" val="410835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dirty="0"/>
              <a:t>Операционная оболочка</a:t>
            </a:r>
          </a:p>
        </p:txBody>
      </p:sp>
      <p:sp>
        <p:nvSpPr>
          <p:cNvPr id="3" name="Объект 2"/>
          <p:cNvSpPr>
            <a:spLocks noGrp="1"/>
          </p:cNvSpPr>
          <p:nvPr>
            <p:ph idx="1"/>
          </p:nvPr>
        </p:nvSpPr>
        <p:spPr>
          <a:xfrm>
            <a:off x="838200" y="953312"/>
            <a:ext cx="10515600" cy="5223651"/>
          </a:xfrm>
        </p:spPr>
        <p:txBody>
          <a:bodyPr>
            <a:normAutofit/>
          </a:bodyPr>
          <a:lstStyle/>
          <a:p>
            <a:r>
              <a:rPr lang="ru-RU" sz="3600" dirty="0"/>
              <a:t>это программная надстройка к ОС; специальная программа, предназначенная для облегчения работы и общения пользователей с </a:t>
            </a:r>
            <a:r>
              <a:rPr lang="ru-RU" sz="3600" dirty="0" smtClean="0"/>
              <a:t>ОС (</a:t>
            </a:r>
            <a:r>
              <a:rPr lang="en-US" sz="3600" i="1" dirty="0"/>
              <a:t>Norton Commander, FAR, </a:t>
            </a:r>
            <a:r>
              <a:rPr lang="en-US" sz="3600" i="1" dirty="0" smtClean="0"/>
              <a:t>Windows</a:t>
            </a:r>
            <a:r>
              <a:rPr lang="ru-RU" sz="3600" i="1" dirty="0" smtClean="0"/>
              <a:t> </a:t>
            </a:r>
            <a:r>
              <a:rPr lang="en-US" sz="3600" i="1" dirty="0" smtClean="0"/>
              <a:t>Commander</a:t>
            </a:r>
            <a:r>
              <a:rPr lang="ru-RU" sz="3600" dirty="0" smtClean="0"/>
              <a:t>)</a:t>
            </a:r>
          </a:p>
          <a:p>
            <a:r>
              <a:rPr lang="ru-RU" sz="3200" i="1" dirty="0"/>
              <a:t>Они преобразуют неудобный командный пользовательский интерфейс в дружественный графический интерфейс или интерфейс типа «меню». Оболочки предоставляют пользователю удобный доступ к файлам и сервисные услуги.</a:t>
            </a:r>
          </a:p>
        </p:txBody>
      </p:sp>
    </p:spTree>
    <p:extLst>
      <p:ext uri="{BB962C8B-B14F-4D97-AF65-F5344CB8AC3E}">
        <p14:creationId xmlns:p14="http://schemas.microsoft.com/office/powerpoint/2010/main" val="3819938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88186"/>
          </a:xfrm>
        </p:spPr>
        <p:txBody>
          <a:bodyPr>
            <a:normAutofit fontScale="90000"/>
          </a:bodyPr>
          <a:lstStyle/>
          <a:p>
            <a:r>
              <a:rPr lang="ru-RU" i="1" dirty="0"/>
              <a:t>Языки программирования</a:t>
            </a:r>
            <a:r>
              <a:rPr lang="ru-RU" dirty="0"/>
              <a:t> </a:t>
            </a:r>
          </a:p>
        </p:txBody>
      </p:sp>
      <p:sp>
        <p:nvSpPr>
          <p:cNvPr id="3" name="Объект 2"/>
          <p:cNvSpPr>
            <a:spLocks noGrp="1"/>
          </p:cNvSpPr>
          <p:nvPr>
            <p:ph idx="1"/>
          </p:nvPr>
        </p:nvSpPr>
        <p:spPr>
          <a:xfrm>
            <a:off x="838200" y="1128409"/>
            <a:ext cx="10515600" cy="5048554"/>
          </a:xfrm>
        </p:spPr>
        <p:txBody>
          <a:bodyPr>
            <a:normAutofit/>
          </a:bodyPr>
          <a:lstStyle/>
          <a:p>
            <a:r>
              <a:rPr lang="ru-RU" sz="4000" dirty="0"/>
              <a:t>это специальные команды, операторы и другие средства, используемые для составления и отладки программ. Они включают собственно языки и правила программирования, трансляторы, компиляторы, редакторы связей, отладчики и др.</a:t>
            </a:r>
          </a:p>
        </p:txBody>
      </p:sp>
    </p:spTree>
    <p:extLst>
      <p:ext uri="{BB962C8B-B14F-4D97-AF65-F5344CB8AC3E}">
        <p14:creationId xmlns:p14="http://schemas.microsoft.com/office/powerpoint/2010/main" val="130934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Отладка программы (от англ</a:t>
            </a:r>
            <a:r>
              <a:rPr lang="ru-RU" dirty="0" smtClean="0"/>
              <a:t>. </a:t>
            </a:r>
            <a:r>
              <a:rPr lang="en-US" i="1" dirty="0"/>
              <a:t>debugging</a:t>
            </a:r>
            <a:r>
              <a:rPr lang="ru-RU" i="1" dirty="0" smtClean="0"/>
              <a:t>)</a:t>
            </a:r>
            <a:endParaRPr lang="ru-RU" dirty="0"/>
          </a:p>
        </p:txBody>
      </p:sp>
      <p:sp>
        <p:nvSpPr>
          <p:cNvPr id="3" name="Объект 2"/>
          <p:cNvSpPr>
            <a:spLocks noGrp="1"/>
          </p:cNvSpPr>
          <p:nvPr>
            <p:ph idx="1"/>
          </p:nvPr>
        </p:nvSpPr>
        <p:spPr/>
        <p:txBody>
          <a:bodyPr>
            <a:normAutofit/>
          </a:bodyPr>
          <a:lstStyle/>
          <a:p>
            <a:r>
              <a:rPr lang="ru-RU" sz="3200" dirty="0"/>
              <a:t>это процесс обнаружения и устранения ошибок в компьютерной программе; этап компьютерного решения задачи, при котором происходит устранение явных ошибок в программе. Она осуществляется по результатам, полученным в процессе тестирования компьютерной программы, и производится с использованием специальных программных средств — отладчиков.</a:t>
            </a:r>
          </a:p>
        </p:txBody>
      </p:sp>
    </p:spTree>
    <p:extLst>
      <p:ext uri="{BB962C8B-B14F-4D97-AF65-F5344CB8AC3E}">
        <p14:creationId xmlns:p14="http://schemas.microsoft.com/office/powerpoint/2010/main" val="94453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Отладчик (от англ. </a:t>
            </a:r>
            <a:r>
              <a:rPr lang="en-US" i="1" dirty="0"/>
              <a:t>debugger</a:t>
            </a:r>
            <a:r>
              <a:rPr lang="en-US" dirty="0"/>
              <a:t>)</a:t>
            </a:r>
            <a:endParaRPr lang="ru-RU" dirty="0"/>
          </a:p>
        </p:txBody>
      </p:sp>
      <p:sp>
        <p:nvSpPr>
          <p:cNvPr id="3" name="Объект 2"/>
          <p:cNvSpPr>
            <a:spLocks noGrp="1"/>
          </p:cNvSpPr>
          <p:nvPr>
            <p:ph idx="1"/>
          </p:nvPr>
        </p:nvSpPr>
        <p:spPr/>
        <p:txBody>
          <a:bodyPr>
            <a:normAutofit/>
          </a:bodyPr>
          <a:lstStyle/>
          <a:p>
            <a:r>
              <a:rPr lang="ru-RU" sz="4000" dirty="0"/>
              <a:t>это программа, позволяющая исследовать внутреннее поведение разрабатываемой программы и обеспечивающая ее пошаговое исполнение с остановкой после каждого оператора, просмотр текущего значения переменной, нахождение значения любого выражения и </a:t>
            </a:r>
            <a:r>
              <a:rPr lang="ru-RU" sz="4000" dirty="0" err="1"/>
              <a:t>др</a:t>
            </a:r>
            <a:endParaRPr lang="ru-RU" sz="4000" dirty="0"/>
          </a:p>
        </p:txBody>
      </p:sp>
    </p:spTree>
    <p:extLst>
      <p:ext uri="{BB962C8B-B14F-4D97-AF65-F5344CB8AC3E}">
        <p14:creationId xmlns:p14="http://schemas.microsoft.com/office/powerpoint/2010/main" val="3748679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Трансляторы</a:t>
            </a:r>
          </a:p>
        </p:txBody>
      </p:sp>
      <p:sp>
        <p:nvSpPr>
          <p:cNvPr id="3" name="Объект 2"/>
          <p:cNvSpPr>
            <a:spLocks noGrp="1"/>
          </p:cNvSpPr>
          <p:nvPr>
            <p:ph idx="1"/>
          </p:nvPr>
        </p:nvSpPr>
        <p:spPr/>
        <p:txBody>
          <a:bodyPr>
            <a:normAutofit/>
          </a:bodyPr>
          <a:lstStyle/>
          <a:p>
            <a:r>
              <a:rPr lang="ru-RU" sz="4800" dirty="0"/>
              <a:t>это программы, обеспечивающие перевод с языка программирования на машинный язык (код) компьютеров.</a:t>
            </a:r>
          </a:p>
        </p:txBody>
      </p:sp>
    </p:spTree>
    <p:extLst>
      <p:ext uri="{BB962C8B-B14F-4D97-AF65-F5344CB8AC3E}">
        <p14:creationId xmlns:p14="http://schemas.microsoft.com/office/powerpoint/2010/main" val="112787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Сервисное общесистемное ПО</a:t>
            </a:r>
            <a:r>
              <a:rPr lang="ru-RU" dirty="0"/>
              <a:t> для ОС</a:t>
            </a:r>
          </a:p>
        </p:txBody>
      </p:sp>
      <p:sp>
        <p:nvSpPr>
          <p:cNvPr id="3" name="Объект 2"/>
          <p:cNvSpPr>
            <a:spLocks noGrp="1"/>
          </p:cNvSpPr>
          <p:nvPr>
            <p:ph idx="1"/>
          </p:nvPr>
        </p:nvSpPr>
        <p:spPr/>
        <p:txBody>
          <a:bodyPr>
            <a:normAutofit/>
          </a:bodyPr>
          <a:lstStyle/>
          <a:p>
            <a:r>
              <a:rPr lang="ru-RU" sz="5400" dirty="0"/>
              <a:t>включает драйверы и программы-утилиты.</a:t>
            </a:r>
          </a:p>
        </p:txBody>
      </p:sp>
    </p:spTree>
    <p:extLst>
      <p:ext uri="{BB962C8B-B14F-4D97-AF65-F5344CB8AC3E}">
        <p14:creationId xmlns:p14="http://schemas.microsoft.com/office/powerpoint/2010/main" val="4276628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680936"/>
            <a:ext cx="10515600" cy="5496027"/>
          </a:xfrm>
        </p:spPr>
        <p:txBody>
          <a:bodyPr>
            <a:normAutofit fontScale="92500" lnSpcReduction="10000"/>
          </a:bodyPr>
          <a:lstStyle/>
          <a:p>
            <a:r>
              <a:rPr lang="ru-RU" b="1" dirty="0" err="1"/>
              <a:t>Дра́йвер</a:t>
            </a:r>
            <a:r>
              <a:rPr lang="ru-RU" dirty="0"/>
              <a:t> (</a:t>
            </a:r>
            <a:r>
              <a:rPr lang="ru-RU" dirty="0">
                <a:hlinkClick r:id="rId2" tooltip="Английский язык"/>
              </a:rPr>
              <a:t>англ.</a:t>
            </a:r>
            <a:r>
              <a:rPr lang="ru-RU" dirty="0"/>
              <a:t> </a:t>
            </a:r>
            <a:r>
              <a:rPr lang="ru-RU" i="1" dirty="0" err="1"/>
              <a:t>driver</a:t>
            </a:r>
            <a:r>
              <a:rPr lang="ru-RU" dirty="0"/>
              <a:t>, мн. ч. </a:t>
            </a:r>
            <a:r>
              <a:rPr lang="ru-RU" i="1" dirty="0" err="1" smtClean="0"/>
              <a:t>дра́йверы</a:t>
            </a:r>
            <a:r>
              <a:rPr lang="ru-RU" dirty="0" smtClean="0"/>
              <a:t>)</a:t>
            </a:r>
            <a:r>
              <a:rPr lang="ru-RU" dirty="0"/>
              <a:t> — </a:t>
            </a:r>
            <a:r>
              <a:rPr lang="ru-RU" dirty="0">
                <a:hlinkClick r:id="rId3" tooltip="Компьютерное программное обеспечение"/>
              </a:rPr>
              <a:t>компьютерное программное обеспечение</a:t>
            </a:r>
            <a:r>
              <a:rPr lang="ru-RU" dirty="0"/>
              <a:t>, с помощью которого другое программное обеспечение (</a:t>
            </a:r>
            <a:r>
              <a:rPr lang="ru-RU" dirty="0">
                <a:hlinkClick r:id="rId4" tooltip="Операционная система"/>
              </a:rPr>
              <a:t>операционная система</a:t>
            </a:r>
            <a:r>
              <a:rPr lang="ru-RU" dirty="0"/>
              <a:t>) получает доступ к </a:t>
            </a:r>
            <a:r>
              <a:rPr lang="ru-RU" dirty="0">
                <a:hlinkClick r:id="rId5" tooltip="Аппаратное обеспечение"/>
              </a:rPr>
              <a:t>аппаратному обеспечению</a:t>
            </a:r>
            <a:r>
              <a:rPr lang="ru-RU" dirty="0"/>
              <a:t> некоторого устройства. Обычно с операционными системами поставляются драйверы для ключевых </a:t>
            </a:r>
            <a:r>
              <a:rPr lang="ru-RU" dirty="0">
                <a:hlinkClick r:id="rId6" tooltip="Компонент (программирование)"/>
              </a:rPr>
              <a:t>компонентов</a:t>
            </a:r>
            <a:r>
              <a:rPr lang="ru-RU" dirty="0"/>
              <a:t> аппаратного обеспечения, без которых система не сможет работать. Однако для некоторых устройств (таких, как </a:t>
            </a:r>
            <a:r>
              <a:rPr lang="ru-RU" dirty="0">
                <a:hlinkClick r:id="rId7" tooltip="Видеокарта"/>
              </a:rPr>
              <a:t>видеокарта</a:t>
            </a:r>
            <a:r>
              <a:rPr lang="ru-RU" dirty="0"/>
              <a:t> или </a:t>
            </a:r>
            <a:r>
              <a:rPr lang="ru-RU" dirty="0">
                <a:hlinkClick r:id="rId8" tooltip="Принтер"/>
              </a:rPr>
              <a:t>принтер</a:t>
            </a:r>
            <a:r>
              <a:rPr lang="ru-RU" dirty="0"/>
              <a:t>) могут потребоваться специальные драйверы, обычно предоставляемые производителем устройства.</a:t>
            </a:r>
          </a:p>
          <a:p>
            <a:r>
              <a:rPr lang="ru-RU" dirty="0"/>
              <a:t>В общем случае драйвер не обязан взаимодействовать с аппаратными устройствами, он может их только имитировать (например, драйвер принтера, который записывает вывод из программ в файл), предоставлять программные </a:t>
            </a:r>
            <a:r>
              <a:rPr lang="ru-RU" dirty="0">
                <a:hlinkClick r:id="rId9" tooltip="Сервис (значения)"/>
              </a:rPr>
              <a:t>сервисы</a:t>
            </a:r>
            <a:r>
              <a:rPr lang="ru-RU" dirty="0"/>
              <a:t>, не связанные с управлением устройствами (например, </a:t>
            </a:r>
            <a:r>
              <a:rPr lang="ru-RU" dirty="0">
                <a:hlinkClick r:id="rId10" tooltip="/dev/zero"/>
              </a:rPr>
              <a:t>/</a:t>
            </a:r>
            <a:r>
              <a:rPr lang="ru-RU" dirty="0" err="1">
                <a:hlinkClick r:id="rId10" tooltip="/dev/zero"/>
              </a:rPr>
              <a:t>dev</a:t>
            </a:r>
            <a:r>
              <a:rPr lang="ru-RU" dirty="0">
                <a:hlinkClick r:id="rId10" tooltip="/dev/zero"/>
              </a:rPr>
              <a:t>/</a:t>
            </a:r>
            <a:r>
              <a:rPr lang="ru-RU" dirty="0" err="1">
                <a:hlinkClick r:id="rId10" tooltip="/dev/zero"/>
              </a:rPr>
              <a:t>zero</a:t>
            </a:r>
            <a:r>
              <a:rPr lang="ru-RU" dirty="0"/>
              <a:t> в </a:t>
            </a:r>
            <a:r>
              <a:rPr lang="ru-RU" dirty="0" err="1">
                <a:hlinkClick r:id="rId11" tooltip="Unix"/>
              </a:rPr>
              <a:t>Unix</a:t>
            </a:r>
            <a:r>
              <a:rPr lang="ru-RU" dirty="0"/>
              <a:t>, который только выдаёт нулевые байты), либо не делать ничего (например, </a:t>
            </a:r>
            <a:r>
              <a:rPr lang="ru-RU" dirty="0">
                <a:hlinkClick r:id="rId12" tooltip="/dev/null"/>
              </a:rPr>
              <a:t>/</a:t>
            </a:r>
            <a:r>
              <a:rPr lang="ru-RU" dirty="0" err="1">
                <a:hlinkClick r:id="rId12" tooltip="/dev/null"/>
              </a:rPr>
              <a:t>dev</a:t>
            </a:r>
            <a:r>
              <a:rPr lang="ru-RU" dirty="0">
                <a:hlinkClick r:id="rId12" tooltip="/dev/null"/>
              </a:rPr>
              <a:t>/</a:t>
            </a:r>
            <a:r>
              <a:rPr lang="ru-RU" dirty="0" err="1">
                <a:hlinkClick r:id="rId12" tooltip="/dev/null"/>
              </a:rPr>
              <a:t>null</a:t>
            </a:r>
            <a:r>
              <a:rPr lang="ru-RU" dirty="0"/>
              <a:t> в </a:t>
            </a:r>
            <a:r>
              <a:rPr lang="ru-RU" dirty="0" err="1"/>
              <a:t>Unix</a:t>
            </a:r>
            <a:r>
              <a:rPr lang="ru-RU" dirty="0"/>
              <a:t> и NUL </a:t>
            </a:r>
            <a:r>
              <a:rPr lang="ru-RU" dirty="0" err="1"/>
              <a:t>в</a:t>
            </a:r>
            <a:r>
              <a:rPr lang="ru-RU" dirty="0" err="1">
                <a:hlinkClick r:id="rId13" tooltip="DOS"/>
              </a:rPr>
              <a:t>DOS</a:t>
            </a:r>
            <a:r>
              <a:rPr lang="ru-RU" dirty="0"/>
              <a:t>/</a:t>
            </a:r>
            <a:r>
              <a:rPr lang="ru-RU" dirty="0" err="1">
                <a:hlinkClick r:id="rId14" tooltip="Windows"/>
              </a:rPr>
              <a:t>Windows</a:t>
            </a:r>
            <a:r>
              <a:rPr lang="ru-RU" dirty="0"/>
              <a:t>).</a:t>
            </a:r>
          </a:p>
          <a:p>
            <a:endParaRPr lang="ru-RU" dirty="0"/>
          </a:p>
        </p:txBody>
      </p:sp>
    </p:spTree>
    <p:extLst>
      <p:ext uri="{BB962C8B-B14F-4D97-AF65-F5344CB8AC3E}">
        <p14:creationId xmlns:p14="http://schemas.microsoft.com/office/powerpoint/2010/main" val="4273952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normAutofit/>
          </a:bodyPr>
          <a:lstStyle/>
          <a:p>
            <a:r>
              <a:rPr lang="ru-RU" sz="4000" dirty="0"/>
              <a:t>Программы-утилиты — это полезные программы, дополняющие и расширяющие возможности ОС. Некоторые из них могут существовать отдельно от ОС. К этому классу программ можно отнести архиваторы, программы резервного копирования и др.</a:t>
            </a:r>
          </a:p>
        </p:txBody>
      </p:sp>
    </p:spTree>
    <p:extLst>
      <p:ext uri="{BB962C8B-B14F-4D97-AF65-F5344CB8AC3E}">
        <p14:creationId xmlns:p14="http://schemas.microsoft.com/office/powerpoint/2010/main" val="1747020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200" i="1" dirty="0"/>
              <a:t>Кроме того, сервисное общесистемное ПО включает тестовые и диагностические программы, программы антивирусной защиты и обслуживания сети. Тестовые и диагностические программы предназначены для проверки работоспособности отдельных узлов компьютеров, работы программ и устранения выявленных в процессе тестирования неисправностей. Антивирусные программы используют для диагностики, выявления и устранения вирусных программ, нарушающих нормальную работу вычислительной системы.</a:t>
            </a:r>
          </a:p>
        </p:txBody>
      </p:sp>
    </p:spTree>
    <p:extLst>
      <p:ext uri="{BB962C8B-B14F-4D97-AF65-F5344CB8AC3E}">
        <p14:creationId xmlns:p14="http://schemas.microsoft.com/office/powerpoint/2010/main" val="1779252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99471"/>
          </a:xfrm>
        </p:spPr>
        <p:txBody>
          <a:bodyPr>
            <a:normAutofit fontScale="90000"/>
          </a:bodyPr>
          <a:lstStyle/>
          <a:p>
            <a:r>
              <a:rPr lang="ru-RU" sz="3600" dirty="0"/>
              <a:t>2. Инструментальное ПО или </a:t>
            </a:r>
            <a:r>
              <a:rPr lang="ru-RU" sz="3600" dirty="0" smtClean="0"/>
              <a:t>инструментальные программные средства </a:t>
            </a:r>
            <a:r>
              <a:rPr lang="ru-RU" sz="3600" dirty="0"/>
              <a:t>(ИПО</a:t>
            </a:r>
            <a:r>
              <a:rPr lang="ru-RU" sz="3600" dirty="0" smtClean="0"/>
              <a:t>) это</a:t>
            </a:r>
            <a:endParaRPr lang="ru-RU" sz="3600" dirty="0"/>
          </a:p>
        </p:txBody>
      </p:sp>
      <p:sp>
        <p:nvSpPr>
          <p:cNvPr id="3" name="Объект 2"/>
          <p:cNvSpPr>
            <a:spLocks noGrp="1"/>
          </p:cNvSpPr>
          <p:nvPr>
            <p:ph idx="1"/>
          </p:nvPr>
        </p:nvSpPr>
        <p:spPr>
          <a:xfrm>
            <a:off x="838200" y="1264596"/>
            <a:ext cx="10515600" cy="4912367"/>
          </a:xfrm>
        </p:spPr>
        <p:txBody>
          <a:bodyPr>
            <a:normAutofit/>
          </a:bodyPr>
          <a:lstStyle/>
          <a:p>
            <a:r>
              <a:rPr lang="ru-RU" sz="3200" dirty="0">
                <a:hlinkClick r:id="rId2" tooltip="Программное обеспечение"/>
              </a:rPr>
              <a:t>программное обеспечение</a:t>
            </a:r>
            <a:r>
              <a:rPr lang="ru-RU" sz="3200" dirty="0"/>
              <a:t>, предназначенное для использования в ходе </a:t>
            </a:r>
            <a:r>
              <a:rPr lang="ru-RU" sz="3200" dirty="0">
                <a:hlinkClick r:id="rId3" tooltip="Проектирование программного обеспечения"/>
              </a:rPr>
              <a:t>проектирования</a:t>
            </a:r>
            <a:r>
              <a:rPr lang="ru-RU" sz="3200" dirty="0"/>
              <a:t>, </a:t>
            </a:r>
            <a:r>
              <a:rPr lang="ru-RU" sz="3200" dirty="0">
                <a:hlinkClick r:id="rId4" tooltip="Разработка программного обеспечения"/>
              </a:rPr>
              <a:t>разработки</a:t>
            </a:r>
            <a:r>
              <a:rPr lang="ru-RU" sz="3200" dirty="0"/>
              <a:t> и сопровождения программ, в отличие от </a:t>
            </a:r>
            <a:r>
              <a:rPr lang="ru-RU" sz="3200" dirty="0">
                <a:hlinkClick r:id="rId5" tooltip="Прикладное программное обеспечение"/>
              </a:rPr>
              <a:t>прикладного</a:t>
            </a:r>
            <a:r>
              <a:rPr lang="ru-RU" sz="3200" dirty="0"/>
              <a:t> и </a:t>
            </a:r>
            <a:r>
              <a:rPr lang="ru-RU" sz="3200" dirty="0">
                <a:hlinkClick r:id="rId6" tooltip="Системное программное обеспечение"/>
              </a:rPr>
              <a:t>системного</a:t>
            </a:r>
            <a:r>
              <a:rPr lang="ru-RU" sz="3200" dirty="0"/>
              <a:t> программного обеспечения.</a:t>
            </a:r>
          </a:p>
        </p:txBody>
      </p:sp>
    </p:spTree>
    <p:extLst>
      <p:ext uri="{BB962C8B-B14F-4D97-AF65-F5344CB8AC3E}">
        <p14:creationId xmlns:p14="http://schemas.microsoft.com/office/powerpoint/2010/main" val="2623246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fontScale="62500" lnSpcReduction="20000"/>
          </a:bodyPr>
          <a:lstStyle/>
          <a:p>
            <a:r>
              <a:rPr lang="ru-RU" dirty="0"/>
              <a:t>К этой категории относятся программы, предназначенные для разработки программного обеспечения:</a:t>
            </a:r>
          </a:p>
          <a:p>
            <a:r>
              <a:rPr lang="ru-RU" dirty="0">
                <a:hlinkClick r:id="rId2" tooltip="Ассемблер"/>
              </a:rPr>
              <a:t>ассемблеры</a:t>
            </a:r>
            <a:r>
              <a:rPr lang="ru-RU" dirty="0"/>
              <a:t> — компьютерные программы, осуществляющие преобразование программы в форме исходного текста на </a:t>
            </a:r>
            <a:r>
              <a:rPr lang="ru-RU" dirty="0">
                <a:hlinkClick r:id="rId3" tooltip="Язык ассемблера"/>
              </a:rPr>
              <a:t>языке ассемблера</a:t>
            </a:r>
            <a:r>
              <a:rPr lang="ru-RU" dirty="0"/>
              <a:t> в </a:t>
            </a:r>
            <a:r>
              <a:rPr lang="ru-RU" dirty="0">
                <a:hlinkClick r:id="rId4" tooltip="Машинный язык"/>
              </a:rPr>
              <a:t>машинные команды</a:t>
            </a:r>
            <a:r>
              <a:rPr lang="ru-RU" dirty="0"/>
              <a:t> в виде </a:t>
            </a:r>
            <a:r>
              <a:rPr lang="ru-RU" dirty="0">
                <a:hlinkClick r:id="rId5" tooltip="Объектный код"/>
              </a:rPr>
              <a:t>объектного кода</a:t>
            </a:r>
            <a:r>
              <a:rPr lang="ru-RU" dirty="0"/>
              <a:t>.</a:t>
            </a:r>
          </a:p>
          <a:p>
            <a:r>
              <a:rPr lang="ru-RU" dirty="0">
                <a:hlinkClick r:id="rId6" tooltip="Транслятор"/>
              </a:rPr>
              <a:t>трансляторы</a:t>
            </a:r>
            <a:r>
              <a:rPr lang="ru-RU" dirty="0"/>
              <a:t> — программы или технические средства, выполняющие трансляцию программы.</a:t>
            </a:r>
          </a:p>
          <a:p>
            <a:r>
              <a:rPr lang="ru-RU" dirty="0">
                <a:hlinkClick r:id="rId7" tooltip="Компоновщик"/>
              </a:rPr>
              <a:t>компоновщики</a:t>
            </a:r>
            <a:r>
              <a:rPr lang="ru-RU" dirty="0"/>
              <a:t> (редакторы связей) — программы, которые производят компоновку — принимают на вход один или несколько объектных модулей и собирают по ним исполнимый модуль.</a:t>
            </a:r>
          </a:p>
          <a:p>
            <a:r>
              <a:rPr lang="ru-RU" dirty="0">
                <a:hlinkClick r:id="rId8" tooltip="Препроцессор"/>
              </a:rPr>
              <a:t>препроцессоры</a:t>
            </a:r>
            <a:r>
              <a:rPr lang="ru-RU" dirty="0"/>
              <a:t> исходных текстов — это компьютерные программы, принимающие данные на входе и выдающие данные, предназначенные для входа другой программы, например, такой, как компилятор</a:t>
            </a:r>
          </a:p>
          <a:p>
            <a:r>
              <a:rPr lang="ru-RU" dirty="0">
                <a:hlinkClick r:id="rId9" tooltip="Отладчик"/>
              </a:rPr>
              <a:t>отладчики</a:t>
            </a:r>
            <a:r>
              <a:rPr lang="ru-RU" dirty="0"/>
              <a:t> (</a:t>
            </a:r>
            <a:r>
              <a:rPr lang="ru-RU" dirty="0" err="1"/>
              <a:t>debugger</a:t>
            </a:r>
            <a:r>
              <a:rPr lang="ru-RU" dirty="0"/>
              <a:t>) являются модулями среды разработки или отдельными приложениями, предназначенными для поиска ошибок в программе.</a:t>
            </a:r>
          </a:p>
          <a:p>
            <a:r>
              <a:rPr lang="ru-RU" dirty="0">
                <a:hlinkClick r:id="rId10" tooltip="Текстовый редактор"/>
              </a:rPr>
              <a:t>текстовые редакторы</a:t>
            </a:r>
            <a:r>
              <a:rPr lang="ru-RU" dirty="0"/>
              <a:t> — компьютерные программы, предназначенные для создания и изменения текстовых файлов, а также их просмотра на экране, вывода на печать, поиска фрагментов текста и т. п.</a:t>
            </a:r>
          </a:p>
          <a:p>
            <a:pPr lvl="1"/>
            <a:r>
              <a:rPr lang="ru-RU" dirty="0"/>
              <a:t>специализированные </a:t>
            </a:r>
            <a:r>
              <a:rPr lang="ru-RU" dirty="0">
                <a:hlinkClick r:id="rId11" tooltip="Редактор исходных текстов"/>
              </a:rPr>
              <a:t>редакторы исходных текстов</a:t>
            </a:r>
            <a:r>
              <a:rPr lang="ru-RU" dirty="0"/>
              <a:t> — текстовые редакторы для создания и редактирования исходного кода программ. Специализированный редактор исходных текстов может быть отдельным приложением, или быть встроен в интегрированную среду разработки (IDE).</a:t>
            </a:r>
          </a:p>
          <a:p>
            <a:r>
              <a:rPr lang="ru-RU" dirty="0">
                <a:hlinkClick r:id="rId12" tooltip="Библиотека (программирование)"/>
              </a:rPr>
              <a:t>библиотеки подпрограмм</a:t>
            </a:r>
            <a:r>
              <a:rPr lang="ru-RU" dirty="0"/>
              <a:t> — сборники подпрограмм или объектов, используемых для разработки программного обеспечения.</a:t>
            </a:r>
          </a:p>
          <a:p>
            <a:r>
              <a:rPr lang="ru-RU" dirty="0">
                <a:hlinkClick r:id="rId13" tooltip="Редактор пользовательского интерфейса (страница отсутствует)"/>
              </a:rPr>
              <a:t>редакторы графического интерфейса</a:t>
            </a:r>
            <a:r>
              <a:rPr lang="ru-RU" dirty="0"/>
              <a:t>.</a:t>
            </a:r>
          </a:p>
          <a:p>
            <a:r>
              <a:rPr lang="ru-RU" dirty="0"/>
              <a:t>Перечисленные инструменты могут входить в состав </a:t>
            </a:r>
            <a:r>
              <a:rPr lang="ru-RU" dirty="0">
                <a:hlinkClick r:id="rId14" tooltip="Интегрированная среда разработки"/>
              </a:rPr>
              <a:t>интегрированных сред разработки</a:t>
            </a:r>
            <a:endParaRPr lang="ru-RU" dirty="0"/>
          </a:p>
          <a:p>
            <a:endParaRPr lang="ru-RU" dirty="0"/>
          </a:p>
        </p:txBody>
      </p:sp>
    </p:spTree>
    <p:extLst>
      <p:ext uri="{BB962C8B-B14F-4D97-AF65-F5344CB8AC3E}">
        <p14:creationId xmlns:p14="http://schemas.microsoft.com/office/powerpoint/2010/main" val="1791857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dirty="0"/>
              <a:t>Прикладное ПО </a:t>
            </a:r>
            <a:r>
              <a:rPr lang="ru-RU" dirty="0" smtClean="0"/>
              <a:t>(ППО</a:t>
            </a:r>
            <a:r>
              <a:rPr lang="ru-RU" dirty="0"/>
              <a:t>) </a:t>
            </a:r>
          </a:p>
        </p:txBody>
      </p:sp>
      <p:sp>
        <p:nvSpPr>
          <p:cNvPr id="3" name="Объект 2"/>
          <p:cNvSpPr>
            <a:spLocks noGrp="1"/>
          </p:cNvSpPr>
          <p:nvPr>
            <p:ph idx="1"/>
          </p:nvPr>
        </p:nvSpPr>
        <p:spPr>
          <a:xfrm>
            <a:off x="838200" y="1011677"/>
            <a:ext cx="10515600" cy="5165286"/>
          </a:xfrm>
        </p:spPr>
        <p:txBody>
          <a:bodyPr/>
          <a:lstStyle/>
          <a:p>
            <a:r>
              <a:rPr lang="ru-RU" sz="4000" dirty="0"/>
              <a:t>или прикладные программные средства используются при решении конкретных задач. Эти программы помогают пользователям выполнять необходимые им работы на компьютерах. Порой такие программы называют приложениями</a:t>
            </a:r>
            <a:r>
              <a:rPr lang="ru-RU" dirty="0"/>
              <a:t>.</a:t>
            </a:r>
          </a:p>
        </p:txBody>
      </p:sp>
    </p:spTree>
    <p:extLst>
      <p:ext uri="{BB962C8B-B14F-4D97-AF65-F5344CB8AC3E}">
        <p14:creationId xmlns:p14="http://schemas.microsoft.com/office/powerpoint/2010/main" val="485300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r>
              <a:rPr lang="ru-RU" dirty="0"/>
              <a:t>ППО носит проблемно-ориентированный характер. В нем обычно выделяются две составляющие: пользовательское и проблемное прикладное ПО. К </a:t>
            </a:r>
            <a:r>
              <a:rPr lang="ru-RU" i="1" dirty="0"/>
              <a:t>пользовательскому ППО</a:t>
            </a:r>
            <a:r>
              <a:rPr lang="ru-RU" dirty="0"/>
              <a:t> относят: текстовые, табличные и графические редакторы и другие подобные программы, например учебные и досуговые. Набор нескольких пользовательских программ, функционально дополняющих друг друга и поддерживающих единую ИТ, называют пакетом прикладных программ, интегрированным пакетом программ или интегрированным ПО. Пакеты программ выполняют функции, для которых ранее создавались специализированные программы. </a:t>
            </a:r>
          </a:p>
        </p:txBody>
      </p:sp>
    </p:spTree>
    <p:extLst>
      <p:ext uri="{BB962C8B-B14F-4D97-AF65-F5344CB8AC3E}">
        <p14:creationId xmlns:p14="http://schemas.microsoft.com/office/powerpoint/2010/main" val="1991577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603116"/>
            <a:ext cx="10515600" cy="5573847"/>
          </a:xfrm>
        </p:spPr>
        <p:txBody>
          <a:bodyPr>
            <a:normAutofit/>
          </a:bodyPr>
          <a:lstStyle/>
          <a:p>
            <a:r>
              <a:rPr lang="ru-RU" i="1" dirty="0"/>
              <a:t>В качестве примера </a:t>
            </a:r>
            <a:r>
              <a:rPr lang="ru-RU" i="1" dirty="0" smtClean="0"/>
              <a:t>можно указать </a:t>
            </a:r>
            <a:r>
              <a:rPr lang="ru-RU" i="1" dirty="0"/>
              <a:t>ППП </a:t>
            </a:r>
            <a:r>
              <a:rPr lang="ru-RU" i="1" dirty="0" err="1"/>
              <a:t>Microsoft</a:t>
            </a:r>
            <a:r>
              <a:rPr lang="ru-RU" i="1" dirty="0"/>
              <a:t> </a:t>
            </a:r>
            <a:r>
              <a:rPr lang="ru-RU" i="1" dirty="0" err="1"/>
              <a:t>Office</a:t>
            </a:r>
            <a:r>
              <a:rPr lang="ru-RU" i="1" dirty="0"/>
              <a:t>, в состав которого входят: текстовый </a:t>
            </a:r>
            <a:r>
              <a:rPr lang="ru-RU" i="1" dirty="0" smtClean="0"/>
              <a:t>и табличный </a:t>
            </a:r>
            <a:r>
              <a:rPr lang="ru-RU" i="1" dirty="0"/>
              <a:t>процессор, СУБД </a:t>
            </a:r>
            <a:r>
              <a:rPr lang="ru-RU" i="1" dirty="0" err="1"/>
              <a:t>Access</a:t>
            </a:r>
            <a:r>
              <a:rPr lang="ru-RU" i="1" dirty="0"/>
              <a:t>, </a:t>
            </a:r>
            <a:r>
              <a:rPr lang="ru-RU" i="1" dirty="0" err="1"/>
              <a:t>Power</a:t>
            </a:r>
            <a:r>
              <a:rPr lang="ru-RU" i="1" dirty="0"/>
              <a:t> </a:t>
            </a:r>
            <a:r>
              <a:rPr lang="ru-RU" i="1" dirty="0" err="1"/>
              <a:t>Point</a:t>
            </a:r>
            <a:r>
              <a:rPr lang="ru-RU" i="1" dirty="0"/>
              <a:t> и другие </a:t>
            </a:r>
            <a:r>
              <a:rPr lang="ru-RU" i="1" dirty="0" smtClean="0"/>
              <a:t>программы</a:t>
            </a:r>
            <a:r>
              <a:rPr lang="ru-RU" i="1" dirty="0"/>
              <a:t>. Проблемное ПО — это специализированное ППО, например </a:t>
            </a:r>
            <a:r>
              <a:rPr lang="ru-RU" i="1" dirty="0" smtClean="0"/>
              <a:t>бухгалтерские </a:t>
            </a:r>
            <a:r>
              <a:rPr lang="ru-RU" i="1" dirty="0"/>
              <a:t>программы, программы в области страхования и др.</a:t>
            </a:r>
          </a:p>
          <a:p>
            <a:r>
              <a:rPr lang="ru-RU" i="1" dirty="0"/>
              <a:t>Кроме перечисленных </a:t>
            </a:r>
            <a:r>
              <a:rPr lang="ru-RU" i="1" dirty="0" smtClean="0"/>
              <a:t>можно отметить </a:t>
            </a:r>
            <a:r>
              <a:rPr lang="ru-RU" i="1" dirty="0"/>
              <a:t>следующие прикладные </a:t>
            </a:r>
            <a:r>
              <a:rPr lang="ru-RU" i="1" dirty="0" smtClean="0"/>
              <a:t>программы</a:t>
            </a:r>
            <a:r>
              <a:rPr lang="ru-RU" i="1" dirty="0"/>
              <a:t>: учебные, обучающие и тренажеры, мультимедийные, </a:t>
            </a:r>
            <a:r>
              <a:rPr lang="ru-RU" i="1" dirty="0" smtClean="0"/>
              <a:t>развлекательные</a:t>
            </a:r>
            <a:r>
              <a:rPr lang="ru-RU" i="1" dirty="0"/>
              <a:t>, в том числе компьютерные игры, справочные (</a:t>
            </a:r>
            <a:r>
              <a:rPr lang="ru-RU" i="1" dirty="0" smtClean="0"/>
              <a:t>энциклопедии</a:t>
            </a:r>
            <a:r>
              <a:rPr lang="ru-RU" i="1" dirty="0"/>
              <a:t>, словари и справочники) и др.</a:t>
            </a:r>
          </a:p>
        </p:txBody>
      </p:sp>
    </p:spTree>
    <p:extLst>
      <p:ext uri="{BB962C8B-B14F-4D97-AF65-F5344CB8AC3E}">
        <p14:creationId xmlns:p14="http://schemas.microsoft.com/office/powerpoint/2010/main" val="2202861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06760"/>
            <a:ext cx="10515600" cy="704918"/>
          </a:xfrm>
        </p:spPr>
        <p:txBody>
          <a:bodyPr/>
          <a:lstStyle/>
          <a:p>
            <a:r>
              <a:rPr lang="ru-RU" b="1" dirty="0"/>
              <a:t>Средства мультимедиа</a:t>
            </a:r>
            <a:endParaRPr lang="ru-RU" dirty="0"/>
          </a:p>
        </p:txBody>
      </p:sp>
      <p:sp>
        <p:nvSpPr>
          <p:cNvPr id="3" name="Объект 2"/>
          <p:cNvSpPr>
            <a:spLocks noGrp="1"/>
          </p:cNvSpPr>
          <p:nvPr>
            <p:ph idx="1"/>
          </p:nvPr>
        </p:nvSpPr>
        <p:spPr>
          <a:xfrm>
            <a:off x="838200" y="1011678"/>
            <a:ext cx="10515600" cy="5165285"/>
          </a:xfrm>
        </p:spPr>
        <p:txBody>
          <a:bodyPr>
            <a:normAutofit/>
          </a:bodyPr>
          <a:lstStyle/>
          <a:p>
            <a:r>
              <a:rPr lang="ru-RU" sz="3200" dirty="0"/>
              <a:t>Наиболее развивающимися из этого класса ИТ являются мультимедиа-технологии. Технологии мультимедиа (от англ. </a:t>
            </a:r>
            <a:r>
              <a:rPr lang="en-US" sz="3200" i="1" dirty="0"/>
              <a:t>multimedia</a:t>
            </a:r>
            <a:r>
              <a:rPr lang="ru-RU" sz="3200" dirty="0" smtClean="0"/>
              <a:t> </a:t>
            </a:r>
            <a:r>
              <a:rPr lang="ru-RU" sz="3200" dirty="0"/>
              <a:t>— многокомпонентная среда) позволяют использовать текст, графику, видео и мультипликацию в интерактивном режиме и тем самым расширяют рамки применения компьютера в различных областях, в том числе в учебном процессе. Мультимедийные технологии и технологии видеоконференций обрабатывают все типы данных, включая объекты реального времени: звук и видео.</a:t>
            </a:r>
          </a:p>
        </p:txBody>
      </p:sp>
    </p:spTree>
    <p:extLst>
      <p:ext uri="{BB962C8B-B14F-4D97-AF65-F5344CB8AC3E}">
        <p14:creationId xmlns:p14="http://schemas.microsoft.com/office/powerpoint/2010/main" val="1451197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10364"/>
          </a:xfrm>
        </p:spPr>
        <p:txBody>
          <a:bodyPr>
            <a:normAutofit fontScale="90000"/>
          </a:bodyPr>
          <a:lstStyle/>
          <a:p>
            <a:r>
              <a:rPr lang="ru-RU" dirty="0"/>
              <a:t>Средства презентаций</a:t>
            </a:r>
          </a:p>
        </p:txBody>
      </p:sp>
      <p:sp>
        <p:nvSpPr>
          <p:cNvPr id="3" name="Объект 2"/>
          <p:cNvSpPr>
            <a:spLocks noGrp="1"/>
          </p:cNvSpPr>
          <p:nvPr>
            <p:ph idx="1"/>
          </p:nvPr>
        </p:nvSpPr>
        <p:spPr>
          <a:xfrm>
            <a:off x="838200" y="1011677"/>
            <a:ext cx="10515600" cy="5165286"/>
          </a:xfrm>
        </p:spPr>
        <p:txBody>
          <a:bodyPr>
            <a:normAutofit/>
          </a:bodyPr>
          <a:lstStyle/>
          <a:p>
            <a:r>
              <a:rPr lang="ru-RU" sz="3600" dirty="0"/>
              <a:t>Наиболее распространенным средством презентаций является программный </a:t>
            </a:r>
            <a:r>
              <a:rPr lang="ru-RU" sz="3600" dirty="0" smtClean="0"/>
              <a:t>продукт </a:t>
            </a:r>
            <a:r>
              <a:rPr lang="en-US" sz="3600" i="1" dirty="0"/>
              <a:t>Microsoft </a:t>
            </a:r>
            <a:r>
              <a:rPr lang="en-US" sz="3600" i="1" dirty="0" smtClean="0"/>
              <a:t>Office</a:t>
            </a:r>
            <a:r>
              <a:rPr lang="ru-RU" sz="3600" i="1" dirty="0" smtClean="0"/>
              <a:t> </a:t>
            </a:r>
            <a:r>
              <a:rPr lang="en-US" sz="3600" i="1" dirty="0" smtClean="0"/>
              <a:t>PowerPoint</a:t>
            </a:r>
            <a:r>
              <a:rPr lang="ru-RU" sz="3600" i="1" dirty="0" smtClean="0"/>
              <a:t>. </a:t>
            </a:r>
            <a:r>
              <a:rPr lang="ru-RU" sz="3600" dirty="0"/>
              <a:t>Эта технология предназначена для создания информации по широкому кругу вопросов. Она обеспечивает представление данных в разных формах информации. Средства отображения составляют широкую гамму — от дисплея компьютера до широкоформатных экранов.</a:t>
            </a:r>
          </a:p>
        </p:txBody>
      </p:sp>
    </p:spTree>
    <p:extLst>
      <p:ext uri="{BB962C8B-B14F-4D97-AF65-F5344CB8AC3E}">
        <p14:creationId xmlns:p14="http://schemas.microsoft.com/office/powerpoint/2010/main" val="2723956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ОРГАНИЗАЦИОННО-МЕТОДИЧЕСКОЕ </a:t>
            </a:r>
            <a:r>
              <a:rPr lang="ru-RU" dirty="0"/>
              <a:t>ОБЕСПЕЧЕНИЕ ИТ</a:t>
            </a:r>
          </a:p>
        </p:txBody>
      </p:sp>
      <p:sp>
        <p:nvSpPr>
          <p:cNvPr id="3" name="Объект 2"/>
          <p:cNvSpPr>
            <a:spLocks noGrp="1"/>
          </p:cNvSpPr>
          <p:nvPr>
            <p:ph idx="1"/>
          </p:nvPr>
        </p:nvSpPr>
        <p:spPr/>
        <p:txBody>
          <a:bodyPr>
            <a:normAutofit/>
          </a:bodyPr>
          <a:lstStyle/>
          <a:p>
            <a:r>
              <a:rPr lang="ru-RU" sz="4000" dirty="0"/>
              <a:t>Организационно-методическое обеспечение ИТ — это совокупность проектно-технической, нормативно-методической документации, регламентирующая порядок организации работы персонала, оборудования, программ по внедрению и функционированию ИТ</a:t>
            </a:r>
          </a:p>
        </p:txBody>
      </p:sp>
    </p:spTree>
    <p:extLst>
      <p:ext uri="{BB962C8B-B14F-4D97-AF65-F5344CB8AC3E}">
        <p14:creationId xmlns:p14="http://schemas.microsoft.com/office/powerpoint/2010/main" val="1914858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66007"/>
          </a:xfrm>
        </p:spPr>
        <p:txBody>
          <a:bodyPr>
            <a:normAutofit fontScale="90000"/>
          </a:bodyPr>
          <a:lstStyle/>
          <a:p>
            <a:r>
              <a:rPr lang="ru-RU" dirty="0" smtClean="0"/>
              <a:t>Оно </a:t>
            </a:r>
            <a:r>
              <a:rPr lang="ru-RU" dirty="0"/>
              <a:t>включает:</a:t>
            </a:r>
          </a:p>
        </p:txBody>
      </p:sp>
      <p:sp>
        <p:nvSpPr>
          <p:cNvPr id="3" name="Объект 2"/>
          <p:cNvSpPr>
            <a:spLocks noGrp="1"/>
          </p:cNvSpPr>
          <p:nvPr>
            <p:ph idx="1"/>
          </p:nvPr>
        </p:nvSpPr>
        <p:spPr>
          <a:xfrm>
            <a:off x="838200" y="1031132"/>
            <a:ext cx="10515600" cy="5145831"/>
          </a:xfrm>
        </p:spPr>
        <p:txBody>
          <a:bodyPr/>
          <a:lstStyle/>
          <a:p>
            <a:pPr lvl="0"/>
            <a:r>
              <a:rPr lang="ru-RU" dirty="0"/>
              <a:t>комплект проектно-технической документации по описанию и порядку применения ИТ и ее отдельных компонентов в решении задач пользователя в рамках автоматизированной ИС, построенной на базе ИТ. </a:t>
            </a:r>
          </a:p>
          <a:p>
            <a:pPr lvl="0"/>
            <a:r>
              <a:rPr lang="ru-RU" dirty="0"/>
              <a:t>организационную и технологическую документацию по эксплуатации ИТ, в том числе по технике безопасности работы, регламентирующую нормативы и методику по поддержанию нормальной работоспособности оборудования;</a:t>
            </a:r>
          </a:p>
          <a:p>
            <a:r>
              <a:rPr lang="ru-RU" dirty="0"/>
              <a:t>инструктивные и нормативно-методические материалы по организации работы штатного персонала в рамках конкретной ИТ, обеспечения управленческой деятельности.</a:t>
            </a:r>
          </a:p>
        </p:txBody>
      </p:sp>
    </p:spTree>
    <p:extLst>
      <p:ext uri="{BB962C8B-B14F-4D97-AF65-F5344CB8AC3E}">
        <p14:creationId xmlns:p14="http://schemas.microsoft.com/office/powerpoint/2010/main" val="312903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a:bodyPr>
          <a:lstStyle/>
          <a:p>
            <a:r>
              <a:rPr lang="ru-RU" sz="3600" dirty="0"/>
              <a:t>Организационная и технологическая документация ИТ определяется областью использования ИТ, которая достаточно обширна, поэтому необходимо говорить о нормативно-правовой базе ИТ применительно к различным сферам деятельности человека, охватывающим его жизненное пространство. Среди важнейших факторов, оказывающих воздействие на процесс применения ИТ и создания информационного общества, можно отметить:</a:t>
            </a:r>
          </a:p>
        </p:txBody>
      </p:sp>
    </p:spTree>
    <p:extLst>
      <p:ext uri="{BB962C8B-B14F-4D97-AF65-F5344CB8AC3E}">
        <p14:creationId xmlns:p14="http://schemas.microsoft.com/office/powerpoint/2010/main" val="1086608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680936"/>
            <a:ext cx="10515600" cy="5496027"/>
          </a:xfrm>
        </p:spPr>
        <p:txBody>
          <a:bodyPr/>
          <a:lstStyle/>
          <a:p>
            <a:pPr lvl="0"/>
            <a:r>
              <a:rPr lang="ru-RU" dirty="0"/>
              <a:t>разработку проектов создания глобальной международной информационной инфраструктуры комиссиями Европейского сообщества и совещаниями </a:t>
            </a:r>
            <a:r>
              <a:rPr lang="ru-RU" dirty="0" smtClean="0"/>
              <a:t>глав правительств;</a:t>
            </a:r>
            <a:endParaRPr lang="ru-RU" dirty="0"/>
          </a:p>
          <a:p>
            <a:pPr lvl="0"/>
            <a:r>
              <a:rPr lang="en-US" dirty="0"/>
              <a:t>EITO</a:t>
            </a:r>
            <a:r>
              <a:rPr lang="ru-RU" dirty="0" smtClean="0"/>
              <a:t>— </a:t>
            </a:r>
            <a:r>
              <a:rPr lang="ru-RU" dirty="0"/>
              <a:t>европейскую инициативу, задача которой — рассмотрение европейского рынка ИТ и оказание услуг в данной области;</a:t>
            </a:r>
          </a:p>
          <a:p>
            <a:r>
              <a:rPr lang="ru-RU" dirty="0"/>
              <a:t>Программу развития средств связи и информатики Министерства связи и массовых коммуникаций РФ, проекты Ростелекома, Межведомственную программу Российской академии наук, Министерства образования и науки РФ, Российского фонда фундаментальных исследований «Создание национальной сети компьютерных телекоммуникаций для науки и высшей школы»</a:t>
            </a:r>
          </a:p>
        </p:txBody>
      </p:sp>
    </p:spTree>
    <p:extLst>
      <p:ext uri="{BB962C8B-B14F-4D97-AF65-F5344CB8AC3E}">
        <p14:creationId xmlns:p14="http://schemas.microsoft.com/office/powerpoint/2010/main" val="3419318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5400" dirty="0"/>
              <a:t>Н</a:t>
            </a:r>
            <a:r>
              <a:rPr lang="ru-RU" sz="5400" dirty="0" smtClean="0"/>
              <a:t>екоторые </a:t>
            </a:r>
            <a:r>
              <a:rPr lang="ru-RU" sz="5400" dirty="0"/>
              <a:t>основные нормативные документы, регулирующие процесс информатизации в Российской </a:t>
            </a:r>
            <a:r>
              <a:rPr lang="ru-RU" sz="5400" dirty="0" smtClean="0"/>
              <a:t>Федерации</a:t>
            </a:r>
            <a:r>
              <a:rPr lang="ru-RU" sz="5400" dirty="0"/>
              <a:t>:</a:t>
            </a:r>
          </a:p>
        </p:txBody>
      </p:sp>
    </p:spTree>
    <p:extLst>
      <p:ext uri="{BB962C8B-B14F-4D97-AF65-F5344CB8AC3E}">
        <p14:creationId xmlns:p14="http://schemas.microsoft.com/office/powerpoint/2010/main" val="1807042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18535"/>
          </a:xfrm>
        </p:spPr>
        <p:txBody>
          <a:bodyPr>
            <a:normAutofit fontScale="90000"/>
          </a:bodyPr>
          <a:lstStyle/>
          <a:p>
            <a:endParaRPr lang="ru-RU" dirty="0"/>
          </a:p>
        </p:txBody>
      </p:sp>
      <p:sp>
        <p:nvSpPr>
          <p:cNvPr id="3" name="Объект 2"/>
          <p:cNvSpPr>
            <a:spLocks noGrp="1"/>
          </p:cNvSpPr>
          <p:nvPr>
            <p:ph idx="1"/>
          </p:nvPr>
        </p:nvSpPr>
        <p:spPr>
          <a:xfrm>
            <a:off x="838200" y="894945"/>
            <a:ext cx="10515600" cy="5282018"/>
          </a:xfrm>
        </p:spPr>
        <p:txBody>
          <a:bodyPr>
            <a:normAutofit/>
          </a:bodyPr>
          <a:lstStyle/>
          <a:p>
            <a:r>
              <a:rPr lang="ru-RU" sz="3200" dirty="0"/>
              <a:t>Федеральный закон от 27 июля 2006 г. № 149-ФЗ «Об информации, информационных технологиях и о защите информации». В нем дается характеристика основных понятий, используемых в условиях информатизации общества, и, в частности, образования. Закон также содержит положения о правах граждан на информацию, информационные ресурсы и информационные системы, правила доступа к информации различного уровня и порядок защиты информации.</a:t>
            </a:r>
          </a:p>
        </p:txBody>
      </p:sp>
    </p:spTree>
    <p:extLst>
      <p:ext uri="{BB962C8B-B14F-4D97-AF65-F5344CB8AC3E}">
        <p14:creationId xmlns:p14="http://schemas.microsoft.com/office/powerpoint/2010/main" val="220324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lnSpcReduction="10000"/>
          </a:bodyPr>
          <a:lstStyle/>
          <a:p>
            <a:r>
              <a:rPr lang="ru-RU" i="1" dirty="0"/>
              <a:t>Федеральный закон регулирует отношения, возникающие при формировании и использовании информационных ресурсов на основе создания, сбора, обработки, накопления, хранения, поиска, распространения и предоставления потребителю документированной информации; создании и использовании ИТ и средств их обеспечения; защите информации, прав субъектов, участвующих в информационных процессах и информатизации.</a:t>
            </a:r>
          </a:p>
          <a:p>
            <a:r>
              <a:rPr lang="ru-RU" i="1" dirty="0"/>
              <a:t>Государственная политика в сфере формирования информационных ресурсов и информатизации направлена на создание условий для эффективного и качественного информационного обеспечения решения стратегических и оперативных задач социального и экономического развития Российской Федерации.</a:t>
            </a:r>
          </a:p>
        </p:txBody>
      </p:sp>
    </p:spTree>
    <p:extLst>
      <p:ext uri="{BB962C8B-B14F-4D97-AF65-F5344CB8AC3E}">
        <p14:creationId xmlns:p14="http://schemas.microsoft.com/office/powerpoint/2010/main" val="1496693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r>
              <a:rPr lang="ru-RU" sz="3200" dirty="0">
                <a:solidFill>
                  <a:srgbClr val="C00000"/>
                </a:solidFill>
              </a:rPr>
              <a:t>Федеральный закон от 27 июля 2006 г. № 152-ФЗ «О персональных данных» имеет целью обеспечение защиты прав и свобод человека и гражданина при обработке его персональных данных, в том числе защиты прав на неприкосновенность частной жизни, личную и семейную тайну.</a:t>
            </a:r>
          </a:p>
          <a:p>
            <a:r>
              <a:rPr lang="ru-RU" dirty="0"/>
              <a:t>Законом регулируются ИТ, связанные с обработкой персональных данных, осуществляемой федеральными органами государственной власти, органами государственной власти субъектов РФ, иными государственными органами, юридическими и физическими лицами с использованием средств автоматизации или без использования таких средств.</a:t>
            </a:r>
          </a:p>
          <a:p>
            <a:endParaRPr lang="ru-RU" dirty="0"/>
          </a:p>
        </p:txBody>
      </p:sp>
    </p:spTree>
    <p:extLst>
      <p:ext uri="{BB962C8B-B14F-4D97-AF65-F5344CB8AC3E}">
        <p14:creationId xmlns:p14="http://schemas.microsoft.com/office/powerpoint/2010/main" val="3562866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a:bodyPr>
          <a:lstStyle/>
          <a:p>
            <a:r>
              <a:rPr lang="ru-RU" sz="4800" dirty="0"/>
              <a:t>Действие Федерального закона не распространяется на отношения, возникающие:</a:t>
            </a:r>
          </a:p>
        </p:txBody>
      </p:sp>
    </p:spTree>
    <p:extLst>
      <p:ext uri="{BB962C8B-B14F-4D97-AF65-F5344CB8AC3E}">
        <p14:creationId xmlns:p14="http://schemas.microsoft.com/office/powerpoint/2010/main" val="2120045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normAutofit lnSpcReduction="10000"/>
          </a:bodyPr>
          <a:lstStyle/>
          <a:p>
            <a:pPr lvl="0"/>
            <a:r>
              <a:rPr lang="ru-RU" dirty="0"/>
              <a:t>при обработке персональных данных физическими лицами исключительно для личных и семейных нужд, если при этом не нарушаются права субъектов персональных данных;</a:t>
            </a:r>
          </a:p>
          <a:p>
            <a:pPr lvl="0"/>
            <a:r>
              <a:rPr lang="ru-RU" dirty="0"/>
              <a:t>организации хранения, комплектования, учета и использования содержащих персональные данные документов Архивного фонда РФ и других архивных документов в соответствии с законодательством об архивном деле в Российской Федерации;</a:t>
            </a:r>
          </a:p>
          <a:p>
            <a:pPr lvl="0"/>
            <a:r>
              <a:rPr lang="ru-RU" dirty="0"/>
              <a:t>обработке подлежащих включению в Единый государственный реестр индивидуальных предпринимателей сведений о физических лицах, если такая обработка осуществляется в соответствии с законодательством РФ в связи с деятельностью физического лица в качестве индивидуального предпринимателя;</a:t>
            </a:r>
          </a:p>
          <a:p>
            <a:pPr lvl="0"/>
            <a:r>
              <a:rPr lang="ru-RU" dirty="0"/>
              <a:t>обработке персональных данных, отнесенных в установленном порядке к сведениям, составляющим государственную тайну.</a:t>
            </a:r>
          </a:p>
          <a:p>
            <a:endParaRPr lang="ru-RU" dirty="0"/>
          </a:p>
        </p:txBody>
      </p:sp>
    </p:spTree>
    <p:extLst>
      <p:ext uri="{BB962C8B-B14F-4D97-AF65-F5344CB8AC3E}">
        <p14:creationId xmlns:p14="http://schemas.microsoft.com/office/powerpoint/2010/main" val="3831931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a:bodyPr>
          <a:lstStyle/>
          <a:p>
            <a:r>
              <a:rPr lang="ru-RU" sz="4000" dirty="0"/>
              <a:t>Конкретные нормативные требования к ИТ содержатся в технической документации. Так, в соответствии с логикой создания и сопровождения ИТ комплекс ее документации регламентируется стандартом оформления проектной документации — ГОСТ 19.701—90 и ГОСТ 34.601—90. Эти стандарты устанавливают:</a:t>
            </a:r>
          </a:p>
        </p:txBody>
      </p:sp>
    </p:spTree>
    <p:extLst>
      <p:ext uri="{BB962C8B-B14F-4D97-AF65-F5344CB8AC3E}">
        <p14:creationId xmlns:p14="http://schemas.microsoft.com/office/powerpoint/2010/main" val="1895879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normAutofit/>
          </a:bodyPr>
          <a:lstStyle/>
          <a:p>
            <a:pPr lvl="0"/>
            <a:r>
              <a:rPr lang="ru-RU" sz="3600" dirty="0"/>
              <a:t>комплектность, состав и структуру документации на каждой стадии проектирования ИТ;</a:t>
            </a:r>
          </a:p>
          <a:p>
            <a:pPr lvl="0"/>
            <a:r>
              <a:rPr lang="ru-RU" sz="3600" dirty="0"/>
              <a:t>требования к оформлению документации (включая требования к содержанию разделов, подразделов, пунктов, таблиц и т.д.);</a:t>
            </a:r>
          </a:p>
          <a:p>
            <a:pPr lvl="0"/>
            <a:r>
              <a:rPr lang="ru-RU" sz="3600" dirty="0"/>
              <a:t>правила подготовки, рассмотрения, согласования и утверждения документации с указанием предельных сроков для каждой стадии</a:t>
            </a:r>
            <a:r>
              <a:rPr lang="ru-RU" sz="3600" dirty="0" smtClean="0"/>
              <a:t>.</a:t>
            </a:r>
            <a:endParaRPr lang="ru-RU" sz="3600" dirty="0"/>
          </a:p>
        </p:txBody>
      </p:sp>
    </p:spTree>
    <p:extLst>
      <p:ext uri="{BB962C8B-B14F-4D97-AF65-F5344CB8AC3E}">
        <p14:creationId xmlns:p14="http://schemas.microsoft.com/office/powerpoint/2010/main" val="18677933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lstStyle/>
          <a:p>
            <a:r>
              <a:rPr lang="ru-RU" sz="4800" dirty="0"/>
              <a:t>Важным аспектом работы с ИТ и особенно программными и техническими средствами является создание комфортных условий для работы с ними штатного персонала ИТ. В практической реализации ИТ задействуется определенный перечень категорий работников.</a:t>
            </a:r>
          </a:p>
          <a:p>
            <a:endParaRPr lang="ru-RU" dirty="0"/>
          </a:p>
        </p:txBody>
      </p:sp>
    </p:spTree>
    <p:extLst>
      <p:ext uri="{BB962C8B-B14F-4D97-AF65-F5344CB8AC3E}">
        <p14:creationId xmlns:p14="http://schemas.microsoft.com/office/powerpoint/2010/main" val="322325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2347"/>
          </a:xfrm>
        </p:spPr>
        <p:txBody>
          <a:bodyPr>
            <a:normAutofit fontScale="90000"/>
          </a:bodyPr>
          <a:lstStyle/>
          <a:p>
            <a:endParaRPr lang="ru-RU" dirty="0"/>
          </a:p>
        </p:txBody>
      </p:sp>
      <p:sp>
        <p:nvSpPr>
          <p:cNvPr id="3" name="Объект 2"/>
          <p:cNvSpPr>
            <a:spLocks noGrp="1"/>
          </p:cNvSpPr>
          <p:nvPr>
            <p:ph idx="1"/>
          </p:nvPr>
        </p:nvSpPr>
        <p:spPr>
          <a:xfrm>
            <a:off x="838200" y="603115"/>
            <a:ext cx="10515600" cy="5573848"/>
          </a:xfrm>
        </p:spPr>
        <p:txBody>
          <a:bodyPr/>
          <a:lstStyle/>
          <a:p>
            <a:r>
              <a:rPr lang="ru-RU" dirty="0"/>
              <a:t>В состав штатного персонала, в зависимости от характера ИТ, могут быть включены следующие категории: системный программист, прикладной программист, сетевой администратор, администратор баз данных, эксперт предметной области ИТ, инженер по знаниям, инженер по комплексу технических средств, инженер по качеству и развитию, оператор ЭВМ, директор информационно-вычислительного центра (ИВЦ), его заместитель, а также технический персонал. Каждая из указанных категорий работников должна иметь соответствующую нормативную документацию, в частности положение о структурном подразделении ИВЦ, должностные и рабочие инструкции, технологические карты.</a:t>
            </a:r>
          </a:p>
        </p:txBody>
      </p:sp>
    </p:spTree>
    <p:extLst>
      <p:ext uri="{BB962C8B-B14F-4D97-AF65-F5344CB8AC3E}">
        <p14:creationId xmlns:p14="http://schemas.microsoft.com/office/powerpoint/2010/main" val="151406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1803"/>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normAutofit/>
          </a:bodyPr>
          <a:lstStyle/>
          <a:p>
            <a:r>
              <a:rPr lang="ru-RU" sz="4400" dirty="0"/>
              <a:t>Первоочередным аспектом </a:t>
            </a:r>
            <a:r>
              <a:rPr lang="ru-RU" sz="4400" dirty="0" smtClean="0"/>
              <a:t>создания комфортных условий </a:t>
            </a:r>
            <a:r>
              <a:rPr lang="ru-RU" sz="4400" dirty="0"/>
              <a:t>считается организация эргономичных, т.е. комфортных, научно организованных рабочих мест, защищенных от различных вредных воздействий.</a:t>
            </a:r>
          </a:p>
        </p:txBody>
      </p:sp>
    </p:spTree>
    <p:extLst>
      <p:ext uri="{BB962C8B-B14F-4D97-AF65-F5344CB8AC3E}">
        <p14:creationId xmlns:p14="http://schemas.microsoft.com/office/powerpoint/2010/main" val="2976707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lstStyle/>
          <a:p>
            <a:r>
              <a:rPr lang="ru-RU" dirty="0"/>
              <a:t>Эргономика </a:t>
            </a:r>
            <a:r>
              <a:rPr lang="ru-RU" dirty="0" smtClean="0"/>
              <a:t>(</a:t>
            </a:r>
            <a:r>
              <a:rPr lang="ru-RU" dirty="0"/>
              <a:t>от греч. </a:t>
            </a:r>
            <a:r>
              <a:rPr lang="ru-RU" i="1" dirty="0" err="1"/>
              <a:t>ergon</a:t>
            </a:r>
            <a:r>
              <a:rPr lang="ru-RU" i="1" dirty="0"/>
              <a:t> </a:t>
            </a:r>
            <a:r>
              <a:rPr lang="ru-RU" dirty="0"/>
              <a:t>— работа и </a:t>
            </a:r>
            <a:r>
              <a:rPr lang="ru-RU" i="1" dirty="0" err="1"/>
              <a:t>nomos</a:t>
            </a:r>
            <a:r>
              <a:rPr lang="ru-RU" i="1" dirty="0"/>
              <a:t> </a:t>
            </a:r>
            <a:r>
              <a:rPr lang="ru-RU" dirty="0"/>
              <a:t>— закон</a:t>
            </a:r>
            <a:r>
              <a:rPr lang="ru-RU" dirty="0" smtClean="0"/>
              <a:t>) </a:t>
            </a:r>
            <a:r>
              <a:rPr lang="ru-RU" dirty="0"/>
              <a:t>— это научная дисциплина, изучающая функциональные возможности человека в трудовых процессах, выявляющая возможности и закономерности создания оптимальных условий для высокопроизводительного труда и обеспечения необходимых удобств работникам. С точки зрения использования новых ИТ и современных ТС под эргономикой принято понимать область науки, занимающуюся «человеческим фактором», «человеко-машинным интерфейсом», т.е. разработкой оборудования, с которым человек находится в непосредственном взаимодействии, с учетом стандартов по безопасности, эффективности, комфорту и условий эксплуатации такого оборудования.</a:t>
            </a:r>
          </a:p>
        </p:txBody>
      </p:sp>
    </p:spTree>
    <p:extLst>
      <p:ext uri="{BB962C8B-B14F-4D97-AF65-F5344CB8AC3E}">
        <p14:creationId xmlns:p14="http://schemas.microsoft.com/office/powerpoint/2010/main" val="1982672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0713"/>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a:bodyPr>
          <a:lstStyle/>
          <a:p>
            <a:r>
              <a:rPr lang="ru-RU" sz="3600" dirty="0"/>
              <a:t>Компьютер, как и любой инструмент, оказывает определенное воздействие на работающих с ним. Режим труда и отдыха работающих на компьютере определяется Санитарно-эпидемиологическими правилами и нормативами СанПиН 2.2.2/2.4.1340-03 (постановление Главного государственного врача Российской Федерации от 13 июня 2003 г. № 118). В них представлены гигиенические требования к персональным ЭВМ и организации работ.</a:t>
            </a:r>
          </a:p>
        </p:txBody>
      </p:sp>
    </p:spTree>
    <p:extLst>
      <p:ext uri="{BB962C8B-B14F-4D97-AF65-F5344CB8AC3E}">
        <p14:creationId xmlns:p14="http://schemas.microsoft.com/office/powerpoint/2010/main" val="2204826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ФУНКЦИОНАЛЬНАЯ ЧАСТЬ СТРУКТУРЫ ИТ</a:t>
            </a:r>
          </a:p>
        </p:txBody>
      </p:sp>
      <p:sp>
        <p:nvSpPr>
          <p:cNvPr id="3" name="Объект 2"/>
          <p:cNvSpPr>
            <a:spLocks noGrp="1"/>
          </p:cNvSpPr>
          <p:nvPr>
            <p:ph idx="1"/>
          </p:nvPr>
        </p:nvSpPr>
        <p:spPr/>
        <p:txBody>
          <a:bodyPr>
            <a:normAutofit/>
          </a:bodyPr>
          <a:lstStyle/>
          <a:p>
            <a:r>
              <a:rPr lang="ru-RU" sz="3200" dirty="0"/>
              <a:t>Функциональная часть структуры ИТ реализуется на базе обеспечивающей части структуры ИТ. Функциональная часть структуры ИТ — это совокупность процессов преобразования информации, реализация которых обеспечивает целевое функционирование ИТ. Целевым функционированием в данном случае следует считать выдачу результатной информации пользователю по форме и содержанию, соответствующей установленным требованиям.</a:t>
            </a:r>
          </a:p>
        </p:txBody>
      </p:sp>
    </p:spTree>
    <p:extLst>
      <p:ext uri="{BB962C8B-B14F-4D97-AF65-F5344CB8AC3E}">
        <p14:creationId xmlns:p14="http://schemas.microsoft.com/office/powerpoint/2010/main" val="3518842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dirty="0"/>
              <a:t>Виды функциональных структур ИТ</a:t>
            </a:r>
          </a:p>
        </p:txBody>
      </p:sp>
      <p:sp>
        <p:nvSpPr>
          <p:cNvPr id="3" name="Объект 2"/>
          <p:cNvSpPr>
            <a:spLocks noGrp="1"/>
          </p:cNvSpPr>
          <p:nvPr>
            <p:ph idx="1"/>
          </p:nvPr>
        </p:nvSpPr>
        <p:spPr>
          <a:xfrm>
            <a:off x="838200" y="933856"/>
            <a:ext cx="10515600" cy="5243107"/>
          </a:xfrm>
        </p:spPr>
        <p:txBody>
          <a:bodyPr>
            <a:normAutofit/>
          </a:bodyPr>
          <a:lstStyle/>
          <a:p>
            <a:r>
              <a:rPr lang="ru-RU" sz="3200" dirty="0"/>
              <a:t>Функциональные структуры ИТ обусловлены следующими признаками: видами реализуемых функций — технологические (сбор, регистрация, передача данных, обработка, поиск и др.), управленческие (планирование, учет, анализ, контроль и др.).</a:t>
            </a:r>
          </a:p>
          <a:p>
            <a:r>
              <a:rPr lang="ru-RU" sz="3200" dirty="0"/>
              <a:t>В зависимости от вида структура ИТ и реализуемые информационные процессы приобретают специфические признаки. Основу ИТ составляют базовые, конкретные и глобальные ИТ.</a:t>
            </a:r>
          </a:p>
        </p:txBody>
      </p:sp>
    </p:spTree>
    <p:extLst>
      <p:ext uri="{BB962C8B-B14F-4D97-AF65-F5344CB8AC3E}">
        <p14:creationId xmlns:p14="http://schemas.microsoft.com/office/powerpoint/2010/main" val="1015890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i="1" dirty="0"/>
              <a:t>Базовые ИТ</a:t>
            </a:r>
            <a:r>
              <a:rPr lang="ru-RU" dirty="0"/>
              <a:t> имеют следующие признаки:</a:t>
            </a:r>
          </a:p>
        </p:txBody>
      </p:sp>
      <p:sp>
        <p:nvSpPr>
          <p:cNvPr id="3" name="Объект 2"/>
          <p:cNvSpPr>
            <a:spLocks noGrp="1"/>
          </p:cNvSpPr>
          <p:nvPr>
            <p:ph idx="1"/>
          </p:nvPr>
        </p:nvSpPr>
        <p:spPr>
          <a:xfrm>
            <a:off x="838200" y="933856"/>
            <a:ext cx="10515600" cy="5243107"/>
          </a:xfrm>
        </p:spPr>
        <p:txBody>
          <a:bodyPr>
            <a:normAutofit/>
          </a:bodyPr>
          <a:lstStyle/>
          <a:p>
            <a:r>
              <a:rPr lang="ru-RU" sz="3600" dirty="0"/>
              <a:t>архитектурные решения ИТ базируются на принципах фон Неймана;</a:t>
            </a:r>
          </a:p>
          <a:p>
            <a:pPr lvl="0"/>
            <a:r>
              <a:rPr lang="ru-RU" sz="3600" dirty="0"/>
              <a:t>реализуются методы, представляющие основу, базу, платформу для создания конкретных ИТ;</a:t>
            </a:r>
          </a:p>
          <a:p>
            <a:r>
              <a:rPr lang="ru-RU" sz="3600" dirty="0"/>
              <a:t>совокупность аппаратно-программных средств составляет основу реализации аппаратно-программных комплексов конкретных ИТ и систем по преобразованию информации.</a:t>
            </a:r>
          </a:p>
        </p:txBody>
      </p:sp>
    </p:spTree>
    <p:extLst>
      <p:ext uri="{BB962C8B-B14F-4D97-AF65-F5344CB8AC3E}">
        <p14:creationId xmlns:p14="http://schemas.microsoft.com/office/powerpoint/2010/main" val="3164752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r>
              <a:rPr lang="ru-RU" sz="3200" i="1" dirty="0"/>
              <a:t>Обычно базовые ИТ отражают общепринятые формальные информационные процессы и, следовательно, в зависимости от класса и назначения реализуют следующие технологии: сбора, регистрации, обработки, хранения, поиска, накопления, генерации, анализа, передачи и распространения данных, информации и знаний. Таким образом, базовая ИТ — это совокупность аппаратно-программных средств и методов реализации процессов переработки информации, на основе которых создаются конкретные ИТ.</a:t>
            </a:r>
          </a:p>
        </p:txBody>
      </p:sp>
    </p:spTree>
    <p:extLst>
      <p:ext uri="{BB962C8B-B14F-4D97-AF65-F5344CB8AC3E}">
        <p14:creationId xmlns:p14="http://schemas.microsoft.com/office/powerpoint/2010/main" val="1111609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sz="3600" i="1" dirty="0"/>
              <a:t>Конкретные ИТ</a:t>
            </a:r>
            <a:r>
              <a:rPr lang="ru-RU" sz="3600" dirty="0"/>
              <a:t> обладают следующими признаками:</a:t>
            </a:r>
          </a:p>
        </p:txBody>
      </p:sp>
      <p:sp>
        <p:nvSpPr>
          <p:cNvPr id="3" name="Объект 2"/>
          <p:cNvSpPr>
            <a:spLocks noGrp="1"/>
          </p:cNvSpPr>
          <p:nvPr>
            <p:ph idx="1"/>
          </p:nvPr>
        </p:nvSpPr>
        <p:spPr>
          <a:xfrm>
            <a:off x="838200" y="894946"/>
            <a:ext cx="10515600" cy="5282017"/>
          </a:xfrm>
        </p:spPr>
        <p:txBody>
          <a:bodyPr>
            <a:normAutofit/>
          </a:bodyPr>
          <a:lstStyle/>
          <a:p>
            <a:pPr lvl="0"/>
            <a:r>
              <a:rPr lang="ru-RU" sz="4400" dirty="0"/>
              <a:t>обеспечение обработки информации в определенной предметной области, например наука, техника, производство, управление;</a:t>
            </a:r>
          </a:p>
          <a:p>
            <a:r>
              <a:rPr lang="ru-RU" sz="4400" dirty="0"/>
              <a:t>обеспечение обработки информации по конкретным задачам пользователя, например плановые, учетные, аналитические, контрольные и др.</a:t>
            </a:r>
          </a:p>
        </p:txBody>
      </p:sp>
    </p:spTree>
    <p:extLst>
      <p:ext uri="{BB962C8B-B14F-4D97-AF65-F5344CB8AC3E}">
        <p14:creationId xmlns:p14="http://schemas.microsoft.com/office/powerpoint/2010/main" val="220730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99079"/>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lstStyle/>
          <a:p>
            <a:r>
              <a:rPr lang="ru-RU" i="1" dirty="0"/>
              <a:t>Конкретные задачи пользователя могут обладать предметностью, например ИТ по учету могут обеспечивать обработку данных по бухгалтерскому учету, медицинскому учету и др. Таким образом, конкретные ИТ — это разновидность ИТ, обеспечивающих решение задач пользователя, предусмотренных его функциональными обязанностями. Этому понятию близким является понятие «ИТ конечного пользователя». Эти ИТ обычно реализуются в виде прикладных функционально-ориентированных ИТ. Разработка конкретных ИТ происходит на основе базовых ИТ. Примерами типовых программ решения конкретных ИТ являются пакеты по менеджменту, маркетингу, АРМ специалистов предприятия и др.</a:t>
            </a:r>
          </a:p>
        </p:txBody>
      </p:sp>
    </p:spTree>
    <p:extLst>
      <p:ext uri="{BB962C8B-B14F-4D97-AF65-F5344CB8AC3E}">
        <p14:creationId xmlns:p14="http://schemas.microsoft.com/office/powerpoint/2010/main" val="47420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i="1" dirty="0"/>
              <a:t>Глобальные ИТ</a:t>
            </a:r>
            <a:r>
              <a:rPr lang="ru-RU" dirty="0"/>
              <a:t> </a:t>
            </a:r>
          </a:p>
        </p:txBody>
      </p:sp>
      <p:sp>
        <p:nvSpPr>
          <p:cNvPr id="3" name="Объект 2"/>
          <p:cNvSpPr>
            <a:spLocks noGrp="1"/>
          </p:cNvSpPr>
          <p:nvPr>
            <p:ph idx="1"/>
          </p:nvPr>
        </p:nvSpPr>
        <p:spPr>
          <a:xfrm>
            <a:off x="838200" y="1108953"/>
            <a:ext cx="10515600" cy="5068010"/>
          </a:xfrm>
        </p:spPr>
        <p:txBody>
          <a:bodyPr>
            <a:normAutofit/>
          </a:bodyPr>
          <a:lstStyle/>
          <a:p>
            <a:r>
              <a:rPr lang="ru-RU" sz="4400" dirty="0"/>
              <a:t>строятся на основе синтеза базовых и конкретных ИТ. Они действуют в масштабе планеты. Могут быть как независимыми, например Интернет, так и корпоративными, например резервирование билетов крупной авиакомпании с пунктами резервирования билетов по всему миру</a:t>
            </a:r>
          </a:p>
        </p:txBody>
      </p:sp>
    </p:spTree>
    <p:extLst>
      <p:ext uri="{BB962C8B-B14F-4D97-AF65-F5344CB8AC3E}">
        <p14:creationId xmlns:p14="http://schemas.microsoft.com/office/powerpoint/2010/main" val="2283335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68730"/>
          </a:xfrm>
        </p:spPr>
        <p:txBody>
          <a:bodyPr>
            <a:normAutofit fontScale="90000"/>
          </a:bodyPr>
          <a:lstStyle/>
          <a:p>
            <a:r>
              <a:rPr lang="ru-RU" i="1" dirty="0"/>
              <a:t>Предметная ИТ</a:t>
            </a:r>
            <a:endParaRPr lang="ru-RU" dirty="0"/>
          </a:p>
        </p:txBody>
      </p:sp>
      <p:sp>
        <p:nvSpPr>
          <p:cNvPr id="3" name="Объект 2"/>
          <p:cNvSpPr>
            <a:spLocks noGrp="1"/>
          </p:cNvSpPr>
          <p:nvPr>
            <p:ph idx="1"/>
          </p:nvPr>
        </p:nvSpPr>
        <p:spPr>
          <a:xfrm>
            <a:off x="838200" y="933856"/>
            <a:ext cx="10515600" cy="5243107"/>
          </a:xfrm>
        </p:spPr>
        <p:txBody>
          <a:bodyPr>
            <a:normAutofit/>
          </a:bodyPr>
          <a:lstStyle/>
          <a:p>
            <a:r>
              <a:rPr lang="ru-RU" sz="4000" dirty="0"/>
              <a:t>Иногда предметные ИТ представляют собой типовые пакеты программ решения комплекса задач в виде систем (подсистем) определенной предметной области, например экономических информационных систем (ЭИС). Содержание этого класса ИТ определяется предметной областью — банковские, страховые, налоговые </a:t>
            </a:r>
            <a:r>
              <a:rPr lang="ru-RU" sz="4000" dirty="0" smtClean="0"/>
              <a:t>и</a:t>
            </a:r>
            <a:r>
              <a:rPr lang="en-US" sz="4000" dirty="0" smtClean="0"/>
              <a:t> </a:t>
            </a:r>
            <a:r>
              <a:rPr lang="ru-RU" sz="4000" dirty="0" smtClean="0"/>
              <a:t>др</a:t>
            </a:r>
            <a:r>
              <a:rPr lang="ru-RU" sz="4000" dirty="0"/>
              <a:t>.</a:t>
            </a:r>
          </a:p>
        </p:txBody>
      </p:sp>
    </p:spTree>
    <p:extLst>
      <p:ext uri="{BB962C8B-B14F-4D97-AF65-F5344CB8AC3E}">
        <p14:creationId xmlns:p14="http://schemas.microsoft.com/office/powerpoint/2010/main" val="2654061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i="1" dirty="0"/>
              <a:t>Обеспечивающие </a:t>
            </a:r>
            <a:r>
              <a:rPr lang="ru-RU" i="1" dirty="0" smtClean="0"/>
              <a:t>ИТ</a:t>
            </a:r>
            <a:endParaRPr lang="ru-RU" dirty="0"/>
          </a:p>
        </p:txBody>
      </p:sp>
      <p:sp>
        <p:nvSpPr>
          <p:cNvPr id="3" name="Объект 2"/>
          <p:cNvSpPr>
            <a:spLocks noGrp="1"/>
          </p:cNvSpPr>
          <p:nvPr>
            <p:ph idx="1"/>
          </p:nvPr>
        </p:nvSpPr>
        <p:spPr>
          <a:xfrm>
            <a:off x="838200" y="894946"/>
            <a:ext cx="10515600" cy="5282017"/>
          </a:xfrm>
        </p:spPr>
        <p:txBody>
          <a:bodyPr>
            <a:normAutofit/>
          </a:bodyPr>
          <a:lstStyle/>
          <a:p>
            <a:r>
              <a:rPr lang="ru-RU" sz="3200" dirty="0"/>
              <a:t>Для автоматизации типовых расчетов были созданы так называемые обеспечивающие предметные технологии. Для создания обеспечивающих предметных ИТ используется соответствующее предметное программное приложение общего назначения. Примерами обеспечивающих предметных технологий являются </a:t>
            </a:r>
            <a:r>
              <a:rPr lang="en-US" sz="3200" i="1" dirty="0"/>
              <a:t>Project Expert</a:t>
            </a:r>
            <a:r>
              <a:rPr lang="en-US" sz="3200" dirty="0"/>
              <a:t>, </a:t>
            </a:r>
            <a:r>
              <a:rPr lang="en-US" sz="3200" i="1" dirty="0"/>
              <a:t>Marketing </a:t>
            </a:r>
            <a:r>
              <a:rPr lang="en-US" sz="3200" i="1" dirty="0" smtClean="0"/>
              <a:t>Expert,</a:t>
            </a:r>
            <a:r>
              <a:rPr lang="ru-RU" sz="3200" dirty="0" smtClean="0"/>
              <a:t> </a:t>
            </a:r>
            <a:r>
              <a:rPr lang="ru-RU" sz="3200" dirty="0"/>
              <a:t>приложения фирм «1С», «Галактика», «ПАРУС», </a:t>
            </a:r>
            <a:r>
              <a:rPr lang="en-US" sz="3200" i="1" dirty="0"/>
              <a:t>BAAN</a:t>
            </a:r>
            <a:r>
              <a:rPr lang="en-US" sz="3200" dirty="0"/>
              <a:t>, </a:t>
            </a:r>
            <a:r>
              <a:rPr lang="en-US" sz="3200" i="1" dirty="0" err="1" smtClean="0"/>
              <a:t>BaySIS</a:t>
            </a:r>
            <a:r>
              <a:rPr lang="en-US" sz="3200" i="1" dirty="0" smtClean="0"/>
              <a:t> </a:t>
            </a:r>
            <a:r>
              <a:rPr lang="ru-RU" sz="3200" dirty="0" smtClean="0"/>
              <a:t>и </a:t>
            </a:r>
            <a:r>
              <a:rPr lang="ru-RU" sz="3200" dirty="0"/>
              <a:t>др. Применение обеспечивающего предметного приложения требует настройки на специфику конкретной организации и знания предметной области.</a:t>
            </a:r>
          </a:p>
        </p:txBody>
      </p:sp>
    </p:spTree>
    <p:extLst>
      <p:ext uri="{BB962C8B-B14F-4D97-AF65-F5344CB8AC3E}">
        <p14:creationId xmlns:p14="http://schemas.microsoft.com/office/powerpoint/2010/main" val="1678488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07641"/>
          </a:xfrm>
        </p:spPr>
        <p:txBody>
          <a:bodyPr>
            <a:normAutofit fontScale="90000"/>
          </a:bodyPr>
          <a:lstStyle/>
          <a:p>
            <a:r>
              <a:rPr lang="ru-RU" i="1" dirty="0"/>
              <a:t>Функциональные </a:t>
            </a:r>
            <a:r>
              <a:rPr lang="ru-RU" i="1" dirty="0" smtClean="0"/>
              <a:t>ИТ</a:t>
            </a:r>
            <a:r>
              <a:rPr lang="en-US" i="1" dirty="0" smtClean="0"/>
              <a:t> </a:t>
            </a:r>
            <a:endParaRPr lang="ru-RU" dirty="0"/>
          </a:p>
        </p:txBody>
      </p:sp>
      <p:sp>
        <p:nvSpPr>
          <p:cNvPr id="3" name="Объект 2"/>
          <p:cNvSpPr>
            <a:spLocks noGrp="1"/>
          </p:cNvSpPr>
          <p:nvPr>
            <p:ph idx="1"/>
          </p:nvPr>
        </p:nvSpPr>
        <p:spPr>
          <a:xfrm>
            <a:off x="838200" y="972766"/>
            <a:ext cx="10515600" cy="5204197"/>
          </a:xfrm>
        </p:spPr>
        <p:txBody>
          <a:bodyPr>
            <a:normAutofit fontScale="92500" lnSpcReduction="10000"/>
          </a:bodyPr>
          <a:lstStyle/>
          <a:p>
            <a:r>
              <a:rPr lang="ru-RU" dirty="0"/>
              <a:t>Функциональные ИТ, как правило, обеспечивают реализацию функций системы управления предприятия. Примерами классов функциональных ИТ могут быть ИТ по планированию, учету, анализу, контролю и др. Так, в области планирования имеются автоматизированные системы плановых расчетов (АСПР). Функциональные ИТ являются информационными технологиями общего назначения и имеют универсальный характер. Они применимы практически во всех сферах деятельности, например текстовые, табличные процессоры, электронная почта, Интернет. В определенных условиях для их изучения не требуется знание конкретной предметной области, так как по природе функциональные ИТ инвариантны предметной области. Функциональная ИТ — это совокупность логически взаимосвязанных этапов информационных процессов, выполнение которых реализует функциональную задачу пользователя ИТ.</a:t>
            </a:r>
          </a:p>
        </p:txBody>
      </p:sp>
    </p:spTree>
    <p:extLst>
      <p:ext uri="{BB962C8B-B14F-4D97-AF65-F5344CB8AC3E}">
        <p14:creationId xmlns:p14="http://schemas.microsoft.com/office/powerpoint/2010/main" val="2482579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46552"/>
          </a:xfrm>
        </p:spPr>
        <p:txBody>
          <a:bodyPr>
            <a:normAutofit fontScale="90000"/>
          </a:bodyPr>
          <a:lstStyle/>
          <a:p>
            <a:r>
              <a:rPr lang="ru-RU" i="1" dirty="0"/>
              <a:t>Распределенная функциональная ИТ</a:t>
            </a:r>
            <a:endParaRPr lang="ru-RU" dirty="0"/>
          </a:p>
        </p:txBody>
      </p:sp>
      <p:sp>
        <p:nvSpPr>
          <p:cNvPr id="3" name="Объект 2"/>
          <p:cNvSpPr>
            <a:spLocks noGrp="1"/>
          </p:cNvSpPr>
          <p:nvPr>
            <p:ph idx="1"/>
          </p:nvPr>
        </p:nvSpPr>
        <p:spPr>
          <a:xfrm>
            <a:off x="838200" y="1167319"/>
            <a:ext cx="10515600" cy="5009644"/>
          </a:xfrm>
        </p:spPr>
        <p:txBody>
          <a:bodyPr/>
          <a:lstStyle/>
          <a:p>
            <a:r>
              <a:rPr lang="ru-RU" dirty="0"/>
              <a:t>Объектно-ориентированный подход породил создание распределенной среды обработки данных, включающей системы обработки данных, информации и знаний. </a:t>
            </a:r>
            <a:r>
              <a:rPr lang="ru-RU" i="1" dirty="0"/>
              <a:t>Распределенная среда обработки данных,</a:t>
            </a:r>
            <a:r>
              <a:rPr lang="ru-RU" dirty="0"/>
              <a:t> или </a:t>
            </a:r>
            <a:r>
              <a:rPr lang="ru-RU" i="1" dirty="0"/>
              <a:t>среда распределенных вычислений </a:t>
            </a:r>
            <a:r>
              <a:rPr lang="ru-RU" i="1" dirty="0" smtClean="0"/>
              <a:t>(</a:t>
            </a:r>
            <a:r>
              <a:rPr lang="en-US" i="1" dirty="0"/>
              <a:t>Distributed Computing Environment</a:t>
            </a:r>
            <a:r>
              <a:rPr lang="en-US" dirty="0"/>
              <a:t>, DCE</a:t>
            </a:r>
            <a:r>
              <a:rPr lang="ru-RU" dirty="0" smtClean="0"/>
              <a:t>) </a:t>
            </a:r>
            <a:r>
              <a:rPr lang="ru-RU" dirty="0"/>
              <a:t>— это технология распределенной обработки данных, представляющая стандартный набор сетевых служб для выполнения прикладных процессов, рассредоточенных среди группы абонентских систем по гетерогенной сети. Гетерогенная сеть строится на базе неоднородных (разнотипных) ЭВМ, при условии однотипных ЭВМ — гомогенная сеть.</a:t>
            </a:r>
          </a:p>
        </p:txBody>
      </p:sp>
    </p:spTree>
    <p:extLst>
      <p:ext uri="{BB962C8B-B14F-4D97-AF65-F5344CB8AC3E}">
        <p14:creationId xmlns:p14="http://schemas.microsoft.com/office/powerpoint/2010/main" val="2271851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9820"/>
          </a:xfrm>
        </p:spPr>
        <p:txBody>
          <a:bodyPr>
            <a:normAutofit fontScale="90000"/>
          </a:bodyPr>
          <a:lstStyle/>
          <a:p>
            <a:r>
              <a:rPr lang="ru-RU" i="1" dirty="0"/>
              <a:t>Объектно-ориентированная ИТ</a:t>
            </a:r>
            <a:endParaRPr lang="ru-RU" dirty="0"/>
          </a:p>
        </p:txBody>
      </p:sp>
      <p:sp>
        <p:nvSpPr>
          <p:cNvPr id="3" name="Объект 2"/>
          <p:cNvSpPr>
            <a:spLocks noGrp="1"/>
          </p:cNvSpPr>
          <p:nvPr>
            <p:ph idx="1"/>
          </p:nvPr>
        </p:nvSpPr>
        <p:spPr>
          <a:xfrm>
            <a:off x="838200" y="1108953"/>
            <a:ext cx="10515600" cy="5068010"/>
          </a:xfrm>
        </p:spPr>
        <p:txBody>
          <a:bodyPr/>
          <a:lstStyle/>
          <a:p>
            <a:r>
              <a:rPr lang="ru-RU" dirty="0"/>
              <a:t>Сущность решаемых задач как в предметном, так и в функциональном аспектах определяет в целом и содержание объектов, на которые ориентированы ИТ. В связи с этим можно выделить класс объектно-ориентированных ИТ (ООИТ). Объектно-ориентированная ИТ — это разновидность ИТ, предназначенная для решения класса задач, определяемых сущностью объектов управления. Например, такими объектами могут </a:t>
            </a:r>
            <a:r>
              <a:rPr lang="ru-RU" dirty="0" smtClean="0"/>
              <a:t>быть</a:t>
            </a:r>
            <a:r>
              <a:rPr lang="en-US" dirty="0" smtClean="0"/>
              <a:t> </a:t>
            </a:r>
            <a:r>
              <a:rPr lang="ru-RU" dirty="0" smtClean="0"/>
              <a:t>химические </a:t>
            </a:r>
            <a:r>
              <a:rPr lang="ru-RU" dirty="0"/>
              <a:t>заводы, медицинские учреждения, банки, налоговые инспекции и др., которые определяют предметность ИТ. Соответственно содержание задач и функций, которые решают указанные объекты, определяет функциональность ИТ.</a:t>
            </a:r>
          </a:p>
        </p:txBody>
      </p:sp>
    </p:spTree>
    <p:extLst>
      <p:ext uri="{BB962C8B-B14F-4D97-AF65-F5344CB8AC3E}">
        <p14:creationId xmlns:p14="http://schemas.microsoft.com/office/powerpoint/2010/main" val="1532157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58757"/>
            <a:ext cx="10515600" cy="5418206"/>
          </a:xfrm>
        </p:spPr>
        <p:txBody>
          <a:bodyPr>
            <a:normAutofit lnSpcReduction="10000"/>
          </a:bodyPr>
          <a:lstStyle/>
          <a:p>
            <a:r>
              <a:rPr lang="ru-RU" dirty="0"/>
              <a:t>Современные ИТ как база систем информационного обслуживания. ИТ являются базой для построения автоматизированных систем информационного обслуживания специалистов и руководителей (АСИО). Выбранный вид ИТ определяет построение основного компонента АСИО — автоматизированной информационной системы (АИС). </a:t>
            </a:r>
            <a:r>
              <a:rPr lang="ru-RU" dirty="0">
                <a:solidFill>
                  <a:srgbClr val="FF0000"/>
                </a:solidFill>
              </a:rPr>
              <a:t>Автоматизированная информационная система (от англ</a:t>
            </a:r>
            <a:r>
              <a:rPr lang="ru-RU" dirty="0" smtClean="0">
                <a:solidFill>
                  <a:srgbClr val="FF0000"/>
                </a:solidFill>
              </a:rPr>
              <a:t>.</a:t>
            </a:r>
            <a:r>
              <a:rPr lang="en-US" i="1" dirty="0">
                <a:solidFill>
                  <a:srgbClr val="FF0000"/>
                </a:solidFill>
              </a:rPr>
              <a:t> Automated information system, </a:t>
            </a:r>
            <a:r>
              <a:rPr lang="en-US" dirty="0">
                <a:solidFill>
                  <a:srgbClr val="FF0000"/>
                </a:solidFill>
              </a:rPr>
              <a:t>AIS</a:t>
            </a:r>
            <a:r>
              <a:rPr lang="ru-RU" dirty="0" smtClean="0">
                <a:solidFill>
                  <a:srgbClr val="FF0000"/>
                </a:solidFill>
              </a:rPr>
              <a:t>)</a:t>
            </a:r>
            <a:r>
              <a:rPr lang="ru-RU" dirty="0">
                <a:solidFill>
                  <a:srgbClr val="FF0000"/>
                </a:solidFill>
              </a:rPr>
              <a:t>	— это совокупность </a:t>
            </a:r>
            <a:r>
              <a:rPr lang="ru-RU" dirty="0" smtClean="0">
                <a:solidFill>
                  <a:srgbClr val="FF0000"/>
                </a:solidFill>
              </a:rPr>
              <a:t>информационных,</a:t>
            </a:r>
            <a:r>
              <a:rPr lang="en-US" dirty="0" smtClean="0">
                <a:solidFill>
                  <a:srgbClr val="FF0000"/>
                </a:solidFill>
              </a:rPr>
              <a:t> </a:t>
            </a:r>
            <a:r>
              <a:rPr lang="ru-RU" dirty="0" smtClean="0">
                <a:solidFill>
                  <a:srgbClr val="FF0000"/>
                </a:solidFill>
              </a:rPr>
              <a:t>технических</a:t>
            </a:r>
            <a:r>
              <a:rPr lang="ru-RU" dirty="0">
                <a:solidFill>
                  <a:srgbClr val="FF0000"/>
                </a:solidFill>
              </a:rPr>
              <a:t>, программных и организационно-правовых методов и средств, реализуемых на платформе определенного класса ИТ и предназначенных для преобразования информации и выдачи ее пользователю в удобной для восприятия форме. </a:t>
            </a:r>
            <a:r>
              <a:rPr lang="ru-RU" dirty="0"/>
              <a:t>АИС является рациональной формой реализации ИТ, средством создания информационного комфорта в решении задач специалистов.</a:t>
            </a:r>
          </a:p>
        </p:txBody>
      </p:sp>
    </p:spTree>
    <p:extLst>
      <p:ext uri="{BB962C8B-B14F-4D97-AF65-F5344CB8AC3E}">
        <p14:creationId xmlns:p14="http://schemas.microsoft.com/office/powerpoint/2010/main" val="2941591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a:t>АИС подразделяются</a:t>
            </a:r>
            <a:r>
              <a:rPr lang="ru-RU" dirty="0" smtClean="0"/>
              <a:t>:</a:t>
            </a:r>
            <a:r>
              <a:rPr lang="en-US" dirty="0" smtClean="0"/>
              <a:t> </a:t>
            </a:r>
            <a:endParaRPr lang="ru-RU" dirty="0"/>
          </a:p>
        </p:txBody>
      </p:sp>
      <p:sp>
        <p:nvSpPr>
          <p:cNvPr id="3" name="Объект 2"/>
          <p:cNvSpPr>
            <a:spLocks noGrp="1"/>
          </p:cNvSpPr>
          <p:nvPr>
            <p:ph idx="1"/>
          </p:nvPr>
        </p:nvSpPr>
        <p:spPr>
          <a:xfrm>
            <a:off x="838200" y="1070043"/>
            <a:ext cx="10515600" cy="5106920"/>
          </a:xfrm>
        </p:spPr>
        <p:txBody>
          <a:bodyPr>
            <a:normAutofit lnSpcReduction="10000"/>
          </a:bodyPr>
          <a:lstStyle/>
          <a:p>
            <a:pPr lvl="0"/>
            <a:r>
              <a:rPr lang="ru-RU" dirty="0"/>
              <a:t>на автоматизированные системы обработки данных (АСОД);</a:t>
            </a:r>
          </a:p>
          <a:p>
            <a:pPr lvl="0"/>
            <a:r>
              <a:rPr lang="ru-RU" dirty="0"/>
              <a:t>автоматизированные информационно-поисковые системы (АИПС);</a:t>
            </a:r>
          </a:p>
          <a:p>
            <a:pPr lvl="0"/>
            <a:r>
              <a:rPr lang="ru-RU" dirty="0"/>
              <a:t>автоматизированные системы управления (АСУ);</a:t>
            </a:r>
          </a:p>
          <a:p>
            <a:pPr lvl="0"/>
            <a:r>
              <a:rPr lang="ru-RU" dirty="0"/>
              <a:t>системы автоматизированного проектирования (САПР);</a:t>
            </a:r>
          </a:p>
          <a:p>
            <a:pPr lvl="0"/>
            <a:r>
              <a:rPr lang="ru-RU" dirty="0"/>
              <a:t>автоматизированные геоинформационные системы (АГИС);</a:t>
            </a:r>
          </a:p>
          <a:p>
            <a:pPr lvl="0"/>
            <a:r>
              <a:rPr lang="ru-RU" dirty="0"/>
              <a:t>автоматизированные интеллектуальные информационные системы (АИИС);</a:t>
            </a:r>
          </a:p>
          <a:p>
            <a:pPr lvl="0"/>
            <a:r>
              <a:rPr lang="ru-RU" dirty="0"/>
              <a:t>автоматизированные комплексные информационные системы (АКИС);</a:t>
            </a:r>
          </a:p>
          <a:p>
            <a:r>
              <a:rPr lang="ru-RU" dirty="0"/>
              <a:t>автоматизированные рабочие места (АРМ) и др.</a:t>
            </a:r>
          </a:p>
        </p:txBody>
      </p:sp>
    </p:spTree>
    <p:extLst>
      <p:ext uri="{BB962C8B-B14F-4D97-AF65-F5344CB8AC3E}">
        <p14:creationId xmlns:p14="http://schemas.microsoft.com/office/powerpoint/2010/main" val="3325153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3600" dirty="0"/>
              <a:t>Термин «автоматизированная система обработки данных» появился в 1960-е гг. Назначение данного вида АИС — обработка обширных входных данных по относительно несложному алгоритму, например учет товаров. Применение АСОД существенно сокращает объем монотонных счетных операций.</a:t>
            </a:r>
          </a:p>
        </p:txBody>
      </p:sp>
    </p:spTree>
    <p:extLst>
      <p:ext uri="{BB962C8B-B14F-4D97-AF65-F5344CB8AC3E}">
        <p14:creationId xmlns:p14="http://schemas.microsoft.com/office/powerpoint/2010/main" val="19556414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4000" dirty="0"/>
              <a:t>Первая АИПС была создана в 1957 г. группой американских специалистов под руководством инженера П. Луна. Ее основное назначение состояло в поиске научной информации. Позже идеология АИПС была расширена и для других видов информации.</a:t>
            </a:r>
          </a:p>
        </p:txBody>
      </p:sp>
    </p:spTree>
    <p:extLst>
      <p:ext uri="{BB962C8B-B14F-4D97-AF65-F5344CB8AC3E}">
        <p14:creationId xmlns:p14="http://schemas.microsoft.com/office/powerpoint/2010/main" val="38507692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lstStyle/>
          <a:p>
            <a:r>
              <a:rPr lang="ru-RU" dirty="0"/>
              <a:t>Основное назначение АСУ — необходимость достижения высокой эффективности в управлении производственными объектами. Положительным свойством АСУ является возможность рационального управления на основе экономико-математических методов, оптимизации решений, подготовки вариантов оптимальных планов и выбора наилучшего из предложенных ЭВМ. Поэтому АСУ иногда называют автоматизированными информационно-</a:t>
            </a:r>
            <a:r>
              <a:rPr lang="ru-RU" dirty="0" err="1"/>
              <a:t>управляющи</a:t>
            </a:r>
            <a:r>
              <a:rPr lang="ru-RU" dirty="0"/>
              <a:t>- ми системами (АИУС). АСУ обеспечивает развитие организационной структуры управления предприятием. Различают АСУ отрасли (ОАСУ), АСУ предприятия (АСУП), АСУ технологическим процессом (АСУТП) и др.</a:t>
            </a:r>
          </a:p>
        </p:txBody>
      </p:sp>
    </p:spTree>
    <p:extLst>
      <p:ext uri="{BB962C8B-B14F-4D97-AF65-F5344CB8AC3E}">
        <p14:creationId xmlns:p14="http://schemas.microsoft.com/office/powerpoint/2010/main" val="37382601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78213"/>
            <a:ext cx="10515600" cy="5398750"/>
          </a:xfrm>
        </p:spPr>
        <p:txBody>
          <a:bodyPr>
            <a:normAutofit/>
          </a:bodyPr>
          <a:lstStyle/>
          <a:p>
            <a:r>
              <a:rPr lang="ru-RU" sz="4400" dirty="0"/>
              <a:t>Разновидностью систем, широко применяемых в различных предметных областях, являются САПР. Их основная цель — решение задач нахождения лучшего варианта конструкции или проекта системы определенного класса.</a:t>
            </a:r>
          </a:p>
        </p:txBody>
      </p:sp>
    </p:spTree>
    <p:extLst>
      <p:ext uri="{BB962C8B-B14F-4D97-AF65-F5344CB8AC3E}">
        <p14:creationId xmlns:p14="http://schemas.microsoft.com/office/powerpoint/2010/main" val="261132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normAutofit/>
          </a:bodyPr>
          <a:lstStyle/>
          <a:p>
            <a:r>
              <a:rPr lang="ru-RU" sz="3200" dirty="0"/>
              <a:t>АИИС представляет собой совокупность методов и средств генерации новых знаний. Разновидностью АИИС являются экспертные системы и экспертно-советующие системы. АГИС является сложным видом АИС. АГИС решает проблему отображения карт и рациональной работы с ними. В ней реализованы возможности интеграции различных по природе данных: многослойного отображения рисунка, текста и др. АГИС отображают размещение объектов на карте, их характеристики в текстовой и графической формах, определение маршрута и расчет расстояния между заданными географическими пунктами и др.</a:t>
            </a:r>
          </a:p>
        </p:txBody>
      </p:sp>
    </p:spTree>
    <p:extLst>
      <p:ext uri="{BB962C8B-B14F-4D97-AF65-F5344CB8AC3E}">
        <p14:creationId xmlns:p14="http://schemas.microsoft.com/office/powerpoint/2010/main" val="1939258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37990"/>
          </a:xfrm>
        </p:spPr>
        <p:txBody>
          <a:bodyPr>
            <a:normAutofit fontScale="90000"/>
          </a:bodyPr>
          <a:lstStyle/>
          <a:p>
            <a:endParaRPr lang="ru-RU" dirty="0"/>
          </a:p>
        </p:txBody>
      </p:sp>
      <p:sp>
        <p:nvSpPr>
          <p:cNvPr id="3" name="Объект 2"/>
          <p:cNvSpPr>
            <a:spLocks noGrp="1"/>
          </p:cNvSpPr>
          <p:nvPr>
            <p:ph idx="1"/>
          </p:nvPr>
        </p:nvSpPr>
        <p:spPr>
          <a:xfrm>
            <a:off x="838200" y="933855"/>
            <a:ext cx="10515600" cy="5243108"/>
          </a:xfrm>
        </p:spPr>
        <p:txBody>
          <a:bodyPr/>
          <a:lstStyle/>
          <a:p>
            <a:r>
              <a:rPr lang="ru-RU" dirty="0"/>
              <a:t>АКИС обладают функциональными возможностями вышеуказанных видов АИС. Здесь может быть реализовано сочетание АСОД, АИПС, АСУ и др. АРМ могут интегрировать несколько видов АИС. Как правило, это АИС, обеспечивающие решение многофункциональных задач специалиста.</a:t>
            </a:r>
          </a:p>
          <a:p>
            <a:r>
              <a:rPr lang="ru-RU" sz="3600" dirty="0">
                <a:solidFill>
                  <a:srgbClr val="FF0000"/>
                </a:solidFill>
              </a:rPr>
              <a:t>Указанные виды ИТ и АИС являются фундаментом, на котором создаются автоматизированные системы информационного обслуживания:</a:t>
            </a:r>
          </a:p>
        </p:txBody>
      </p:sp>
    </p:spTree>
    <p:extLst>
      <p:ext uri="{BB962C8B-B14F-4D97-AF65-F5344CB8AC3E}">
        <p14:creationId xmlns:p14="http://schemas.microsoft.com/office/powerpoint/2010/main" val="40883137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0169"/>
          </a:xfrm>
        </p:spPr>
        <p:txBody>
          <a:bodyPr>
            <a:normAutofit fontScale="90000"/>
          </a:bodyPr>
          <a:lstStyle/>
          <a:p>
            <a:endParaRPr lang="ru-RU" dirty="0"/>
          </a:p>
        </p:txBody>
      </p:sp>
      <p:sp>
        <p:nvSpPr>
          <p:cNvPr id="3" name="Объект 2"/>
          <p:cNvSpPr>
            <a:spLocks noGrp="1"/>
          </p:cNvSpPr>
          <p:nvPr>
            <p:ph idx="1"/>
          </p:nvPr>
        </p:nvSpPr>
        <p:spPr>
          <a:xfrm>
            <a:off x="838200" y="797668"/>
            <a:ext cx="10515600" cy="5379295"/>
          </a:xfrm>
        </p:spPr>
        <p:txBody>
          <a:bodyPr>
            <a:normAutofit/>
          </a:bodyPr>
          <a:lstStyle/>
          <a:p>
            <a:pPr lvl="0"/>
            <a:r>
              <a:rPr lang="ru-RU" sz="4000" dirty="0"/>
              <a:t>ретроспективного поиска информации (РПИ);</a:t>
            </a:r>
          </a:p>
          <a:p>
            <a:pPr lvl="0"/>
            <a:r>
              <a:rPr lang="ru-RU" sz="4000" dirty="0"/>
              <a:t>избирательного распределения информации (ИРИ);</a:t>
            </a:r>
          </a:p>
          <a:p>
            <a:pPr lvl="0"/>
            <a:r>
              <a:rPr lang="ru-RU" sz="4000" dirty="0"/>
              <a:t>дифференцированного информационного обслуживания руководителей (ДОР);</a:t>
            </a:r>
          </a:p>
          <a:p>
            <a:r>
              <a:rPr lang="ru-RU" sz="4000" dirty="0"/>
              <a:t>информационного обеспечения целевых комплексных научно-технических программ (ЦКНТП).</a:t>
            </a:r>
          </a:p>
        </p:txBody>
      </p:sp>
    </p:spTree>
    <p:extLst>
      <p:ext uri="{BB962C8B-B14F-4D97-AF65-F5344CB8AC3E}">
        <p14:creationId xmlns:p14="http://schemas.microsoft.com/office/powerpoint/2010/main" val="42755518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Технология систем ретроспективного поиска информации</a:t>
            </a:r>
            <a:endParaRPr lang="ru-RU" dirty="0"/>
          </a:p>
        </p:txBody>
      </p:sp>
      <p:sp>
        <p:nvSpPr>
          <p:cNvPr id="3" name="Объект 2"/>
          <p:cNvSpPr>
            <a:spLocks noGrp="1"/>
          </p:cNvSpPr>
          <p:nvPr>
            <p:ph idx="1"/>
          </p:nvPr>
        </p:nvSpPr>
        <p:spPr/>
        <p:txBody>
          <a:bodyPr>
            <a:normAutofit lnSpcReduction="10000"/>
          </a:bodyPr>
          <a:lstStyle/>
          <a:p>
            <a:r>
              <a:rPr lang="ru-RU" dirty="0"/>
              <a:t>Назначение автоматизированных систем РПИ — не просто собрать и сохранить информацию, но и обеспечить доступ пользователей к ретроспективной, архивной информации. На основе систем РПИ создаются технологии других видов АСИО.</a:t>
            </a:r>
          </a:p>
          <a:p>
            <a:r>
              <a:rPr lang="ru-RU" dirty="0"/>
              <a:t>Одним из важных признаков систем РПИ является организация поиска данных в БД прошлых лет. Технология поиска в любой системе РПИ построена на концепции поиска, принятой для АИПС. Автоматизированная информационно-поисковая система — это разновидность АИС, предназначенная для реализации процессов поиска и выдачи информации по запросу пользователя.</a:t>
            </a:r>
          </a:p>
        </p:txBody>
      </p:sp>
    </p:spTree>
    <p:extLst>
      <p:ext uri="{BB962C8B-B14F-4D97-AF65-F5344CB8AC3E}">
        <p14:creationId xmlns:p14="http://schemas.microsoft.com/office/powerpoint/2010/main" val="19596242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lstStyle/>
          <a:p>
            <a:r>
              <a:rPr lang="ru-RU" dirty="0"/>
              <a:t>АИПС бывают фактографическими и документальными. </a:t>
            </a:r>
            <a:r>
              <a:rPr lang="ru-RU" i="1" dirty="0"/>
              <a:t>Фактографические АИПС</a:t>
            </a:r>
            <a:r>
              <a:rPr lang="ru-RU" dirty="0"/>
              <a:t> обычно используют табличные реляционные БД с фиксированной структурой данных (записей). </a:t>
            </a:r>
            <a:r>
              <a:rPr lang="ru-RU" i="1" dirty="0"/>
              <a:t>Документальные АИПС</a:t>
            </a:r>
            <a:r>
              <a:rPr lang="ru-RU" dirty="0"/>
              <a:t> имеют неопределенную (переменную) структуру данных (документов). Технология системы РПИ, как правило, строится на основе системы «запрос-ответ» (ЗО). Система запрос-ответ представляет собой разновидность информационного обслуживания, когда потребитель каждый раз при возникновении необходимости получения информации обращается с запросом в службу информации и получает необходимые информационные материалы как ответ на свой запрос.</a:t>
            </a:r>
          </a:p>
        </p:txBody>
      </p:sp>
    </p:spTree>
    <p:extLst>
      <p:ext uri="{BB962C8B-B14F-4D97-AF65-F5344CB8AC3E}">
        <p14:creationId xmlns:p14="http://schemas.microsoft.com/office/powerpoint/2010/main" val="17471487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00391"/>
            <a:ext cx="10515600" cy="5476572"/>
          </a:xfrm>
        </p:spPr>
        <p:txBody>
          <a:bodyPr/>
          <a:lstStyle/>
          <a:p>
            <a:r>
              <a:rPr lang="ru-RU" dirty="0">
                <a:solidFill>
                  <a:srgbClr val="FF0000"/>
                </a:solidFill>
              </a:rPr>
              <a:t>Технология систем избирательного распределения информации. </a:t>
            </a:r>
            <a:r>
              <a:rPr lang="ru-RU" dirty="0"/>
              <a:t>Необходимость интенсификации научных исследований вызвала переход от СИО пассивного характера к СИО с активной структурой. Такими системами являются системы избирательного распределения информации (ИРИ) и дифференцированного обслуживания руководителей (ДОР), базирующиеся на применении средств РПИ. Система ИРИ — это совокупность методов и средств, предназначенных для удовлетворения информационных потребностей специалистов в планово-предупредительном режиме, в соответствии с постоянно действующими запросами специалистов. </a:t>
            </a:r>
          </a:p>
        </p:txBody>
      </p:sp>
    </p:spTree>
    <p:extLst>
      <p:ext uri="{BB962C8B-B14F-4D97-AF65-F5344CB8AC3E}">
        <p14:creationId xmlns:p14="http://schemas.microsoft.com/office/powerpoint/2010/main" val="39229640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21258"/>
          </a:xfrm>
        </p:spPr>
        <p:txBody>
          <a:bodyPr>
            <a:normAutofit fontScale="90000"/>
          </a:bodyPr>
          <a:lstStyle/>
          <a:p>
            <a:endParaRPr lang="ru-RU" dirty="0"/>
          </a:p>
        </p:txBody>
      </p:sp>
      <p:sp>
        <p:nvSpPr>
          <p:cNvPr id="3" name="Объект 2"/>
          <p:cNvSpPr>
            <a:spLocks noGrp="1"/>
          </p:cNvSpPr>
          <p:nvPr>
            <p:ph idx="1"/>
          </p:nvPr>
        </p:nvSpPr>
        <p:spPr>
          <a:xfrm>
            <a:off x="838200" y="642026"/>
            <a:ext cx="10515600" cy="5534937"/>
          </a:xfrm>
        </p:spPr>
        <p:txBody>
          <a:bodyPr/>
          <a:lstStyle/>
          <a:p>
            <a:r>
              <a:rPr lang="ru-RU" dirty="0"/>
              <a:t>Абонент ИРИ получает необходимую ему профильную информацию в виде копий документов или сведений о них периодически — раз в неделю, в две недели, в месяц, в соответствии с запросом, который послан абонентом в систему однократно. Запрос находится в системе ИРИ постоянно и при необходимости, с учетом обратной связи с абонентом, корректируется. Достоинствами системы ИРИ являются: экономия времени потребителя, периодичность представления источников, полнота профильной информации и др.</a:t>
            </a:r>
          </a:p>
        </p:txBody>
      </p:sp>
    </p:spTree>
    <p:extLst>
      <p:ext uri="{BB962C8B-B14F-4D97-AF65-F5344CB8AC3E}">
        <p14:creationId xmlns:p14="http://schemas.microsoft.com/office/powerpoint/2010/main" val="3712722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1803"/>
          </a:xfrm>
        </p:spPr>
        <p:txBody>
          <a:bodyPr>
            <a:normAutofit fontScale="90000"/>
          </a:bodyPr>
          <a:lstStyle/>
          <a:p>
            <a:endParaRPr lang="ru-RU" dirty="0"/>
          </a:p>
        </p:txBody>
      </p:sp>
      <p:sp>
        <p:nvSpPr>
          <p:cNvPr id="3" name="Объект 2"/>
          <p:cNvSpPr>
            <a:spLocks noGrp="1"/>
          </p:cNvSpPr>
          <p:nvPr>
            <p:ph idx="1"/>
          </p:nvPr>
        </p:nvSpPr>
        <p:spPr>
          <a:xfrm>
            <a:off x="838200" y="642026"/>
            <a:ext cx="10515600" cy="5534937"/>
          </a:xfrm>
        </p:spPr>
        <p:txBody>
          <a:bodyPr/>
          <a:lstStyle/>
          <a:p>
            <a:r>
              <a:rPr lang="ru-RU" dirty="0">
                <a:solidFill>
                  <a:srgbClr val="FF0000"/>
                </a:solidFill>
              </a:rPr>
              <a:t>Технология систем дифференцированного информационного обслуживания руководителей</a:t>
            </a:r>
            <a:r>
              <a:rPr lang="ru-RU" dirty="0"/>
              <a:t>. Другой системой, пользующейся высокими оценками, является система дифференцированного информационного обслуживания руководителей (ДОР). Система ДОР — это совокупность методов и средств, предназначенных для удовлетворения информационных потребностей руководителей в соответствии с их регламентными и разовыми запросами. Регламентные запросы формируются и вводятся в систему заранее, т.е. в планово-предупредительном режиме. В этом система ДОР похожа на систему ИРИ. Разовые запросы направляются эпизодически, в зависимости от производственной ситуации. В этом аспекте система ДОР похожа на систему «запрос-ответ»</a:t>
            </a:r>
          </a:p>
        </p:txBody>
      </p:sp>
    </p:spTree>
    <p:extLst>
      <p:ext uri="{BB962C8B-B14F-4D97-AF65-F5344CB8AC3E}">
        <p14:creationId xmlns:p14="http://schemas.microsoft.com/office/powerpoint/2010/main" val="36883840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39302"/>
            <a:ext cx="10515600" cy="5437661"/>
          </a:xfrm>
        </p:spPr>
        <p:txBody>
          <a:bodyPr>
            <a:normAutofit/>
          </a:bodyPr>
          <a:lstStyle/>
          <a:p>
            <a:r>
              <a:rPr lang="ru-RU" sz="3200" dirty="0"/>
              <a:t>Абонентами системы ДОР являются руководители верхнего уровня управления отраслей, ведомств, корпораций, фирм, регионов, территориальных образований, а также их заместители и главные специалисты. Технология представления документов, справок абонентам системы ДОР идентична технологии системы ИРИ. Некоторое различие имеют виды выдаваемых источников. Так, руководители получают аналитические обзоры, справки по нерегламентированным формам, конфиденциальную информацию и в определенных случаях в оперативном режиме.</a:t>
            </a:r>
          </a:p>
        </p:txBody>
      </p:sp>
    </p:spTree>
    <p:extLst>
      <p:ext uri="{BB962C8B-B14F-4D97-AF65-F5344CB8AC3E}">
        <p14:creationId xmlns:p14="http://schemas.microsoft.com/office/powerpoint/2010/main" val="189831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719847"/>
            <a:ext cx="10515600" cy="5457116"/>
          </a:xfrm>
        </p:spPr>
        <p:txBody>
          <a:bodyPr>
            <a:normAutofit/>
          </a:bodyPr>
          <a:lstStyle/>
          <a:p>
            <a:r>
              <a:rPr lang="ru-RU" sz="3200" dirty="0"/>
              <a:t>Технология системы информационного обеспечения целевых комплексных научно-технических программ. Перспективной формой АСИО является информационное обеспечение ЦКНТП правительства, отраслей, промышленных кластеров, крупных фирм, регионов и др. Характер этой задачи уже достаточно ясно определяет необходимый уровень как теоретических, так и практических задач. Они должны быть решены, чтобы обеспечить эффективность систем управления страной. Абонентами подобных АСИО являются ученые, специалисты, руководители различного уровня и профиля. </a:t>
            </a:r>
          </a:p>
        </p:txBody>
      </p:sp>
    </p:spTree>
    <p:extLst>
      <p:ext uri="{BB962C8B-B14F-4D97-AF65-F5344CB8AC3E}">
        <p14:creationId xmlns:p14="http://schemas.microsoft.com/office/powerpoint/2010/main" val="1915488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79624"/>
          </a:xfrm>
        </p:spPr>
        <p:txBody>
          <a:bodyPr>
            <a:normAutofit fontScale="90000"/>
          </a:bodyPr>
          <a:lstStyle/>
          <a:p>
            <a:endParaRPr lang="ru-RU" dirty="0"/>
          </a:p>
        </p:txBody>
      </p:sp>
      <p:sp>
        <p:nvSpPr>
          <p:cNvPr id="3" name="Объект 2"/>
          <p:cNvSpPr>
            <a:spLocks noGrp="1"/>
          </p:cNvSpPr>
          <p:nvPr>
            <p:ph idx="1"/>
          </p:nvPr>
        </p:nvSpPr>
        <p:spPr>
          <a:xfrm>
            <a:off x="838200" y="817123"/>
            <a:ext cx="10515600" cy="5359840"/>
          </a:xfrm>
        </p:spPr>
        <p:txBody>
          <a:bodyPr>
            <a:normAutofit/>
          </a:bodyPr>
          <a:lstStyle/>
          <a:p>
            <a:r>
              <a:rPr lang="ru-RU" sz="3200" dirty="0"/>
              <a:t>Организационной формой функционирования АСИО, системы источников научной, технической, производственной информации, а также систем управления и контроля указанными системами являются национальные системы научной и технической информации. Эти системы имеют как общие, так и специфические свойства. Они формируются и функционируют с учетом государственных, политических, экономических, научных и других особенностей соответствующих стран.</a:t>
            </a:r>
          </a:p>
        </p:txBody>
      </p:sp>
    </p:spTree>
    <p:extLst>
      <p:ext uri="{BB962C8B-B14F-4D97-AF65-F5344CB8AC3E}">
        <p14:creationId xmlns:p14="http://schemas.microsoft.com/office/powerpoint/2010/main" val="2479607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TotalTime>
  <Words>3965</Words>
  <Application>Microsoft Office PowerPoint</Application>
  <PresentationFormat>Широкоэкранный</PresentationFormat>
  <Paragraphs>145</Paragraphs>
  <Slides>75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75</vt:i4>
      </vt:variant>
    </vt:vector>
  </HeadingPairs>
  <TitlesOfParts>
    <vt:vector size="79" baseType="lpstr">
      <vt:lpstr>Arial</vt:lpstr>
      <vt:lpstr>Calibri</vt:lpstr>
      <vt:lpstr>Calibri Light</vt:lpstr>
      <vt:lpstr>Тема Office</vt:lpstr>
      <vt:lpstr>ПРОГРАММНЫЕ СРЕДСТВА ИТ</vt:lpstr>
      <vt:lpstr>Презентация PowerPoint</vt:lpstr>
      <vt:lpstr>Презентация PowerPoint</vt:lpstr>
      <vt:lpstr>Презентация PowerPoint</vt:lpstr>
      <vt:lpstr>Примечание</vt:lpstr>
      <vt:lpstr>Структура программных средств ИТ.</vt:lpstr>
      <vt:lpstr>Структура системного ПО ИТ</vt:lpstr>
      <vt:lpstr>Презентация PowerPoint</vt:lpstr>
      <vt:lpstr>Презентация PowerPoint</vt:lpstr>
      <vt:lpstr>Общесистемное ПО</vt:lpstr>
      <vt:lpstr>Базовое ПО </vt:lpstr>
      <vt:lpstr>Презентация PowerPoint</vt:lpstr>
      <vt:lpstr>Сетевые ОС </vt:lpstr>
      <vt:lpstr>Операционная оболочка</vt:lpstr>
      <vt:lpstr>Языки программирования </vt:lpstr>
      <vt:lpstr>Отладка программы (от англ. debugging)</vt:lpstr>
      <vt:lpstr>Отладчик (от англ. debugger)</vt:lpstr>
      <vt:lpstr>Трансляторы</vt:lpstr>
      <vt:lpstr>Сервисное общесистемное ПО для ОС</vt:lpstr>
      <vt:lpstr>Презентация PowerPoint</vt:lpstr>
      <vt:lpstr>Презентация PowerPoint</vt:lpstr>
      <vt:lpstr>Презентация PowerPoint</vt:lpstr>
      <vt:lpstr>2. Инструментальное ПО или инструментальные программные средства (ИПО) это</vt:lpstr>
      <vt:lpstr>Презентация PowerPoint</vt:lpstr>
      <vt:lpstr>Прикладное ПО (ППО) </vt:lpstr>
      <vt:lpstr>Презентация PowerPoint</vt:lpstr>
      <vt:lpstr>Презентация PowerPoint</vt:lpstr>
      <vt:lpstr>Средства мультимедиа</vt:lpstr>
      <vt:lpstr>Средства презентаций</vt:lpstr>
      <vt:lpstr>ОРГАНИЗАЦИОННО-МЕТОДИЧЕСКОЕ ОБЕСПЕЧЕНИЕ ИТ</vt:lpstr>
      <vt:lpstr>Оно включает: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ФУНКЦИОНАЛЬНАЯ ЧАСТЬ СТРУКТУРЫ ИТ</vt:lpstr>
      <vt:lpstr>Виды функциональных структур ИТ</vt:lpstr>
      <vt:lpstr>Базовые ИТ имеют следующие признаки:</vt:lpstr>
      <vt:lpstr>Презентация PowerPoint</vt:lpstr>
      <vt:lpstr>Конкретные ИТ обладают следующими признаками:</vt:lpstr>
      <vt:lpstr>Презентация PowerPoint</vt:lpstr>
      <vt:lpstr>Глобальные ИТ </vt:lpstr>
      <vt:lpstr>Предметная ИТ</vt:lpstr>
      <vt:lpstr>Обеспечивающие ИТ</vt:lpstr>
      <vt:lpstr>Функциональные ИТ </vt:lpstr>
      <vt:lpstr>Распределенная функциональная ИТ</vt:lpstr>
      <vt:lpstr>Объектно-ориентированная ИТ</vt:lpstr>
      <vt:lpstr>Презентация PowerPoint</vt:lpstr>
      <vt:lpstr>АИС подразделяются: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Технология систем ретроспективного поиска информации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ПРОГРАММНЫЕ СРЕДСТВА ИТ</dc:title>
  <dc:creator>Анис Галимянов</dc:creator>
  <cp:lastModifiedBy>Анис Галимянов</cp:lastModifiedBy>
  <cp:revision>15</cp:revision>
  <dcterms:created xsi:type="dcterms:W3CDTF">2016-03-12T05:23:06Z</dcterms:created>
  <dcterms:modified xsi:type="dcterms:W3CDTF">2016-03-12T08:56:10Z</dcterms:modified>
</cp:coreProperties>
</file>