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-102" y="-10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52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2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96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1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09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6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8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22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38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3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08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0593D-01D1-45AB-874C-A5E90FC3D0C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89E3-B8C6-40CC-A8CF-706F4FC08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89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t-RU" dirty="0" smtClean="0"/>
              <a:t>Формаларны программалау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43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FORM</a:t>
            </a:r>
            <a:r>
              <a:rPr lang="tt-RU" b="1" dirty="0" smtClean="0"/>
              <a:t> контейнеры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882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JavaScript</a:t>
            </a:r>
            <a:r>
              <a:rPr lang="tt-RU" dirty="0" smtClean="0"/>
              <a:t> телендә методлар һәм үзлекләр эшләнгән беренче объектлар – форма кырлары. Гадәттә </a:t>
            </a:r>
            <a:r>
              <a:rPr lang="en-US" dirty="0" smtClean="0"/>
              <a:t>FORM</a:t>
            </a:r>
            <a:r>
              <a:rPr lang="tt-RU" dirty="0" smtClean="0"/>
              <a:t> контейнеры һәм формалар кырлары исемләнгән була:</a:t>
            </a:r>
          </a:p>
          <a:p>
            <a:pPr marL="0" indent="0">
              <a:buNone/>
            </a:pPr>
            <a:r>
              <a:rPr lang="en-US" dirty="0"/>
              <a:t>&lt;FORM NAME=</a:t>
            </a:r>
            <a:r>
              <a:rPr lang="en-US" dirty="0" err="1"/>
              <a:t>fname</a:t>
            </a:r>
            <a:r>
              <a:rPr lang="en-US" dirty="0"/>
              <a:t> METHOD=get&gt;</a:t>
            </a:r>
          </a:p>
          <a:p>
            <a:pPr marL="0" indent="0">
              <a:buNone/>
            </a:pPr>
            <a:r>
              <a:rPr lang="en-US" dirty="0"/>
              <a:t>&lt;INPUT NAME=</a:t>
            </a:r>
            <a:r>
              <a:rPr lang="en-US" dirty="0" err="1"/>
              <a:t>iname</a:t>
            </a:r>
            <a:r>
              <a:rPr lang="en-US" dirty="0"/>
              <a:t> SIZE=30 MAXLENGTH=30&gt;</a:t>
            </a:r>
          </a:p>
          <a:p>
            <a:pPr marL="0" indent="0">
              <a:buNone/>
            </a:pPr>
            <a:r>
              <a:rPr lang="en-US" dirty="0"/>
              <a:t>&lt;/FORM</a:t>
            </a:r>
            <a:r>
              <a:rPr lang="en-US" dirty="0" smtClean="0"/>
              <a:t>&gt;</a:t>
            </a:r>
            <a:endParaRPr lang="tt-RU" dirty="0" smtClean="0"/>
          </a:p>
          <a:p>
            <a:pPr marL="0" indent="0">
              <a:buNone/>
            </a:pPr>
            <a:r>
              <a:rPr lang="tt-RU" dirty="0" smtClean="0"/>
              <a:t>Шуңа да </a:t>
            </a:r>
            <a:r>
              <a:rPr lang="en-US" dirty="0" smtClean="0"/>
              <a:t>JavaScript</a:t>
            </a:r>
            <a:r>
              <a:rPr lang="tt-RU" dirty="0" smtClean="0"/>
              <a:t> аларга исеме берлән дәшә ала:</a:t>
            </a:r>
          </a:p>
          <a:p>
            <a:pPr marL="0" indent="0">
              <a:buNone/>
            </a:pPr>
            <a:r>
              <a:rPr lang="en-US" dirty="0" err="1"/>
              <a:t>document.fname.iname.value</a:t>
            </a:r>
            <a:r>
              <a:rPr lang="en-US" dirty="0"/>
              <a:t>="</a:t>
            </a:r>
            <a:r>
              <a:rPr lang="ru-RU" dirty="0"/>
              <a:t>Текст</a:t>
            </a:r>
            <a:r>
              <a:rPr lang="ru-RU" dirty="0" smtClean="0"/>
              <a:t>";</a:t>
            </a:r>
          </a:p>
          <a:p>
            <a:pPr marL="0" indent="0">
              <a:buNone/>
            </a:pPr>
            <a:r>
              <a:rPr lang="tt-RU" dirty="0" smtClean="0"/>
              <a:t>Шуны ук коллекцияләр ярдәмендә эшләп була:</a:t>
            </a:r>
          </a:p>
          <a:p>
            <a:r>
              <a:rPr lang="en-US" dirty="0" err="1"/>
              <a:t>document.forms</a:t>
            </a:r>
            <a:r>
              <a:rPr lang="en-US" dirty="0"/>
              <a:t>[0].elements[0].value="</a:t>
            </a:r>
            <a:r>
              <a:rPr lang="ru-RU" dirty="0"/>
              <a:t>Текст";</a:t>
            </a:r>
          </a:p>
          <a:p>
            <a:r>
              <a:rPr lang="en-US" dirty="0" err="1"/>
              <a:t>document.forms</a:t>
            </a:r>
            <a:r>
              <a:rPr lang="en-US" dirty="0"/>
              <a:t>['</a:t>
            </a:r>
            <a:r>
              <a:rPr lang="en-US" dirty="0" err="1"/>
              <a:t>fname</a:t>
            </a:r>
            <a:r>
              <a:rPr lang="en-US" dirty="0"/>
              <a:t>'].elements['</a:t>
            </a:r>
            <a:r>
              <a:rPr lang="en-US" dirty="0" err="1"/>
              <a:t>iname</a:t>
            </a:r>
            <a:r>
              <a:rPr lang="en-US" dirty="0"/>
              <a:t>'].value="</a:t>
            </a:r>
            <a:r>
              <a:rPr lang="ru-RU" dirty="0"/>
              <a:t>Текст";</a:t>
            </a:r>
            <a:r>
              <a:rPr lang="tt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77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6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3504"/>
            <a:ext cx="10515600" cy="557345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FORM</a:t>
            </a:r>
            <a:r>
              <a:rPr lang="tt-RU" dirty="0" smtClean="0"/>
              <a:t> контейнерына тиңдәш булган </a:t>
            </a:r>
            <a:r>
              <a:rPr lang="en-US" dirty="0" smtClean="0"/>
              <a:t>Form</a:t>
            </a:r>
            <a:r>
              <a:rPr lang="tt-RU" dirty="0" smtClean="0"/>
              <a:t> объектын тулырак карыйк.</a:t>
            </a:r>
          </a:p>
          <a:p>
            <a:r>
              <a:rPr lang="tt-RU" dirty="0" smtClean="0">
                <a:solidFill>
                  <a:srgbClr val="FF0000"/>
                </a:solidFill>
              </a:rPr>
              <a:t>Үзлекләре: </a:t>
            </a:r>
          </a:p>
          <a:p>
            <a:pPr marL="0" indent="0">
              <a:buNone/>
            </a:pPr>
            <a:r>
              <a:rPr lang="en-US" dirty="0" smtClean="0"/>
              <a:t>length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action</a:t>
            </a:r>
          </a:p>
          <a:p>
            <a:pPr marL="0" indent="0">
              <a:buNone/>
            </a:pPr>
            <a:r>
              <a:rPr lang="en-US" dirty="0"/>
              <a:t>method</a:t>
            </a:r>
          </a:p>
          <a:p>
            <a:pPr marL="0" indent="0">
              <a:buNone/>
            </a:pPr>
            <a:r>
              <a:rPr lang="en-US" dirty="0"/>
              <a:t>target</a:t>
            </a:r>
          </a:p>
          <a:p>
            <a:pPr marL="0" indent="0">
              <a:buNone/>
            </a:pPr>
            <a:r>
              <a:rPr lang="en-US" dirty="0"/>
              <a:t>encoding</a:t>
            </a:r>
          </a:p>
          <a:p>
            <a:pPr marL="0" indent="0">
              <a:buNone/>
            </a:pPr>
            <a:r>
              <a:rPr lang="en-US" dirty="0"/>
              <a:t>elements</a:t>
            </a:r>
            <a:r>
              <a:rPr lang="en-US" dirty="0" smtClean="0"/>
              <a:t>[]</a:t>
            </a:r>
            <a:endParaRPr lang="tt-RU" dirty="0" smtClean="0"/>
          </a:p>
          <a:p>
            <a:r>
              <a:rPr lang="tt-RU" dirty="0" smtClean="0">
                <a:solidFill>
                  <a:srgbClr val="FF0000"/>
                </a:solidFill>
              </a:rPr>
              <a:t>Методлары:</a:t>
            </a:r>
          </a:p>
          <a:p>
            <a:pPr marL="0" indent="0">
              <a:buNone/>
            </a:pPr>
            <a:r>
              <a:rPr lang="en-US" dirty="0"/>
              <a:t>reset()</a:t>
            </a:r>
          </a:p>
          <a:p>
            <a:pPr marL="0" indent="0">
              <a:buNone/>
            </a:pPr>
            <a:r>
              <a:rPr lang="en-US" dirty="0"/>
              <a:t>submit</a:t>
            </a:r>
            <a:r>
              <a:rPr lang="en-US" dirty="0" smtClean="0"/>
              <a:t>()</a:t>
            </a:r>
            <a:endParaRPr lang="tt-RU" dirty="0" smtClean="0"/>
          </a:p>
          <a:p>
            <a:r>
              <a:rPr lang="tt-RU" dirty="0" smtClean="0">
                <a:solidFill>
                  <a:srgbClr val="FF0000"/>
                </a:solidFill>
              </a:rPr>
              <a:t>Вакыйгалары:</a:t>
            </a:r>
          </a:p>
          <a:p>
            <a:pPr marL="0" indent="0">
              <a:buNone/>
            </a:pPr>
            <a:r>
              <a:rPr lang="en-US" dirty="0"/>
              <a:t>Reset</a:t>
            </a:r>
          </a:p>
          <a:p>
            <a:pPr marL="0" indent="0">
              <a:buNone/>
            </a:pPr>
            <a:r>
              <a:rPr lang="en-US" dirty="0"/>
              <a:t>Submit</a:t>
            </a:r>
            <a:endParaRPr lang="tt-RU" dirty="0"/>
          </a:p>
        </p:txBody>
      </p:sp>
    </p:spTree>
    <p:extLst>
      <p:ext uri="{BB962C8B-B14F-4D97-AF65-F5344CB8AC3E}">
        <p14:creationId xmlns:p14="http://schemas.microsoft.com/office/powerpoint/2010/main" val="3163960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987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r>
              <a:rPr lang="en-US" b="1" dirty="0" smtClean="0"/>
              <a:t>action</a:t>
            </a:r>
            <a:r>
              <a:rPr lang="tt-RU" b="1" dirty="0" smtClean="0"/>
              <a:t> үзлеге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6112"/>
            <a:ext cx="10515600" cy="52808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CGI-</a:t>
            </a:r>
            <a:r>
              <a:rPr lang="ru-RU" dirty="0" smtClean="0"/>
              <a:t>скрипт </a:t>
            </a:r>
            <a:r>
              <a:rPr lang="ru-RU" dirty="0" err="1" smtClean="0"/>
              <a:t>чакыру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 </a:t>
            </a:r>
            <a:r>
              <a:rPr lang="ru-RU" dirty="0" err="1" smtClean="0"/>
              <a:t>җаваплы</a:t>
            </a:r>
            <a:r>
              <a:rPr lang="ru-RU" dirty="0" smtClean="0"/>
              <a:t>. </a:t>
            </a:r>
            <a:r>
              <a:rPr lang="ru-RU" dirty="0" err="1" smtClean="0"/>
              <a:t>Анда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скриптның</a:t>
            </a:r>
            <a:r>
              <a:rPr lang="ru-RU" dirty="0" smtClean="0"/>
              <a:t> </a:t>
            </a:r>
            <a:r>
              <a:rPr lang="en-US" dirty="0" smtClean="0"/>
              <a:t>URL</a:t>
            </a:r>
            <a:r>
              <a:rPr lang="tt-RU" dirty="0" smtClean="0"/>
              <a:t> ы күрсәтелә. Ләкин, </a:t>
            </a:r>
            <a:r>
              <a:rPr lang="en-US" dirty="0" smtClean="0"/>
              <a:t>URL</a:t>
            </a:r>
            <a:r>
              <a:rPr lang="tt-RU" dirty="0" smtClean="0"/>
              <a:t> ы күрсәтелгән урында, аның схемасын - </a:t>
            </a:r>
            <a:r>
              <a:rPr lang="en-US" dirty="0" err="1"/>
              <a:t>javascript</a:t>
            </a:r>
            <a:r>
              <a:rPr lang="en-US" dirty="0" smtClean="0"/>
              <a:t>:</a:t>
            </a:r>
            <a:r>
              <a:rPr lang="tt-RU" dirty="0" smtClean="0"/>
              <a:t> күрсәтергә була. Мәсәлән,</a:t>
            </a:r>
          </a:p>
          <a:p>
            <a:pPr marL="0" indent="0">
              <a:buNone/>
            </a:pPr>
            <a:r>
              <a:rPr lang="en-US" dirty="0"/>
              <a:t>&lt;FORM METHOD=post ACTION="</a:t>
            </a:r>
            <a:r>
              <a:rPr lang="en-US" dirty="0" err="1"/>
              <a:t>javascript</a:t>
            </a:r>
            <a:r>
              <a:rPr lang="en-US" dirty="0"/>
              <a:t>: alert</a:t>
            </a:r>
            <a:r>
              <a:rPr lang="en-US" dirty="0" smtClean="0"/>
              <a:t>(‘</a:t>
            </a:r>
            <a:r>
              <a:rPr lang="tt-RU" dirty="0" smtClean="0"/>
              <a:t>Эшли</a:t>
            </a:r>
            <a:r>
              <a:rPr lang="en-US" dirty="0" smtClean="0"/>
              <a:t>!');"&gt;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&lt;INPUT TYPE=submit VALUE</a:t>
            </a:r>
            <a:r>
              <a:rPr lang="en-US" dirty="0" smtClean="0"/>
              <a:t>="</a:t>
            </a:r>
            <a:r>
              <a:rPr lang="ru-RU" dirty="0" smtClean="0"/>
              <a:t> </a:t>
            </a:r>
            <a:r>
              <a:rPr lang="en-US" dirty="0"/>
              <a:t>JavaScript </a:t>
            </a:r>
            <a:r>
              <a:rPr lang="ru-RU" dirty="0" err="1" smtClean="0"/>
              <a:t>эшен</a:t>
            </a:r>
            <a:r>
              <a:rPr lang="ru-RU" dirty="0" smtClean="0"/>
              <a:t> </a:t>
            </a:r>
            <a:r>
              <a:rPr lang="en-US" dirty="0" smtClean="0"/>
              <a:t>ACTION</a:t>
            </a:r>
            <a:r>
              <a:rPr lang="tt-RU" dirty="0" smtClean="0"/>
              <a:t> да күрсәтү</a:t>
            </a:r>
            <a:r>
              <a:rPr lang="en-US" dirty="0" smtClean="0"/>
              <a:t>"&gt;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&lt;/FORM</a:t>
            </a:r>
            <a:r>
              <a:rPr lang="en-US" dirty="0" smtClean="0"/>
              <a:t>&gt;</a:t>
            </a:r>
            <a:endParaRPr lang="tt-RU" dirty="0" smtClean="0"/>
          </a:p>
          <a:p>
            <a:pPr marL="0" indent="0">
              <a:buNone/>
            </a:pPr>
            <a:r>
              <a:rPr lang="tt-RU" dirty="0" smtClean="0"/>
              <a:t>Игътибар! </a:t>
            </a:r>
            <a:r>
              <a:rPr lang="en-US" dirty="0"/>
              <a:t>FORM </a:t>
            </a:r>
            <a:r>
              <a:rPr lang="tt-RU" dirty="0" smtClean="0"/>
              <a:t>контейнерында </a:t>
            </a:r>
            <a:r>
              <a:rPr lang="en-US" dirty="0" smtClean="0"/>
              <a:t>METHOD</a:t>
            </a:r>
            <a:r>
              <a:rPr lang="tt-RU" dirty="0" smtClean="0"/>
              <a:t> атрибуты күрсәтелгән.  Бу </a:t>
            </a:r>
            <a:r>
              <a:rPr lang="en-US" dirty="0" smtClean="0"/>
              <a:t>ACTION</a:t>
            </a:r>
            <a:r>
              <a:rPr lang="tt-RU" dirty="0" smtClean="0"/>
              <a:t> атрибутында бирелгән </a:t>
            </a:r>
            <a:r>
              <a:rPr lang="en-US" dirty="0" smtClean="0"/>
              <a:t>URL</a:t>
            </a:r>
            <a:r>
              <a:rPr lang="tt-RU" dirty="0" smtClean="0"/>
              <a:t> га </a:t>
            </a:r>
            <a:r>
              <a:rPr lang="ru-RU" dirty="0" smtClean="0"/>
              <a:t>"?</a:t>
            </a:r>
            <a:r>
              <a:rPr lang="en-US" dirty="0" smtClean="0"/>
              <a:t>” </a:t>
            </a:r>
            <a:r>
              <a:rPr lang="tt-RU" dirty="0" smtClean="0"/>
              <a:t>символы өстәлмәсен өчен кирәк. Чөнки, килешү буенча керү методы булып, </a:t>
            </a:r>
            <a:r>
              <a:rPr lang="en-US" dirty="0" smtClean="0"/>
              <a:t>GET</a:t>
            </a:r>
            <a:r>
              <a:rPr lang="tt-RU" dirty="0" smtClean="0"/>
              <a:t> методы тора. Бу методта ресурска формадан мөрәҗәгать иткәндә </a:t>
            </a:r>
            <a:r>
              <a:rPr lang="en-US" dirty="0" smtClean="0"/>
              <a:t>search</a:t>
            </a:r>
            <a:r>
              <a:rPr lang="tt-RU" dirty="0" smtClean="0"/>
              <a:t> исемле </a:t>
            </a:r>
            <a:r>
              <a:rPr lang="en-US" dirty="0" smtClean="0"/>
              <a:t>URL</a:t>
            </a:r>
            <a:r>
              <a:rPr lang="tt-RU" dirty="0" smtClean="0"/>
              <a:t> элементы төзелә. Бу элемент алдына </a:t>
            </a:r>
            <a:r>
              <a:rPr lang="ru-RU" dirty="0" smtClean="0"/>
              <a:t>"?</a:t>
            </a:r>
            <a:r>
              <a:rPr lang="en-US" dirty="0" smtClean="0"/>
              <a:t>” </a:t>
            </a:r>
            <a:r>
              <a:rPr lang="tt-RU" dirty="0" smtClean="0"/>
              <a:t>өстәлә һәм ул </a:t>
            </a:r>
            <a:r>
              <a:rPr lang="en-US" dirty="0"/>
              <a:t>URL </a:t>
            </a:r>
            <a:r>
              <a:rPr lang="ru-RU" dirty="0" smtClean="0"/>
              <a:t>скрипт </a:t>
            </a:r>
            <a:r>
              <a:rPr lang="ru-RU" dirty="0" err="1" smtClean="0"/>
              <a:t>артына</a:t>
            </a:r>
            <a:r>
              <a:rPr lang="ru-RU" dirty="0" smtClean="0"/>
              <a:t> </a:t>
            </a:r>
            <a:r>
              <a:rPr lang="ru-RU" dirty="0" err="1" smtClean="0"/>
              <a:t>языла</a:t>
            </a:r>
            <a:r>
              <a:rPr lang="ru-RU" dirty="0" smtClean="0"/>
              <a:t>. </a:t>
            </a:r>
            <a:r>
              <a:rPr lang="tt-RU" dirty="0" smtClean="0"/>
              <a:t>Безнең очракта ул хата булыр иде. Ә </a:t>
            </a:r>
            <a:r>
              <a:rPr lang="en-US" dirty="0" smtClean="0"/>
              <a:t>POST</a:t>
            </a:r>
            <a:r>
              <a:rPr lang="tt-RU" dirty="0" smtClean="0"/>
              <a:t> методы форма мәгълүматын скриптка </a:t>
            </a:r>
            <a:r>
              <a:rPr lang="en-US" dirty="0" smtClean="0"/>
              <a:t>HTTP-</a:t>
            </a:r>
            <a:r>
              <a:rPr lang="tt-RU" dirty="0" smtClean="0"/>
              <a:t>хәбәр җисемендә тапшыра һәм хата булмый.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22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773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r>
              <a:rPr lang="en-US" b="1" dirty="0" smtClean="0"/>
              <a:t>method</a:t>
            </a:r>
            <a:r>
              <a:rPr lang="tt-RU" b="1" dirty="0" smtClean="0"/>
              <a:t> үзлеге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7898"/>
            <a:ext cx="10515600" cy="5329065"/>
          </a:xfrm>
        </p:spPr>
        <p:txBody>
          <a:bodyPr/>
          <a:lstStyle/>
          <a:p>
            <a:r>
              <a:rPr lang="tt-RU" dirty="0" smtClean="0"/>
              <a:t>Бу үзлек </a:t>
            </a:r>
            <a:r>
              <a:rPr lang="en-US" dirty="0"/>
              <a:t>HTTP-</a:t>
            </a:r>
            <a:r>
              <a:rPr lang="ru-RU" dirty="0" smtClean="0"/>
              <a:t>сервер </a:t>
            </a:r>
            <a:r>
              <a:rPr lang="ru-RU" dirty="0" err="1" smtClean="0"/>
              <a:t>ресурсларына</a:t>
            </a:r>
            <a:r>
              <a:rPr lang="ru-RU" dirty="0" smtClean="0"/>
              <a:t> программа-</a:t>
            </a:r>
            <a:r>
              <a:rPr lang="ru-RU" dirty="0" err="1" smtClean="0"/>
              <a:t>браузердан</a:t>
            </a:r>
            <a:r>
              <a:rPr lang="ru-RU" dirty="0" smtClean="0"/>
              <a:t> </a:t>
            </a:r>
            <a:r>
              <a:rPr lang="ru-RU" dirty="0" err="1" smtClean="0"/>
              <a:t>керү</a:t>
            </a:r>
            <a:r>
              <a:rPr lang="ru-RU" dirty="0" smtClean="0"/>
              <a:t> </a:t>
            </a:r>
            <a:r>
              <a:rPr lang="ru-RU" dirty="0" err="1" smtClean="0"/>
              <a:t>методын</a:t>
            </a:r>
            <a:r>
              <a:rPr lang="ru-RU" dirty="0" smtClean="0"/>
              <a:t> </a:t>
            </a:r>
            <a:r>
              <a:rPr lang="ru-RU" dirty="0" err="1" smtClean="0"/>
              <a:t>билгели</a:t>
            </a:r>
            <a:r>
              <a:rPr lang="ru-RU" dirty="0" smtClean="0"/>
              <a:t>. </a:t>
            </a:r>
            <a:r>
              <a:rPr lang="ru-RU" dirty="0" err="1" smtClean="0"/>
              <a:t>Моны</a:t>
            </a:r>
            <a:r>
              <a:rPr lang="ru-RU" dirty="0" smtClean="0"/>
              <a:t> </a:t>
            </a:r>
            <a:r>
              <a:rPr lang="en-US" dirty="0" smtClean="0"/>
              <a:t>HTML-</a:t>
            </a:r>
            <a:r>
              <a:rPr lang="tt-RU" dirty="0" smtClean="0"/>
              <a:t>бит авторы сайлый ала. Практикада барыннан да ешрак </a:t>
            </a:r>
            <a:r>
              <a:rPr lang="en-US" dirty="0"/>
              <a:t>GET </a:t>
            </a:r>
            <a:r>
              <a:rPr lang="ru-RU" dirty="0" err="1" smtClean="0"/>
              <a:t>һәм</a:t>
            </a:r>
            <a:r>
              <a:rPr lang="ru-RU" dirty="0" smtClean="0"/>
              <a:t> </a:t>
            </a:r>
            <a:r>
              <a:rPr lang="en-US" dirty="0" smtClean="0"/>
              <a:t>POST</a:t>
            </a:r>
            <a:r>
              <a:rPr lang="tt-RU" dirty="0" smtClean="0"/>
              <a:t> методлары кулланыла. </a:t>
            </a:r>
            <a:r>
              <a:rPr lang="en-US" dirty="0"/>
              <a:t>JavaScript-</a:t>
            </a:r>
            <a:r>
              <a:rPr lang="ru-RU" dirty="0" smtClean="0"/>
              <a:t>программа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үзлек</a:t>
            </a:r>
            <a:r>
              <a:rPr lang="ru-RU" dirty="0" smtClean="0"/>
              <a:t> </a:t>
            </a:r>
            <a:r>
              <a:rPr lang="ru-RU" dirty="0" err="1" smtClean="0"/>
              <a:t>кыйммәтен</a:t>
            </a:r>
            <a:r>
              <a:rPr lang="ru-RU" dirty="0" smtClean="0"/>
              <a:t> </a:t>
            </a:r>
            <a:r>
              <a:rPr lang="ru-RU" dirty="0" err="1" smtClean="0"/>
              <a:t>үзгәртә</a:t>
            </a:r>
            <a:r>
              <a:rPr lang="ru-RU" dirty="0" smtClean="0"/>
              <a:t> ала. </a:t>
            </a:r>
            <a:r>
              <a:rPr lang="ru-RU" dirty="0" err="1" smtClean="0"/>
              <a:t>Әле</a:t>
            </a:r>
            <a:r>
              <a:rPr lang="ru-RU" dirty="0" smtClean="0"/>
              <a:t> </a:t>
            </a:r>
            <a:r>
              <a:rPr lang="ru-RU" dirty="0" err="1" smtClean="0"/>
              <a:t>генә</a:t>
            </a:r>
            <a:r>
              <a:rPr lang="ru-RU" dirty="0" smtClean="0"/>
              <a:t> </a:t>
            </a:r>
            <a:r>
              <a:rPr lang="ru-RU" dirty="0" err="1" smtClean="0"/>
              <a:t>формага</a:t>
            </a:r>
            <a:r>
              <a:rPr lang="ru-RU" dirty="0" smtClean="0"/>
              <a:t> </a:t>
            </a:r>
            <a:r>
              <a:rPr lang="ru-RU" dirty="0" err="1" smtClean="0"/>
              <a:t>керү</a:t>
            </a:r>
            <a:r>
              <a:rPr lang="ru-RU" dirty="0" smtClean="0"/>
              <a:t> </a:t>
            </a:r>
            <a:r>
              <a:rPr lang="ru-RU" dirty="0" err="1" smtClean="0"/>
              <a:t>методыанык</a:t>
            </a:r>
            <a:r>
              <a:rPr lang="ru-RU" dirty="0" smtClean="0"/>
              <a:t> </a:t>
            </a:r>
            <a:r>
              <a:rPr lang="ru-RU" dirty="0" err="1" smtClean="0"/>
              <a:t>күрсәтелгән</a:t>
            </a:r>
            <a:r>
              <a:rPr lang="ru-RU" dirty="0" smtClean="0"/>
              <a:t> </a:t>
            </a:r>
            <a:r>
              <a:rPr lang="ru-RU" dirty="0" err="1" smtClean="0"/>
              <a:t>иде</a:t>
            </a:r>
            <a:r>
              <a:rPr lang="ru-RU" dirty="0" smtClean="0"/>
              <a:t>. </a:t>
            </a:r>
            <a:r>
              <a:rPr lang="ru-RU" dirty="0" err="1" smtClean="0"/>
              <a:t>Хәзер</a:t>
            </a:r>
            <a:r>
              <a:rPr lang="ru-RU" dirty="0" smtClean="0"/>
              <a:t> </a:t>
            </a:r>
            <a:r>
              <a:rPr lang="ru-RU" dirty="0" err="1" smtClean="0"/>
              <a:t>исә</a:t>
            </a:r>
            <a:r>
              <a:rPr lang="ru-RU" dirty="0" smtClean="0"/>
              <a:t> </a:t>
            </a:r>
            <a:r>
              <a:rPr lang="ru-RU" dirty="0" err="1" smtClean="0"/>
              <a:t>аны</a:t>
            </a:r>
            <a:r>
              <a:rPr lang="ru-RU" dirty="0" smtClean="0"/>
              <a:t> программа </a:t>
            </a:r>
            <a:r>
              <a:rPr lang="ru-RU" dirty="0" err="1" smtClean="0"/>
              <a:t>үтәлгәндә</a:t>
            </a:r>
            <a:r>
              <a:rPr lang="ru-RU" dirty="0" smtClean="0"/>
              <a:t> </a:t>
            </a:r>
            <a:r>
              <a:rPr lang="ru-RU" dirty="0" err="1" smtClean="0"/>
              <a:t>кабат</a:t>
            </a:r>
            <a:r>
              <a:rPr lang="ru-RU" dirty="0" smtClean="0"/>
              <a:t> </a:t>
            </a:r>
            <a:r>
              <a:rPr lang="ru-RU" dirty="0" err="1" smtClean="0"/>
              <a:t>билгелик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69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0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8393"/>
            <a:ext cx="10515600" cy="5528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&lt;FORM NAME=f ACTION="</a:t>
            </a:r>
            <a:r>
              <a:rPr lang="en-US" dirty="0" err="1"/>
              <a:t>javascript</a:t>
            </a:r>
            <a:r>
              <a:rPr lang="en-US" dirty="0"/>
              <a:t>: alert</a:t>
            </a:r>
            <a:r>
              <a:rPr lang="en-US" dirty="0" smtClean="0"/>
              <a:t>(‘</a:t>
            </a:r>
            <a:r>
              <a:rPr lang="ru-RU" dirty="0" smtClean="0"/>
              <a:t>Эшли!');"&gt;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&lt;SCRIPT&gt;</a:t>
            </a:r>
          </a:p>
          <a:p>
            <a:pPr marL="0" indent="0">
              <a:buNone/>
            </a:pPr>
            <a:r>
              <a:rPr lang="en-US" dirty="0" err="1"/>
              <a:t>document.write</a:t>
            </a:r>
            <a:r>
              <a:rPr lang="en-US" dirty="0" smtClean="0"/>
              <a:t>(‘</a:t>
            </a:r>
            <a:r>
              <a:rPr lang="tt-RU" dirty="0" smtClean="0"/>
              <a:t>Килешү буенча</a:t>
            </a:r>
            <a:r>
              <a:rPr lang="ru-RU" dirty="0" smtClean="0"/>
              <a:t> </a:t>
            </a:r>
            <a:r>
              <a:rPr lang="ru-RU" dirty="0"/>
              <a:t>метод: '+</a:t>
            </a:r>
            <a:r>
              <a:rPr lang="en-US" dirty="0" err="1"/>
              <a:t>document.f.method</a:t>
            </a:r>
            <a:r>
              <a:rPr lang="en-US" dirty="0"/>
              <a:t>+'.&lt;BR&gt;');</a:t>
            </a:r>
          </a:p>
          <a:p>
            <a:pPr marL="0" indent="0">
              <a:buNone/>
            </a:pPr>
            <a:r>
              <a:rPr lang="en-US" dirty="0"/>
              <a:t>&lt;/SCRIPT&gt;</a:t>
            </a:r>
          </a:p>
          <a:p>
            <a:pPr marL="0" indent="0">
              <a:buNone/>
            </a:pPr>
            <a:r>
              <a:rPr lang="en-US" dirty="0"/>
              <a:t>&lt;INPUT TYPE=button </a:t>
            </a: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document.f.method</a:t>
            </a:r>
            <a:r>
              <a:rPr lang="en-US" dirty="0"/>
              <a:t>='post'" VALUE</a:t>
            </a:r>
            <a:r>
              <a:rPr lang="en-US" dirty="0" smtClean="0"/>
              <a:t>=“</a:t>
            </a:r>
            <a:r>
              <a:rPr lang="tt-RU" dirty="0" smtClean="0"/>
              <a:t>Метод алыштырыла: </a:t>
            </a:r>
            <a:r>
              <a:rPr lang="en-US" dirty="0" smtClean="0"/>
              <a:t>POST</a:t>
            </a:r>
            <a:r>
              <a:rPr lang="en-US" dirty="0"/>
              <a:t>"&gt;</a:t>
            </a:r>
          </a:p>
          <a:p>
            <a:pPr marL="0" indent="0">
              <a:buNone/>
            </a:pPr>
            <a:r>
              <a:rPr lang="en-US" dirty="0"/>
              <a:t>&lt;INPUT TYPE=button </a:t>
            </a: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document.f.method</a:t>
            </a:r>
            <a:r>
              <a:rPr lang="en-US" dirty="0"/>
              <a:t>='get';" VALUE</a:t>
            </a:r>
            <a:r>
              <a:rPr lang="en-US" dirty="0" smtClean="0"/>
              <a:t>=“</a:t>
            </a:r>
            <a:r>
              <a:rPr lang="tt-RU" dirty="0" smtClean="0"/>
              <a:t>Метод алыштырыла: </a:t>
            </a:r>
            <a:r>
              <a:rPr lang="en-US" dirty="0" smtClean="0"/>
              <a:t>GET</a:t>
            </a:r>
            <a:r>
              <a:rPr lang="en-US" dirty="0"/>
              <a:t>"&gt;&lt;BR&gt;</a:t>
            </a:r>
          </a:p>
          <a:p>
            <a:pPr marL="0" indent="0">
              <a:buNone/>
            </a:pPr>
            <a:r>
              <a:rPr lang="en-US" dirty="0"/>
              <a:t>&lt;INPUT TYPE=submit VALUE="JavaScript </a:t>
            </a:r>
            <a:r>
              <a:rPr lang="ru-RU" dirty="0" smtClean="0"/>
              <a:t> </a:t>
            </a:r>
            <a:r>
              <a:rPr lang="en-US" dirty="0" smtClean="0"/>
              <a:t>ACTION</a:t>
            </a:r>
            <a:r>
              <a:rPr lang="tt-RU" dirty="0" smtClean="0"/>
              <a:t> да</a:t>
            </a:r>
            <a:r>
              <a:rPr lang="en-US" dirty="0" smtClean="0"/>
              <a:t>"&gt;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48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28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target </a:t>
            </a:r>
            <a:r>
              <a:rPr lang="tt-RU" b="1" dirty="0" smtClean="0"/>
              <a:t>үзлеге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8022"/>
            <a:ext cx="10515600" cy="5378941"/>
          </a:xfrm>
        </p:spPr>
        <p:txBody>
          <a:bodyPr/>
          <a:lstStyle/>
          <a:p>
            <a:r>
              <a:rPr lang="tt-RU" dirty="0" smtClean="0"/>
              <a:t>Бу үзлек </a:t>
            </a:r>
            <a:r>
              <a:rPr lang="en-US" dirty="0"/>
              <a:t>CGI-</a:t>
            </a:r>
            <a:r>
              <a:rPr lang="ru-RU" dirty="0" err="1" smtClean="0"/>
              <a:t>скриптка</a:t>
            </a:r>
            <a:r>
              <a:rPr lang="ru-RU" dirty="0" smtClean="0"/>
              <a:t> </a:t>
            </a:r>
            <a:r>
              <a:rPr lang="ru-RU" dirty="0" err="1" smtClean="0"/>
              <a:t>мөрәҗәгать</a:t>
            </a:r>
            <a:r>
              <a:rPr lang="ru-RU" dirty="0" smtClean="0"/>
              <a:t> </a:t>
            </a:r>
            <a:r>
              <a:rPr lang="ru-RU" dirty="0" err="1" smtClean="0"/>
              <a:t>нәтиҗәсе</a:t>
            </a:r>
            <a:r>
              <a:rPr lang="ru-RU" dirty="0" smtClean="0"/>
              <a:t> </a:t>
            </a:r>
            <a:r>
              <a:rPr lang="ru-RU" dirty="0" err="1" smtClean="0"/>
              <a:t>йөкләнергә</a:t>
            </a:r>
            <a:r>
              <a:rPr lang="ru-RU" dirty="0" smtClean="0"/>
              <a:t> </a:t>
            </a:r>
            <a:r>
              <a:rPr lang="ru-RU" dirty="0" err="1" smtClean="0"/>
              <a:t>тиешле</a:t>
            </a:r>
            <a:r>
              <a:rPr lang="ru-RU" dirty="0" smtClean="0"/>
              <a:t> </a:t>
            </a:r>
            <a:r>
              <a:rPr lang="ru-RU" dirty="0" err="1" smtClean="0"/>
              <a:t>тәрәзне</a:t>
            </a:r>
            <a:r>
              <a:rPr lang="ru-RU" dirty="0" smtClean="0"/>
              <a:t> </a:t>
            </a:r>
            <a:r>
              <a:rPr lang="ru-RU" dirty="0" err="1" smtClean="0"/>
              <a:t>билгели</a:t>
            </a:r>
            <a:r>
              <a:rPr lang="ru-RU" dirty="0" smtClean="0"/>
              <a:t>. </a:t>
            </a:r>
          </a:p>
          <a:p>
            <a:r>
              <a:rPr lang="tt-RU" dirty="0"/>
              <a:t> </a:t>
            </a:r>
            <a:r>
              <a:rPr lang="en-US" b="1" dirty="0" smtClean="0"/>
              <a:t>encoding</a:t>
            </a:r>
            <a:r>
              <a:rPr lang="tt-RU" b="1" dirty="0" smtClean="0"/>
              <a:t> үзлеге (шулай ук </a:t>
            </a:r>
            <a:r>
              <a:rPr lang="en-US" dirty="0" smtClean="0"/>
              <a:t>FORM</a:t>
            </a:r>
            <a:r>
              <a:rPr lang="tt-RU" dirty="0" smtClean="0"/>
              <a:t> контейнерының </a:t>
            </a:r>
            <a:r>
              <a:rPr lang="en-US" dirty="0" err="1" smtClean="0"/>
              <a:t>enctype</a:t>
            </a:r>
            <a:r>
              <a:rPr lang="tt-RU" dirty="0" smtClean="0"/>
              <a:t> атрибуты)</a:t>
            </a:r>
            <a:endParaRPr lang="tt-RU" b="1" dirty="0" smtClean="0"/>
          </a:p>
          <a:p>
            <a:r>
              <a:rPr lang="tt-RU" dirty="0" smtClean="0"/>
              <a:t>Форма мәгълүматлары серверга тапшырылганчы ничек кодланырга тиешлеген күрсәтә. Мөмкин кыйммәтләр:</a:t>
            </a:r>
          </a:p>
          <a:p>
            <a:r>
              <a:rPr lang="en-US" dirty="0" smtClean="0"/>
              <a:t>application/</a:t>
            </a:r>
            <a:r>
              <a:rPr lang="en-US" dirty="0" err="1" smtClean="0"/>
              <a:t>xwww</a:t>
            </a:r>
            <a:r>
              <a:rPr lang="en-US" dirty="0" smtClean="0"/>
              <a:t>-form-</a:t>
            </a:r>
            <a:r>
              <a:rPr lang="en-US" dirty="0" err="1" smtClean="0"/>
              <a:t>urlencoded</a:t>
            </a:r>
            <a:endParaRPr lang="tt-RU" dirty="0" smtClean="0"/>
          </a:p>
          <a:p>
            <a:r>
              <a:rPr lang="tt-RU" dirty="0" smtClean="0"/>
              <a:t>Килешү буенча кыйммәт. Серверга тапшырылучы мәгълүматта буш ара + тамгасына, махсус символлар уналтышарлы </a:t>
            </a:r>
            <a:r>
              <a:rPr lang="en-US" dirty="0" smtClean="0"/>
              <a:t>ASCII</a:t>
            </a:r>
            <a:r>
              <a:rPr lang="tt-RU" dirty="0" smtClean="0"/>
              <a:t> кыйммәткә алыштырыла, мәсәлән, </a:t>
            </a:r>
            <a:r>
              <a:rPr lang="ru-RU" dirty="0" smtClean="0"/>
              <a:t>Щ </a:t>
            </a:r>
            <a:r>
              <a:rPr lang="en-US" dirty="0"/>
              <a:t>%</a:t>
            </a:r>
            <a:r>
              <a:rPr lang="en-US" dirty="0" smtClean="0"/>
              <a:t>D0%A9</a:t>
            </a:r>
            <a:r>
              <a:rPr lang="tt-RU" dirty="0" smtClean="0"/>
              <a:t> кыйммәтенә алыштырыла.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099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1767"/>
            <a:ext cx="10515600" cy="5545196"/>
          </a:xfrm>
        </p:spPr>
        <p:txBody>
          <a:bodyPr/>
          <a:lstStyle/>
          <a:p>
            <a:r>
              <a:rPr lang="tt-RU" dirty="0" smtClean="0"/>
              <a:t>  </a:t>
            </a:r>
            <a:r>
              <a:rPr lang="en-US" dirty="0" smtClean="0"/>
              <a:t>text/plain</a:t>
            </a:r>
            <a:r>
              <a:rPr lang="tt-RU" dirty="0" smtClean="0"/>
              <a:t> буш арала + кә алыштырыла, махсус символлар кодланмый, ничек бар, шулай тапшырыла</a:t>
            </a:r>
          </a:p>
          <a:p>
            <a:r>
              <a:rPr lang="en-US" dirty="0" smtClean="0"/>
              <a:t>multipart/form-data</a:t>
            </a:r>
            <a:r>
              <a:rPr lang="tt-RU" dirty="0" smtClean="0"/>
              <a:t> бер символ да кодланмый. Бу кыйммәтне әгәр дә формада </a:t>
            </a:r>
            <a:r>
              <a:rPr lang="en-US" dirty="0"/>
              <a:t>&lt;INPUT TYPE=file</a:t>
            </a:r>
            <a:r>
              <a:rPr lang="en-US" dirty="0" smtClean="0"/>
              <a:t>&gt;</a:t>
            </a:r>
            <a:r>
              <a:rPr lang="tt-RU" dirty="0" smtClean="0"/>
              <a:t> булса күрсәтү зарур.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24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773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r>
              <a:rPr lang="en-US" b="1" dirty="0"/>
              <a:t>elements</a:t>
            </a:r>
            <a:r>
              <a:rPr lang="en-US" b="1" dirty="0" smtClean="0"/>
              <a:t>[]</a:t>
            </a:r>
            <a:r>
              <a:rPr lang="tt-RU" b="1" dirty="0" smtClean="0"/>
              <a:t> коллекциясе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7898"/>
            <a:ext cx="10515600" cy="5329065"/>
          </a:xfrm>
        </p:spPr>
        <p:txBody>
          <a:bodyPr>
            <a:normAutofit fontScale="92500" lnSpcReduction="10000"/>
          </a:bodyPr>
          <a:lstStyle/>
          <a:p>
            <a:r>
              <a:rPr lang="tt-RU" dirty="0" smtClean="0"/>
              <a:t>Документ эчендәге </a:t>
            </a:r>
            <a:r>
              <a:rPr lang="en-US" dirty="0" smtClean="0"/>
              <a:t>Form</a:t>
            </a:r>
            <a:r>
              <a:rPr lang="tt-RU" dirty="0" smtClean="0"/>
              <a:t> объектын генерацияләгәндә браузер аның белән бәйләнгән форма кырлары </a:t>
            </a:r>
            <a:r>
              <a:rPr lang="en-US" dirty="0"/>
              <a:t>elements</a:t>
            </a:r>
            <a:r>
              <a:rPr lang="en-US" dirty="0" smtClean="0"/>
              <a:t>[]</a:t>
            </a:r>
            <a:r>
              <a:rPr lang="tt-RU" dirty="0" smtClean="0"/>
              <a:t> массивын (коллекциясен) генерацияли. Кырларга гадәттә исемнәре белән мөрәҗәгать итәләр, ләкин форма кырлары массивы индексы белән дә була:</a:t>
            </a:r>
          </a:p>
          <a:p>
            <a:pPr marL="0" indent="0">
              <a:buNone/>
            </a:pPr>
            <a:r>
              <a:rPr lang="en-US" dirty="0"/>
              <a:t>&lt;FORM NAME=f&gt;</a:t>
            </a:r>
          </a:p>
          <a:p>
            <a:pPr marL="0" indent="0">
              <a:buNone/>
            </a:pPr>
            <a:r>
              <a:rPr lang="en-US" dirty="0"/>
              <a:t>&lt;INPUT NAME=e SIZE=40&gt;</a:t>
            </a:r>
          </a:p>
          <a:p>
            <a:pPr marL="0" indent="0">
              <a:buNone/>
            </a:pPr>
            <a:r>
              <a:rPr lang="ru-RU" dirty="0"/>
              <a:t>&lt;BR&gt;&lt;INPUT TYPE=</a:t>
            </a:r>
            <a:r>
              <a:rPr lang="ru-RU" dirty="0" err="1"/>
              <a:t>button</a:t>
            </a:r>
            <a:r>
              <a:rPr lang="ru-RU" dirty="0"/>
              <a:t> </a:t>
            </a: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smtClean="0"/>
              <a:t>Элемент </a:t>
            </a:r>
            <a:r>
              <a:rPr lang="ru-RU" dirty="0" err="1" smtClean="0"/>
              <a:t>исеме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текст </a:t>
            </a:r>
            <a:r>
              <a:rPr lang="ru-RU" dirty="0" err="1" smtClean="0"/>
              <a:t>кертү</a:t>
            </a:r>
            <a:r>
              <a:rPr lang="ru-RU" dirty="0" smtClean="0"/>
              <a:t>"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document.f.e.value</a:t>
            </a:r>
            <a:r>
              <a:rPr lang="en-US" dirty="0"/>
              <a:t>='</a:t>
            </a:r>
            <a:r>
              <a:rPr lang="ru-RU" dirty="0"/>
              <a:t>Текст </a:t>
            </a:r>
            <a:r>
              <a:rPr lang="ru-RU" dirty="0" smtClean="0"/>
              <a:t>элемент </a:t>
            </a:r>
            <a:r>
              <a:rPr lang="ru-RU" dirty="0" err="1" smtClean="0"/>
              <a:t>исеме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кертелде</a:t>
            </a:r>
            <a:r>
              <a:rPr lang="ru-RU" dirty="0" smtClean="0"/>
              <a:t>';"&gt;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&lt;BR&gt;&lt;INPUT TYPE=</a:t>
            </a:r>
            <a:r>
              <a:rPr lang="ru-RU" dirty="0" err="1"/>
              <a:t>button</a:t>
            </a:r>
            <a:r>
              <a:rPr lang="ru-RU" dirty="0"/>
              <a:t> </a:t>
            </a: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smtClean="0"/>
              <a:t>Элемент индексы </a:t>
            </a:r>
            <a:r>
              <a:rPr lang="ru-RU" dirty="0" err="1" smtClean="0"/>
              <a:t>буенча</a:t>
            </a:r>
            <a:r>
              <a:rPr lang="ru-RU" dirty="0" smtClean="0"/>
              <a:t> текст </a:t>
            </a:r>
            <a:r>
              <a:rPr lang="ru-RU" dirty="0" err="1" smtClean="0"/>
              <a:t>кертү</a:t>
            </a:r>
            <a:r>
              <a:rPr lang="ru-RU" dirty="0" smtClean="0"/>
              <a:t>"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document.f.elements</a:t>
            </a:r>
            <a:r>
              <a:rPr lang="en-US" dirty="0"/>
              <a:t>[0].value='</a:t>
            </a:r>
            <a:r>
              <a:rPr lang="ru-RU" dirty="0"/>
              <a:t>Текст </a:t>
            </a:r>
            <a:r>
              <a:rPr lang="tt-RU" dirty="0" smtClean="0"/>
              <a:t>элемент индексы буенча кертелде</a:t>
            </a:r>
            <a:r>
              <a:rPr lang="ru-RU" dirty="0" smtClean="0"/>
              <a:t>';"&gt;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&lt;BR&gt;&lt;INPUT TYPE=reset </a:t>
            </a:r>
            <a:r>
              <a:rPr lang="en-US" dirty="0" smtClean="0"/>
              <a:t>VALUE=“</a:t>
            </a:r>
            <a:r>
              <a:rPr lang="ru-RU" dirty="0" err="1" smtClean="0"/>
              <a:t>Чистарту</a:t>
            </a:r>
            <a:r>
              <a:rPr lang="ru-RU" dirty="0" smtClean="0"/>
              <a:t>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78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8269"/>
            <a:ext cx="10515600" cy="5478694"/>
          </a:xfrm>
        </p:spPr>
        <p:txBody>
          <a:bodyPr/>
          <a:lstStyle/>
          <a:p>
            <a:r>
              <a:rPr lang="tt-RU" dirty="0" smtClean="0"/>
              <a:t>Индекс номеры нульдән башлана. Кырларның гомуми санын ике төрле белеп була: </a:t>
            </a:r>
            <a:r>
              <a:rPr lang="en-US" dirty="0" err="1" smtClean="0"/>
              <a:t>document.f.elements.length</a:t>
            </a:r>
            <a:r>
              <a:rPr lang="tt-RU" dirty="0" smtClean="0"/>
              <a:t> һәм </a:t>
            </a:r>
            <a:r>
              <a:rPr lang="en-US" dirty="0" err="1" smtClean="0"/>
              <a:t>document.f.length</a:t>
            </a:r>
            <a:r>
              <a:rPr lang="tt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15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Form</a:t>
            </a:r>
            <a:r>
              <a:rPr lang="tt-RU" b="1" dirty="0" smtClean="0"/>
              <a:t> объекты методлары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1274"/>
            <a:ext cx="10515600" cy="5345689"/>
          </a:xfrm>
        </p:spPr>
        <p:txBody>
          <a:bodyPr/>
          <a:lstStyle/>
          <a:p>
            <a:r>
              <a:rPr lang="tt-RU" dirty="0" smtClean="0"/>
              <a:t> </a:t>
            </a:r>
            <a:r>
              <a:rPr lang="en-US" b="1" dirty="0"/>
              <a:t>submit</a:t>
            </a:r>
            <a:r>
              <a:rPr lang="en-US" b="1" dirty="0" smtClean="0"/>
              <a:t>()</a:t>
            </a:r>
            <a:r>
              <a:rPr lang="tt-RU" b="1" dirty="0" smtClean="0"/>
              <a:t> </a:t>
            </a:r>
            <a:r>
              <a:rPr lang="tt-RU" dirty="0" smtClean="0"/>
              <a:t>методы формага кертелгән мәгълүматны серверга тапшыруны инициализацияли</a:t>
            </a:r>
          </a:p>
          <a:p>
            <a:pPr marL="0" indent="0">
              <a:buNone/>
            </a:pPr>
            <a:r>
              <a:rPr lang="en-US" dirty="0"/>
              <a:t>&lt;FORM NAME=f ACTION="http://its.kpi.ua/</a:t>
            </a:r>
            <a:r>
              <a:rPr lang="en-US" dirty="0" err="1"/>
              <a:t>rating_students</a:t>
            </a:r>
            <a:r>
              <a:rPr lang="en-US" dirty="0"/>
              <a:t>/"&gt;</a:t>
            </a:r>
          </a:p>
          <a:p>
            <a:pPr marL="0" indent="0">
              <a:buNone/>
            </a:pPr>
            <a:r>
              <a:rPr lang="ru-RU" dirty="0" err="1" smtClean="0"/>
              <a:t>Сезнең</a:t>
            </a:r>
            <a:r>
              <a:rPr lang="ru-RU" dirty="0" smtClean="0"/>
              <a:t> </a:t>
            </a:r>
            <a:r>
              <a:rPr lang="ru-RU" dirty="0" err="1" smtClean="0"/>
              <a:t>its</a:t>
            </a:r>
            <a:r>
              <a:rPr lang="ru-RU" dirty="0" smtClean="0"/>
              <a:t> </a:t>
            </a:r>
            <a:r>
              <a:rPr lang="ru-RU" dirty="0" err="1" smtClean="0"/>
              <a:t>тагы</a:t>
            </a:r>
            <a:r>
              <a:rPr lang="ru-RU" dirty="0" smtClean="0"/>
              <a:t> </a:t>
            </a:r>
            <a:r>
              <a:rPr lang="ru-RU" dirty="0" err="1" smtClean="0"/>
              <a:t>кулланучы</a:t>
            </a:r>
            <a:r>
              <a:rPr lang="ru-RU" dirty="0" smtClean="0"/>
              <a:t> </a:t>
            </a:r>
            <a:r>
              <a:rPr lang="ru-RU" dirty="0" err="1" smtClean="0"/>
              <a:t>исеме</a:t>
            </a:r>
            <a:r>
              <a:rPr lang="ru-RU" dirty="0" smtClean="0"/>
              <a:t>:&lt;</a:t>
            </a:r>
            <a:r>
              <a:rPr lang="ru-RU" dirty="0"/>
              <a:t>INPUT NAME=</a:t>
            </a:r>
            <a:r>
              <a:rPr lang="ru-RU" dirty="0" err="1"/>
              <a:t>query</a:t>
            </a:r>
            <a:r>
              <a:rPr lang="ru-RU" dirty="0"/>
              <a:t>&gt;</a:t>
            </a:r>
          </a:p>
          <a:p>
            <a:pPr marL="0" indent="0">
              <a:buNone/>
            </a:pPr>
            <a:r>
              <a:rPr lang="en-US" dirty="0"/>
              <a:t>&lt;/FORM&gt;</a:t>
            </a:r>
          </a:p>
          <a:p>
            <a:pPr marL="0" indent="0">
              <a:buNone/>
            </a:pPr>
            <a:r>
              <a:rPr lang="en-US" dirty="0"/>
              <a:t>&lt;A HREF="</a:t>
            </a:r>
            <a:r>
              <a:rPr lang="en-US" dirty="0" err="1"/>
              <a:t>javascript:document.f.submit</a:t>
            </a:r>
            <a:r>
              <a:rPr lang="en-US" dirty="0" smtClean="0"/>
              <a:t>();"&gt;</a:t>
            </a:r>
            <a:r>
              <a:rPr lang="tt-RU" dirty="0" smtClean="0"/>
              <a:t>Рейтингны карау</a:t>
            </a:r>
            <a:r>
              <a:rPr lang="ru-RU" dirty="0" smtClean="0"/>
              <a:t>&lt;/</a:t>
            </a:r>
            <a:r>
              <a:rPr lang="en-US" dirty="0"/>
              <a:t>A</a:t>
            </a:r>
            <a:r>
              <a:rPr lang="en-US" dirty="0" smtClean="0"/>
              <a:t>&gt;</a:t>
            </a:r>
            <a:endParaRPr lang="tt-RU" dirty="0" smtClean="0"/>
          </a:p>
          <a:p>
            <a:pPr marL="0" indent="0">
              <a:buNone/>
            </a:pPr>
            <a:r>
              <a:rPr lang="tt-RU" dirty="0" smtClean="0"/>
              <a:t>Күргәнегезчә, формада тапшыру төймәсе </a:t>
            </a:r>
            <a:r>
              <a:rPr lang="en-US" dirty="0"/>
              <a:t>(submit</a:t>
            </a:r>
            <a:r>
              <a:rPr lang="en-US" dirty="0" smtClean="0"/>
              <a:t>)</a:t>
            </a:r>
            <a:r>
              <a:rPr lang="tt-RU" dirty="0" smtClean="0"/>
              <a:t> юк, ләкин, сылтамага басып, без мәгълүматны серверга тапшырабыз. Гадәттә мондый яшерен тапшыру вакытында браузерлар раслау сорый. Бу методны чакырып мәгълүмат тапшыру кулланучы </a:t>
            </a:r>
            <a:r>
              <a:rPr lang="en-US" dirty="0"/>
              <a:t>INPUT </a:t>
            </a:r>
            <a:r>
              <a:rPr lang="ru-RU" dirty="0" err="1" smtClean="0"/>
              <a:t>типлы</a:t>
            </a:r>
            <a:r>
              <a:rPr lang="ru-RU" dirty="0" smtClean="0"/>
              <a:t> </a:t>
            </a:r>
            <a:r>
              <a:rPr lang="en-US" dirty="0"/>
              <a:t>TYPE=submit</a:t>
            </a:r>
            <a:r>
              <a:rPr lang="en-US" dirty="0" smtClean="0"/>
              <a:t>;</a:t>
            </a:r>
            <a:r>
              <a:rPr lang="tt-RU" dirty="0" smtClean="0"/>
              <a:t> төймәсенә басып тапшырудан аерылып 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1937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9522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r>
              <a:rPr lang="en-US" b="1" dirty="0"/>
              <a:t>reset</a:t>
            </a:r>
            <a:r>
              <a:rPr lang="en-US" b="1" dirty="0" smtClean="0"/>
              <a:t>()</a:t>
            </a:r>
            <a:r>
              <a:rPr lang="tt-RU" b="1" dirty="0" smtClean="0"/>
              <a:t>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7651"/>
            <a:ext cx="10515600" cy="5229312"/>
          </a:xfrm>
        </p:spPr>
        <p:txBody>
          <a:bodyPr>
            <a:normAutofit lnSpcReduction="10000"/>
          </a:bodyPr>
          <a:lstStyle/>
          <a:p>
            <a:r>
              <a:rPr lang="tt-RU" dirty="0" smtClean="0"/>
              <a:t>Форма кырларының килешү буенча кыйммәтләрен тергезергә мөмкинлек бирә. Ягъни ул </a:t>
            </a:r>
            <a:r>
              <a:rPr lang="en-US" dirty="0" smtClean="0"/>
              <a:t>TYPE=reset</a:t>
            </a:r>
            <a:r>
              <a:rPr lang="tt-RU" dirty="0" smtClean="0"/>
              <a:t> типлы </a:t>
            </a:r>
            <a:r>
              <a:rPr lang="en-US" dirty="0" smtClean="0"/>
              <a:t>INPUT</a:t>
            </a:r>
            <a:r>
              <a:rPr lang="tt-RU" dirty="0" smtClean="0"/>
              <a:t> төймәсенә басуга тәңгәл, тик төймә төзисе юк.</a:t>
            </a:r>
          </a:p>
          <a:p>
            <a:pPr marL="0" indent="0">
              <a:buNone/>
            </a:pPr>
            <a:r>
              <a:rPr lang="en-US" dirty="0"/>
              <a:t>&lt;FORM NAME=f&gt;</a:t>
            </a:r>
          </a:p>
          <a:p>
            <a:pPr marL="0" indent="0">
              <a:buNone/>
            </a:pPr>
            <a:r>
              <a:rPr lang="ru-RU" dirty="0"/>
              <a:t>&lt;INPUT </a:t>
            </a: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err="1" smtClean="0"/>
              <a:t>Килешү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кыйммәт</a:t>
            </a:r>
            <a:r>
              <a:rPr lang="ru-RU" dirty="0" smtClean="0"/>
              <a:t>" </a:t>
            </a:r>
            <a:r>
              <a:rPr lang="ru-RU" dirty="0"/>
              <a:t>SIZE=30&gt;</a:t>
            </a:r>
          </a:p>
          <a:p>
            <a:pPr marL="0" indent="0">
              <a:buNone/>
            </a:pPr>
            <a:r>
              <a:rPr lang="ru-RU" dirty="0"/>
              <a:t>&lt;INPUT TYPE=</a:t>
            </a:r>
            <a:r>
              <a:rPr lang="ru-RU" dirty="0" err="1"/>
              <a:t>button</a:t>
            </a:r>
            <a:r>
              <a:rPr lang="ru-RU" dirty="0"/>
              <a:t> VALUE</a:t>
            </a:r>
            <a:r>
              <a:rPr lang="ru-RU" dirty="0" smtClean="0"/>
              <a:t>=«</a:t>
            </a:r>
            <a:r>
              <a:rPr lang="ru-RU" dirty="0" err="1" smtClean="0"/>
              <a:t>Кертү</a:t>
            </a:r>
            <a:r>
              <a:rPr lang="ru-RU" dirty="0" smtClean="0"/>
              <a:t> </a:t>
            </a:r>
            <a:r>
              <a:rPr lang="ru-RU" dirty="0" err="1" smtClean="0"/>
              <a:t>кырындагы</a:t>
            </a:r>
            <a:r>
              <a:rPr lang="ru-RU" dirty="0" smtClean="0"/>
              <a:t> </a:t>
            </a:r>
            <a:r>
              <a:rPr lang="ru-RU" dirty="0" err="1" smtClean="0"/>
              <a:t>текстны</a:t>
            </a:r>
            <a:r>
              <a:rPr lang="ru-RU" dirty="0" smtClean="0"/>
              <a:t> </a:t>
            </a:r>
            <a:r>
              <a:rPr lang="ru-RU" dirty="0" err="1" smtClean="0"/>
              <a:t>үзгәртү</a:t>
            </a:r>
            <a:r>
              <a:rPr lang="ru-RU" dirty="0" smtClean="0"/>
              <a:t>"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document.f.elements</a:t>
            </a:r>
            <a:r>
              <a:rPr lang="en-US" dirty="0"/>
              <a:t>[0].value</a:t>
            </a:r>
            <a:r>
              <a:rPr lang="en-US" dirty="0" smtClean="0"/>
              <a:t>=‘</a:t>
            </a:r>
            <a:r>
              <a:rPr lang="ru-RU" dirty="0" err="1" smtClean="0"/>
              <a:t>Текстны</a:t>
            </a:r>
            <a:r>
              <a:rPr lang="ru-RU" dirty="0" smtClean="0"/>
              <a:t> </a:t>
            </a:r>
            <a:r>
              <a:rPr lang="ru-RU" dirty="0" err="1" smtClean="0"/>
              <a:t>үзгәрттек</a:t>
            </a:r>
            <a:r>
              <a:rPr lang="ru-RU" dirty="0" smtClean="0"/>
              <a:t>';"&gt;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&lt;/FORM&gt;</a:t>
            </a:r>
          </a:p>
          <a:p>
            <a:pPr marL="0" indent="0">
              <a:buNone/>
            </a:pPr>
            <a:r>
              <a:rPr lang="en-US" dirty="0"/>
              <a:t>&lt;A HREF="</a:t>
            </a:r>
            <a:r>
              <a:rPr lang="en-US" dirty="0" err="1"/>
              <a:t>javascript:document.f.reset</a:t>
            </a:r>
            <a:r>
              <a:rPr lang="en-US" dirty="0"/>
              <a:t>();void(0);"&gt;</a:t>
            </a:r>
          </a:p>
          <a:p>
            <a:pPr marL="0" indent="0">
              <a:buNone/>
            </a:pPr>
            <a:r>
              <a:rPr lang="ru-RU" dirty="0" err="1" smtClean="0"/>
              <a:t>Килешү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кыйммәт</a:t>
            </a:r>
            <a:r>
              <a:rPr lang="ru-RU" dirty="0" smtClean="0"/>
              <a:t> </a:t>
            </a:r>
            <a:r>
              <a:rPr lang="ru-RU" dirty="0" err="1" smtClean="0"/>
              <a:t>куйдык</a:t>
            </a:r>
            <a:r>
              <a:rPr lang="ru-RU" dirty="0" smtClean="0"/>
              <a:t>&lt;/</a:t>
            </a:r>
            <a:r>
              <a:rPr lang="ru-RU" dirty="0"/>
              <a:t>A</a:t>
            </a:r>
            <a:r>
              <a:rPr lang="ru-RU" dirty="0" smtClean="0"/>
              <a:t>&gt;</a:t>
            </a:r>
          </a:p>
          <a:p>
            <a:pPr marL="0" indent="0">
              <a:buNone/>
            </a:pPr>
            <a:r>
              <a:rPr lang="tt-RU" dirty="0" smtClean="0"/>
              <a:t>Бу мисалда, гипертекст сылтамасына чирттерсәк, кырларның килешү буенча кыйммәтләре торгызыла.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405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302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Form</a:t>
            </a:r>
            <a:r>
              <a:rPr lang="tt-RU" b="1" dirty="0" smtClean="0"/>
              <a:t> объекты вакыйгалары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7775"/>
            <a:ext cx="10515600" cy="5279188"/>
          </a:xfrm>
        </p:spPr>
        <p:txBody>
          <a:bodyPr/>
          <a:lstStyle/>
          <a:p>
            <a:r>
              <a:rPr lang="en-US" b="1" dirty="0" smtClean="0"/>
              <a:t>Submit</a:t>
            </a:r>
            <a:r>
              <a:rPr lang="tt-RU" b="1" dirty="0" smtClean="0"/>
              <a:t> вакыйгасы</a:t>
            </a:r>
          </a:p>
          <a:p>
            <a:r>
              <a:rPr lang="tt-RU" dirty="0" smtClean="0"/>
              <a:t>Бу вакыйга кулланучы </a:t>
            </a:r>
            <a:r>
              <a:rPr lang="en-US" dirty="0" smtClean="0"/>
              <a:t>submit</a:t>
            </a:r>
            <a:r>
              <a:rPr lang="tt-RU" dirty="0" smtClean="0"/>
              <a:t> тибындагы төймәгә баскач, яисә </a:t>
            </a:r>
            <a:r>
              <a:rPr lang="en-US" dirty="0"/>
              <a:t>submit</a:t>
            </a:r>
            <a:r>
              <a:rPr lang="en-US" dirty="0" smtClean="0"/>
              <a:t>()</a:t>
            </a:r>
            <a:r>
              <a:rPr lang="tt-RU" dirty="0" smtClean="0"/>
              <a:t> методы башкарылганда барлыкка килә. Бу вакытта </a:t>
            </a:r>
            <a:r>
              <a:rPr lang="en-US" dirty="0" err="1" smtClean="0"/>
              <a:t>onSubmit</a:t>
            </a:r>
            <a:r>
              <a:rPr lang="tt-RU" dirty="0" smtClean="0"/>
              <a:t> вакыйга эшкәрткече чакырыла. Браузер килешү буенча башкаручы гамәлләр: форма кырына кертелгән мәгълүматны </a:t>
            </a:r>
            <a:r>
              <a:rPr lang="en-US" dirty="0" smtClean="0"/>
              <a:t>ACTION</a:t>
            </a:r>
            <a:r>
              <a:rPr lang="tt-RU" dirty="0" smtClean="0"/>
              <a:t> атрибутында күрсәтелгән серверга, </a:t>
            </a:r>
            <a:r>
              <a:rPr lang="en-US" dirty="0" smtClean="0"/>
              <a:t>METHOD</a:t>
            </a:r>
            <a:r>
              <a:rPr lang="tt-RU" dirty="0" smtClean="0"/>
              <a:t> атрибутында күрсәтелгән метод белән, </a:t>
            </a:r>
            <a:r>
              <a:rPr lang="en-US" dirty="0" smtClean="0"/>
              <a:t>ENCTYPE</a:t>
            </a:r>
            <a:r>
              <a:rPr lang="tt-RU" dirty="0" smtClean="0"/>
              <a:t> атрибутында күрсәтелгән кодлау ысулында тапшыру һәм бу вакытта </a:t>
            </a:r>
            <a:r>
              <a:rPr lang="en-US" dirty="0"/>
              <a:t>CGI-</a:t>
            </a:r>
            <a:r>
              <a:rPr lang="ru-RU" dirty="0" smtClean="0"/>
              <a:t>скрипт </a:t>
            </a:r>
            <a:r>
              <a:rPr lang="ru-RU" dirty="0" err="1" smtClean="0"/>
              <a:t>эше</a:t>
            </a:r>
            <a:r>
              <a:rPr lang="ru-RU" dirty="0" smtClean="0"/>
              <a:t> </a:t>
            </a:r>
            <a:r>
              <a:rPr lang="ru-RU" dirty="0" err="1" smtClean="0"/>
              <a:t>нәтиҗәләре</a:t>
            </a:r>
            <a:r>
              <a:rPr lang="ru-RU" dirty="0" smtClean="0"/>
              <a:t> </a:t>
            </a:r>
            <a:r>
              <a:rPr lang="en-US" dirty="0" smtClean="0"/>
              <a:t>TARGET</a:t>
            </a:r>
            <a:r>
              <a:rPr lang="tt-RU" dirty="0" smtClean="0"/>
              <a:t> атрибутында күрсәтелгән исемле тәрәз яки фреймда чагылырга тиеш.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375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5812"/>
            <a:ext cx="10515600" cy="5621151"/>
          </a:xfrm>
        </p:spPr>
        <p:txBody>
          <a:bodyPr/>
          <a:lstStyle/>
          <a:p>
            <a:r>
              <a:rPr lang="tt-RU" dirty="0" smtClean="0"/>
              <a:t>Бу вакыйга эшкәртү функцияләрен кабат билгеләргә, яисә алардан гомумән баш тартырга мөмкин, бу максат берлән </a:t>
            </a:r>
            <a:r>
              <a:rPr lang="en-US" dirty="0"/>
              <a:t>&lt;FORM</a:t>
            </a:r>
            <a:r>
              <a:rPr lang="en-US" dirty="0" smtClean="0"/>
              <a:t>&gt;</a:t>
            </a:r>
            <a:r>
              <a:rPr lang="tt-RU" dirty="0" smtClean="0"/>
              <a:t> контейнерында </a:t>
            </a:r>
            <a:r>
              <a:rPr lang="en-US" dirty="0" err="1"/>
              <a:t>onSubmit</a:t>
            </a:r>
            <a:r>
              <a:rPr lang="en-US" dirty="0" smtClean="0"/>
              <a:t>=“</a:t>
            </a:r>
            <a:r>
              <a:rPr lang="tt-RU" dirty="0" smtClean="0"/>
              <a:t>программа_</a:t>
            </a:r>
            <a:r>
              <a:rPr lang="ru-RU" dirty="0" smtClean="0"/>
              <a:t>коды</a:t>
            </a:r>
            <a:r>
              <a:rPr lang="en-US" dirty="0" smtClean="0"/>
              <a:t>”</a:t>
            </a:r>
            <a:r>
              <a:rPr lang="ru-RU" dirty="0" smtClean="0"/>
              <a:t> атрибуты </a:t>
            </a:r>
            <a:r>
              <a:rPr lang="ru-RU" dirty="0" err="1" smtClean="0"/>
              <a:t>кертелгән</a:t>
            </a:r>
            <a:r>
              <a:rPr lang="ru-RU" dirty="0" smtClean="0"/>
              <a:t>. </a:t>
            </a:r>
            <a:r>
              <a:rPr lang="tt-RU" dirty="0"/>
              <a:t> </a:t>
            </a:r>
            <a:r>
              <a:rPr lang="tt-RU" dirty="0" smtClean="0"/>
              <a:t>Анда бу вакыйга килеп чыккач башкарылырга тиешле гамәлләр </a:t>
            </a:r>
            <a:r>
              <a:rPr lang="en-US" dirty="0"/>
              <a:t>(JavaScript-</a:t>
            </a:r>
            <a:r>
              <a:rPr lang="ru-RU" dirty="0"/>
              <a:t>код</a:t>
            </a:r>
            <a:r>
              <a:rPr lang="ru-RU" dirty="0" smtClean="0"/>
              <a:t>) </a:t>
            </a:r>
            <a:r>
              <a:rPr lang="ru-RU" dirty="0" err="1" smtClean="0"/>
              <a:t>күрсәтелә</a:t>
            </a:r>
            <a:r>
              <a:rPr lang="ru-RU" dirty="0" smtClean="0"/>
              <a:t>.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гамәлләр</a:t>
            </a:r>
            <a:r>
              <a:rPr lang="ru-RU" dirty="0" smtClean="0"/>
              <a:t>, браузер </a:t>
            </a:r>
            <a:r>
              <a:rPr lang="ru-RU" dirty="0" err="1" smtClean="0"/>
              <a:t>гамәлләре</a:t>
            </a:r>
            <a:r>
              <a:rPr lang="ru-RU" dirty="0" smtClean="0"/>
              <a:t>, </a:t>
            </a:r>
            <a:r>
              <a:rPr lang="ru-RU" dirty="0" err="1" smtClean="0"/>
              <a:t>шулай</a:t>
            </a:r>
            <a:r>
              <a:rPr lang="ru-RU" dirty="0" smtClean="0"/>
              <a:t> </a:t>
            </a:r>
            <a:r>
              <a:rPr lang="ru-RU" dirty="0" err="1" smtClean="0"/>
              <a:t>ук</a:t>
            </a:r>
            <a:r>
              <a:rPr lang="ru-RU" dirty="0" smtClean="0"/>
              <a:t>  </a:t>
            </a:r>
            <a:r>
              <a:rPr lang="ru-RU" dirty="0" err="1" smtClean="0"/>
              <a:t>алардан</a:t>
            </a:r>
            <a:r>
              <a:rPr lang="ru-RU" dirty="0" smtClean="0"/>
              <a:t> баш </a:t>
            </a:r>
            <a:r>
              <a:rPr lang="ru-RU" dirty="0" err="1" smtClean="0"/>
              <a:t>тарту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 </a:t>
            </a:r>
            <a:r>
              <a:rPr lang="en-US" dirty="0"/>
              <a:t>return </a:t>
            </a:r>
            <a:r>
              <a:rPr lang="en-US" dirty="0" smtClean="0"/>
              <a:t>false</a:t>
            </a:r>
            <a:r>
              <a:rPr lang="tt-RU" dirty="0" smtClean="0"/>
              <a:t> операторын файдалану тулаем </a:t>
            </a:r>
            <a:r>
              <a:rPr lang="en-US" dirty="0" err="1" smtClean="0"/>
              <a:t>onReset</a:t>
            </a:r>
            <a:r>
              <a:rPr lang="tt-RU" dirty="0" smtClean="0"/>
              <a:t> өчен сурәтләнгән гамәлләргә аналогия. Мисал: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07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7529"/>
            <a:ext cx="10515600" cy="554943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&lt;SCRIPT&gt;</a:t>
            </a:r>
          </a:p>
          <a:p>
            <a:pPr marL="0" indent="0">
              <a:buNone/>
            </a:pPr>
            <a:r>
              <a:rPr lang="en-US" dirty="0"/>
              <a:t>function </a:t>
            </a:r>
            <a:r>
              <a:rPr lang="en-US" dirty="0" err="1"/>
              <a:t>TestBeforeSend</a:t>
            </a:r>
            <a:r>
              <a:rPr lang="en-US" dirty="0"/>
              <a:t>()</a:t>
            </a:r>
          </a:p>
          <a:p>
            <a:pPr marL="0" indent="0">
              <a:buNone/>
            </a:pPr>
            <a:r>
              <a:rPr lang="ru-RU" dirty="0"/>
              <a:t>{</a:t>
            </a:r>
          </a:p>
          <a:p>
            <a:pPr marL="0" indent="0">
              <a:buNone/>
            </a:pPr>
            <a:r>
              <a:rPr lang="en-US" dirty="0"/>
              <a:t>if(</a:t>
            </a:r>
            <a:r>
              <a:rPr lang="en-US" dirty="0" err="1"/>
              <a:t>document.f.query.value</a:t>
            </a:r>
            <a:r>
              <a:rPr lang="en-US" dirty="0"/>
              <a:t>=='')</a:t>
            </a:r>
          </a:p>
          <a:p>
            <a:pPr marL="0" indent="0">
              <a:buNone/>
            </a:pPr>
            <a:r>
              <a:rPr lang="ru-RU" dirty="0"/>
              <a:t>{</a:t>
            </a:r>
          </a:p>
          <a:p>
            <a:pPr marL="0" indent="0">
              <a:buNone/>
            </a:pPr>
            <a:r>
              <a:rPr lang="ru-RU" dirty="0" err="1"/>
              <a:t>alert</a:t>
            </a:r>
            <a:r>
              <a:rPr lang="ru-RU" dirty="0" smtClean="0"/>
              <a:t>(‘Буш </a:t>
            </a:r>
            <a:r>
              <a:rPr lang="ru-RU" dirty="0" err="1" smtClean="0"/>
              <a:t>юл</a:t>
            </a:r>
            <a:r>
              <a:rPr lang="ru-RU" dirty="0" smtClean="0"/>
              <a:t> кабул </a:t>
            </a:r>
            <a:r>
              <a:rPr lang="ru-RU" dirty="0" err="1" smtClean="0"/>
              <a:t>ителми</a:t>
            </a:r>
            <a:r>
              <a:rPr lang="ru-RU" dirty="0" smtClean="0"/>
              <a:t>!');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return false;</a:t>
            </a:r>
          </a:p>
          <a:p>
            <a:pPr marL="0" indent="0">
              <a:buNone/>
            </a:pPr>
            <a:r>
              <a:rPr lang="ru-RU" dirty="0"/>
              <a:t>}</a:t>
            </a:r>
          </a:p>
          <a:p>
            <a:pPr marL="0" indent="0">
              <a:buNone/>
            </a:pPr>
            <a:r>
              <a:rPr lang="en-US" dirty="0"/>
              <a:t>else return true;</a:t>
            </a:r>
          </a:p>
          <a:p>
            <a:pPr marL="0" indent="0">
              <a:buNone/>
            </a:pPr>
            <a:r>
              <a:rPr lang="ru-RU" dirty="0"/>
              <a:t>}</a:t>
            </a:r>
          </a:p>
          <a:p>
            <a:pPr marL="0" indent="0">
              <a:buNone/>
            </a:pPr>
            <a:r>
              <a:rPr lang="en-US" dirty="0"/>
              <a:t>&lt;/SCRIPT&gt;</a:t>
            </a:r>
          </a:p>
          <a:p>
            <a:pPr marL="0" indent="0">
              <a:buNone/>
            </a:pPr>
            <a:r>
              <a:rPr lang="en-US" dirty="0"/>
              <a:t>&lt;FORM NAME=f METHOD=post </a:t>
            </a:r>
            <a:r>
              <a:rPr lang="en-US" dirty="0" err="1"/>
              <a:t>onSubmit</a:t>
            </a:r>
            <a:r>
              <a:rPr lang="en-US" dirty="0"/>
              <a:t>="return </a:t>
            </a:r>
            <a:r>
              <a:rPr lang="en-US" dirty="0" err="1"/>
              <a:t>TestBeforeSend</a:t>
            </a:r>
            <a:r>
              <a:rPr lang="en-US" dirty="0"/>
              <a:t>();"</a:t>
            </a:r>
          </a:p>
          <a:p>
            <a:pPr marL="0" indent="0">
              <a:buNone/>
            </a:pPr>
            <a:r>
              <a:rPr lang="en-US" dirty="0"/>
              <a:t>ACTION="http://its.kpi.ua/</a:t>
            </a:r>
            <a:r>
              <a:rPr lang="en-US" dirty="0" err="1"/>
              <a:t>rating_students</a:t>
            </a:r>
            <a:r>
              <a:rPr lang="en-US" dirty="0"/>
              <a:t>/"&gt;</a:t>
            </a:r>
          </a:p>
          <a:p>
            <a:pPr marL="0" indent="0">
              <a:buNone/>
            </a:pPr>
            <a:r>
              <a:rPr lang="ru-RU" dirty="0" err="1" smtClean="0"/>
              <a:t>Сезнең</a:t>
            </a:r>
            <a:r>
              <a:rPr lang="ru-RU" dirty="0" smtClean="0"/>
              <a:t> ITS та </a:t>
            </a:r>
            <a:r>
              <a:rPr lang="ru-RU" dirty="0" err="1" smtClean="0"/>
              <a:t>кулланучы</a:t>
            </a:r>
            <a:r>
              <a:rPr lang="ru-RU" dirty="0" smtClean="0"/>
              <a:t> </a:t>
            </a:r>
            <a:r>
              <a:rPr lang="ru-RU" dirty="0" err="1" smtClean="0"/>
              <a:t>исеме</a:t>
            </a:r>
            <a:r>
              <a:rPr lang="ru-RU" dirty="0" smtClean="0"/>
              <a:t>:&lt;</a:t>
            </a:r>
            <a:r>
              <a:rPr lang="ru-RU" dirty="0"/>
              <a:t>INPUT NAME=</a:t>
            </a:r>
            <a:r>
              <a:rPr lang="ru-RU" dirty="0" err="1"/>
              <a:t>query</a:t>
            </a:r>
            <a:r>
              <a:rPr lang="ru-RU" dirty="0"/>
              <a:t>&gt;</a:t>
            </a:r>
          </a:p>
          <a:p>
            <a:pPr marL="0" indent="0">
              <a:buNone/>
            </a:pPr>
            <a:r>
              <a:rPr lang="en-US" dirty="0"/>
              <a:t>&lt;INPUT TYPE=submit VALUE</a:t>
            </a:r>
            <a:r>
              <a:rPr lang="en-US" dirty="0" smtClean="0"/>
              <a:t>=“</a:t>
            </a:r>
            <a:r>
              <a:rPr lang="tt-RU" dirty="0" smtClean="0"/>
              <a:t>Рейтингны карау</a:t>
            </a:r>
            <a:r>
              <a:rPr lang="ru-RU" dirty="0" smtClean="0"/>
              <a:t>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883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689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3388"/>
            <a:ext cx="10515600" cy="5513575"/>
          </a:xfrm>
        </p:spPr>
        <p:txBody>
          <a:bodyPr/>
          <a:lstStyle/>
          <a:p>
            <a:r>
              <a:rPr lang="tt-RU" dirty="0" smtClean="0"/>
              <a:t>Игътибар! </a:t>
            </a:r>
            <a:r>
              <a:rPr lang="en-US" dirty="0"/>
              <a:t>return </a:t>
            </a:r>
            <a:r>
              <a:rPr lang="en-US" dirty="0" err="1"/>
              <a:t>TestBeforeSend</a:t>
            </a:r>
            <a:r>
              <a:rPr lang="en-US" dirty="0" smtClean="0"/>
              <a:t>()</a:t>
            </a:r>
            <a:r>
              <a:rPr lang="tt-RU" dirty="0" smtClean="0"/>
              <a:t> конструкциясе бар. </a:t>
            </a:r>
            <a:r>
              <a:rPr lang="en-US" dirty="0" err="1"/>
              <a:t>TestBeforeSend</a:t>
            </a:r>
            <a:r>
              <a:rPr lang="en-US" dirty="0" smtClean="0"/>
              <a:t>()</a:t>
            </a:r>
            <a:r>
              <a:rPr lang="tt-RU" dirty="0" smtClean="0"/>
              <a:t> исә </a:t>
            </a:r>
            <a:r>
              <a:rPr lang="en-US" dirty="0"/>
              <a:t>true </a:t>
            </a:r>
            <a:r>
              <a:rPr lang="ru-RU" dirty="0" smtClean="0"/>
              <a:t>яки </a:t>
            </a:r>
            <a:r>
              <a:rPr lang="en-US" dirty="0" smtClean="0"/>
              <a:t>false</a:t>
            </a:r>
            <a:r>
              <a:rPr lang="tt-RU" dirty="0" smtClean="0"/>
              <a:t> кайтара</a:t>
            </a:r>
            <a:r>
              <a:rPr lang="en-US" dirty="0" smtClean="0"/>
              <a:t>.</a:t>
            </a:r>
            <a:r>
              <a:rPr lang="tt-RU" dirty="0" smtClean="0"/>
              <a:t> Димәк, мәгълүмат серверга я җибәрелә, я юк.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31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99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Reset</a:t>
            </a:r>
            <a:r>
              <a:rPr lang="tt-RU" b="1" dirty="0" smtClean="0"/>
              <a:t> вакыйгасы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4047"/>
            <a:ext cx="10515600" cy="5172916"/>
          </a:xfrm>
        </p:spPr>
        <p:txBody>
          <a:bodyPr>
            <a:normAutofit lnSpcReduction="10000"/>
          </a:bodyPr>
          <a:lstStyle/>
          <a:p>
            <a:r>
              <a:rPr lang="tt-RU" dirty="0" smtClean="0"/>
              <a:t>Бу вакыйга кулланучы </a:t>
            </a:r>
            <a:r>
              <a:rPr lang="en-US" dirty="0" smtClean="0"/>
              <a:t>reset</a:t>
            </a:r>
            <a:r>
              <a:rPr lang="tt-RU" dirty="0" smtClean="0"/>
              <a:t> тибындагы төймәгә басканда, яисә </a:t>
            </a:r>
            <a:r>
              <a:rPr lang="en-US" dirty="0"/>
              <a:t>reset</a:t>
            </a:r>
            <a:r>
              <a:rPr lang="en-US" dirty="0" smtClean="0"/>
              <a:t>()</a:t>
            </a:r>
            <a:r>
              <a:rPr lang="tt-RU" dirty="0" smtClean="0"/>
              <a:t> методы башкарылганда барлыкка килә һәм </a:t>
            </a:r>
            <a:r>
              <a:rPr lang="en-US" dirty="0" err="1" smtClean="0"/>
              <a:t>onReset</a:t>
            </a:r>
            <a:r>
              <a:rPr lang="tt-RU" dirty="0" smtClean="0"/>
              <a:t> вакыйгасы эшкәрткече чакырыла. Бу вакыйга барлыкка килгәндә браузер килешү буенча башкарган гамәлләр – форма кырларындагы килешү буенча кыйммәтләрне тергезү. Шулай ук бу вакыйга эшкәрткечен кабат билгеләргә, яисә аннан бөтенләй баш тартырга мөмкин. Бу максат өчен </a:t>
            </a:r>
            <a:r>
              <a:rPr lang="en-US" dirty="0"/>
              <a:t>&lt;FORM</a:t>
            </a:r>
            <a:r>
              <a:rPr lang="en-US" dirty="0" smtClean="0"/>
              <a:t>&gt;</a:t>
            </a:r>
            <a:r>
              <a:rPr lang="tt-RU" dirty="0" smtClean="0"/>
              <a:t> контейнерының </a:t>
            </a:r>
            <a:r>
              <a:rPr lang="en-US" dirty="0" err="1"/>
              <a:t>onReset</a:t>
            </a:r>
            <a:r>
              <a:rPr lang="en-US" dirty="0" smtClean="0"/>
              <a:t>=“</a:t>
            </a:r>
            <a:r>
              <a:rPr lang="tt-RU" dirty="0" smtClean="0"/>
              <a:t>программа_</a:t>
            </a:r>
            <a:r>
              <a:rPr lang="ru-RU" dirty="0" smtClean="0"/>
              <a:t>коды</a:t>
            </a:r>
            <a:r>
              <a:rPr lang="en-US" dirty="0" smtClean="0"/>
              <a:t>” </a:t>
            </a:r>
            <a:r>
              <a:rPr lang="tt-RU" dirty="0" smtClean="0"/>
              <a:t>атрибуты кулланыла. Анда бу вакыйга барлыкка килгәндә башкарылучы гамәлләр </a:t>
            </a:r>
            <a:r>
              <a:rPr lang="en-US" dirty="0"/>
              <a:t>(JavaScript-</a:t>
            </a:r>
            <a:r>
              <a:rPr lang="ru-RU" dirty="0"/>
              <a:t>код</a:t>
            </a:r>
            <a:r>
              <a:rPr lang="ru-RU" dirty="0" smtClean="0"/>
              <a:t>) </a:t>
            </a:r>
            <a:r>
              <a:rPr lang="ru-RU" dirty="0" err="1" smtClean="0"/>
              <a:t>күрсәтелә</a:t>
            </a:r>
            <a:r>
              <a:rPr lang="ru-RU" dirty="0" smtClean="0"/>
              <a:t>. Браузер </a:t>
            </a:r>
            <a:r>
              <a:rPr lang="ru-RU" dirty="0" err="1" smtClean="0"/>
              <a:t>башта</a:t>
            </a:r>
            <a:r>
              <a:rPr lang="ru-RU" dirty="0" smtClean="0"/>
              <a:t> </a:t>
            </a:r>
            <a:r>
              <a:rPr lang="ru-RU" dirty="0" err="1" smtClean="0"/>
              <a:t>ул</a:t>
            </a:r>
            <a:r>
              <a:rPr lang="ru-RU" dirty="0" smtClean="0"/>
              <a:t> </a:t>
            </a:r>
            <a:r>
              <a:rPr lang="ru-RU" dirty="0" err="1" smtClean="0"/>
              <a:t>гамәлләрне</a:t>
            </a:r>
            <a:r>
              <a:rPr lang="ru-RU" dirty="0" smtClean="0"/>
              <a:t>, </a:t>
            </a:r>
            <a:r>
              <a:rPr lang="ru-RU" dirty="0" err="1" smtClean="0"/>
              <a:t>аннары</a:t>
            </a:r>
            <a:r>
              <a:rPr lang="ru-RU" dirty="0" smtClean="0"/>
              <a:t> </a:t>
            </a:r>
            <a:r>
              <a:rPr lang="ru-RU" dirty="0" err="1" smtClean="0"/>
              <a:t>килешү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эшләнүче</a:t>
            </a:r>
            <a:r>
              <a:rPr lang="ru-RU" dirty="0" smtClean="0"/>
              <a:t> </a:t>
            </a:r>
            <a:r>
              <a:rPr lang="ru-RU" dirty="0" err="1" smtClean="0"/>
              <a:t>үз</a:t>
            </a:r>
            <a:r>
              <a:rPr lang="ru-RU" dirty="0" smtClean="0"/>
              <a:t> </a:t>
            </a:r>
            <a:r>
              <a:rPr lang="ru-RU" dirty="0" err="1" smtClean="0"/>
              <a:t>гамәлләрен</a:t>
            </a:r>
            <a:r>
              <a:rPr lang="ru-RU" dirty="0" smtClean="0"/>
              <a:t> </a:t>
            </a:r>
            <a:r>
              <a:rPr lang="ru-RU" dirty="0" err="1" smtClean="0"/>
              <a:t>башкара</a:t>
            </a:r>
            <a:r>
              <a:rPr lang="ru-RU" dirty="0" smtClean="0"/>
              <a:t>. </a:t>
            </a:r>
            <a:r>
              <a:rPr lang="ru-RU" dirty="0" err="1" smtClean="0"/>
              <a:t>Ләкин</a:t>
            </a:r>
            <a:r>
              <a:rPr lang="ru-RU" dirty="0" smtClean="0"/>
              <a:t>, </a:t>
            </a:r>
            <a:r>
              <a:rPr lang="ru-RU" dirty="0" err="1" smtClean="0"/>
              <a:t>әгәр</a:t>
            </a:r>
            <a:r>
              <a:rPr lang="ru-RU" dirty="0" smtClean="0"/>
              <a:t> </a:t>
            </a:r>
            <a:r>
              <a:rPr lang="ru-RU" dirty="0" err="1" smtClean="0"/>
              <a:t>дә</a:t>
            </a:r>
            <a:r>
              <a:rPr lang="ru-RU" dirty="0" smtClean="0"/>
              <a:t> </a:t>
            </a:r>
            <a:r>
              <a:rPr lang="en-US" dirty="0" err="1" smtClean="0"/>
              <a:t>onReset</a:t>
            </a:r>
            <a:r>
              <a:rPr lang="tt-RU" dirty="0" smtClean="0"/>
              <a:t> эшкәрткеченең соңгы операторы </a:t>
            </a:r>
            <a:r>
              <a:rPr lang="en-US" dirty="0"/>
              <a:t>return </a:t>
            </a:r>
            <a:r>
              <a:rPr lang="en-US" dirty="0" smtClean="0"/>
              <a:t>false</a:t>
            </a:r>
            <a:r>
              <a:rPr lang="tt-RU" dirty="0" smtClean="0"/>
              <a:t> икән, браузерның килешү буенча гамәлләре ашкарылмаячак. Бу алым “вакыйганы эләктерү” (перехват события) дип атала. Мисал: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926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7529"/>
            <a:ext cx="10515600" cy="55494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&lt;FORM </a:t>
            </a:r>
            <a:r>
              <a:rPr lang="en-US" dirty="0" err="1"/>
              <a:t>onReset</a:t>
            </a:r>
            <a:r>
              <a:rPr lang="en-US" dirty="0"/>
              <a:t>="</a:t>
            </a:r>
            <a:r>
              <a:rPr lang="en-US" dirty="0" err="1"/>
              <a:t>javascript</a:t>
            </a:r>
            <a:r>
              <a:rPr lang="en-US" dirty="0"/>
              <a:t>: alert</a:t>
            </a:r>
            <a:r>
              <a:rPr lang="en-US" dirty="0" smtClean="0"/>
              <a:t>(‘</a:t>
            </a:r>
            <a:r>
              <a:rPr lang="tt-RU" dirty="0" smtClean="0"/>
              <a:t>тергездермибез</a:t>
            </a:r>
            <a:r>
              <a:rPr lang="ru-RU" dirty="0" smtClean="0"/>
              <a:t>!');</a:t>
            </a:r>
            <a:r>
              <a:rPr lang="en-US" dirty="0"/>
              <a:t>return false;"&gt;</a:t>
            </a:r>
          </a:p>
          <a:p>
            <a:pPr marL="0" indent="0">
              <a:buNone/>
            </a:pPr>
            <a:r>
              <a:rPr lang="ru-RU" dirty="0"/>
              <a:t>&lt;INPUT VALUE</a:t>
            </a:r>
            <a:r>
              <a:rPr lang="ru-RU" dirty="0" smtClean="0"/>
              <a:t>=«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текстны</a:t>
            </a:r>
            <a:r>
              <a:rPr lang="ru-RU" dirty="0" smtClean="0"/>
              <a:t> </a:t>
            </a:r>
            <a:r>
              <a:rPr lang="ru-RU" dirty="0" err="1" smtClean="0"/>
              <a:t>үзгәртегез</a:t>
            </a:r>
            <a:r>
              <a:rPr lang="ru-RU" dirty="0" smtClean="0"/>
              <a:t>" </a:t>
            </a:r>
            <a:r>
              <a:rPr lang="ru-RU" dirty="0"/>
              <a:t>SIZE=30&gt;</a:t>
            </a:r>
          </a:p>
          <a:p>
            <a:pPr marL="0" indent="0">
              <a:buNone/>
            </a:pPr>
            <a:r>
              <a:rPr lang="en-US" dirty="0"/>
              <a:t>&lt;INPUT TYPE=reset VALUE</a:t>
            </a:r>
            <a:r>
              <a:rPr lang="en-US" dirty="0" smtClean="0"/>
              <a:t>=«</a:t>
            </a:r>
            <a:r>
              <a:rPr lang="ru-RU" dirty="0" err="1" smtClean="0"/>
              <a:t>Тергезү</a:t>
            </a:r>
            <a:r>
              <a:rPr lang="ru-RU" dirty="0" smtClean="0"/>
              <a:t>"&gt;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&lt;/FORM</a:t>
            </a:r>
            <a:r>
              <a:rPr lang="en-US" dirty="0" smtClean="0"/>
              <a:t>&gt;</a:t>
            </a:r>
            <a:endParaRPr lang="tt-RU" dirty="0" smtClean="0"/>
          </a:p>
          <a:p>
            <a:r>
              <a:rPr lang="tt-RU" dirty="0" smtClean="0"/>
              <a:t>Биредә </a:t>
            </a:r>
            <a:r>
              <a:rPr lang="en-US" dirty="0"/>
              <a:t>return </a:t>
            </a:r>
            <a:r>
              <a:rPr lang="en-US" dirty="0" smtClean="0"/>
              <a:t>false</a:t>
            </a:r>
            <a:r>
              <a:rPr lang="tt-RU" dirty="0" smtClean="0"/>
              <a:t> командасы кыр кыйммәтен тергезүне булдырмады.  Ә </a:t>
            </a:r>
            <a:r>
              <a:rPr lang="en-US" dirty="0"/>
              <a:t>return </a:t>
            </a:r>
            <a:r>
              <a:rPr lang="en-US" dirty="0" smtClean="0"/>
              <a:t>true</a:t>
            </a:r>
            <a:r>
              <a:rPr lang="tt-RU" dirty="0" smtClean="0"/>
              <a:t> командасы, шулай ук </a:t>
            </a:r>
            <a:r>
              <a:rPr lang="en-US" dirty="0"/>
              <a:t>return </a:t>
            </a:r>
            <a:r>
              <a:rPr lang="tt-RU" smtClean="0"/>
              <a:t>операторы булмавы браузерга вакыйга эшкәртүне дәвам итү мөмкинлеген бирәчәк һәм кыр кыйммәте тергезеләчәк иде.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564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34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Форма </a:t>
            </a:r>
            <a:r>
              <a:rPr lang="ru-RU" dirty="0" err="1" smtClean="0"/>
              <a:t>кырлары</a:t>
            </a:r>
            <a:r>
              <a:rPr lang="ru-RU" dirty="0" smtClean="0"/>
              <a:t> </a:t>
            </a:r>
            <a:r>
              <a:rPr lang="ru-RU" dirty="0" err="1" smtClean="0"/>
              <a:t>һәм</a:t>
            </a:r>
            <a:r>
              <a:rPr lang="ru-RU" dirty="0" smtClean="0"/>
              <a:t> </a:t>
            </a:r>
            <a:r>
              <a:rPr lang="ru-RU" dirty="0" err="1" smtClean="0"/>
              <a:t>аларның</a:t>
            </a:r>
            <a:r>
              <a:rPr lang="ru-RU" dirty="0" smtClean="0"/>
              <a:t> </a:t>
            </a:r>
            <a:r>
              <a:rPr lang="ru-RU" dirty="0" err="1" smtClean="0"/>
              <a:t>объектлары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6118"/>
            <a:ext cx="10515600" cy="5190845"/>
          </a:xfrm>
        </p:spPr>
        <p:txBody>
          <a:bodyPr>
            <a:normAutofit/>
          </a:bodyPr>
          <a:lstStyle/>
          <a:p>
            <a:r>
              <a:rPr lang="en-US" dirty="0"/>
              <a:t>&lt;FORM</a:t>
            </a:r>
            <a:r>
              <a:rPr lang="en-US" dirty="0" smtClean="0"/>
              <a:t>&gt;</a:t>
            </a:r>
            <a:r>
              <a:rPr lang="tt-RU" dirty="0" smtClean="0"/>
              <a:t> контейнерына  </a:t>
            </a:r>
            <a:r>
              <a:rPr lang="en-US" dirty="0" smtClean="0"/>
              <a:t>Form</a:t>
            </a:r>
            <a:r>
              <a:rPr lang="tt-RU" dirty="0" smtClean="0"/>
              <a:t> класслы объект туры килә; аны, мәсәлән, </a:t>
            </a:r>
            <a:r>
              <a:rPr lang="en-US" dirty="0" smtClean="0"/>
              <a:t>f</a:t>
            </a:r>
            <a:r>
              <a:rPr lang="tt-RU" dirty="0" smtClean="0"/>
              <a:t> дип атыйк. Ул </a:t>
            </a:r>
            <a:r>
              <a:rPr lang="en-US" dirty="0" smtClean="0"/>
              <a:t>document</a:t>
            </a:r>
            <a:r>
              <a:rPr lang="tt-RU" dirty="0" smtClean="0"/>
              <a:t> объектының үзлеге булып тора. Үз чиратында, </a:t>
            </a:r>
            <a:r>
              <a:rPr lang="en-US" dirty="0"/>
              <a:t>&lt;FORM</a:t>
            </a:r>
            <a:r>
              <a:rPr lang="en-US" dirty="0" smtClean="0"/>
              <a:t>&gt;</a:t>
            </a:r>
            <a:r>
              <a:rPr lang="tt-RU" dirty="0" smtClean="0"/>
              <a:t> контейнеры эчендәге форма элементлары, мәсәлән, төрле типтагы </a:t>
            </a:r>
            <a:r>
              <a:rPr lang="en-US" dirty="0"/>
              <a:t>&lt;INPUT</a:t>
            </a:r>
            <a:r>
              <a:rPr lang="en-US" dirty="0" smtClean="0"/>
              <a:t>&gt;</a:t>
            </a:r>
            <a:r>
              <a:rPr lang="tt-RU" dirty="0" smtClean="0"/>
              <a:t> лар, шулай ук төрле класс объектларына тәңгәл куела; ул объектлар </a:t>
            </a:r>
            <a:r>
              <a:rPr lang="en-US" dirty="0" smtClean="0"/>
              <a:t>f</a:t>
            </a:r>
            <a:r>
              <a:rPr lang="tt-RU" dirty="0" smtClean="0"/>
              <a:t> объектының үзлекләре булып тора.</a:t>
            </a:r>
          </a:p>
          <a:p>
            <a:r>
              <a:rPr lang="tt-RU" dirty="0" smtClean="0"/>
              <a:t>Форма кырларына тәңгәл барлык объектларның уку өчен генә кермәле берничә стандарт үзлеге бар: </a:t>
            </a:r>
            <a:r>
              <a:rPr lang="ru-RU" dirty="0" err="1"/>
              <a:t>name</a:t>
            </a:r>
            <a:r>
              <a:rPr lang="ru-RU" dirty="0"/>
              <a:t> </a:t>
            </a:r>
            <a:r>
              <a:rPr lang="ru-RU" dirty="0" smtClean="0"/>
              <a:t>(элемент </a:t>
            </a:r>
            <a:r>
              <a:rPr lang="ru-RU" dirty="0" err="1" smtClean="0"/>
              <a:t>исеме</a:t>
            </a:r>
            <a:r>
              <a:rPr lang="ru-RU" dirty="0" smtClean="0"/>
              <a:t>, NAME </a:t>
            </a:r>
            <a:r>
              <a:rPr lang="ru-RU" dirty="0" err="1" smtClean="0"/>
              <a:t>атрибутында</a:t>
            </a:r>
            <a:r>
              <a:rPr lang="ru-RU" dirty="0" smtClean="0"/>
              <a:t> </a:t>
            </a:r>
            <a:r>
              <a:rPr lang="ru-RU" dirty="0" err="1" smtClean="0"/>
              <a:t>бирелә</a:t>
            </a:r>
            <a:r>
              <a:rPr lang="ru-RU" dirty="0" smtClean="0"/>
              <a:t>), </a:t>
            </a:r>
            <a:r>
              <a:rPr lang="ru-RU" dirty="0" err="1" smtClean="0"/>
              <a:t>type</a:t>
            </a:r>
            <a:r>
              <a:rPr lang="ru-RU" dirty="0" smtClean="0"/>
              <a:t> (элемент </a:t>
            </a:r>
            <a:r>
              <a:rPr lang="ru-RU" dirty="0" err="1" smtClean="0"/>
              <a:t>тибы</a:t>
            </a:r>
            <a:r>
              <a:rPr lang="ru-RU" dirty="0" smtClean="0"/>
              <a:t>, </a:t>
            </a:r>
            <a:r>
              <a:rPr lang="ru-RU" dirty="0" err="1" smtClean="0"/>
              <a:t>мәсәлән</a:t>
            </a:r>
            <a:r>
              <a:rPr lang="ru-RU" dirty="0" smtClean="0"/>
              <a:t>, &lt;</a:t>
            </a:r>
            <a:r>
              <a:rPr lang="ru-RU" dirty="0"/>
              <a:t>INPUT TYPE="..."&gt; </a:t>
            </a:r>
            <a:r>
              <a:rPr lang="ru-RU" dirty="0" err="1" smtClean="0"/>
              <a:t>контейнерлары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 </a:t>
            </a:r>
            <a:r>
              <a:rPr lang="ru-RU" dirty="0" err="1" smtClean="0"/>
              <a:t>ул</a:t>
            </a:r>
            <a:r>
              <a:rPr lang="ru-RU" dirty="0" smtClean="0"/>
              <a:t> TYPE </a:t>
            </a:r>
            <a:r>
              <a:rPr lang="ru-RU" dirty="0" err="1" smtClean="0"/>
              <a:t>атрибутына</a:t>
            </a:r>
            <a:r>
              <a:rPr lang="ru-RU" dirty="0" smtClean="0"/>
              <a:t> </a:t>
            </a:r>
            <a:r>
              <a:rPr lang="ru-RU" dirty="0" err="1" smtClean="0"/>
              <a:t>тәңгәл</a:t>
            </a:r>
            <a:r>
              <a:rPr lang="ru-RU" dirty="0" smtClean="0"/>
              <a:t>), </a:t>
            </a:r>
            <a:r>
              <a:rPr lang="ru-RU" dirty="0" err="1"/>
              <a:t>form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бу</a:t>
            </a:r>
            <a:r>
              <a:rPr lang="ru-RU" dirty="0" smtClean="0"/>
              <a:t> элемент </a:t>
            </a:r>
            <a:r>
              <a:rPr lang="ru-RU" dirty="0" err="1" smtClean="0"/>
              <a:t>урнашкан</a:t>
            </a:r>
            <a:r>
              <a:rPr lang="ru-RU" dirty="0" smtClean="0"/>
              <a:t> f </a:t>
            </a:r>
            <a:r>
              <a:rPr lang="ru-RU" dirty="0" err="1" smtClean="0"/>
              <a:t>формасына</a:t>
            </a:r>
            <a:r>
              <a:rPr lang="ru-RU" dirty="0" smtClean="0"/>
              <a:t> </a:t>
            </a:r>
            <a:r>
              <a:rPr lang="ru-RU" dirty="0" err="1" smtClean="0"/>
              <a:t>күрсәтә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829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3388"/>
            <a:ext cx="10515600" cy="5513575"/>
          </a:xfrm>
        </p:spPr>
        <p:txBody>
          <a:bodyPr/>
          <a:lstStyle/>
          <a:p>
            <a:r>
              <a:rPr lang="tt-RU" dirty="0" smtClean="0"/>
              <a:t>Формаларны программалаганда форма яисә аларның элементлары өчен вакыйгалар эшкәрткече язарга кирәк була, бу вакытта бу элемент , башка элементлар яисә тулаем формага сылтама ясала. Стандарт схемалар:</a:t>
            </a:r>
          </a:p>
          <a:p>
            <a:r>
              <a:rPr lang="en-US" sz="2400" dirty="0"/>
              <a:t>document.</a:t>
            </a:r>
            <a:r>
              <a:rPr lang="ru-RU" sz="2400" dirty="0" err="1" smtClean="0"/>
              <a:t>форма.элемент.үзлек</a:t>
            </a:r>
            <a:r>
              <a:rPr lang="ru-RU" sz="2400" dirty="0" smtClean="0"/>
              <a:t> </a:t>
            </a:r>
            <a:r>
              <a:rPr lang="ru-RU" sz="2400" dirty="0"/>
              <a:t>// </a:t>
            </a:r>
            <a:r>
              <a:rPr lang="ru-RU" sz="2400" dirty="0" err="1" smtClean="0"/>
              <a:t>нокталы</a:t>
            </a:r>
            <a:r>
              <a:rPr lang="ru-RU" sz="2400" dirty="0" smtClean="0"/>
              <a:t> </a:t>
            </a:r>
            <a:r>
              <a:rPr lang="ru-RU" sz="2400" dirty="0"/>
              <a:t>нотация</a:t>
            </a:r>
          </a:p>
          <a:p>
            <a:r>
              <a:rPr lang="en-US" sz="2400" dirty="0"/>
              <a:t>document.</a:t>
            </a:r>
            <a:r>
              <a:rPr lang="ru-RU" sz="2400" dirty="0" err="1" smtClean="0"/>
              <a:t>форма.элемент</a:t>
            </a:r>
            <a:r>
              <a:rPr lang="ru-RU" sz="2400" dirty="0" smtClean="0"/>
              <a:t>[</a:t>
            </a:r>
            <a:r>
              <a:rPr lang="en-US" sz="2400" dirty="0" smtClean="0"/>
              <a:t>“</a:t>
            </a:r>
            <a:r>
              <a:rPr lang="ru-RU" sz="2400" dirty="0" err="1" smtClean="0"/>
              <a:t>үзлек</a:t>
            </a:r>
            <a:r>
              <a:rPr lang="ru-RU" sz="2400" dirty="0" smtClean="0"/>
              <a:t>"] </a:t>
            </a:r>
            <a:r>
              <a:rPr lang="ru-RU" sz="2400" dirty="0"/>
              <a:t>// </a:t>
            </a:r>
            <a:r>
              <a:rPr lang="tt-RU" sz="2400" dirty="0" smtClean="0"/>
              <a:t>җәяле</a:t>
            </a:r>
            <a:r>
              <a:rPr lang="ru-RU" sz="2400" dirty="0" smtClean="0"/>
              <a:t> </a:t>
            </a:r>
            <a:r>
              <a:rPr lang="ru-RU" sz="2400" dirty="0"/>
              <a:t>нотация</a:t>
            </a:r>
          </a:p>
          <a:p>
            <a:r>
              <a:rPr lang="en-US" sz="2400" dirty="0" err="1" smtClean="0"/>
              <a:t>document.forms</a:t>
            </a:r>
            <a:r>
              <a:rPr lang="en-US" sz="2400" dirty="0" smtClean="0"/>
              <a:t>[“</a:t>
            </a:r>
            <a:r>
              <a:rPr lang="ru-RU" sz="2400" dirty="0" err="1" smtClean="0"/>
              <a:t>форма_исеме</a:t>
            </a:r>
            <a:r>
              <a:rPr lang="ru-RU" sz="2400" dirty="0" smtClean="0"/>
              <a:t>"].</a:t>
            </a:r>
            <a:r>
              <a:rPr lang="en-US" sz="2400" dirty="0"/>
              <a:t>elements</a:t>
            </a:r>
            <a:r>
              <a:rPr lang="en-US" sz="2400" dirty="0" smtClean="0"/>
              <a:t>[“</a:t>
            </a:r>
            <a:r>
              <a:rPr lang="tt-RU" sz="2400" dirty="0" smtClean="0"/>
              <a:t>элемент</a:t>
            </a:r>
            <a:r>
              <a:rPr lang="ru-RU" sz="2400" dirty="0" smtClean="0"/>
              <a:t>_</a:t>
            </a:r>
            <a:r>
              <a:rPr lang="ru-RU" sz="2400" dirty="0" err="1" smtClean="0"/>
              <a:t>исеме</a:t>
            </a:r>
            <a:r>
              <a:rPr lang="ru-RU" sz="2400" dirty="0" smtClean="0"/>
              <a:t>"].</a:t>
            </a:r>
            <a:r>
              <a:rPr lang="ru-RU" sz="2400" dirty="0" err="1" smtClean="0"/>
              <a:t>үзлек</a:t>
            </a:r>
            <a:endParaRPr lang="ru-RU" sz="2400" dirty="0"/>
          </a:p>
          <a:p>
            <a:r>
              <a:rPr lang="en-US" sz="2400" dirty="0" err="1" smtClean="0"/>
              <a:t>document.forms</a:t>
            </a:r>
            <a:r>
              <a:rPr lang="en-US" sz="2400" dirty="0" smtClean="0"/>
              <a:t>[</a:t>
            </a:r>
            <a:r>
              <a:rPr lang="ru-RU" sz="2400" dirty="0" err="1" smtClean="0"/>
              <a:t>форма_индексы</a:t>
            </a:r>
            <a:r>
              <a:rPr lang="ru-RU" sz="2400" dirty="0" smtClean="0"/>
              <a:t>].</a:t>
            </a:r>
            <a:r>
              <a:rPr lang="en-US" sz="2400" dirty="0" smtClean="0"/>
              <a:t>elements[</a:t>
            </a:r>
            <a:r>
              <a:rPr lang="tt-RU" sz="2400" dirty="0" smtClean="0"/>
              <a:t>элемент</a:t>
            </a:r>
            <a:r>
              <a:rPr lang="ru-RU" sz="2400" dirty="0" smtClean="0"/>
              <a:t>_индексы].</a:t>
            </a:r>
            <a:r>
              <a:rPr lang="ru-RU" sz="2400" dirty="0" err="1" smtClean="0"/>
              <a:t>үзлек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7580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5812"/>
            <a:ext cx="10515600" cy="5621151"/>
          </a:xfrm>
        </p:spPr>
        <p:txBody>
          <a:bodyPr/>
          <a:lstStyle/>
          <a:p>
            <a:r>
              <a:rPr lang="tt-RU" dirty="0" smtClean="0"/>
              <a:t>Ләкин бу аңлатмалар – артык озын. Шуңа күрә килешү кертелә: форма яисә форма элементы вакыйгасы эшкәрткечендә агымдагы элемент исемен  һәм алдагы алъязманы төшереп калдырырга ярый. Моннан тыш агымдагы эленментның үзенә </a:t>
            </a:r>
            <a:r>
              <a:rPr lang="en-US" dirty="0" smtClean="0"/>
              <a:t>this</a:t>
            </a:r>
            <a:r>
              <a:rPr lang="tt-RU" dirty="0" smtClean="0"/>
              <a:t> сүзе белән сылтама ясарга ярый. Бу функциягә теге яисә бу үзлекне түгел, ә объектның үзен тапшырганда кирәк булырга мөмкин. Мәсәлән, мондый форма бар ди:</a:t>
            </a:r>
          </a:p>
          <a:p>
            <a:pPr marL="0" indent="0">
              <a:buNone/>
            </a:pPr>
            <a:r>
              <a:rPr lang="en-US" dirty="0"/>
              <a:t>&lt;FORM NAME=f&gt;</a:t>
            </a:r>
          </a:p>
          <a:p>
            <a:pPr marL="0" indent="0">
              <a:buNone/>
            </a:pPr>
            <a:r>
              <a:rPr lang="en-US" dirty="0"/>
              <a:t>&lt;INPUT TYPE=text NAME=e value="</a:t>
            </a:r>
            <a:r>
              <a:rPr lang="ru-RU" dirty="0"/>
              <a:t>Текст" </a:t>
            </a:r>
            <a:r>
              <a:rPr lang="en-US" dirty="0" err="1"/>
              <a:t>onFocus</a:t>
            </a:r>
            <a:r>
              <a:rPr lang="en-US" dirty="0"/>
              <a:t>=""&gt;</a:t>
            </a:r>
          </a:p>
          <a:p>
            <a:pPr marL="0" indent="0">
              <a:buNone/>
            </a:pPr>
            <a:r>
              <a:rPr lang="en-US" dirty="0"/>
              <a:t>&lt;INPUT TYPE=button NAME=b value="</a:t>
            </a:r>
            <a:r>
              <a:rPr lang="en-US" dirty="0" err="1"/>
              <a:t>Кнопка</a:t>
            </a:r>
            <a:r>
              <a:rPr lang="en-US" dirty="0"/>
              <a:t>" </a:t>
            </a:r>
            <a:r>
              <a:rPr lang="en-US" dirty="0" err="1"/>
              <a:t>onClick</a:t>
            </a:r>
            <a:r>
              <a:rPr lang="en-US" dirty="0"/>
              <a:t>=""&gt;</a:t>
            </a:r>
          </a:p>
          <a:p>
            <a:pPr marL="0" indent="0">
              <a:buNone/>
            </a:pPr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873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r>
              <a:rPr lang="tt-RU" dirty="0" smtClean="0"/>
              <a:t>Ул вакытта мондый тулы язма урынына:</a:t>
            </a:r>
          </a:p>
          <a:p>
            <a:r>
              <a:rPr lang="en-US" dirty="0"/>
              <a:t>&lt;INPUT TYPE=text NAME=e value="</a:t>
            </a:r>
            <a:r>
              <a:rPr lang="ru-RU" dirty="0"/>
              <a:t>Текст" </a:t>
            </a:r>
            <a:r>
              <a:rPr lang="en-US" dirty="0" err="1"/>
              <a:t>onFocus</a:t>
            </a:r>
            <a:r>
              <a:rPr lang="en-US" dirty="0"/>
              <a:t>="alert(</a:t>
            </a:r>
            <a:r>
              <a:rPr lang="en-US" dirty="0" err="1"/>
              <a:t>document.f.e.value</a:t>
            </a:r>
            <a:r>
              <a:rPr lang="en-US" dirty="0" smtClean="0"/>
              <a:t>)"&gt;</a:t>
            </a:r>
            <a:endParaRPr lang="tt-RU" dirty="0" smtClean="0"/>
          </a:p>
          <a:p>
            <a:r>
              <a:rPr lang="tt-RU" dirty="0" smtClean="0"/>
              <a:t>Агымдагы элементка күрсәтүче </a:t>
            </a:r>
            <a:r>
              <a:rPr lang="en-US" dirty="0"/>
              <a:t>"</a:t>
            </a:r>
            <a:r>
              <a:rPr lang="en-US" dirty="0" err="1" smtClean="0"/>
              <a:t>document.f.e</a:t>
            </a:r>
            <a:r>
              <a:rPr lang="en-US" dirty="0" smtClean="0"/>
              <a:t>“</a:t>
            </a:r>
            <a:r>
              <a:rPr lang="tt-RU" dirty="0" smtClean="0"/>
              <a:t> алъязмасын төшереп калдырып, болай язып була:</a:t>
            </a:r>
          </a:p>
          <a:p>
            <a:r>
              <a:rPr lang="en-US" dirty="0"/>
              <a:t>&lt;INPUT TYPE=text NAME=e value="</a:t>
            </a:r>
            <a:r>
              <a:rPr lang="ru-RU" dirty="0"/>
              <a:t>Текст" </a:t>
            </a:r>
            <a:r>
              <a:rPr lang="en-US" dirty="0" err="1"/>
              <a:t>onFocus</a:t>
            </a:r>
            <a:r>
              <a:rPr lang="en-US" dirty="0"/>
              <a:t>="alert(value</a:t>
            </a:r>
            <a:r>
              <a:rPr lang="en-US" dirty="0" smtClean="0"/>
              <a:t>)"&gt;</a:t>
            </a:r>
            <a:endParaRPr lang="tt-RU" dirty="0" smtClean="0"/>
          </a:p>
          <a:p>
            <a:r>
              <a:rPr lang="tt-RU" dirty="0" smtClean="0"/>
              <a:t>Моннан тыш, бу контекстта мондый язмалар эквивалент: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876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5459"/>
            <a:ext cx="10515600" cy="5531504"/>
          </a:xfrm>
        </p:spPr>
        <p:txBody>
          <a:bodyPr/>
          <a:lstStyle/>
          <a:p>
            <a:r>
              <a:rPr lang="en-US" dirty="0"/>
              <a:t>value // </a:t>
            </a:r>
            <a:r>
              <a:rPr lang="tt-RU" dirty="0" smtClean="0"/>
              <a:t>иң кыскасы</a:t>
            </a:r>
            <a:r>
              <a:rPr lang="ru-RU" dirty="0" smtClean="0"/>
              <a:t>!</a:t>
            </a:r>
            <a:endParaRPr lang="ru-RU" dirty="0"/>
          </a:p>
          <a:p>
            <a:r>
              <a:rPr lang="ru-RU" dirty="0" err="1"/>
              <a:t>this.value</a:t>
            </a:r>
            <a:r>
              <a:rPr lang="ru-RU" dirty="0"/>
              <a:t> // </a:t>
            </a:r>
            <a:r>
              <a:rPr lang="ru-RU" dirty="0" err="1" smtClean="0"/>
              <a:t>this</a:t>
            </a:r>
            <a:r>
              <a:rPr lang="ru-RU" dirty="0" smtClean="0"/>
              <a:t> "e« </a:t>
            </a:r>
            <a:r>
              <a:rPr lang="ru-RU" dirty="0" err="1" smtClean="0"/>
              <a:t>элементына</a:t>
            </a:r>
            <a:r>
              <a:rPr lang="ru-RU" dirty="0" smtClean="0"/>
              <a:t> </a:t>
            </a:r>
            <a:r>
              <a:rPr lang="ru-RU" dirty="0" err="1" smtClean="0"/>
              <a:t>сылтама</a:t>
            </a:r>
            <a:r>
              <a:rPr lang="ru-RU" dirty="0" smtClean="0"/>
              <a:t> </a:t>
            </a:r>
            <a:r>
              <a:rPr lang="ru-RU" dirty="0" err="1" smtClean="0"/>
              <a:t>ясый</a:t>
            </a:r>
            <a:endParaRPr lang="ru-RU" dirty="0"/>
          </a:p>
          <a:p>
            <a:r>
              <a:rPr lang="ru-RU" dirty="0" err="1"/>
              <a:t>form.e.value</a:t>
            </a:r>
            <a:r>
              <a:rPr lang="ru-RU" dirty="0"/>
              <a:t> // </a:t>
            </a:r>
            <a:r>
              <a:rPr lang="ru-RU" dirty="0" err="1"/>
              <a:t>form</a:t>
            </a:r>
            <a:r>
              <a:rPr lang="ru-RU" dirty="0"/>
              <a:t> </a:t>
            </a:r>
            <a:r>
              <a:rPr lang="ru-RU" dirty="0" smtClean="0"/>
              <a:t>"</a:t>
            </a:r>
            <a:r>
              <a:rPr lang="ru-RU" dirty="0"/>
              <a:t>e" </a:t>
            </a:r>
            <a:r>
              <a:rPr lang="ru-RU" dirty="0" smtClean="0"/>
              <a:t>объекты </a:t>
            </a:r>
            <a:r>
              <a:rPr lang="ru-RU" dirty="0" err="1" smtClean="0"/>
              <a:t>үзлеге</a:t>
            </a:r>
            <a:r>
              <a:rPr lang="ru-RU" dirty="0" smtClean="0"/>
              <a:t>("f« ка </a:t>
            </a:r>
            <a:r>
              <a:rPr lang="ru-RU" dirty="0" err="1" smtClean="0"/>
              <a:t>тигез</a:t>
            </a:r>
            <a:r>
              <a:rPr lang="ru-RU" dirty="0" smtClean="0"/>
              <a:t>)</a:t>
            </a:r>
            <a:endParaRPr lang="ru-RU" dirty="0"/>
          </a:p>
          <a:p>
            <a:r>
              <a:rPr lang="en-US" dirty="0" err="1"/>
              <a:t>this.form.e.value</a:t>
            </a:r>
            <a:r>
              <a:rPr lang="en-US" dirty="0"/>
              <a:t> // </a:t>
            </a:r>
            <a:r>
              <a:rPr lang="tt-RU" dirty="0" smtClean="0"/>
              <a:t>ике ысул бергә</a:t>
            </a:r>
            <a:endParaRPr lang="ru-RU" dirty="0"/>
          </a:p>
          <a:p>
            <a:r>
              <a:rPr lang="en-US" dirty="0" err="1"/>
              <a:t>document.f.e.value</a:t>
            </a:r>
            <a:r>
              <a:rPr lang="en-US" dirty="0"/>
              <a:t> // </a:t>
            </a:r>
            <a:r>
              <a:rPr lang="tt-RU" dirty="0" smtClean="0"/>
              <a:t>тулы язма диярлек</a:t>
            </a:r>
            <a:endParaRPr lang="ru-RU" dirty="0"/>
          </a:p>
          <a:p>
            <a:r>
              <a:rPr lang="ru-RU" dirty="0" err="1"/>
              <a:t>window.document.f.e.value</a:t>
            </a:r>
            <a:r>
              <a:rPr lang="ru-RU" dirty="0"/>
              <a:t> // </a:t>
            </a:r>
            <a:r>
              <a:rPr lang="ru-RU" dirty="0" err="1" smtClean="0"/>
              <a:t>иң</a:t>
            </a:r>
            <a:r>
              <a:rPr lang="ru-RU" dirty="0" smtClean="0"/>
              <a:t> </a:t>
            </a:r>
            <a:r>
              <a:rPr lang="ru-RU" dirty="0" err="1" smtClean="0"/>
              <a:t>тулы</a:t>
            </a:r>
            <a:r>
              <a:rPr lang="ru-RU" dirty="0" smtClean="0"/>
              <a:t> </a:t>
            </a:r>
            <a:r>
              <a:rPr lang="ru-RU" dirty="0" err="1" smtClean="0"/>
              <a:t>язма</a:t>
            </a:r>
            <a:endParaRPr lang="ru-RU" dirty="0"/>
          </a:p>
          <a:p>
            <a:r>
              <a:rPr lang="en-US" dirty="0" err="1"/>
              <a:t>document.f.e.form.e.value</a:t>
            </a:r>
            <a:r>
              <a:rPr lang="en-US" dirty="0"/>
              <a:t> // </a:t>
            </a:r>
            <a:r>
              <a:rPr lang="ru-RU" dirty="0" smtClean="0"/>
              <a:t>"</a:t>
            </a:r>
            <a:r>
              <a:rPr lang="en-US" dirty="0" err="1"/>
              <a:t>form.e</a:t>
            </a:r>
            <a:r>
              <a:rPr lang="en-US" dirty="0" smtClean="0"/>
              <a:t>.“</a:t>
            </a:r>
            <a:r>
              <a:rPr lang="tt-RU" dirty="0" smtClean="0"/>
              <a:t> итерациясе мөмкин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004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3388"/>
            <a:ext cx="10515600" cy="5513575"/>
          </a:xfrm>
        </p:spPr>
        <p:txBody>
          <a:bodyPr/>
          <a:lstStyle/>
          <a:p>
            <a:r>
              <a:rPr lang="tt-RU" dirty="0" smtClean="0"/>
              <a:t>Мәсәлән, 3 нче юлда </a:t>
            </a:r>
            <a:r>
              <a:rPr lang="en-US" dirty="0" smtClean="0"/>
              <a:t>form</a:t>
            </a:r>
            <a:r>
              <a:rPr lang="tt-RU" dirty="0" smtClean="0"/>
              <a:t> ул – агымдагы </a:t>
            </a:r>
            <a:r>
              <a:rPr lang="en-US" dirty="0" err="1" smtClean="0"/>
              <a:t>document.f.e</a:t>
            </a:r>
            <a:r>
              <a:rPr lang="tt-RU" dirty="0" smtClean="0"/>
              <a:t> элементы үзлеге, ә ул үзлек </a:t>
            </a:r>
            <a:r>
              <a:rPr lang="en-US" dirty="0" err="1" smtClean="0"/>
              <a:t>document.f</a:t>
            </a:r>
            <a:r>
              <a:rPr lang="tt-RU" dirty="0" smtClean="0"/>
              <a:t> объектына сылтама ясый. Аналогия буенча, </a:t>
            </a:r>
            <a:r>
              <a:rPr lang="en-US" dirty="0" smtClean="0"/>
              <a:t>b</a:t>
            </a:r>
            <a:r>
              <a:rPr lang="ru-RU" dirty="0" smtClean="0"/>
              <a:t> </a:t>
            </a:r>
            <a:r>
              <a:rPr lang="ru-RU" dirty="0" err="1" smtClean="0"/>
              <a:t>элементыны</a:t>
            </a:r>
            <a:r>
              <a:rPr lang="tt-RU" dirty="0" smtClean="0"/>
              <a:t>ң </a:t>
            </a:r>
            <a:r>
              <a:rPr lang="en-US" dirty="0" err="1" smtClean="0"/>
              <a:t>onClick</a:t>
            </a:r>
            <a:r>
              <a:rPr lang="tt-RU" dirty="0" smtClean="0"/>
              <a:t> эшкәрткеченә без, мәсәлән, </a:t>
            </a:r>
            <a:r>
              <a:rPr lang="en-US" dirty="0" err="1" smtClean="0"/>
              <a:t>form.e.value</a:t>
            </a:r>
            <a:r>
              <a:rPr lang="en-US" dirty="0" smtClean="0"/>
              <a:t>=50</a:t>
            </a:r>
            <a:r>
              <a:rPr lang="tt-RU" dirty="0" smtClean="0"/>
              <a:t> скриптын урнаштыра алабыз (форманың башка элементына кыскача мөрәҗәгать </a:t>
            </a:r>
            <a:r>
              <a:rPr lang="en-US" dirty="0" err="1" smtClean="0"/>
              <a:t>document.f.e.value</a:t>
            </a:r>
            <a:r>
              <a:rPr lang="tt-RU" dirty="0" smtClean="0"/>
              <a:t>) һ.б. Бу килешү кодны экономияли, агымдагы эолемент яисә формага аның исемен яисә номерын белмичә мөрәҗәгать итәргә мөмкинлек бирә.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409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Текст кертү кыры </a:t>
            </a:r>
            <a:r>
              <a:rPr lang="ru-RU" b="1" dirty="0" smtClean="0"/>
              <a:t>(</a:t>
            </a:r>
            <a:r>
              <a:rPr lang="en-US" b="1" dirty="0" smtClean="0"/>
              <a:t>Text</a:t>
            </a:r>
            <a:r>
              <a:rPr lang="tt-RU" b="1" dirty="0" smtClean="0"/>
              <a:t> объекты</a:t>
            </a:r>
            <a:r>
              <a:rPr lang="en-US" b="1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6118"/>
            <a:ext cx="10515600" cy="5190845"/>
          </a:xfrm>
        </p:spPr>
        <p:txBody>
          <a:bodyPr/>
          <a:lstStyle/>
          <a:p>
            <a:r>
              <a:rPr lang="tt-RU" dirty="0" smtClean="0"/>
              <a:t>Кертү кырлары </a:t>
            </a:r>
            <a:r>
              <a:rPr lang="ru-RU" dirty="0"/>
              <a:t>(контейнер </a:t>
            </a:r>
            <a:r>
              <a:rPr lang="en-US" dirty="0" smtClean="0"/>
              <a:t>INPUT</a:t>
            </a:r>
            <a:r>
              <a:rPr lang="tt-RU" dirty="0" smtClean="0"/>
              <a:t>,</a:t>
            </a:r>
            <a:r>
              <a:rPr lang="ru-RU" dirty="0" smtClean="0"/>
              <a:t>тип </a:t>
            </a:r>
            <a:r>
              <a:rPr lang="en-US" dirty="0"/>
              <a:t>TYPE=text</a:t>
            </a:r>
            <a:r>
              <a:rPr lang="en-US" dirty="0" smtClean="0"/>
              <a:t>)</a:t>
            </a:r>
            <a:r>
              <a:rPr lang="tt-RU" dirty="0" smtClean="0"/>
              <a:t> </a:t>
            </a:r>
            <a:r>
              <a:rPr lang="en-US" dirty="0" smtClean="0"/>
              <a:t>JavaScript</a:t>
            </a:r>
            <a:r>
              <a:rPr lang="tt-RU" dirty="0" smtClean="0"/>
              <a:t> та программалауның иң популяр объектларыннан берсе. Алар, турыдан-туры файдаланудан башка, программаларны көйләгәндә файдаланыла (арадаш кыйммәтләрне, үзлекләрне чыгару)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149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346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Мисал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0259"/>
            <a:ext cx="10515600" cy="5226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&lt;A HREF="http://site.com/"&gt;</a:t>
            </a:r>
            <a:r>
              <a:rPr lang="pt-BR" dirty="0" smtClean="0"/>
              <a:t>с</a:t>
            </a:r>
            <a:r>
              <a:rPr lang="tt-RU" dirty="0" smtClean="0"/>
              <a:t>ылтама</a:t>
            </a:r>
            <a:r>
              <a:rPr lang="pt-BR" dirty="0" smtClean="0"/>
              <a:t> </a:t>
            </a:r>
            <a:r>
              <a:rPr lang="pt-BR" dirty="0"/>
              <a:t>1&lt;/A&gt;</a:t>
            </a:r>
          </a:p>
          <a:p>
            <a:pPr marL="0" indent="0">
              <a:buNone/>
            </a:pPr>
            <a:r>
              <a:rPr lang="ru-RU" dirty="0"/>
              <a:t>&lt;</a:t>
            </a:r>
            <a:r>
              <a:rPr lang="ru-RU" dirty="0" smtClean="0"/>
              <a:t>FORM&gt;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мизгелгә</a:t>
            </a:r>
            <a:r>
              <a:rPr lang="ru-RU" dirty="0" smtClean="0"/>
              <a:t> гипертекст </a:t>
            </a:r>
            <a:r>
              <a:rPr lang="ru-RU" dirty="0" err="1" smtClean="0"/>
              <a:t>сылтамалар</a:t>
            </a:r>
            <a:r>
              <a:rPr lang="ru-RU" dirty="0" smtClean="0"/>
              <a:t> саны: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&lt;SCRIPT&gt;</a:t>
            </a:r>
          </a:p>
          <a:p>
            <a:pPr marL="0" indent="0">
              <a:buNone/>
            </a:pPr>
            <a:r>
              <a:rPr lang="en-US" dirty="0" err="1"/>
              <a:t>document.write</a:t>
            </a:r>
            <a:r>
              <a:rPr lang="en-US" dirty="0"/>
              <a:t>('&lt;INPUT NAME=t VALUE='+</a:t>
            </a:r>
            <a:r>
              <a:rPr lang="en-US" dirty="0" err="1"/>
              <a:t>document.links.length</a:t>
            </a:r>
            <a:r>
              <a:rPr lang="en-US" dirty="0"/>
              <a:t>+'&gt;');</a:t>
            </a:r>
          </a:p>
          <a:p>
            <a:pPr marL="0" indent="0">
              <a:buNone/>
            </a:pPr>
            <a:r>
              <a:rPr lang="en-US" dirty="0"/>
              <a:t>&lt;/SCRIPT&gt;</a:t>
            </a:r>
          </a:p>
          <a:p>
            <a:pPr marL="0" indent="0">
              <a:buNone/>
            </a:pPr>
            <a:r>
              <a:rPr lang="en-US" dirty="0"/>
              <a:t>&lt;BR&gt;&lt;INPUT TYPE=button</a:t>
            </a:r>
          </a:p>
          <a:p>
            <a:pPr marL="0" indent="0">
              <a:buNone/>
            </a:pP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smtClean="0"/>
              <a:t>бит </a:t>
            </a:r>
            <a:r>
              <a:rPr lang="ru-RU" dirty="0" err="1" smtClean="0"/>
              <a:t>йөкләү</a:t>
            </a:r>
            <a:r>
              <a:rPr lang="ru-RU" dirty="0" smtClean="0"/>
              <a:t> </a:t>
            </a:r>
            <a:r>
              <a:rPr lang="ru-RU" dirty="0" err="1" smtClean="0"/>
              <a:t>тәмамланганда</a:t>
            </a:r>
            <a:r>
              <a:rPr lang="ru-RU" dirty="0" smtClean="0"/>
              <a:t> </a:t>
            </a:r>
            <a:r>
              <a:rPr lang="ru-RU" dirty="0" err="1" smtClean="0"/>
              <a:t>сылтамалар</a:t>
            </a:r>
            <a:r>
              <a:rPr lang="ru-RU" dirty="0" smtClean="0"/>
              <a:t> саны"</a:t>
            </a:r>
            <a:endParaRPr lang="ru-RU" dirty="0"/>
          </a:p>
          <a:p>
            <a:pPr marL="0" indent="0">
              <a:buNone/>
            </a:pPr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form.t.value</a:t>
            </a:r>
            <a:r>
              <a:rPr lang="en-US" dirty="0"/>
              <a:t>=</a:t>
            </a:r>
            <a:r>
              <a:rPr lang="en-US" dirty="0" err="1"/>
              <a:t>document.links.length</a:t>
            </a:r>
            <a:r>
              <a:rPr lang="en-US" dirty="0"/>
              <a:t>;"&gt;</a:t>
            </a:r>
          </a:p>
          <a:p>
            <a:pPr marL="0" indent="0">
              <a:buNone/>
            </a:pPr>
            <a:r>
              <a:rPr lang="en-US" dirty="0"/>
              <a:t>&lt;BR&gt;&lt;INPUT TYPE=reset&gt;</a:t>
            </a:r>
          </a:p>
          <a:p>
            <a:pPr marL="0" indent="0">
              <a:buNone/>
            </a:pPr>
            <a:r>
              <a:rPr lang="en-US" dirty="0"/>
              <a:t>&lt;/FORM&gt;</a:t>
            </a:r>
          </a:p>
          <a:p>
            <a:pPr marL="0" indent="0">
              <a:buNone/>
            </a:pPr>
            <a:r>
              <a:rPr lang="pt-BR" dirty="0"/>
              <a:t>&lt;A HREF="http://rite.com/"&gt;</a:t>
            </a:r>
            <a:r>
              <a:rPr lang="pt-BR" dirty="0" smtClean="0"/>
              <a:t>с</a:t>
            </a:r>
            <a:r>
              <a:rPr lang="tt-RU" dirty="0" smtClean="0"/>
              <a:t>ылтама</a:t>
            </a:r>
            <a:r>
              <a:rPr lang="pt-BR" dirty="0" smtClean="0"/>
              <a:t> </a:t>
            </a:r>
            <a:r>
              <a:rPr lang="pt-BR" dirty="0"/>
              <a:t>2&lt;/A&gt;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53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5812"/>
            <a:ext cx="10515600" cy="5621151"/>
          </a:xfrm>
        </p:spPr>
        <p:txBody>
          <a:bodyPr/>
          <a:lstStyle/>
          <a:p>
            <a:r>
              <a:rPr lang="tt-RU" dirty="0" smtClean="0"/>
              <a:t>Бу мисалда форманың беренче кыры – кетү кыры. Без аңа </a:t>
            </a:r>
            <a:r>
              <a:rPr lang="en-US" dirty="0"/>
              <a:t>HTML-</a:t>
            </a:r>
            <a:r>
              <a:rPr lang="ru-RU" dirty="0" err="1" smtClean="0"/>
              <a:t>документта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урыннан</a:t>
            </a:r>
            <a:r>
              <a:rPr lang="ru-RU" dirty="0" smtClean="0"/>
              <a:t> </a:t>
            </a:r>
            <a:r>
              <a:rPr lang="ru-RU" dirty="0" err="1" smtClean="0"/>
              <a:t>өстәрәк</a:t>
            </a:r>
            <a:r>
              <a:rPr lang="ru-RU" dirty="0" smtClean="0"/>
              <a:t> </a:t>
            </a:r>
            <a:r>
              <a:rPr lang="ru-RU" dirty="0" err="1" smtClean="0"/>
              <a:t>булган</a:t>
            </a:r>
            <a:r>
              <a:rPr lang="ru-RU" dirty="0" smtClean="0"/>
              <a:t> гипертекст </a:t>
            </a:r>
            <a:r>
              <a:rPr lang="ru-RU" dirty="0" err="1" smtClean="0"/>
              <a:t>сылтамалары</a:t>
            </a:r>
            <a:r>
              <a:rPr lang="ru-RU" dirty="0" smtClean="0"/>
              <a:t> </a:t>
            </a:r>
            <a:r>
              <a:rPr lang="ru-RU" dirty="0" err="1" smtClean="0"/>
              <a:t>санынча</a:t>
            </a:r>
            <a:r>
              <a:rPr lang="ru-RU" dirty="0" smtClean="0"/>
              <a:t> </a:t>
            </a:r>
            <a:r>
              <a:rPr lang="ru-RU" dirty="0" err="1" smtClean="0"/>
              <a:t>килешү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кыйммәт</a:t>
            </a:r>
            <a:r>
              <a:rPr lang="ru-RU" dirty="0" smtClean="0"/>
              <a:t> </a:t>
            </a:r>
            <a:r>
              <a:rPr lang="ru-RU" dirty="0" err="1" smtClean="0"/>
              <a:t>бирәбез</a:t>
            </a:r>
            <a:r>
              <a:rPr lang="ru-RU" dirty="0" smtClean="0"/>
              <a:t>. Аннан </a:t>
            </a:r>
            <a:r>
              <a:rPr lang="ru-RU" dirty="0" err="1" smtClean="0"/>
              <a:t>соң</a:t>
            </a:r>
            <a:r>
              <a:rPr lang="ru-RU" dirty="0" smtClean="0"/>
              <a:t> </a:t>
            </a:r>
            <a:r>
              <a:rPr lang="ru-RU" dirty="0" err="1" smtClean="0"/>
              <a:t>төймә</a:t>
            </a:r>
            <a:r>
              <a:rPr lang="ru-RU" dirty="0" smtClean="0"/>
              <a:t> </a:t>
            </a:r>
            <a:r>
              <a:rPr lang="ru-RU" dirty="0" err="1" smtClean="0"/>
              <a:t>ярдәмендә</a:t>
            </a:r>
            <a:r>
              <a:rPr lang="ru-RU" dirty="0" smtClean="0"/>
              <a:t> 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кыйммәтне</a:t>
            </a:r>
            <a:r>
              <a:rPr lang="ru-RU" dirty="0" smtClean="0"/>
              <a:t> </a:t>
            </a:r>
            <a:r>
              <a:rPr lang="ru-RU" dirty="0" err="1" smtClean="0"/>
              <a:t>барлык</a:t>
            </a:r>
            <a:r>
              <a:rPr lang="ru-RU" dirty="0" smtClean="0"/>
              <a:t> </a:t>
            </a:r>
            <a:r>
              <a:rPr lang="en-US" dirty="0"/>
              <a:t>HTML-</a:t>
            </a:r>
            <a:r>
              <a:rPr lang="ru-RU" dirty="0" err="1" smtClean="0"/>
              <a:t>документтагы</a:t>
            </a:r>
            <a:r>
              <a:rPr lang="ru-RU" dirty="0" smtClean="0"/>
              <a:t> гипертекст </a:t>
            </a:r>
            <a:r>
              <a:rPr lang="ru-RU" dirty="0" err="1" smtClean="0"/>
              <a:t>сылтамалар</a:t>
            </a:r>
            <a:r>
              <a:rPr lang="ru-RU" dirty="0" smtClean="0"/>
              <a:t> </a:t>
            </a:r>
            <a:r>
              <a:rPr lang="ru-RU" dirty="0" err="1" smtClean="0"/>
              <a:t>санына</a:t>
            </a:r>
            <a:r>
              <a:rPr lang="ru-RU" dirty="0" smtClean="0"/>
              <a:t> </a:t>
            </a:r>
            <a:r>
              <a:rPr lang="ru-RU" dirty="0" err="1" smtClean="0"/>
              <a:t>алыштырабыз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721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6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318"/>
            <a:ext cx="10515600" cy="5495645"/>
          </a:xfrm>
        </p:spPr>
        <p:txBody>
          <a:bodyPr/>
          <a:lstStyle/>
          <a:p>
            <a:r>
              <a:rPr lang="tt-RU" dirty="0" smtClean="0"/>
              <a:t>Һәр текст кертү кыры </a:t>
            </a:r>
            <a:r>
              <a:rPr lang="en-US" dirty="0"/>
              <a:t>&lt;INPUT TYPE=text</a:t>
            </a:r>
            <a:r>
              <a:rPr lang="en-US" dirty="0" smtClean="0"/>
              <a:t>&gt;</a:t>
            </a:r>
            <a:r>
              <a:rPr lang="tt-RU" dirty="0" smtClean="0"/>
              <a:t> берлән </a:t>
            </a:r>
            <a:r>
              <a:rPr lang="en-US" dirty="0" smtClean="0"/>
              <a:t>Text</a:t>
            </a:r>
            <a:r>
              <a:rPr lang="tt-RU" dirty="0" smtClean="0"/>
              <a:t> классы объекты бәйләнгән, ул эчендә үзе тасвирланган форма үзлеге булып тора. Бу объект үз чиратында түбәндәге үзлек, метод, вакыйгаларга ия:</a:t>
            </a:r>
          </a:p>
          <a:p>
            <a:r>
              <a:rPr lang="tt-RU" dirty="0" smtClean="0"/>
              <a:t>Үзлекләр:</a:t>
            </a:r>
          </a:p>
          <a:p>
            <a:pPr marL="0" indent="0">
              <a:buNone/>
            </a:pPr>
            <a:r>
              <a:rPr lang="en-US" dirty="0" err="1"/>
              <a:t>defaultValue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value</a:t>
            </a:r>
          </a:p>
          <a:p>
            <a:pPr marL="0" indent="0">
              <a:buNone/>
            </a:pPr>
            <a:r>
              <a:rPr lang="en-US" dirty="0"/>
              <a:t>size</a:t>
            </a:r>
          </a:p>
          <a:p>
            <a:pPr marL="0" indent="0">
              <a:buNone/>
            </a:pPr>
            <a:r>
              <a:rPr lang="en-US" dirty="0" err="1"/>
              <a:t>maxLength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disabled</a:t>
            </a:r>
          </a:p>
          <a:p>
            <a:pPr marL="0" indent="0">
              <a:buNone/>
            </a:pPr>
            <a:r>
              <a:rPr lang="en-US" dirty="0" err="1"/>
              <a:t>readOnly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409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1318"/>
            <a:ext cx="10515600" cy="5495645"/>
          </a:xfrm>
        </p:spPr>
        <p:txBody>
          <a:bodyPr/>
          <a:lstStyle/>
          <a:p>
            <a:r>
              <a:rPr lang="tt-RU" dirty="0" smtClean="0"/>
              <a:t>Методлар:</a:t>
            </a:r>
          </a:p>
          <a:p>
            <a:r>
              <a:rPr lang="en-US" dirty="0"/>
              <a:t>focus()</a:t>
            </a:r>
          </a:p>
          <a:p>
            <a:r>
              <a:rPr lang="en-US" dirty="0"/>
              <a:t>blur()</a:t>
            </a:r>
          </a:p>
          <a:p>
            <a:r>
              <a:rPr lang="en-US" dirty="0"/>
              <a:t>select()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099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5459"/>
            <a:ext cx="10515600" cy="5531504"/>
          </a:xfrm>
        </p:spPr>
        <p:txBody>
          <a:bodyPr>
            <a:normAutofit fontScale="85000" lnSpcReduction="20000"/>
          </a:bodyPr>
          <a:lstStyle/>
          <a:p>
            <a:r>
              <a:rPr lang="tt-RU" dirty="0" smtClean="0"/>
              <a:t>Вакыйга эшкәрткечләр</a:t>
            </a:r>
          </a:p>
          <a:p>
            <a:r>
              <a:rPr lang="en-US" dirty="0" err="1"/>
              <a:t>onChange</a:t>
            </a:r>
            <a:endParaRPr lang="en-US" dirty="0"/>
          </a:p>
          <a:p>
            <a:r>
              <a:rPr lang="en-US" dirty="0" err="1"/>
              <a:t>onSelect</a:t>
            </a:r>
            <a:endParaRPr lang="en-US" dirty="0"/>
          </a:p>
          <a:p>
            <a:r>
              <a:rPr lang="en-US" dirty="0" err="1"/>
              <a:t>onFocus</a:t>
            </a:r>
            <a:endParaRPr lang="en-US" dirty="0"/>
          </a:p>
          <a:p>
            <a:r>
              <a:rPr lang="en-US" dirty="0" err="1"/>
              <a:t>onBlur</a:t>
            </a:r>
            <a:endParaRPr lang="en-US" dirty="0"/>
          </a:p>
          <a:p>
            <a:r>
              <a:rPr lang="en-US" dirty="0" err="1"/>
              <a:t>onClick</a:t>
            </a:r>
            <a:endParaRPr lang="en-US" dirty="0"/>
          </a:p>
          <a:p>
            <a:r>
              <a:rPr lang="en-US" dirty="0" err="1" smtClean="0"/>
              <a:t>onDblClick</a:t>
            </a:r>
            <a:endParaRPr lang="tt-RU" dirty="0" smtClean="0"/>
          </a:p>
          <a:p>
            <a:r>
              <a:rPr lang="en-US" dirty="0" err="1"/>
              <a:t>onMouseOver</a:t>
            </a:r>
            <a:endParaRPr lang="en-US" dirty="0"/>
          </a:p>
          <a:p>
            <a:r>
              <a:rPr lang="en-US" dirty="0" err="1"/>
              <a:t>onMouseOut</a:t>
            </a:r>
            <a:endParaRPr lang="en-US" dirty="0"/>
          </a:p>
          <a:p>
            <a:r>
              <a:rPr lang="en-US" dirty="0" err="1"/>
              <a:t>onMouseDown</a:t>
            </a:r>
            <a:endParaRPr lang="en-US" dirty="0"/>
          </a:p>
          <a:p>
            <a:r>
              <a:rPr lang="en-US" dirty="0" err="1"/>
              <a:t>onMouseUp</a:t>
            </a:r>
            <a:endParaRPr lang="en-US" dirty="0"/>
          </a:p>
          <a:p>
            <a:r>
              <a:rPr lang="en-US" dirty="0" err="1"/>
              <a:t>onKeyPress</a:t>
            </a:r>
            <a:endParaRPr lang="en-US" dirty="0"/>
          </a:p>
          <a:p>
            <a:r>
              <a:rPr lang="en-US" dirty="0" err="1"/>
              <a:t>onKeyDown</a:t>
            </a:r>
            <a:endParaRPr lang="en-US" dirty="0"/>
          </a:p>
          <a:p>
            <a:r>
              <a:rPr lang="en-US" dirty="0" err="1"/>
              <a:t>onKeyUp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490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7882"/>
            <a:ext cx="10515600" cy="5639081"/>
          </a:xfrm>
        </p:spPr>
        <p:txBody>
          <a:bodyPr/>
          <a:lstStyle/>
          <a:p>
            <a:r>
              <a:rPr lang="tt-RU" dirty="0" smtClean="0"/>
              <a:t>Бу үзлекләрнең барысын да үзгәртеп була. </a:t>
            </a:r>
          </a:p>
          <a:p>
            <a:r>
              <a:rPr lang="tt-RU" dirty="0" smtClean="0"/>
              <a:t>Методлар: </a:t>
            </a:r>
            <a:r>
              <a:rPr lang="ru-RU" dirty="0" err="1"/>
              <a:t>focus</a:t>
            </a:r>
            <a:r>
              <a:rPr lang="ru-RU" dirty="0"/>
              <a:t>()— </a:t>
            </a:r>
            <a:r>
              <a:rPr lang="ru-RU" dirty="0" err="1" smtClean="0"/>
              <a:t>фокусны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кырга</a:t>
            </a:r>
            <a:r>
              <a:rPr lang="ru-RU" dirty="0" smtClean="0"/>
              <a:t> куя, </a:t>
            </a:r>
            <a:r>
              <a:rPr lang="ru-RU" dirty="0" err="1"/>
              <a:t>blur</a:t>
            </a:r>
            <a:r>
              <a:rPr lang="ru-RU" dirty="0" smtClean="0"/>
              <a:t>()— </a:t>
            </a:r>
            <a:r>
              <a:rPr lang="ru-RU" dirty="0" err="1" smtClean="0"/>
              <a:t>фокусны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кырдан</a:t>
            </a:r>
            <a:r>
              <a:rPr lang="ru-RU" dirty="0" smtClean="0"/>
              <a:t> ала, </a:t>
            </a:r>
            <a:r>
              <a:rPr lang="ru-RU" dirty="0" err="1"/>
              <a:t>select</a:t>
            </a:r>
            <a:r>
              <a:rPr lang="ru-RU" dirty="0"/>
              <a:t>()— </a:t>
            </a:r>
            <a:r>
              <a:rPr lang="ru-RU" dirty="0" smtClean="0"/>
              <a:t>бар </a:t>
            </a:r>
            <a:r>
              <a:rPr lang="ru-RU" dirty="0" err="1" smtClean="0"/>
              <a:t>текстны</a:t>
            </a:r>
            <a:r>
              <a:rPr lang="ru-RU" dirty="0" smtClean="0"/>
              <a:t> </a:t>
            </a:r>
            <a:r>
              <a:rPr lang="ru-RU" dirty="0" err="1" smtClean="0"/>
              <a:t>тамгалый</a:t>
            </a:r>
            <a:r>
              <a:rPr lang="ru-RU" dirty="0" smtClean="0"/>
              <a:t> (</a:t>
            </a:r>
            <a:r>
              <a:rPr lang="ru-RU" dirty="0" err="1" smtClean="0"/>
              <a:t>мәсәлән</a:t>
            </a:r>
            <a:r>
              <a:rPr lang="ru-RU" dirty="0" smtClean="0"/>
              <a:t>, </a:t>
            </a:r>
            <a:r>
              <a:rPr lang="ru-RU" dirty="0" err="1" smtClean="0"/>
              <a:t>күчермәләү</a:t>
            </a:r>
            <a:r>
              <a:rPr lang="ru-RU" dirty="0" smtClean="0"/>
              <a:t> я </a:t>
            </a:r>
            <a:r>
              <a:rPr lang="ru-RU" dirty="0" err="1" smtClean="0"/>
              <a:t>бетерү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601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Вариантлар исемлеге (</a:t>
            </a:r>
            <a:r>
              <a:rPr lang="en-US" b="1" dirty="0"/>
              <a:t>Select </a:t>
            </a:r>
            <a:r>
              <a:rPr lang="ru-RU" b="1" dirty="0" err="1" smtClean="0"/>
              <a:t>һәм</a:t>
            </a:r>
            <a:r>
              <a:rPr lang="ru-RU" b="1" dirty="0" smtClean="0"/>
              <a:t> </a:t>
            </a:r>
            <a:r>
              <a:rPr lang="en-US" b="1" dirty="0" smtClean="0"/>
              <a:t>Option</a:t>
            </a:r>
            <a:r>
              <a:rPr lang="tt-RU" b="1" dirty="0" smtClean="0"/>
              <a:t> объектлары)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dirty="0" smtClean="0"/>
              <a:t>Вариантлар исемлеге – кулланучы интерфейсының мөһим элементы. </a:t>
            </a:r>
            <a:r>
              <a:rPr lang="en-US" dirty="0"/>
              <a:t>HTML-</a:t>
            </a:r>
            <a:r>
              <a:rPr lang="ru-RU" dirty="0" err="1" smtClean="0"/>
              <a:t>формаларда</a:t>
            </a:r>
            <a:r>
              <a:rPr lang="ru-RU" dirty="0" smtClean="0"/>
              <a:t> </a:t>
            </a:r>
            <a:r>
              <a:rPr lang="ru-RU" dirty="0" err="1" smtClean="0"/>
              <a:t>аларны</a:t>
            </a:r>
            <a:r>
              <a:rPr lang="ru-RU" dirty="0" smtClean="0"/>
              <a:t> </a:t>
            </a:r>
            <a:r>
              <a:rPr lang="ru-RU" dirty="0" err="1" smtClean="0"/>
              <a:t>реализацияләү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 </a:t>
            </a:r>
            <a:r>
              <a:rPr lang="en-US" dirty="0"/>
              <a:t>&lt;SELECT</a:t>
            </a:r>
            <a:r>
              <a:rPr lang="en-US" dirty="0" smtClean="0"/>
              <a:t>&gt;</a:t>
            </a:r>
            <a:r>
              <a:rPr lang="tt-RU" dirty="0" smtClean="0"/>
              <a:t> контейнеры кулланыла, аның эчендә исә </a:t>
            </a:r>
            <a:r>
              <a:rPr lang="en-US" dirty="0"/>
              <a:t>&lt;OPTION</a:t>
            </a:r>
            <a:r>
              <a:rPr lang="en-US" dirty="0" smtClean="0"/>
              <a:t>&gt;</a:t>
            </a:r>
            <a:r>
              <a:rPr lang="tt-RU" dirty="0" smtClean="0"/>
              <a:t> контейнерлары була. Бу вакытта исемлек тәрәз эчендә әйләндерелә яисә калка ала. </a:t>
            </a:r>
            <a:r>
              <a:rPr lang="en-US" dirty="0"/>
              <a:t>&lt;SELECT</a:t>
            </a:r>
            <a:r>
              <a:rPr lang="en-US" dirty="0" smtClean="0"/>
              <a:t>&gt;</a:t>
            </a:r>
            <a:r>
              <a:rPr lang="tt-RU" dirty="0" smtClean="0"/>
              <a:t> контейнерында </a:t>
            </a:r>
            <a:r>
              <a:rPr lang="en-US" dirty="0" smtClean="0"/>
              <a:t>MULTIPLE</a:t>
            </a:r>
            <a:r>
              <a:rPr lang="tt-RU" dirty="0" smtClean="0"/>
              <a:t> атрибуты булу-булмауга карап,  исемлектән я бер, я берничә вариантны сайлап була.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657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20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Option</a:t>
            </a:r>
            <a:r>
              <a:rPr lang="tt-RU" b="1" dirty="0" smtClean="0"/>
              <a:t> объектларын төзү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6118"/>
            <a:ext cx="10515600" cy="51908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Option</a:t>
            </a:r>
            <a:r>
              <a:rPr lang="tt-RU" dirty="0" smtClean="0"/>
              <a:t> классы объектының, күп объектлардан аермалы буларак, конструкторы бар. Бу исә программист үзе </a:t>
            </a:r>
            <a:r>
              <a:rPr lang="en-US" dirty="0" smtClean="0"/>
              <a:t>Option</a:t>
            </a:r>
            <a:r>
              <a:rPr lang="tt-RU" dirty="0" smtClean="0"/>
              <a:t> классы объектын төзи ала дигән сүз.</a:t>
            </a:r>
          </a:p>
          <a:p>
            <a:r>
              <a:rPr lang="tt-RU" dirty="0"/>
              <a:t> </a:t>
            </a:r>
            <a:r>
              <a:rPr lang="en-US" dirty="0"/>
              <a:t>opt = new Option([ text, [ value, [ </a:t>
            </a:r>
            <a:r>
              <a:rPr lang="en-US" dirty="0" err="1"/>
              <a:t>defaultSelected</a:t>
            </a:r>
            <a:r>
              <a:rPr lang="en-US" dirty="0"/>
              <a:t>, [ selected </a:t>
            </a:r>
            <a:r>
              <a:rPr lang="en-US" dirty="0" smtClean="0"/>
              <a:t>]]]]);</a:t>
            </a:r>
            <a:endParaRPr lang="tt-RU" dirty="0" smtClean="0"/>
          </a:p>
          <a:p>
            <a:r>
              <a:rPr lang="ru-RU" dirty="0"/>
              <a:t>· </a:t>
            </a:r>
            <a:r>
              <a:rPr lang="ru-RU" dirty="0" err="1"/>
              <a:t>text</a:t>
            </a:r>
            <a:r>
              <a:rPr lang="ru-RU" dirty="0"/>
              <a:t> — </a:t>
            </a:r>
            <a:r>
              <a:rPr lang="ru-RU" dirty="0" smtClean="0"/>
              <a:t>текст юлы, &lt;</a:t>
            </a:r>
            <a:r>
              <a:rPr lang="ru-RU" dirty="0"/>
              <a:t>OPTION&gt; </a:t>
            </a:r>
            <a:r>
              <a:rPr lang="ru-RU" dirty="0" err="1" smtClean="0"/>
              <a:t>контейнерында</a:t>
            </a:r>
            <a:r>
              <a:rPr lang="ru-RU" dirty="0" smtClean="0"/>
              <a:t> </a:t>
            </a:r>
            <a:r>
              <a:rPr lang="ru-RU" dirty="0" err="1" smtClean="0"/>
              <a:t>урнаша</a:t>
            </a:r>
            <a:r>
              <a:rPr lang="ru-RU" dirty="0" smtClean="0"/>
              <a:t> (</a:t>
            </a:r>
            <a:r>
              <a:rPr lang="ru-RU" dirty="0" err="1" smtClean="0"/>
              <a:t>мәсәлән</a:t>
            </a:r>
            <a:r>
              <a:rPr lang="ru-RU" dirty="0" smtClean="0"/>
              <a:t>: </a:t>
            </a:r>
            <a:r>
              <a:rPr lang="en-US" dirty="0" smtClean="0"/>
              <a:t>&lt;</a:t>
            </a:r>
            <a:r>
              <a:rPr lang="en-US" dirty="0"/>
              <a:t>OPTION&gt;</a:t>
            </a:r>
            <a:r>
              <a:rPr lang="ru-RU" dirty="0"/>
              <a:t>текст&lt;/</a:t>
            </a:r>
            <a:r>
              <a:rPr lang="en-US" dirty="0"/>
              <a:t>OPTION&gt;);</a:t>
            </a:r>
          </a:p>
          <a:p>
            <a:r>
              <a:rPr lang="ru-RU" dirty="0"/>
              <a:t>· </a:t>
            </a:r>
            <a:r>
              <a:rPr lang="ru-RU" dirty="0" err="1"/>
              <a:t>value</a:t>
            </a:r>
            <a:r>
              <a:rPr lang="ru-RU" dirty="0"/>
              <a:t> — </a:t>
            </a:r>
            <a:r>
              <a:rPr lang="ru-RU" dirty="0" err="1" smtClean="0"/>
              <a:t>кыйммәт</a:t>
            </a:r>
            <a:r>
              <a:rPr lang="ru-RU" dirty="0" smtClean="0"/>
              <a:t>, </a:t>
            </a:r>
            <a:r>
              <a:rPr lang="ru-RU" dirty="0" err="1" smtClean="0"/>
              <a:t>серверга</a:t>
            </a:r>
            <a:r>
              <a:rPr lang="ru-RU" dirty="0" smtClean="0"/>
              <a:t> </a:t>
            </a:r>
            <a:r>
              <a:rPr lang="en-US" dirty="0" smtClean="0"/>
              <a:t>Option</a:t>
            </a:r>
            <a:r>
              <a:rPr lang="tt-RU" dirty="0" smtClean="0"/>
              <a:t> объекты белән бәйле альтернативаны сайлагач тапшырыла</a:t>
            </a:r>
            <a:r>
              <a:rPr lang="en-US" dirty="0" smtClean="0"/>
              <a:t>;</a:t>
            </a:r>
            <a:endParaRPr lang="en-US" dirty="0"/>
          </a:p>
          <a:p>
            <a:r>
              <a:rPr lang="ru-RU" dirty="0"/>
              <a:t>· </a:t>
            </a:r>
            <a:r>
              <a:rPr lang="ru-RU" dirty="0" err="1"/>
              <a:t>defaultSelected</a:t>
            </a:r>
            <a:r>
              <a:rPr lang="ru-RU" dirty="0"/>
              <a:t> — </a:t>
            </a:r>
            <a:r>
              <a:rPr lang="ru-RU" dirty="0" err="1" smtClean="0"/>
              <a:t>бу</a:t>
            </a:r>
            <a:r>
              <a:rPr lang="ru-RU" dirty="0" smtClean="0"/>
              <a:t> альтернатива </a:t>
            </a:r>
            <a:r>
              <a:rPr lang="ru-RU" dirty="0" err="1" smtClean="0"/>
              <a:t>килешү</a:t>
            </a:r>
            <a:r>
              <a:rPr lang="ru-RU" dirty="0" smtClean="0"/>
              <a:t>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err="1" smtClean="0"/>
              <a:t>сайланганмы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true</a:t>
            </a:r>
            <a:r>
              <a:rPr lang="ru-RU" dirty="0"/>
              <a:t>/</a:t>
            </a:r>
            <a:r>
              <a:rPr lang="ru-RU" dirty="0" err="1"/>
              <a:t>false</a:t>
            </a:r>
            <a:r>
              <a:rPr lang="ru-RU" dirty="0"/>
              <a:t>);</a:t>
            </a:r>
          </a:p>
          <a:p>
            <a:r>
              <a:rPr lang="ru-RU" dirty="0"/>
              <a:t>· </a:t>
            </a:r>
            <a:r>
              <a:rPr lang="ru-RU" dirty="0" err="1"/>
              <a:t>selected</a:t>
            </a:r>
            <a:r>
              <a:rPr lang="ru-RU" dirty="0"/>
              <a:t> — альтернатива </a:t>
            </a:r>
            <a:r>
              <a:rPr lang="ru-RU" dirty="0" err="1" smtClean="0"/>
              <a:t>кулланучы</a:t>
            </a:r>
            <a:r>
              <a:rPr lang="ru-RU" dirty="0" smtClean="0"/>
              <a:t> </a:t>
            </a:r>
            <a:r>
              <a:rPr lang="ru-RU" dirty="0" err="1" smtClean="0"/>
              <a:t>тарафыннан</a:t>
            </a:r>
            <a:r>
              <a:rPr lang="ru-RU" dirty="0" smtClean="0"/>
              <a:t> </a:t>
            </a:r>
            <a:r>
              <a:rPr lang="ru-RU" dirty="0" err="1" smtClean="0"/>
              <a:t>сайланган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true</a:t>
            </a:r>
            <a:r>
              <a:rPr lang="ru-RU" dirty="0"/>
              <a:t>/</a:t>
            </a:r>
            <a:r>
              <a:rPr lang="ru-RU" dirty="0" err="1"/>
              <a:t>false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481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r>
              <a:rPr lang="en-US" b="1" dirty="0"/>
              <a:t>options</a:t>
            </a:r>
            <a:r>
              <a:rPr lang="en-US" b="1" dirty="0" smtClean="0"/>
              <a:t>[]</a:t>
            </a:r>
            <a:r>
              <a:rPr lang="tt-RU" b="1" dirty="0" smtClean="0"/>
              <a:t> коллекциясе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1976"/>
            <a:ext cx="10515600" cy="5154987"/>
          </a:xfrm>
        </p:spPr>
        <p:txBody>
          <a:bodyPr/>
          <a:lstStyle/>
          <a:p>
            <a:r>
              <a:rPr lang="tt-RU" dirty="0" smtClean="0"/>
              <a:t>Эчке массив (коллекция) </a:t>
            </a:r>
            <a:r>
              <a:rPr lang="en-US" dirty="0"/>
              <a:t>options</a:t>
            </a:r>
            <a:r>
              <a:rPr lang="en-US" dirty="0" smtClean="0"/>
              <a:t>[]</a:t>
            </a:r>
            <a:r>
              <a:rPr lang="tt-RU" dirty="0" smtClean="0"/>
              <a:t> – </a:t>
            </a:r>
            <a:r>
              <a:rPr lang="en-US" dirty="0" smtClean="0"/>
              <a:t>Select</a:t>
            </a:r>
            <a:r>
              <a:rPr lang="tt-RU" dirty="0" smtClean="0"/>
              <a:t> объекты үзлекләренең берсе. Бу массив элементлары </a:t>
            </a:r>
            <a:r>
              <a:rPr lang="en-US" dirty="0" smtClean="0"/>
              <a:t>Option</a:t>
            </a:r>
            <a:r>
              <a:rPr lang="tt-RU" dirty="0" smtClean="0"/>
              <a:t> классының тулы канлы объектлары булып тора. </a:t>
            </a:r>
            <a:r>
              <a:rPr lang="en-US" dirty="0" smtClean="0"/>
              <a:t>Select</a:t>
            </a:r>
            <a:r>
              <a:rPr lang="tt-RU" dirty="0" smtClean="0"/>
              <a:t> классының </a:t>
            </a:r>
            <a:r>
              <a:rPr lang="en-US" dirty="0" err="1" smtClean="0"/>
              <a:t>document.f.s</a:t>
            </a:r>
            <a:r>
              <a:rPr lang="tt-RU" dirty="0" smtClean="0"/>
              <a:t> объектында урнашкан </a:t>
            </a:r>
            <a:r>
              <a:rPr lang="en-US" dirty="0" smtClean="0"/>
              <a:t>Option</a:t>
            </a:r>
            <a:r>
              <a:rPr lang="tt-RU" dirty="0" smtClean="0"/>
              <a:t> объектлары санын массивның стандарт үзлеге ярдәмендә белеп була: </a:t>
            </a:r>
            <a:r>
              <a:rPr lang="en-US" dirty="0" err="1" smtClean="0"/>
              <a:t>document.f.s.options.length</a:t>
            </a:r>
            <a:r>
              <a:rPr lang="tt-RU" dirty="0" smtClean="0"/>
              <a:t>. Моннан тыш, </a:t>
            </a:r>
            <a:r>
              <a:rPr lang="en-US" dirty="0" smtClean="0"/>
              <a:t>Select</a:t>
            </a:r>
            <a:r>
              <a:rPr lang="tt-RU" dirty="0" smtClean="0"/>
              <a:t> объектының үзенең дә шундый ук үзлеге бар: </a:t>
            </a:r>
            <a:r>
              <a:rPr lang="en-US" dirty="0" err="1" smtClean="0"/>
              <a:t>document.f.s.length</a:t>
            </a:r>
            <a:r>
              <a:rPr lang="tt-RU" dirty="0" smtClean="0"/>
              <a:t>. Ул тулаем элеккесенә тәңгәл.</a:t>
            </a:r>
          </a:p>
          <a:p>
            <a:r>
              <a:rPr lang="tt-RU" dirty="0" smtClean="0"/>
              <a:t>Программист яңа </a:t>
            </a:r>
            <a:r>
              <a:rPr lang="en-US" dirty="0" smtClean="0"/>
              <a:t>Option</a:t>
            </a:r>
            <a:r>
              <a:rPr lang="tt-RU" dirty="0" smtClean="0"/>
              <a:t> объектларын төзү генә түгел, браузер төзегән объектларны бетерә дә ала. Мисал: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43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689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5459"/>
            <a:ext cx="10515600" cy="5531504"/>
          </a:xfrm>
        </p:spPr>
        <p:txBody>
          <a:bodyPr/>
          <a:lstStyle/>
          <a:p>
            <a:r>
              <a:rPr lang="en-US" dirty="0"/>
              <a:t>&lt;FORM&gt;</a:t>
            </a:r>
          </a:p>
          <a:p>
            <a:r>
              <a:rPr lang="en-US" dirty="0"/>
              <a:t>&lt;SELECT NAME=s&gt;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Беренче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Икенче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Өченче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&lt;/SELECT&gt;</a:t>
            </a:r>
          </a:p>
          <a:p>
            <a:r>
              <a:rPr lang="ru-RU" dirty="0"/>
              <a:t>&lt;INPUT TYPE=</a:t>
            </a:r>
            <a:r>
              <a:rPr lang="ru-RU" dirty="0" err="1"/>
              <a:t>button</a:t>
            </a:r>
            <a:r>
              <a:rPr lang="ru-RU" dirty="0"/>
              <a:t> </a:t>
            </a: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err="1" smtClean="0"/>
              <a:t>Соңгы</a:t>
            </a:r>
            <a:r>
              <a:rPr lang="ru-RU" dirty="0" smtClean="0"/>
              <a:t> варианты </a:t>
            </a:r>
            <a:r>
              <a:rPr lang="ru-RU" dirty="0" err="1" smtClean="0"/>
              <a:t>бетерү</a:t>
            </a:r>
            <a:r>
              <a:rPr lang="ru-RU" dirty="0" smtClean="0"/>
              <a:t>"</a:t>
            </a:r>
            <a:endParaRPr lang="ru-RU" dirty="0"/>
          </a:p>
          <a:p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form.s.options</a:t>
            </a:r>
            <a:r>
              <a:rPr lang="en-US" dirty="0"/>
              <a:t>[form.s.length-1]=null;"&gt;</a:t>
            </a:r>
          </a:p>
          <a:p>
            <a:r>
              <a:rPr lang="en-US" dirty="0"/>
              <a:t>&lt;INPUT TYPE=reset VALUE</a:t>
            </a:r>
            <a:r>
              <a:rPr lang="en-US" dirty="0" smtClean="0"/>
              <a:t>=“</a:t>
            </a:r>
            <a:r>
              <a:rPr lang="tt-RU" dirty="0" smtClean="0"/>
              <a:t>Ташлату</a:t>
            </a:r>
            <a:r>
              <a:rPr lang="ru-RU" dirty="0" smtClean="0"/>
              <a:t>"&gt;</a:t>
            </a:r>
            <a:endParaRPr lang="ru-RU" dirty="0"/>
          </a:p>
          <a:p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069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3741"/>
            <a:ext cx="10515600" cy="5603222"/>
          </a:xfrm>
        </p:spPr>
        <p:txBody>
          <a:bodyPr/>
          <a:lstStyle/>
          <a:p>
            <a:r>
              <a:rPr lang="tt-RU" dirty="0" smtClean="0"/>
              <a:t>Бу мисалда бит йөкләнгәндә безнең өч альтернатива була. Аларны вариантларның аска калкучы исемлеге кебек карарга мөмкин. </a:t>
            </a:r>
            <a:r>
              <a:rPr lang="en-US" dirty="0"/>
              <a:t>“</a:t>
            </a:r>
            <a:r>
              <a:rPr lang="ru-RU" dirty="0" err="1"/>
              <a:t>Соңгы</a:t>
            </a:r>
            <a:r>
              <a:rPr lang="ru-RU" dirty="0"/>
              <a:t> варианты </a:t>
            </a:r>
            <a:r>
              <a:rPr lang="ru-RU" dirty="0" err="1" smtClean="0"/>
              <a:t>бетерү</a:t>
            </a:r>
            <a:r>
              <a:rPr lang="en-US" dirty="0" smtClean="0"/>
              <a:t>” </a:t>
            </a:r>
            <a:r>
              <a:rPr lang="tt-RU" dirty="0" smtClean="0"/>
              <a:t>төймәсенә баскач, формада ике альтернатива кала. Тагын бер баскач, бер генә альтернатива кала. Ахырда альтернативалар бөтенләй калмый һәм кулланучы сайлау мөмкинлегеннән мәхрүм кала. Ташлату төймәсенә баскач </a:t>
            </a:r>
            <a:r>
              <a:rPr lang="en-US" dirty="0"/>
              <a:t>(reset</a:t>
            </a:r>
            <a:r>
              <a:rPr lang="en-US" dirty="0" smtClean="0"/>
              <a:t>)</a:t>
            </a:r>
            <a:r>
              <a:rPr lang="tt-RU" dirty="0" smtClean="0"/>
              <a:t> вариантлар тергезелми – альтернативалар эзсез югала.</a:t>
            </a:r>
          </a:p>
          <a:p>
            <a:r>
              <a:rPr lang="tt-RU" dirty="0" smtClean="0"/>
              <a:t>Хәзер исә, </a:t>
            </a:r>
            <a:r>
              <a:rPr lang="en-US" dirty="0" smtClean="0"/>
              <a:t>Option</a:t>
            </a:r>
            <a:r>
              <a:rPr lang="tt-RU" dirty="0" smtClean="0"/>
              <a:t> конструкторын файдаланып, процессны кайтмалы итик: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16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18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r>
              <a:rPr lang="en-US" dirty="0"/>
              <a:t>&lt;SCRIPT&gt;</a:t>
            </a:r>
          </a:p>
          <a:p>
            <a:r>
              <a:rPr lang="en-US" dirty="0"/>
              <a:t>function </a:t>
            </a:r>
            <a:r>
              <a:rPr lang="en-US" dirty="0" err="1"/>
              <a:t>RestoreOptions</a:t>
            </a:r>
            <a:r>
              <a:rPr lang="en-US" dirty="0"/>
              <a:t>()</a:t>
            </a:r>
          </a:p>
          <a:p>
            <a:r>
              <a:rPr lang="ru-RU" dirty="0"/>
              <a:t>{</a:t>
            </a:r>
          </a:p>
          <a:p>
            <a:r>
              <a:rPr lang="en-US" dirty="0" err="1"/>
              <a:t>document.f.s.options</a:t>
            </a:r>
            <a:r>
              <a:rPr lang="en-US" dirty="0"/>
              <a:t>[0] = new Option('</a:t>
            </a:r>
            <a:r>
              <a:rPr lang="ru-RU" dirty="0"/>
              <a:t>Вариант </a:t>
            </a:r>
            <a:r>
              <a:rPr lang="ru-RU" dirty="0" err="1" smtClean="0"/>
              <a:t>бер</a:t>
            </a:r>
            <a:r>
              <a:rPr lang="ru-RU" dirty="0" smtClean="0"/>
              <a:t>','',</a:t>
            </a:r>
            <a:r>
              <a:rPr lang="en-US" dirty="0" err="1"/>
              <a:t>true,true</a:t>
            </a:r>
            <a:r>
              <a:rPr lang="en-US" dirty="0"/>
              <a:t>);</a:t>
            </a:r>
          </a:p>
          <a:p>
            <a:r>
              <a:rPr lang="en-US" dirty="0" err="1"/>
              <a:t>document.f.s.options</a:t>
            </a:r>
            <a:r>
              <a:rPr lang="en-US" dirty="0"/>
              <a:t>[1] = new Option('</a:t>
            </a:r>
            <a:r>
              <a:rPr lang="ru-RU" dirty="0"/>
              <a:t>Вариант </a:t>
            </a:r>
            <a:r>
              <a:rPr lang="ru-RU" dirty="0" err="1" smtClean="0"/>
              <a:t>ике</a:t>
            </a:r>
            <a:r>
              <a:rPr lang="ru-RU" dirty="0" smtClean="0"/>
              <a:t>');</a:t>
            </a:r>
            <a:endParaRPr lang="ru-RU" dirty="0"/>
          </a:p>
          <a:p>
            <a:r>
              <a:rPr lang="en-US" dirty="0" err="1"/>
              <a:t>document.f.s.options</a:t>
            </a:r>
            <a:r>
              <a:rPr lang="en-US" dirty="0"/>
              <a:t>[2] = new Option('</a:t>
            </a:r>
            <a:r>
              <a:rPr lang="ru-RU" dirty="0"/>
              <a:t>Вариант </a:t>
            </a:r>
            <a:r>
              <a:rPr lang="ru-RU" dirty="0" err="1" smtClean="0"/>
              <a:t>өч</a:t>
            </a:r>
            <a:r>
              <a:rPr lang="ru-RU" dirty="0" smtClean="0"/>
              <a:t>');</a:t>
            </a:r>
            <a:endParaRPr lang="ru-RU" dirty="0"/>
          </a:p>
          <a:p>
            <a:r>
              <a:rPr lang="en-US" dirty="0"/>
              <a:t>return false;</a:t>
            </a:r>
          </a:p>
          <a:p>
            <a:r>
              <a:rPr lang="ru-RU" dirty="0"/>
              <a:t>}</a:t>
            </a:r>
          </a:p>
          <a:p>
            <a:r>
              <a:rPr lang="en-US" dirty="0"/>
              <a:t>&lt;/SCRIPT&gt;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987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5812"/>
            <a:ext cx="10515600" cy="5621151"/>
          </a:xfrm>
        </p:spPr>
        <p:txBody>
          <a:bodyPr/>
          <a:lstStyle/>
          <a:p>
            <a:r>
              <a:rPr lang="en-US" dirty="0"/>
              <a:t>&lt;FORM NAME=f </a:t>
            </a:r>
            <a:r>
              <a:rPr lang="en-US" dirty="0" err="1"/>
              <a:t>onReset</a:t>
            </a:r>
            <a:r>
              <a:rPr lang="en-US" dirty="0"/>
              <a:t>="</a:t>
            </a:r>
            <a:r>
              <a:rPr lang="en-US" dirty="0" err="1"/>
              <a:t>RestoreOptions</a:t>
            </a:r>
            <a:r>
              <a:rPr lang="en-US" dirty="0"/>
              <a:t>();"&gt;</a:t>
            </a:r>
          </a:p>
          <a:p>
            <a:r>
              <a:rPr lang="en-US" dirty="0"/>
              <a:t>&lt;SELECT NAME=s&gt;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Беренче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Икенче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</a:t>
            </a:r>
            <a:r>
              <a:rPr lang="en-US" dirty="0" smtClean="0"/>
              <a:t>OPTION&gt;</a:t>
            </a:r>
            <a:r>
              <a:rPr lang="ru-RU" dirty="0" err="1" smtClean="0"/>
              <a:t>Өченче</a:t>
            </a:r>
            <a:r>
              <a:rPr lang="ru-RU" dirty="0" smtClean="0"/>
              <a:t> </a:t>
            </a:r>
            <a:r>
              <a:rPr lang="ru-RU" dirty="0"/>
              <a:t>вариант&lt;/</a:t>
            </a:r>
            <a:r>
              <a:rPr lang="en-US" dirty="0"/>
              <a:t>OPTION&gt;</a:t>
            </a:r>
          </a:p>
          <a:p>
            <a:r>
              <a:rPr lang="en-US" dirty="0"/>
              <a:t>&lt;/SELECT&gt;</a:t>
            </a:r>
          </a:p>
          <a:p>
            <a:r>
              <a:rPr lang="ru-RU" dirty="0"/>
              <a:t>&lt;INPUT TYPE=</a:t>
            </a:r>
            <a:r>
              <a:rPr lang="ru-RU" dirty="0" err="1"/>
              <a:t>button</a:t>
            </a:r>
            <a:r>
              <a:rPr lang="ru-RU" dirty="0"/>
              <a:t> </a:t>
            </a:r>
            <a:r>
              <a:rPr lang="ru-RU" dirty="0" smtClean="0"/>
              <a:t>VALUE=</a:t>
            </a:r>
            <a:r>
              <a:rPr lang="en-US" dirty="0" smtClean="0"/>
              <a:t>“</a:t>
            </a:r>
            <a:r>
              <a:rPr lang="ru-RU" dirty="0" err="1" smtClean="0"/>
              <a:t>Соңгы</a:t>
            </a:r>
            <a:r>
              <a:rPr lang="ru-RU" dirty="0" smtClean="0"/>
              <a:t> варианты </a:t>
            </a:r>
            <a:r>
              <a:rPr lang="ru-RU" dirty="0" err="1" smtClean="0"/>
              <a:t>бетерү</a:t>
            </a:r>
            <a:r>
              <a:rPr lang="ru-RU" dirty="0" smtClean="0"/>
              <a:t>"</a:t>
            </a:r>
            <a:endParaRPr lang="ru-RU" dirty="0"/>
          </a:p>
          <a:p>
            <a:r>
              <a:rPr lang="en-US" dirty="0" err="1"/>
              <a:t>onClick</a:t>
            </a:r>
            <a:r>
              <a:rPr lang="en-US" dirty="0"/>
              <a:t>="</a:t>
            </a:r>
            <a:r>
              <a:rPr lang="en-US" dirty="0" err="1"/>
              <a:t>form.s.options</a:t>
            </a:r>
            <a:r>
              <a:rPr lang="en-US" dirty="0"/>
              <a:t>[form.s.length-1]=null;"&gt;</a:t>
            </a:r>
          </a:p>
          <a:p>
            <a:r>
              <a:rPr lang="en-US" dirty="0"/>
              <a:t>&lt;INPUT TYPE=reset VALUE=Reset&gt;</a:t>
            </a:r>
          </a:p>
          <a:p>
            <a:r>
              <a:rPr lang="en-US" dirty="0"/>
              <a:t>&lt;/FORM&gt;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313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7529"/>
            <a:ext cx="10515600" cy="5549434"/>
          </a:xfrm>
        </p:spPr>
        <p:txBody>
          <a:bodyPr/>
          <a:lstStyle/>
          <a:p>
            <a:r>
              <a:rPr lang="tt-RU" dirty="0" smtClean="0"/>
              <a:t>Альтернативаларны тергезү </a:t>
            </a:r>
            <a:r>
              <a:rPr lang="en-US" dirty="0" smtClean="0"/>
              <a:t>FORM</a:t>
            </a:r>
            <a:r>
              <a:rPr lang="tt-RU" dirty="0" smtClean="0"/>
              <a:t> контейнерының </a:t>
            </a:r>
            <a:r>
              <a:rPr lang="en-US" dirty="0" err="1" smtClean="0"/>
              <a:t>onReset</a:t>
            </a:r>
            <a:r>
              <a:rPr lang="tt-RU" smtClean="0"/>
              <a:t> вакыйга эшкәрткечендә башкарылды.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71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2394</Words>
  <Application>Microsoft Office PowerPoint</Application>
  <PresentationFormat>Произвольный</PresentationFormat>
  <Paragraphs>218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Формаларны программалау</vt:lpstr>
      <vt:lpstr>FORM контейнеры</vt:lpstr>
      <vt:lpstr>Презентация PowerPoint</vt:lpstr>
      <vt:lpstr> action үзлеге</vt:lpstr>
      <vt:lpstr> method үзлеге</vt:lpstr>
      <vt:lpstr>Презентация PowerPoint</vt:lpstr>
      <vt:lpstr> target үзлеге</vt:lpstr>
      <vt:lpstr>Презентация PowerPoint</vt:lpstr>
      <vt:lpstr> elements[] коллекциясе</vt:lpstr>
      <vt:lpstr>Презентация PowerPoint</vt:lpstr>
      <vt:lpstr>Form объекты методлары</vt:lpstr>
      <vt:lpstr> reset() методы</vt:lpstr>
      <vt:lpstr>Form объекты вакыйгалары</vt:lpstr>
      <vt:lpstr>Презентация PowerPoint</vt:lpstr>
      <vt:lpstr>Презентация PowerPoint</vt:lpstr>
      <vt:lpstr>Презентация PowerPoint</vt:lpstr>
      <vt:lpstr>Reset вакыйгасы</vt:lpstr>
      <vt:lpstr>Презентация PowerPoint</vt:lpstr>
      <vt:lpstr>Форма кырлары һәм аларның объектлары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Текст кертү кыры (Text объекты)</vt:lpstr>
      <vt:lpstr>Мисал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Вариантлар исемлеге (Select һәм Option объектлары)</vt:lpstr>
      <vt:lpstr>Option объектларын төзү</vt:lpstr>
      <vt:lpstr> options[] коллекциясе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Формаларны программалау</dc:title>
  <dc:creator>Анис Галимянов</dc:creator>
  <cp:lastModifiedBy>Галимянов Анис Фуатович</cp:lastModifiedBy>
  <cp:revision>28</cp:revision>
  <dcterms:created xsi:type="dcterms:W3CDTF">2016-12-05T16:32:44Z</dcterms:created>
  <dcterms:modified xsi:type="dcterms:W3CDTF">2016-12-06T11:56:24Z</dcterms:modified>
</cp:coreProperties>
</file>