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66"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7E106EF-E7ED-4411-8D3A-FB12AD4F8C49}"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1664786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E106EF-E7ED-4411-8D3A-FB12AD4F8C49}"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2350157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7E106EF-E7ED-4411-8D3A-FB12AD4F8C49}"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27333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7E106EF-E7ED-4411-8D3A-FB12AD4F8C49}"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215609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7E106EF-E7ED-4411-8D3A-FB12AD4F8C49}" type="datetimeFigureOut">
              <a:rPr lang="ru-RU" smtClean="0"/>
              <a:t>23.09.2017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390632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7E106EF-E7ED-4411-8D3A-FB12AD4F8C49}" type="datetimeFigureOut">
              <a:rPr lang="ru-RU" smtClean="0"/>
              <a:t>23.09.2017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806993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7E106EF-E7ED-4411-8D3A-FB12AD4F8C49}" type="datetimeFigureOut">
              <a:rPr lang="ru-RU" smtClean="0"/>
              <a:t>23.09.2017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3111245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7E106EF-E7ED-4411-8D3A-FB12AD4F8C49}"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2148272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7E106EF-E7ED-4411-8D3A-FB12AD4F8C49}"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3820960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E106EF-E7ED-4411-8D3A-FB12AD4F8C49}"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432670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E106EF-E7ED-4411-8D3A-FB12AD4F8C49}"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013C0F-53C3-4CD6-9401-40EFBB7A35F6}" type="slidenum">
              <a:rPr lang="ru-RU" smtClean="0"/>
              <a:t>‹#›</a:t>
            </a:fld>
            <a:endParaRPr lang="ru-RU"/>
          </a:p>
        </p:txBody>
      </p:sp>
    </p:spTree>
    <p:extLst>
      <p:ext uri="{BB962C8B-B14F-4D97-AF65-F5344CB8AC3E}">
        <p14:creationId xmlns:p14="http://schemas.microsoft.com/office/powerpoint/2010/main" val="1724303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E106EF-E7ED-4411-8D3A-FB12AD4F8C49}" type="datetimeFigureOut">
              <a:rPr lang="ru-RU" smtClean="0"/>
              <a:t>23.09.2017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013C0F-53C3-4CD6-9401-40EFBB7A35F6}" type="slidenum">
              <a:rPr lang="ru-RU" smtClean="0"/>
              <a:t>‹#›</a:t>
            </a:fld>
            <a:endParaRPr lang="ru-RU"/>
          </a:p>
        </p:txBody>
      </p:sp>
    </p:spTree>
    <p:extLst>
      <p:ext uri="{BB962C8B-B14F-4D97-AF65-F5344CB8AC3E}">
        <p14:creationId xmlns:p14="http://schemas.microsoft.com/office/powerpoint/2010/main" val="3523032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Законодательство Российской Федерации о защите компьютерной информации</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805969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lstStyle/>
          <a:p>
            <a:r>
              <a:rPr lang="ru-RU" dirty="0"/>
              <a:t>Текст законов можно найти в правовых информационных системах «Консультант+», «Гарант» и др., а также в Интернете. Законода­тельство РФ достаточно часто модифицируется и дополняется. Например, вместо Закона об авторском праве в 2006 г. была принята часть четвертая Гражданского кодекса, последняя редакция которого по состоянию на сен­тябрь 2008 г. опубликована в редакции Федерального закона от 30.06.2008 </a:t>
            </a:r>
            <a:r>
              <a:rPr lang="en-US" dirty="0"/>
              <a:t>N </a:t>
            </a:r>
            <a:r>
              <a:rPr lang="ru-RU" dirty="0"/>
              <a:t>104-ФЗ.</a:t>
            </a:r>
          </a:p>
        </p:txBody>
      </p:sp>
    </p:spTree>
    <p:extLst>
      <p:ext uri="{BB962C8B-B14F-4D97-AF65-F5344CB8AC3E}">
        <p14:creationId xmlns:p14="http://schemas.microsoft.com/office/powerpoint/2010/main" val="354809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Уголовный Кодекс РФ о преступлениях в сфере компьютерной информации</a:t>
            </a:r>
          </a:p>
        </p:txBody>
      </p:sp>
      <p:sp>
        <p:nvSpPr>
          <p:cNvPr id="3" name="Объект 2"/>
          <p:cNvSpPr>
            <a:spLocks noGrp="1"/>
          </p:cNvSpPr>
          <p:nvPr>
            <p:ph idx="1"/>
          </p:nvPr>
        </p:nvSpPr>
        <p:spPr/>
        <p:txBody>
          <a:bodyPr>
            <a:normAutofit fontScale="70000" lnSpcReduction="20000"/>
          </a:bodyPr>
          <a:lstStyle/>
          <a:p>
            <a:r>
              <a:rPr lang="ru-RU" dirty="0"/>
              <a:t>(http://www. </a:t>
            </a:r>
            <a:r>
              <a:rPr lang="ru-RU" dirty="0" err="1"/>
              <a:t>consultant</a:t>
            </a:r>
            <a:r>
              <a:rPr lang="ru-RU" dirty="0"/>
              <a:t>. </a:t>
            </a:r>
            <a:r>
              <a:rPr lang="ru-RU" dirty="0" err="1"/>
              <a:t>ru</a:t>
            </a:r>
            <a:r>
              <a:rPr lang="ru-RU" dirty="0"/>
              <a:t>/</a:t>
            </a:r>
            <a:r>
              <a:rPr lang="ru-RU" dirty="0" err="1"/>
              <a:t>online</a:t>
            </a:r>
            <a:r>
              <a:rPr lang="ru-RU" dirty="0"/>
              <a:t>/</a:t>
            </a:r>
            <a:r>
              <a:rPr lang="ru-RU" dirty="0" err="1"/>
              <a:t>base</a:t>
            </a:r>
            <a:r>
              <a:rPr lang="ru-RU" dirty="0"/>
              <a:t>/?</a:t>
            </a:r>
            <a:r>
              <a:rPr lang="ru-RU" dirty="0" err="1"/>
              <a:t>req</a:t>
            </a:r>
            <a:r>
              <a:rPr lang="ru-RU" dirty="0"/>
              <a:t> =</a:t>
            </a:r>
            <a:r>
              <a:rPr lang="ru-RU" dirty="0" err="1"/>
              <a:t>doc;base</a:t>
            </a:r>
            <a:r>
              <a:rPr lang="ru-RU" dirty="0"/>
              <a:t>=LA </a:t>
            </a:r>
            <a:r>
              <a:rPr lang="ru-RU" dirty="0" err="1"/>
              <a:t>W;n</a:t>
            </a:r>
            <a:r>
              <a:rPr lang="ru-RU" dirty="0"/>
              <a:t> =93082</a:t>
            </a:r>
            <a:r>
              <a:rPr lang="ru-RU" dirty="0" smtClean="0"/>
              <a:t>)</a:t>
            </a:r>
          </a:p>
          <a:p>
            <a:r>
              <a:rPr lang="ru-RU" dirty="0" smtClean="0"/>
              <a:t>Статья 272. Неправомерный доступ к компьютерной информации</a:t>
            </a:r>
          </a:p>
          <a:p>
            <a:r>
              <a:rPr lang="ru-RU" dirty="0" smtClean="0"/>
              <a:t>1.	Неправомерный доступ к охраняемой законом компьютерной информации, то есть информации на машинном носителе, в электронно-вычислительной машине (ЭВМ), системе ЭВМ или их сети, если это деяние повлекло уничтожение, блокирование, модификацию либо копирование информации, нарушение работы ЭВМ, системы ЭВМ или их сети, - наказывается штрафом в размере до двухсот тысяч рублей или в размере заработной платы или иного дохода осужденного за период до восемнадцати месяцев, либо исправительными работами на срок от шести месяцев до одного года, либо лишением свободы на срок до двух лет (в ред. Федерального закона от 08.12.03 № 162-ФЗ).</a:t>
            </a:r>
          </a:p>
          <a:p>
            <a:r>
              <a:rPr lang="ru-RU" dirty="0" smtClean="0"/>
              <a:t>2.	То же деяние, совершенное группой лиц по предварительному сговору или организованной группой либо лицом с использованием своего служебного положения, а равно имеющим доступ к ЭВМ, системе ЭВМ или их сети, - наказывается штрафом в размере от ста тысяч до трехсот тысяч рублей или в размере заработной платы или иного дохода осужденного за период от одного года до двух лет, либо исправительными работами на срок от одного года до двух лет, либо арестом на срок от трех до шести месяцев, либо лишением свободы на срок до пяти лет (в ред. Федерального закона от 08.12.03 № 162-ФЗ).</a:t>
            </a:r>
          </a:p>
          <a:p>
            <a:endParaRPr lang="ru-RU" dirty="0"/>
          </a:p>
        </p:txBody>
      </p:sp>
    </p:spTree>
    <p:extLst>
      <p:ext uri="{BB962C8B-B14F-4D97-AF65-F5344CB8AC3E}">
        <p14:creationId xmlns:p14="http://schemas.microsoft.com/office/powerpoint/2010/main" val="346972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i="1" dirty="0"/>
              <a:t>Статья 273. Создание, использование и распространение вредоносных программ для ЭВМ</a:t>
            </a:r>
          </a:p>
        </p:txBody>
      </p:sp>
      <p:sp>
        <p:nvSpPr>
          <p:cNvPr id="3" name="Объект 2"/>
          <p:cNvSpPr>
            <a:spLocks noGrp="1"/>
          </p:cNvSpPr>
          <p:nvPr>
            <p:ph idx="1"/>
          </p:nvPr>
        </p:nvSpPr>
        <p:spPr/>
        <p:txBody>
          <a:bodyPr>
            <a:normAutofit fontScale="92500" lnSpcReduction="10000"/>
          </a:bodyPr>
          <a:lstStyle/>
          <a:p>
            <a:r>
              <a:rPr lang="ru-RU" dirty="0" smtClean="0"/>
              <a:t>1.	Создание программ для ЭВМ или внесение изменений в существующие программы, заведомо приводящих к несанкционированному уничтожению, блокированию, модификации либо копированию информации, нарушению работы ЭВМ, системы ЭВМ или их сети, а равно использование либо распространение таких программ или машинных носителей с такими программами - наказываются лишением свободы на срок до трех лет со штрафом в размере до двухсот тысяч рублей или в размере заработной платы или иного дохода осужденного за период до восемнадцати месяцев (вред. Федерального закона от 08.12.03 № 162- ФЗ).</a:t>
            </a:r>
          </a:p>
          <a:p>
            <a:r>
              <a:rPr lang="ru-RU" dirty="0" smtClean="0"/>
              <a:t>2.	Те же деяния, повлекшие по неосторожности тяжкие последствия, - наказываются лишением свободы на срок от трех до семи лет.</a:t>
            </a:r>
          </a:p>
          <a:p>
            <a:endParaRPr lang="ru-RU" dirty="0"/>
          </a:p>
        </p:txBody>
      </p:sp>
    </p:spTree>
    <p:extLst>
      <p:ext uri="{BB962C8B-B14F-4D97-AF65-F5344CB8AC3E}">
        <p14:creationId xmlns:p14="http://schemas.microsoft.com/office/powerpoint/2010/main" val="3004362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Статья 274. Нарушение правил эксплуатации ЭВМ, системы ЭВМ или их сети</a:t>
            </a:r>
            <a:endParaRPr lang="ru-RU" dirty="0"/>
          </a:p>
        </p:txBody>
      </p:sp>
      <p:sp>
        <p:nvSpPr>
          <p:cNvPr id="3" name="Объект 2"/>
          <p:cNvSpPr>
            <a:spLocks noGrp="1"/>
          </p:cNvSpPr>
          <p:nvPr>
            <p:ph idx="1"/>
          </p:nvPr>
        </p:nvSpPr>
        <p:spPr/>
        <p:txBody>
          <a:bodyPr>
            <a:normAutofit lnSpcReduction="10000"/>
          </a:bodyPr>
          <a:lstStyle/>
          <a:p>
            <a:r>
              <a:rPr lang="ru-RU" dirty="0" smtClean="0"/>
              <a:t>1.	Нарушение правил эксплуатации ЭВМ, системы ЭВМ или их сети лицом, имеющим доступ к ЭВМ, системе ЭВМ или их сети, по влекшее уничтожение, блокирование или модификацию охраняемой законом информации ЭВМ, если это деяние причинило существенный вред, - наказывается лишением права занимать определенные должности или заниматься определенной деятельностью на срок до пяти лет, либо обязательными работами на срок от ста восьмидесяти до двухсот сорока часов, либо ограничением свободы на срок до двух лет.</a:t>
            </a:r>
          </a:p>
          <a:p>
            <a:r>
              <a:rPr lang="ru-RU" dirty="0" smtClean="0"/>
              <a:t>2.	То же деяние, повлекшее по неосторожности тяжкие последствия, - наказывается лишением свободы на срок до четырех лет.</a:t>
            </a:r>
          </a:p>
          <a:p>
            <a:endParaRPr lang="ru-RU" dirty="0"/>
          </a:p>
        </p:txBody>
      </p:sp>
    </p:spTree>
    <p:extLst>
      <p:ext uri="{BB962C8B-B14F-4D97-AF65-F5344CB8AC3E}">
        <p14:creationId xmlns:p14="http://schemas.microsoft.com/office/powerpoint/2010/main" val="1604513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Законодательство РФ о защите программ для ЭВМ, как объекта авторского права</a:t>
            </a:r>
          </a:p>
        </p:txBody>
      </p:sp>
      <p:sp>
        <p:nvSpPr>
          <p:cNvPr id="3" name="Объект 2"/>
          <p:cNvSpPr>
            <a:spLocks noGrp="1"/>
          </p:cNvSpPr>
          <p:nvPr>
            <p:ph idx="1"/>
          </p:nvPr>
        </p:nvSpPr>
        <p:spPr/>
        <p:txBody>
          <a:bodyPr>
            <a:normAutofit fontScale="92500" lnSpcReduction="20000"/>
          </a:bodyPr>
          <a:lstStyle/>
          <a:p>
            <a:r>
              <a:rPr lang="ru-RU" dirty="0" smtClean="0"/>
              <a:t>Часть 4 Гражданского кодекса РФ определяет права на результаты интеллектуальной деятельности.</a:t>
            </a:r>
          </a:p>
          <a:p>
            <a:r>
              <a:rPr lang="ru-RU" dirty="0" smtClean="0">
                <a:solidFill>
                  <a:srgbClr val="C00000"/>
                </a:solidFill>
              </a:rPr>
              <a:t>Статья 1225. Охраняемые результаты интеллектуальной деятельности и средства индивидуализации</a:t>
            </a:r>
          </a:p>
          <a:p>
            <a:r>
              <a:rPr lang="ru-RU" dirty="0" smtClean="0"/>
              <a:t>1. Результатами интеллектуальной деятельности и приравненными к ним средствами индивидуализации юридических лиц, товаров, работ, услуг и предприятий, которым предоставляется правовая охрана (интеллектуальной собственностью), являются:</a:t>
            </a:r>
          </a:p>
          <a:p>
            <a:r>
              <a:rPr lang="ru-RU" dirty="0" smtClean="0"/>
              <a:t>1)	произведения науки, литературы и искусства;</a:t>
            </a:r>
          </a:p>
          <a:p>
            <a:r>
              <a:rPr lang="ru-RU" dirty="0" smtClean="0"/>
              <a:t>2)	программы для электронных вычислительных машин (программы для ЭВМ);</a:t>
            </a:r>
          </a:p>
          <a:p>
            <a:r>
              <a:rPr lang="ru-RU" dirty="0" smtClean="0"/>
              <a:t>3)	базы данных; ...</a:t>
            </a:r>
          </a:p>
          <a:p>
            <a:endParaRPr lang="ru-RU" dirty="0"/>
          </a:p>
        </p:txBody>
      </p:sp>
    </p:spTree>
    <p:extLst>
      <p:ext uri="{BB962C8B-B14F-4D97-AF65-F5344CB8AC3E}">
        <p14:creationId xmlns:p14="http://schemas.microsoft.com/office/powerpoint/2010/main" val="3182255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Статья 1256. Действие исключительного права на произведения науки, литературы и искусства на территории Российской Федерации</a:t>
            </a:r>
            <a:endParaRPr lang="ru-RU" sz="3200" dirty="0"/>
          </a:p>
        </p:txBody>
      </p:sp>
      <p:sp>
        <p:nvSpPr>
          <p:cNvPr id="3" name="Объект 2"/>
          <p:cNvSpPr>
            <a:spLocks noGrp="1"/>
          </p:cNvSpPr>
          <p:nvPr>
            <p:ph idx="1"/>
          </p:nvPr>
        </p:nvSpPr>
        <p:spPr/>
        <p:txBody>
          <a:bodyPr/>
          <a:lstStyle/>
          <a:p>
            <a:r>
              <a:rPr lang="ru-RU" dirty="0" smtClean="0"/>
              <a:t>Исключительное право на произведения науки, литературы и искусства распространяется:</a:t>
            </a:r>
          </a:p>
          <a:p>
            <a:r>
              <a:rPr lang="ru-RU" dirty="0" smtClean="0"/>
              <a:t>1) на произведения, обнародованные на территории Российской Федерации или необнародованные, но находящиеся в какой-либо объективной форме на территории Российской Федерации, и признается за авторами (их правопреемниками) независимо от их гражданства;...</a:t>
            </a:r>
          </a:p>
          <a:p>
            <a:endParaRPr lang="ru-RU" dirty="0"/>
          </a:p>
        </p:txBody>
      </p:sp>
    </p:spTree>
    <p:extLst>
      <p:ext uri="{BB962C8B-B14F-4D97-AF65-F5344CB8AC3E}">
        <p14:creationId xmlns:p14="http://schemas.microsoft.com/office/powerpoint/2010/main" val="534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 1261. Программы для ЭВМ</a:t>
            </a:r>
            <a:endParaRPr lang="ru-RU" dirty="0"/>
          </a:p>
        </p:txBody>
      </p:sp>
      <p:sp>
        <p:nvSpPr>
          <p:cNvPr id="3" name="Объект 2"/>
          <p:cNvSpPr>
            <a:spLocks noGrp="1"/>
          </p:cNvSpPr>
          <p:nvPr>
            <p:ph idx="1"/>
          </p:nvPr>
        </p:nvSpPr>
        <p:spPr/>
        <p:txBody>
          <a:bodyPr>
            <a:normAutofit lnSpcReduction="10000"/>
          </a:bodyPr>
          <a:lstStyle/>
          <a:p>
            <a:r>
              <a:rPr lang="ru-RU" dirty="0" smtClean="0"/>
              <a:t>Авторские права на все виды программ для ЭВМ (в том числе на операционные системы и программные комплексы), которые могут быть выражены на любом языке и в любой форме, включая исходный текст и объектный код, охраняются так же, как авторские права на произведения литературы. Программой для ЭВМ является представленная в объективной форме совокупность данных и команд, предназначенных для функционирования ЭВМ и других компьютерных устройств в целях получения определенного результата, включая подготовительные материалы, полученные в ходе разработки программы для ЭВМ, и порождаемые ею аудиовизуальные отображения.</a:t>
            </a:r>
            <a:endParaRPr lang="ru-RU" dirty="0"/>
          </a:p>
        </p:txBody>
      </p:sp>
    </p:spTree>
    <p:extLst>
      <p:ext uri="{BB962C8B-B14F-4D97-AF65-F5344CB8AC3E}">
        <p14:creationId xmlns:p14="http://schemas.microsoft.com/office/powerpoint/2010/main" val="3154632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92500" lnSpcReduction="10000"/>
          </a:bodyPr>
          <a:lstStyle/>
          <a:p>
            <a:r>
              <a:rPr lang="ru-RU" dirty="0" smtClean="0"/>
              <a:t>Кроме того, в части 4 Гражданского кодекса присутствуют специальные статьи, посвященные программам для ЭВМ:</a:t>
            </a:r>
          </a:p>
          <a:p>
            <a:r>
              <a:rPr lang="ru-RU" dirty="0" smtClean="0"/>
              <a:t>Статья 1262. Государственная регистрация программ для ЭВМ и баз данных Статья 1280. Свободное воспроизведение программ для ЭВМ и баз данных. Декомпилирование программ для ЭВМ</a:t>
            </a:r>
          </a:p>
          <a:p>
            <a:r>
              <a:rPr lang="ru-RU" dirty="0" smtClean="0"/>
              <a:t>Статья 1296. Программы для ЭВМ и базы данных, созданные по заказу</a:t>
            </a:r>
          </a:p>
          <a:p>
            <a:r>
              <a:rPr lang="ru-RU" dirty="0" smtClean="0"/>
              <a:t>Статья 1297. Программы для ЭВМ и базы данных, созданные при выполнении работ</a:t>
            </a:r>
          </a:p>
          <a:p>
            <a:r>
              <a:rPr lang="ru-RU" dirty="0" smtClean="0"/>
              <a:t>по договору.</a:t>
            </a:r>
          </a:p>
          <a:p>
            <a:r>
              <a:rPr lang="ru-RU" dirty="0" smtClean="0"/>
              <a:t>Многие положения других статей относятся ко всем объектам авторского права, которыми являются и программы для ЭВМ и базы данных.</a:t>
            </a:r>
          </a:p>
          <a:p>
            <a:r>
              <a:rPr lang="ru-RU" dirty="0" smtClean="0"/>
              <a:t>Ответственность за нарушение авторских прав изложена в статье 146 Уголовного кодекса РФ.</a:t>
            </a:r>
          </a:p>
          <a:p>
            <a:endParaRPr lang="ru-RU" dirty="0"/>
          </a:p>
        </p:txBody>
      </p:sp>
    </p:spTree>
    <p:extLst>
      <p:ext uri="{BB962C8B-B14F-4D97-AF65-F5344CB8AC3E}">
        <p14:creationId xmlns:p14="http://schemas.microsoft.com/office/powerpoint/2010/main" val="1225078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smtClean="0"/>
              <a:t>1.3.3	Федеральный закон РФ «Об информации, информационных технологиях и о защите информации»</a:t>
            </a:r>
            <a:endParaRPr lang="ru-RU" sz="3600" dirty="0"/>
          </a:p>
        </p:txBody>
      </p:sp>
      <p:sp>
        <p:nvSpPr>
          <p:cNvPr id="3" name="Объект 2"/>
          <p:cNvSpPr>
            <a:spLocks noGrp="1"/>
          </p:cNvSpPr>
          <p:nvPr>
            <p:ph idx="1"/>
          </p:nvPr>
        </p:nvSpPr>
        <p:spPr/>
        <p:txBody>
          <a:bodyPr>
            <a:normAutofit fontScale="70000" lnSpcReduction="20000"/>
          </a:bodyPr>
          <a:lstStyle/>
          <a:p>
            <a:r>
              <a:rPr lang="ru-RU" dirty="0" smtClean="0"/>
              <a:t>Статья 1. Сфера действия настоящего Федерального закона</a:t>
            </a:r>
          </a:p>
          <a:p>
            <a:r>
              <a:rPr lang="ru-RU" dirty="0" smtClean="0"/>
              <a:t>1.	Настоящий Федеральный закон регулирует отношения, возникающие</a:t>
            </a:r>
          </a:p>
          <a:p>
            <a:r>
              <a:rPr lang="ru-RU" dirty="0" smtClean="0"/>
              <a:t>при:</a:t>
            </a:r>
          </a:p>
          <a:p>
            <a:r>
              <a:rPr lang="ru-RU" dirty="0" smtClean="0"/>
              <a:t>1)	осуществлении права на поиск, получение, передачу, производство и распространение информации;</a:t>
            </a:r>
          </a:p>
          <a:p>
            <a:r>
              <a:rPr lang="ru-RU" dirty="0" smtClean="0"/>
              <a:t>2)	применении информационных технологий;</a:t>
            </a:r>
          </a:p>
          <a:p>
            <a:r>
              <a:rPr lang="ru-RU" dirty="0" smtClean="0"/>
              <a:t>3)	обеспечении защиты информации.</a:t>
            </a:r>
          </a:p>
          <a:p>
            <a:r>
              <a:rPr lang="ru-RU" dirty="0" smtClean="0"/>
              <a:t>2.	Положения настоящего Федерального закона не распространяются на отношения, возникающие при правовой охране результатов интеллектуальной деятельности и приравненных к ним средств индивидуализации.</a:t>
            </a:r>
          </a:p>
          <a:p>
            <a:r>
              <a:rPr lang="ru-RU" dirty="0" smtClean="0"/>
              <a:t>Дальнейшие статьи содержат многочисленные положения правового регулирования в сфере информации, информационных технологий и защиты информации. Большое внимание уделяется вопросам ограничения доступа к информации, создания государственных информационных систем, защиты информации.</a:t>
            </a:r>
          </a:p>
          <a:p>
            <a:endParaRPr lang="ru-RU" dirty="0"/>
          </a:p>
        </p:txBody>
      </p:sp>
    </p:spTree>
    <p:extLst>
      <p:ext uri="{BB962C8B-B14F-4D97-AF65-F5344CB8AC3E}">
        <p14:creationId xmlns:p14="http://schemas.microsoft.com/office/powerpoint/2010/main" val="2111824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1.4	Требования к организации рабочих мест пользователей ПК</a:t>
            </a:r>
            <a:endParaRPr lang="ru-RU" dirty="0"/>
          </a:p>
        </p:txBody>
      </p:sp>
      <p:sp>
        <p:nvSpPr>
          <p:cNvPr id="3" name="Объект 2"/>
          <p:cNvSpPr>
            <a:spLocks noGrp="1"/>
          </p:cNvSpPr>
          <p:nvPr>
            <p:ph idx="1"/>
          </p:nvPr>
        </p:nvSpPr>
        <p:spPr/>
        <p:txBody>
          <a:bodyPr>
            <a:normAutofit fontScale="55000" lnSpcReduction="20000"/>
          </a:bodyPr>
          <a:lstStyle/>
          <a:p>
            <a:r>
              <a:rPr lang="ru-RU" dirty="0" smtClean="0"/>
              <a:t>Главным документом, определяющим данные требования, является СанПиН 2.2.2/2.4.1340-03 «Гигиенические требования к персональным электронно-вычислительным машинам и организации работы».</a:t>
            </a:r>
          </a:p>
          <a:p>
            <a:r>
              <a:rPr lang="ru-RU" dirty="0" smtClean="0"/>
              <a:t>Документ содержит разделы:</a:t>
            </a:r>
          </a:p>
          <a:p>
            <a:r>
              <a:rPr lang="ru-RU" dirty="0" smtClean="0"/>
              <a:t>I.	Общие положения и область применения</a:t>
            </a:r>
          </a:p>
          <a:p>
            <a:r>
              <a:rPr lang="ru-RU" dirty="0" smtClean="0"/>
              <a:t>II.	Требования к ПЭВМ</a:t>
            </a:r>
          </a:p>
          <a:p>
            <a:r>
              <a:rPr lang="ru-RU" dirty="0" smtClean="0"/>
              <a:t>III.	Требования к помещениям для работы с ПЭВМ</a:t>
            </a:r>
          </a:p>
          <a:p>
            <a:r>
              <a:rPr lang="ru-RU" dirty="0" smtClean="0"/>
              <a:t>IV.	Требования к микроклимату, содержанию аэроионов и вредных химических веществ в воздухе на рабочих местах, оборудованных ПЭВМ</a:t>
            </a:r>
          </a:p>
          <a:p>
            <a:r>
              <a:rPr lang="ru-RU" dirty="0" smtClean="0"/>
              <a:t>V.	Требования к уровням шума и вибрации на рабочих местах, оборудованных ПЭВМ</a:t>
            </a:r>
          </a:p>
          <a:p>
            <a:r>
              <a:rPr lang="ru-RU" dirty="0" smtClean="0"/>
              <a:t>VI.	Требования к освещению на рабочих местах, оборудованных ПЭВМ</a:t>
            </a:r>
          </a:p>
          <a:p>
            <a:r>
              <a:rPr lang="ru-RU" dirty="0" smtClean="0"/>
              <a:t>VII.	Требования к уровням электромагнитных полей на рабочих </a:t>
            </a:r>
            <a:r>
              <a:rPr lang="ru-RU" dirty="0" err="1" smtClean="0"/>
              <a:t>мес¬тах</a:t>
            </a:r>
            <a:r>
              <a:rPr lang="ru-RU" dirty="0" smtClean="0"/>
              <a:t>, оборудованных ПЭВМ</a:t>
            </a:r>
          </a:p>
          <a:p>
            <a:r>
              <a:rPr lang="ru-RU" dirty="0" smtClean="0"/>
              <a:t>VIII.	Требования к визуальным параметрам ВДТ (</a:t>
            </a:r>
            <a:r>
              <a:rPr lang="ru-RU" dirty="0" err="1"/>
              <a:t>видеодисплейный</a:t>
            </a:r>
            <a:r>
              <a:rPr lang="ru-RU" dirty="0"/>
              <a:t> </a:t>
            </a:r>
            <a:r>
              <a:rPr lang="ru-RU" dirty="0" smtClean="0"/>
              <a:t>терминал), контролируемым на рабочих местах</a:t>
            </a:r>
          </a:p>
          <a:p>
            <a:r>
              <a:rPr lang="ru-RU" dirty="0" smtClean="0"/>
              <a:t>IX.	Общие требования к организации рабочих мест пользователей ПЭВМ</a:t>
            </a:r>
          </a:p>
          <a:p>
            <a:r>
              <a:rPr lang="ru-RU" dirty="0" smtClean="0"/>
              <a:t>X.	Требования к организации и оборудованию рабочих мест с ПЭВМ для взрослых пользователей</a:t>
            </a:r>
          </a:p>
          <a:p>
            <a:r>
              <a:rPr lang="ru-RU" dirty="0" smtClean="0"/>
              <a:t>XI.	Требования к организации и оборудованию рабочих мест с ПЭВМ для обучающихся в общеобразовательных учреждениях и учреждениях начального и высшего профессионального образования</a:t>
            </a:r>
          </a:p>
          <a:p>
            <a:endParaRPr lang="ru-RU" dirty="0"/>
          </a:p>
        </p:txBody>
      </p:sp>
    </p:spTree>
    <p:extLst>
      <p:ext uri="{BB962C8B-B14F-4D97-AF65-F5344CB8AC3E}">
        <p14:creationId xmlns:p14="http://schemas.microsoft.com/office/powerpoint/2010/main" val="1100987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57939"/>
            <a:ext cx="10515600" cy="5619024"/>
          </a:xfrm>
        </p:spPr>
        <p:txBody>
          <a:bodyPr/>
          <a:lstStyle/>
          <a:p>
            <a:r>
              <a:rPr lang="ru-RU" dirty="0" smtClean="0"/>
              <a:t>XII.	Требования к оборудованию и организации помещений с ПЭВМ для детей дошкольного возраста</a:t>
            </a:r>
          </a:p>
          <a:p>
            <a:r>
              <a:rPr lang="ru-RU" dirty="0" smtClean="0"/>
              <a:t>XIII.	Требования к организации медицинского обслуживания пользователей ПЭВМ</a:t>
            </a:r>
          </a:p>
          <a:p>
            <a:r>
              <a:rPr lang="ru-RU" dirty="0" smtClean="0"/>
              <a:t>XIV.	Требования к проведению государственного санитарно-эпидемиологического надзора и производственного контроля.</a:t>
            </a:r>
          </a:p>
          <a:p>
            <a:r>
              <a:rPr lang="ru-RU" dirty="0" smtClean="0"/>
              <a:t>Документ содержит также 14 приложений.</a:t>
            </a:r>
          </a:p>
          <a:p>
            <a:r>
              <a:rPr lang="ru-RU" dirty="0" smtClean="0"/>
              <a:t>Некоторые самые существенные требования по организации рабочих мест пользователей ПЭВМ (так здесь называют ПК; ВДТ - </a:t>
            </a:r>
            <a:r>
              <a:rPr lang="ru-RU" dirty="0" err="1" smtClean="0"/>
              <a:t>видеодисплейный</a:t>
            </a:r>
            <a:r>
              <a:rPr lang="ru-RU" dirty="0" smtClean="0"/>
              <a:t> терминал), о которых не должен забывать простой пользователь, приведены в следующих разделах документа:</a:t>
            </a:r>
          </a:p>
          <a:p>
            <a:endParaRPr lang="ru-RU" dirty="0"/>
          </a:p>
        </p:txBody>
      </p:sp>
    </p:spTree>
    <p:extLst>
      <p:ext uri="{BB962C8B-B14F-4D97-AF65-F5344CB8AC3E}">
        <p14:creationId xmlns:p14="http://schemas.microsoft.com/office/powerpoint/2010/main" val="3652490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70000" lnSpcReduction="20000"/>
          </a:bodyPr>
          <a:lstStyle/>
          <a:p>
            <a:r>
              <a:rPr lang="ru-RU" dirty="0" smtClean="0"/>
              <a:t>3.4.	Площадь на одно рабочее место пользователей ПЭВМ с ВДТ на базе электронно-лучевой трубки (ЭЛТ) должна составлять не менее 6 м2, в помещениях культурно-развлекательных учреждений и с ВДТ на базе плоских дискретных экранов (жидкокристаллические, плазменные) - 4,5 м .</a:t>
            </a:r>
          </a:p>
          <a:p>
            <a:r>
              <a:rPr lang="ru-RU" dirty="0" smtClean="0"/>
              <a:t>При использовании ПЭВМ с ВДТ на базе ЭЛТ (без вспомогательных устройств - принтер, сканер и др.), отвечающих требованиям международных стандартов безопасности компьютеров, с продолжительностью работы менее 4-х часов в день допускается минимальная площадь 4,5 м2 на одно рабочее место пользователя (взрослого и учащегося высшего профессионального образования).</a:t>
            </a:r>
          </a:p>
          <a:p>
            <a:r>
              <a:rPr lang="ru-RU" dirty="0" smtClean="0"/>
              <a:t>4.4.	В помещениях, оборудованных ПЭВМ, проводится ежедневная влажная уборка и систематическое проветривание после каждого часа работы на ПЭВМ.</a:t>
            </a:r>
          </a:p>
          <a:p>
            <a:r>
              <a:rPr lang="ru-RU" dirty="0" smtClean="0"/>
              <a:t>6.1.	Рабочие столы следует размещать таким образом, чтобы </a:t>
            </a:r>
            <a:r>
              <a:rPr lang="ru-RU" dirty="0" err="1" smtClean="0"/>
              <a:t>видеодисплейные</a:t>
            </a:r>
            <a:r>
              <a:rPr lang="ru-RU" dirty="0" smtClean="0"/>
              <a:t> терминалы были ориентированы боковой стороной к световым проемам, чтобы естественный свет падал преимущественно слева.</a:t>
            </a:r>
          </a:p>
          <a:p>
            <a:r>
              <a:rPr lang="ru-RU" dirty="0" smtClean="0"/>
              <a:t>9.1.	При размещении рабочих мест с ПЭВМ расстояние между рабочими столами с видеомониторами (в направлении тыла поверхности одного видеомонитора и экрана другого видеомонитора) должно быть не менее 2,0 м, а расстояние между боковыми поверхностями видеомониторов - не менее 1,2 м.</a:t>
            </a:r>
          </a:p>
          <a:p>
            <a:r>
              <a:rPr lang="ru-RU" dirty="0" smtClean="0"/>
              <a:t>9.4.	Экран видеомонитора должен находиться от глаз пользователя на расстоянии 600 - 700 мм, но не ближе 500 мм с учетом размеров алфавитно-цифровых знаков и символов.</a:t>
            </a:r>
          </a:p>
          <a:p>
            <a:endParaRPr lang="ru-RU" dirty="0"/>
          </a:p>
        </p:txBody>
      </p:sp>
    </p:spTree>
    <p:extLst>
      <p:ext uri="{BB962C8B-B14F-4D97-AF65-F5344CB8AC3E}">
        <p14:creationId xmlns:p14="http://schemas.microsoft.com/office/powerpoint/2010/main" val="3709108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92500" lnSpcReduction="20000"/>
          </a:bodyPr>
          <a:lstStyle/>
          <a:p>
            <a:r>
              <a:rPr lang="ru-RU" dirty="0" smtClean="0"/>
              <a:t>9.6.	Конструкция рабочего стула (кресла) должна обеспечивать поддержание рациональной рабочей позы при работе на ПЭВМ, позволять изменять позу с целью снижения статического напряжения мышц шейно-плечевой области и спины для предупреждения развития утомления. Тип рабочего стула (кресла) следует выбирать с учетом роста пользователя, характера и продолжительности работы с ПЭВМ.</a:t>
            </a:r>
          </a:p>
          <a:p>
            <a:r>
              <a:rPr lang="ru-RU" dirty="0" smtClean="0"/>
              <a:t>Рабочий стул (кресло) должен быть подъемно-поворотным, регулируемым по высоте и углам наклона сиденья и спинки, а также расстоянию спинки от переднего края сиденья, при этом регулировка каждого параметра должна быть независимой, легко осуществляемой и иметь надежную фиксацию.</a:t>
            </a:r>
          </a:p>
          <a:p>
            <a:r>
              <a:rPr lang="ru-RU" dirty="0" smtClean="0"/>
              <a:t>9.7.	Поверхность сиденья, спинки и других элементов стула (кресла) должна быть полумягкой, с нескользящим, слабо электризующимся и воздухопроницаемым покрытием, обеспечивающим легкую очистку от загрязнений.</a:t>
            </a:r>
          </a:p>
          <a:p>
            <a:r>
              <a:rPr lang="ru-RU" dirty="0" smtClean="0"/>
              <a:t>Полный текст документа можно найти в Интернете по адресу http://lib.herzen.spb. </a:t>
            </a:r>
            <a:r>
              <a:rPr lang="ru-RU" dirty="0" err="1" smtClean="0"/>
              <a:t>ru</a:t>
            </a:r>
            <a:r>
              <a:rPr lang="ru-RU" dirty="0" smtClean="0"/>
              <a:t>/</a:t>
            </a:r>
            <a:r>
              <a:rPr lang="ru-RU" dirty="0" err="1" smtClean="0"/>
              <a:t>postuplenia</a:t>
            </a:r>
            <a:r>
              <a:rPr lang="ru-RU" dirty="0" smtClean="0"/>
              <a:t>/gigienichjrebov.pdf.</a:t>
            </a:r>
          </a:p>
          <a:p>
            <a:endParaRPr lang="ru-RU" dirty="0"/>
          </a:p>
        </p:txBody>
      </p:sp>
    </p:spTree>
    <p:extLst>
      <p:ext uri="{BB962C8B-B14F-4D97-AF65-F5344CB8AC3E}">
        <p14:creationId xmlns:p14="http://schemas.microsoft.com/office/powerpoint/2010/main" val="179841714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525</Words>
  <Application>Microsoft Office PowerPoint</Application>
  <PresentationFormat>Широкоэкранный</PresentationFormat>
  <Paragraphs>70</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Calibri</vt:lpstr>
      <vt:lpstr>Calibri Light</vt:lpstr>
      <vt:lpstr>Тема Office</vt:lpstr>
      <vt:lpstr>Законодательство Российской Федерации о защите компьютерной информации</vt:lpstr>
      <vt:lpstr>Презентация PowerPoint</vt:lpstr>
      <vt:lpstr>Уголовный Кодекс РФ о преступлениях в сфере компьютерной информации</vt:lpstr>
      <vt:lpstr>Статья 273. Создание, использование и распространение вредоносных программ для ЭВМ</vt:lpstr>
      <vt:lpstr>Статья 274. Нарушение правил эксплуатации ЭВМ, системы ЭВМ или их сети</vt:lpstr>
      <vt:lpstr>Законодательство РФ о защите программ для ЭВМ, как объекта авторского права</vt:lpstr>
      <vt:lpstr>Статья 1256. Действие исключительного права на произведения науки, литературы и искусства на территории Российской Федерации</vt:lpstr>
      <vt:lpstr>Статья 1261. Программы для ЭВМ</vt:lpstr>
      <vt:lpstr>Презентация PowerPoint</vt:lpstr>
      <vt:lpstr>1.3.3 Федеральный закон РФ «Об информации, информационных технологиях и о защите информации»</vt:lpstr>
      <vt:lpstr>1.4 Требования к организации рабочих мест пользователей ПК</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Законодательство Российской Федерации о защите компьютерной информации</dc:title>
  <dc:creator>Анис Галимянов</dc:creator>
  <cp:lastModifiedBy>Анис Галимянов</cp:lastModifiedBy>
  <cp:revision>3</cp:revision>
  <dcterms:created xsi:type="dcterms:W3CDTF">2017-09-23T06:06:57Z</dcterms:created>
  <dcterms:modified xsi:type="dcterms:W3CDTF">2017-09-23T06:55:48Z</dcterms:modified>
</cp:coreProperties>
</file>