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4" r:id="rId1"/>
  </p:sldMasterIdLst>
  <p:sldIdLst>
    <p:sldId id="256" r:id="rId2"/>
    <p:sldId id="314" r:id="rId3"/>
    <p:sldId id="306" r:id="rId4"/>
    <p:sldId id="303" r:id="rId5"/>
    <p:sldId id="305" r:id="rId6"/>
    <p:sldId id="304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31" r:id="rId15"/>
    <p:sldId id="332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325" r:id="rId27"/>
    <p:sldId id="326" r:id="rId28"/>
    <p:sldId id="327" r:id="rId29"/>
    <p:sldId id="328" r:id="rId30"/>
    <p:sldId id="329" r:id="rId31"/>
    <p:sldId id="330" r:id="rId32"/>
    <p:sldId id="281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bestspictures.ru/img/picture/Jun/20/ca907b5b5c4d8954934657a924d13893/4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548680"/>
            <a:ext cx="8208912" cy="316835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sz="4000" dirty="0" smtClean="0">
                <a:latin typeface="Arial Black" pitchFamily="34" charset="0"/>
              </a:rPr>
              <a:t>ТЕОРИЯ И ПРАКТИКА</a:t>
            </a:r>
            <a:br>
              <a:rPr lang="ru-RU" sz="4000" dirty="0" smtClean="0">
                <a:latin typeface="Arial Black" pitchFamily="34" charset="0"/>
              </a:rPr>
            </a:br>
            <a:r>
              <a:rPr lang="ru-RU" sz="4000" dirty="0" smtClean="0">
                <a:latin typeface="Arial Black" pitchFamily="34" charset="0"/>
              </a:rPr>
              <a:t>ПОЛИКУЛЬТУРНОГО</a:t>
            </a:r>
            <a:br>
              <a:rPr lang="ru-RU" sz="4000" dirty="0" smtClean="0">
                <a:latin typeface="Arial Black" pitchFamily="34" charset="0"/>
              </a:rPr>
            </a:br>
            <a:r>
              <a:rPr lang="ru-RU" sz="4000" dirty="0" smtClean="0">
                <a:latin typeface="Arial Black" pitchFamily="34" charset="0"/>
              </a:rPr>
              <a:t>ОБРАЗОВАНИЯ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Валерьян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Фаритович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Габдулхаков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Pr_Gabdulhakov@mail.ru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4000504"/>
            <a:ext cx="8321008" cy="214086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Институт психологии и                               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образования КФУ</a:t>
            </a:r>
          </a:p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2015</a:t>
            </a:r>
          </a:p>
          <a:p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pic>
        <p:nvPicPr>
          <p:cNvPr id="1026" name="Picture 2" descr="C:\Users\XXX\Desktop\проект 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3835"/>
            <a:ext cx="8640960" cy="610137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5004048" y="2492896"/>
            <a:ext cx="3852936" cy="792088"/>
          </a:xfrm>
        </p:spPr>
        <p:txBody>
          <a:bodyPr>
            <a:noAutofit/>
          </a:bodyPr>
          <a:lstStyle/>
          <a:p>
            <a:pPr algn="ctr"/>
            <a:r>
              <a:rPr lang="ru-RU" sz="2400" cap="all" dirty="0" smtClean="0">
                <a:solidFill>
                  <a:srgbClr val="FFFF00"/>
                </a:solidFill>
                <a:latin typeface="Arial Black" pitchFamily="34" charset="0"/>
              </a:rPr>
              <a:t>Поликультурный аспект</a:t>
            </a:r>
            <a:endParaRPr lang="ru-RU" sz="2400" cap="all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340768"/>
            <a:ext cx="8352928" cy="216024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ОДНОВРЕМЕННОЕ ОВЛАДЕНИЕ ДВУМЯ ЯЗЫКАМИ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4365104"/>
            <a:ext cx="79928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Это активный, творческий процесс: ребенок использует при этом все свои лингвистические, коммуникативные и когнитивные ресурсы.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844824"/>
            <a:ext cx="8352928" cy="216024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ЗАКОНОМЕРНОСТИ СМЕШЕНИЯ ЯЗЫКОВЫХ КОДОВ</a:t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НА РАННИХ СТАДИЯХ РАЗВИТИЯ РЕБЕНКА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4365104"/>
            <a:ext cx="7992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Овладение вторым языком может происходить параллельно, поочередно и последовательно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844824"/>
            <a:ext cx="8352928" cy="216024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ЗАКОНОМЕРНОСТИ СМЕШЕНИЯ ЯЗЫКОВЫХ КОДОВ</a:t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НА РАННИХ СТАДИЯХ РАЗВИТИЯ РЕБЕНКА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4365104"/>
            <a:ext cx="79928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Под смешением языковых кодов подразумевается использование элементов (фонологических, лексических, морфосинтаксических) из двух языков в одном высказывании или беседе.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844824"/>
            <a:ext cx="8352928" cy="216024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ЗАКОНОМЕРНОСТИ СМЕШЕНИЯ ЯЗЫКОВЫХ КОДОВ</a:t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НА РАННИХ СТАДИЯХ РАЗВИТИЯ РЕБЕНКА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4077072"/>
            <a:ext cx="82809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Если </a:t>
            </a:r>
            <a:r>
              <a:rPr lang="ru-RU" sz="2800" b="1" cap="all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дома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ребенок говорит на одном языке, а в </a:t>
            </a:r>
            <a:r>
              <a:rPr lang="ru-RU" sz="2800" b="1" cap="all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детском саду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– на другом, или если его родители говорят с ним на разных языках, то двуязычное развитие происходит </a:t>
            </a:r>
            <a:r>
              <a:rPr lang="ru-RU" sz="2800" b="1" cap="all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симультанно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(одновременно)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8352928" cy="216024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ПРИНЦИПЫ ОДНОВРЕМЕННОГО ИЗУЧЕНИЯ ЯЗЫКОВ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4077072"/>
            <a:ext cx="79928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Принцип различения и комплексного использования </a:t>
            </a:r>
            <a:r>
              <a:rPr lang="ru-RU" sz="28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контрастивного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 сопоставительного, сравнительного, интегративного и синхронизированного методов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8352928" cy="216024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ПРИНЦИПЫ ОДНОВРЕМЕННОГО ИЗУЧЕНИЯ ЯЗЫКОВ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4581128"/>
            <a:ext cx="82089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Принцип системности языковых фактов, в основе которого структурная модель языка, распределенная на ряд систем и подсистем.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8352928" cy="216024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ПРИНЦИПЫ ОДНОВРЕМЕННОГО ИЗУЧЕНИЯ ЯЗЫКОВ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4437112"/>
            <a:ext cx="7992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Функционально-семантический принцип. Язык обретает жизнь лишь в действиях, </a:t>
            </a:r>
          </a:p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в способах выражения смысла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8352928" cy="216024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ПРИНЦИПЫ ОДНОВРЕМЕННОГО ИЗУЧЕНИЯ ЯЗЫКОВ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4437112"/>
            <a:ext cx="79928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Культурологический или страноведческий принцип. Познание культуры происходит через лексику изучаемого языка, которая отражает определенные стороны народа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8352928" cy="216024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ПРИНЦИПЫ ОДНОВРЕМЕННОГО ИЗУЧЕНИЯ ЯЗЫКОВ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4221088"/>
            <a:ext cx="79928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Текстоцентрический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принцип. </a:t>
            </a:r>
          </a:p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Текст – объединенная смысловой связью последовательность знаковых единиц, основными свойствами которой являются связность и цельность.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8352928" cy="216024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ПРИНЦИПЫ ОДНОВРЕМЕННОГО ИЗУЧЕНИЯ ЯЗЫКОВ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4437112"/>
            <a:ext cx="79928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Текстоцентрический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принцип предполагает наличие цепной и параллельной связи, правильное построение абзацев и сложных синтаксических целых.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8352928" cy="216024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ПРИНЦИПЫ ОДНОВРЕМЕННОГО ИЗУЧЕНИЯ ЯЗЫКОВ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4293096"/>
            <a:ext cx="79928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Антропоцентрический принцип предполагает рассмотрение личности ребенка как личности языковой во всех ее проявлениях (речевых, духовных, нравственных и др.).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8352928" cy="216024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pic>
        <p:nvPicPr>
          <p:cNvPr id="5" name="Рисунок 4" descr="Версия о бомбе на борту А321 стала результатом перехвата переговоров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640959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979712" y="5229200"/>
            <a:ext cx="520652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28575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Трагедия</a:t>
            </a:r>
            <a:endParaRPr lang="ru-RU" sz="5400" b="0" cap="none" spc="0" dirty="0">
              <a:ln w="28575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8352928" cy="216024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pic>
        <p:nvPicPr>
          <p:cNvPr id="6" name="Рисунок 5" descr="Детское горе 4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206504" cy="4119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Святая гор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78685" y="3212976"/>
            <a:ext cx="4865315" cy="364502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115616" y="4725144"/>
            <a:ext cx="49760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85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Детское горе</a:t>
            </a:r>
            <a:endParaRPr lang="ru-RU" sz="5400" b="1" cap="none" spc="0" dirty="0">
              <a:ln w="28575">
                <a:solidFill>
                  <a:srgbClr val="00206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8352928" cy="216024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РАСТРОЙСТВА ПОВЕДЕНИЯ</a:t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ДЕТЕЙ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4293096"/>
            <a:ext cx="799288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Расстройства поведения, ограничивающиеся условиями семьи;</a:t>
            </a:r>
          </a:p>
          <a:p>
            <a:pPr marL="514350" indent="-514350">
              <a:buAutoNum type="arabicPeriod"/>
            </a:pP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Несоциализированное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растройство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поведения;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Социализированное расстройство поведения;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Другие расстройства поведения.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8352928" cy="216024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СМЕШАННЫЕ РАССТРОЙСТВА ПОВЕДЕНИЯ И ЭМОЦИЙ </a:t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ДЕТЕЙ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4869160"/>
            <a:ext cx="799288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Депрессивное расстройство поведения;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Смешанные расстройства поведения и эмоций.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8352928" cy="216024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ЭМОЦИОНАЛЬНЫЕ РАССТРОЙСТВА, СПЕЦИФИЧНЫЕ ДЛЯ ДЕТСКОГО ВОЗРАСТА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4293096"/>
            <a:ext cx="799288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Тревожные расстройства в связи с разлукой в детском возрасте;</a:t>
            </a:r>
          </a:p>
          <a:p>
            <a:pPr marL="514350" indent="-514350">
              <a:buAutoNum type="arabicPeriod"/>
            </a:pP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Фобическое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тревожное расстройство детского возраста.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Другие эмоциональные расстройства детского возраста.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564904"/>
            <a:ext cx="8352928" cy="136815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Работа с детьми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девиантного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типа опирается на принципы вариативности, гуманности, учета национально-региональных,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социокультурных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особенностей.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4941168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ПРАВИЛО ПОЗИТИВНОГО НАСТРОЯ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564904"/>
            <a:ext cx="8352928" cy="136815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Работа с детьми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девиантного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типа опирается на принципы вариативности, гуманности, учета национально-региональных,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социокультурных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особенностей.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4941168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ПРАВИЛО ДОВЕРИТЕЛЬНОСТИ ВЗАИМОДЕЙСТВИЯ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564904"/>
            <a:ext cx="8352928" cy="136815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Работа с детьми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девиантного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типа опирается на принципы вариативности, гуманности, учета национально-региональных,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социокультурных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особенностей.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4941168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ПРАВИЛО СУБЪЕКТИВНОСТИ ВЗАИМОДЕЙСТВИЯ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564904"/>
            <a:ext cx="8352928" cy="136815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Работа с детьми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девиантного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типа опирается на принципы вариативности, гуманности, учета национально-региональных,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социокультурных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особенностей.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4941168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ПРАВИЛО ПРИЧИННОСТИ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564904"/>
            <a:ext cx="8352928" cy="136815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Работа с детьми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девиантного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типа опирается на принципы вариативности, гуманности, учета национально-региональных,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социокультурных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особенностей.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3080" y="4941168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ПРАВИЛО ПОСЛЕДОВАТЕЛЬНОСТИ </a:t>
            </a:r>
          </a:p>
          <a:p>
            <a:pPr marL="514350" indent="-514350" algn="just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ВО ВЗАИМООТНОШЕНИЯХ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564904"/>
            <a:ext cx="8352928" cy="136815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Работа с детьми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девиантного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типа опирается на принципы вариативности, гуманности, учета национально-региональных,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социокультурных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особенностей.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3080" y="4941168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ПРАВИЛО ПОЗИТИВНОСТИ ВЗАИМОДЕЙСТВИЯ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564904"/>
            <a:ext cx="8352928" cy="136815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Работа с детьми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девиантного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типа опирается на принципы вариативности, гуманности, учета национально-региональных,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социокультурных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особенностей.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501317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ПРАВИЛО ПРИВЛЕКАТЕЛЬНОЙ ИНИЦИАТИВЫ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564904"/>
            <a:ext cx="8352928" cy="136815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Работа с детьми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девиантного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типа опирается на принципы вариативности, гуманности, учета национально-региональных,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социокультурных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особенностей.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3080" y="4941168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ПРАВИЛО ВЗАИМНОГО КОМПРОМИССА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564904"/>
            <a:ext cx="8352928" cy="136815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Работа с детьми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девиантного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типа опирается на принципы вариативности, гуманности, учета национально-региональных,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социокультурных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особенностей.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3080" y="4941168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ПРАВИЛО ГИБКОСТИ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564904"/>
            <a:ext cx="8352928" cy="136815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Работа с детьми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девиантного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типа опирается на принципы вариативности, гуманности, учета национально-региональных,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социокультурных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особенностей.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4941168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ПРАВИЛО ИНДИВИДУАЛЬНОГО ПОДХОДА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564904"/>
            <a:ext cx="8352928" cy="136815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Работа с детьми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девиантного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типа опирается на принципы вариативности, гуманности, учета национально-региональных,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социокультурных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особенностей.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4941168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ПРАВИЛО СИСТЕМНОСТИ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564904"/>
            <a:ext cx="8352928" cy="136815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Работа с детьми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девиантного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типа опирается на принципы вариативности, гуманности, учета национально-региональных,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социокультурных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особенностей.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501317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ПРАВИЛО ПРЕВЕНТИВНОСТИ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293096"/>
            <a:ext cx="7000924" cy="1785950"/>
          </a:xfrm>
        </p:spPr>
        <p:txBody>
          <a:bodyPr>
            <a:normAutofit/>
          </a:bodyPr>
          <a:lstStyle/>
          <a:p>
            <a:pPr marL="578358" indent="-514350" algn="just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b="1" dirty="0" smtClean="0"/>
              <a:t> 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4" y="3212976"/>
            <a:ext cx="8458200" cy="1243137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b="1" dirty="0" smtClean="0"/>
              <a:t/>
            </a:r>
            <a:br>
              <a:rPr lang="en-US" sz="3100" b="1" dirty="0" smtClean="0"/>
            </a:b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980728"/>
            <a:ext cx="38164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Лучшие работы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будут опубликованы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сборнике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2015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г.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6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7" y="0"/>
            <a:ext cx="1872207" cy="1340768"/>
          </a:xfrm>
          <a:prstGeom prst="rect">
            <a:avLst/>
          </a:prstGeom>
          <a:noFill/>
        </p:spPr>
      </p:pic>
      <p:pic>
        <p:nvPicPr>
          <p:cNvPr id="1035" name="Рисунок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0"/>
            <a:ext cx="1872208" cy="1341182"/>
          </a:xfrm>
          <a:prstGeom prst="rect">
            <a:avLst/>
          </a:prstGeom>
          <a:noFill/>
        </p:spPr>
      </p:pic>
      <p:pic>
        <p:nvPicPr>
          <p:cNvPr id="1034" name="Рисунок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0"/>
            <a:ext cx="1910992" cy="1340767"/>
          </a:xfrm>
          <a:prstGeom prst="rect">
            <a:avLst/>
          </a:prstGeom>
          <a:noFill/>
        </p:spPr>
      </p:pic>
      <p:pic>
        <p:nvPicPr>
          <p:cNvPr id="1030" name="Рисунок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4797152"/>
            <a:ext cx="5436096" cy="1850901"/>
          </a:xfrm>
          <a:prstGeom prst="rect">
            <a:avLst/>
          </a:prstGeom>
          <a:noFill/>
        </p:spPr>
      </p:pic>
      <p:sp>
        <p:nvSpPr>
          <p:cNvPr id="1033" name="WordArt 9"/>
          <p:cNvSpPr>
            <a:spLocks noChangeArrowheads="1" noChangeShapeType="1" noTextEdit="1"/>
          </p:cNvSpPr>
          <p:nvPr/>
        </p:nvSpPr>
        <p:spPr bwMode="auto">
          <a:xfrm>
            <a:off x="4283968" y="1844824"/>
            <a:ext cx="4104456" cy="1296144"/>
          </a:xfrm>
          <a:prstGeom prst="rect">
            <a:avLst/>
          </a:prstGeom>
          <a:ln w="19050"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rtl="0"/>
            <a:r>
              <a:rPr lang="ru-RU" sz="3600" b="1" kern="1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Book Antiqua"/>
              </a:rPr>
              <a:t>ИННОВАЦИИ</a:t>
            </a:r>
          </a:p>
          <a:p>
            <a:pPr rtl="0"/>
            <a:r>
              <a:rPr lang="ru-RU" sz="3600" b="1" kern="10" spc="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/>
                <a:latin typeface="Book Antiqua"/>
              </a:rPr>
              <a:t>ДОШКОЛЬНОГО</a:t>
            </a:r>
            <a:r>
              <a:rPr lang="ru-RU" sz="3600" b="1" kern="10" spc="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/>
                <a:latin typeface="Book Antiqua"/>
              </a:rPr>
              <a:t/>
            </a:r>
            <a:br>
              <a:rPr lang="ru-RU" sz="3600" b="1" kern="10" spc="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/>
                <a:latin typeface="Book Antiqua"/>
              </a:rPr>
            </a:br>
            <a:r>
              <a:rPr lang="ru-RU" sz="3600" b="1" kern="10" spc="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/>
                <a:latin typeface="Book Antiqua"/>
              </a:rPr>
              <a:t>ОБРАЗОВАНИЯ</a:t>
            </a:r>
            <a:endParaRPr lang="ru-RU" sz="3600" b="1" kern="10" spc="0" dirty="0" smtClean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effectLst/>
              <a:latin typeface="Book Antiqua"/>
            </a:endParaRPr>
          </a:p>
        </p:txBody>
      </p:sp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>
            <a:off x="2635250" y="12495213"/>
            <a:ext cx="1544638" cy="5667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200" b="1" kern="10" spc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74706"/>
                </a:solidFill>
                <a:effectLst/>
                <a:latin typeface="Book Antiqua"/>
              </a:rPr>
              <a:t>2016</a:t>
            </a:r>
            <a:endParaRPr lang="ru-RU" sz="3200" b="1" kern="10" spc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74706"/>
              </a:solidFill>
              <a:effectLst/>
              <a:latin typeface="Book Antiqua"/>
            </a:endParaRPr>
          </a:p>
        </p:txBody>
      </p:sp>
      <p:sp>
        <p:nvSpPr>
          <p:cNvPr id="1031" name="WordArt 7"/>
          <p:cNvSpPr>
            <a:spLocks noChangeArrowheads="1" noChangeShapeType="1" noTextEdit="1"/>
          </p:cNvSpPr>
          <p:nvPr/>
        </p:nvSpPr>
        <p:spPr bwMode="auto">
          <a:xfrm>
            <a:off x="4067944" y="5301208"/>
            <a:ext cx="3124200" cy="72581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/>
            <a:r>
              <a:rPr lang="ru-RU" sz="200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Приволжский региональный </a:t>
            </a:r>
          </a:p>
          <a:p>
            <a:pPr algn="l" rtl="0"/>
            <a:r>
              <a:rPr lang="ru-RU" sz="200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к</a:t>
            </a:r>
            <a:r>
              <a:rPr lang="ru-RU" sz="2000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онкурс </a:t>
            </a:r>
            <a:r>
              <a:rPr lang="ru-RU" sz="2000" kern="10" spc="0" dirty="0" err="1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инновациооных</a:t>
            </a:r>
            <a:r>
              <a:rPr lang="ru-RU" sz="2000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 идей</a:t>
            </a:r>
          </a:p>
        </p:txBody>
      </p:sp>
      <p:sp>
        <p:nvSpPr>
          <p:cNvPr id="1032" name="WordArt 8"/>
          <p:cNvSpPr>
            <a:spLocks noChangeArrowheads="1" noChangeShapeType="1" noTextEdit="1"/>
          </p:cNvSpPr>
          <p:nvPr/>
        </p:nvSpPr>
        <p:spPr bwMode="auto">
          <a:xfrm>
            <a:off x="7596336" y="5157192"/>
            <a:ext cx="1127125" cy="1085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0000">
                        <a:gamma/>
                        <a:tint val="2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2700000" scaled="1"/>
                </a:gradFill>
                <a:effectLst/>
                <a:latin typeface="Arial Black"/>
              </a:rPr>
              <a:t>VII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FF0000">
                      <a:gamma/>
                      <a:tint val="20000"/>
                      <a:invGamma/>
                    </a:srgbClr>
                  </a:gs>
                  <a:gs pos="100000">
                    <a:srgbClr val="FF0000"/>
                  </a:gs>
                </a:gsLst>
                <a:lin ang="2700000" scaled="1"/>
              </a:gradFill>
              <a:effectLst/>
              <a:latin typeface="Arial Black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6096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6096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6096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1228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1228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491880" y="0"/>
            <a:ext cx="216024" cy="6669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491880" y="6597352"/>
            <a:ext cx="5652120" cy="2606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Выноска со стрелкой вправо 24"/>
          <p:cNvSpPr/>
          <p:nvPr/>
        </p:nvSpPr>
        <p:spPr>
          <a:xfrm>
            <a:off x="323528" y="4293096"/>
            <a:ext cx="3024336" cy="2232248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293096"/>
            <a:ext cx="7000924" cy="1785950"/>
          </a:xfrm>
        </p:spPr>
        <p:txBody>
          <a:bodyPr>
            <a:normAutofit/>
          </a:bodyPr>
          <a:lstStyle/>
          <a:p>
            <a:pPr marL="578358" indent="-514350" algn="just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b="1" dirty="0" smtClean="0"/>
              <a:t> 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4" y="3212976"/>
            <a:ext cx="8458200" cy="1243137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b="1" dirty="0" smtClean="0"/>
              <a:t/>
            </a:r>
            <a:br>
              <a:rPr lang="en-US" sz="3100" b="1" dirty="0" smtClean="0"/>
            </a:b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980728"/>
            <a:ext cx="38164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Лучшие работы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будут опубликованы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сборнике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2016 г.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6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7" y="0"/>
            <a:ext cx="1872207" cy="1340768"/>
          </a:xfrm>
          <a:prstGeom prst="rect">
            <a:avLst/>
          </a:prstGeom>
          <a:noFill/>
        </p:spPr>
      </p:pic>
      <p:pic>
        <p:nvPicPr>
          <p:cNvPr id="1035" name="Рисунок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0"/>
            <a:ext cx="1872208" cy="1341182"/>
          </a:xfrm>
          <a:prstGeom prst="rect">
            <a:avLst/>
          </a:prstGeom>
          <a:noFill/>
        </p:spPr>
      </p:pic>
      <p:pic>
        <p:nvPicPr>
          <p:cNvPr id="1034" name="Рисунок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0"/>
            <a:ext cx="1910992" cy="1340767"/>
          </a:xfrm>
          <a:prstGeom prst="rect">
            <a:avLst/>
          </a:prstGeom>
          <a:noFill/>
        </p:spPr>
      </p:pic>
      <p:pic>
        <p:nvPicPr>
          <p:cNvPr id="1030" name="Рисунок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4797152"/>
            <a:ext cx="5436096" cy="1850901"/>
          </a:xfrm>
          <a:prstGeom prst="rect">
            <a:avLst/>
          </a:prstGeom>
          <a:noFill/>
        </p:spPr>
      </p:pic>
      <p:sp>
        <p:nvSpPr>
          <p:cNvPr id="1033" name="WordArt 9"/>
          <p:cNvSpPr>
            <a:spLocks noChangeArrowheads="1" noChangeShapeType="1" noTextEdit="1"/>
          </p:cNvSpPr>
          <p:nvPr/>
        </p:nvSpPr>
        <p:spPr bwMode="auto">
          <a:xfrm>
            <a:off x="4211960" y="1772816"/>
            <a:ext cx="4392488" cy="1296144"/>
          </a:xfrm>
          <a:prstGeom prst="rect">
            <a:avLst/>
          </a:prstGeom>
          <a:ln w="19050"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b="1" kern="10" spc="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/>
                <a:latin typeface="Book Antiqua"/>
              </a:rPr>
              <a:t>ОДАРЕННОСТЬ</a:t>
            </a:r>
          </a:p>
          <a:p>
            <a:pPr algn="ctr" rtl="0"/>
            <a:r>
              <a:rPr lang="ru-RU" sz="3600" b="1" kern="10" spc="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/>
                <a:latin typeface="Book Antiqua"/>
              </a:rPr>
              <a:t>И ЕЕ РАЗВИТИЕ</a:t>
            </a:r>
            <a:endParaRPr lang="ru-RU" sz="3600" b="1" kern="10" spc="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effectLst/>
              <a:latin typeface="Book Antiqua"/>
            </a:endParaRPr>
          </a:p>
        </p:txBody>
      </p:sp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>
            <a:off x="2635250" y="12495213"/>
            <a:ext cx="1544638" cy="5667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200" b="1" kern="10" spc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74706"/>
                </a:solidFill>
                <a:effectLst/>
                <a:latin typeface="Book Antiqua"/>
              </a:rPr>
              <a:t>2016</a:t>
            </a:r>
            <a:endParaRPr lang="ru-RU" sz="3200" b="1" kern="10" spc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74706"/>
              </a:solidFill>
              <a:effectLst/>
              <a:latin typeface="Book Antiqua"/>
            </a:endParaRPr>
          </a:p>
        </p:txBody>
      </p:sp>
      <p:sp>
        <p:nvSpPr>
          <p:cNvPr id="1031" name="WordArt 7"/>
          <p:cNvSpPr>
            <a:spLocks noChangeArrowheads="1" noChangeShapeType="1" noTextEdit="1"/>
          </p:cNvSpPr>
          <p:nvPr/>
        </p:nvSpPr>
        <p:spPr bwMode="auto">
          <a:xfrm>
            <a:off x="3995936" y="5157192"/>
            <a:ext cx="3124200" cy="1085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/>
            <a:r>
              <a:rPr lang="ru-RU" sz="2000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Международная</a:t>
            </a:r>
          </a:p>
          <a:p>
            <a:pPr algn="l" rtl="0"/>
            <a:r>
              <a:rPr lang="ru-RU" sz="2000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научно-практическая</a:t>
            </a:r>
          </a:p>
          <a:p>
            <a:pPr algn="l" rtl="0"/>
            <a:r>
              <a:rPr lang="ru-RU" sz="2000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конференция</a:t>
            </a:r>
            <a:endParaRPr lang="ru-RU" sz="2000" kern="10" spc="0" dirty="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/>
            </a:endParaRPr>
          </a:p>
        </p:txBody>
      </p:sp>
      <p:sp>
        <p:nvSpPr>
          <p:cNvPr id="1032" name="WordArt 8"/>
          <p:cNvSpPr>
            <a:spLocks noChangeArrowheads="1" noChangeShapeType="1" noTextEdit="1"/>
          </p:cNvSpPr>
          <p:nvPr/>
        </p:nvSpPr>
        <p:spPr bwMode="auto">
          <a:xfrm>
            <a:off x="7596336" y="5157192"/>
            <a:ext cx="1127125" cy="1085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0000">
                        <a:gamma/>
                        <a:tint val="2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2700000" scaled="1"/>
                </a:gradFill>
                <a:effectLst/>
                <a:latin typeface="Arial Black"/>
              </a:rPr>
              <a:t>VIII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FF0000">
                      <a:gamma/>
                      <a:tint val="20000"/>
                      <a:invGamma/>
                    </a:srgbClr>
                  </a:gs>
                  <a:gs pos="100000">
                    <a:srgbClr val="FF0000"/>
                  </a:gs>
                </a:gsLst>
                <a:lin ang="2700000" scaled="1"/>
              </a:gradFill>
              <a:effectLst/>
              <a:latin typeface="Arial Black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6096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6096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6096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1228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1228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491880" y="0"/>
            <a:ext cx="216024" cy="6669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491880" y="6597352"/>
            <a:ext cx="5652120" cy="2606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Выноска со стрелкой вправо 24"/>
          <p:cNvSpPr/>
          <p:nvPr/>
        </p:nvSpPr>
        <p:spPr>
          <a:xfrm>
            <a:off x="323528" y="4293096"/>
            <a:ext cx="3024336" cy="2232248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708</TotalTime>
  <Words>350</Words>
  <Application>Microsoft Office PowerPoint</Application>
  <PresentationFormat>Экран (4:3)</PresentationFormat>
  <Paragraphs>98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Городская</vt:lpstr>
      <vt:lpstr>   ТЕОРИЯ И ПРАКТИКА ПОЛИКУЛЬТУРНОГО ОБРАЗОВАНИЯ  Валерьян Фаритович Габдулхаков  Pr_Gabdulhakov@mail.ru</vt:lpstr>
      <vt:lpstr>Поликультурный аспект</vt:lpstr>
      <vt:lpstr>  ОДНОВРЕМЕННОЕ ОВЛАДЕНИЕ ДВУМЯ ЯЗЫКАМИ   </vt:lpstr>
      <vt:lpstr>  ЗАКОНОМЕРНОСТИ СМЕШЕНИЯ ЯЗЫКОВЫХ КОДОВ НА РАННИХ СТАДИЯХ РАЗВИТИЯ РЕБЕНКА   </vt:lpstr>
      <vt:lpstr>  ЗАКОНОМЕРНОСТИ СМЕШЕНИЯ ЯЗЫКОВЫХ КОДОВ НА РАННИХ СТАДИЯХ РАЗВИТИЯ РЕБЕНКА   </vt:lpstr>
      <vt:lpstr>  ЗАКОНОМЕРНОСТИ СМЕШЕНИЯ ЯЗЫКОВЫХ КОДОВ НА РАННИХ СТАДИЯХ РАЗВИТИЯ РЕБЕНКА    </vt:lpstr>
      <vt:lpstr>  ПРИНЦИПЫ ОДНОВРЕМЕННОГО ИЗУЧЕНИЯ ЯЗЫКОВ    </vt:lpstr>
      <vt:lpstr>  ПРИНЦИПЫ ОДНОВРЕМЕННОГО ИЗУЧЕНИЯ ЯЗЫКОВ    </vt:lpstr>
      <vt:lpstr>  ПРИНЦИПЫ ОДНОВРЕМЕННОГО ИЗУЧЕНИЯ ЯЗЫКОВ    </vt:lpstr>
      <vt:lpstr>  ПРИНЦИПЫ ОДНОВРЕМЕННОГО ИЗУЧЕНИЯ ЯЗЫКОВ    </vt:lpstr>
      <vt:lpstr>  ПРИНЦИПЫ ОДНОВРЕМЕННОГО ИЗУЧЕНИЯ ЯЗЫКОВ    </vt:lpstr>
      <vt:lpstr>  ПРИНЦИПЫ ОДНОВРЕМЕННОГО ИЗУЧЕНИЯ ЯЗЫКОВ    </vt:lpstr>
      <vt:lpstr>  ПРИНЦИПЫ ОДНОВРЕМЕННОГО ИЗУЧЕНИЯ ЯЗЫКОВ    </vt:lpstr>
      <vt:lpstr>      </vt:lpstr>
      <vt:lpstr>      </vt:lpstr>
      <vt:lpstr>  РАСТРОЙСТВА ПОВЕДЕНИЯ ДЕТЕЙ    </vt:lpstr>
      <vt:lpstr>  СМЕШАННЫЕ РАССТРОЙСТВА ПОВЕДЕНИЯ И ЭМОЦИЙ  ДЕТЕЙ    </vt:lpstr>
      <vt:lpstr>  ЭМОЦИОНАЛЬНЫЕ РАССТРОЙСТВА, СПЕЦИФИЧНЫЕ ДЛЯ ДЕТСКОГО ВОЗРАСТА    </vt:lpstr>
      <vt:lpstr>     Работа с детьми девиантного типа опирается на принципы вариативности, гуманности, учета национально-региональных, социокультурных особенностей.    </vt:lpstr>
      <vt:lpstr>     Работа с детьми девиантного типа опирается на принципы вариативности, гуманности, учета национально-региональных, социокультурных особенностей.    </vt:lpstr>
      <vt:lpstr>     Работа с детьми девиантного типа опирается на принципы вариативности, гуманности, учета национально-региональных, социокультурных особенностей.    </vt:lpstr>
      <vt:lpstr>     Работа с детьми девиантного типа опирается на принципы вариативности, гуманности, учета национально-региональных, социокультурных особенностей.    </vt:lpstr>
      <vt:lpstr>     Работа с детьми девиантного типа опирается на принципы вариативности, гуманности, учета национально-региональных, социокультурных особенностей.    </vt:lpstr>
      <vt:lpstr>     Работа с детьми девиантного типа опирается на принципы вариативности, гуманности, учета национально-региональных, социокультурных особенностей.    </vt:lpstr>
      <vt:lpstr>     Работа с детьми девиантного типа опирается на принципы вариативности, гуманности, учета национально-региональных, социокультурных особенностей.    </vt:lpstr>
      <vt:lpstr>     Работа с детьми девиантного типа опирается на принципы вариативности, гуманности, учета национально-региональных, социокультурных особенностей.    </vt:lpstr>
      <vt:lpstr>     Работа с детьми девиантного типа опирается на принципы вариативности, гуманности, учета национально-региональных, социокультурных особенностей.    </vt:lpstr>
      <vt:lpstr>     Работа с детьми девиантного типа опирается на принципы вариативности, гуманности, учета национально-региональных, социокультурных особенностей.    </vt:lpstr>
      <vt:lpstr>     Работа с детьми девиантного типа опирается на принципы вариативности, гуманности, учета национально-региональных, социокультурных особенностей.    </vt:lpstr>
      <vt:lpstr>     Работа с детьми девиантного типа опирается на принципы вариативности, гуманности, учета национально-региональных, социокультурных особенностей.    </vt:lpstr>
      <vt:lpstr>   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ТЕОРИЯ И МЕТОДИКА РАЗВИТИЯ РЕЧИ  ДЕТЕЙ</dc:title>
  <dc:creator>VF</dc:creator>
  <cp:lastModifiedBy>XXX</cp:lastModifiedBy>
  <cp:revision>199</cp:revision>
  <dcterms:created xsi:type="dcterms:W3CDTF">2014-02-22T10:39:16Z</dcterms:created>
  <dcterms:modified xsi:type="dcterms:W3CDTF">2015-11-09T08:24:55Z</dcterms:modified>
</cp:coreProperties>
</file>