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69" r:id="rId3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66"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D659B73-711C-44DE-9E04-081EAF6475CB}"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1406488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659B73-711C-44DE-9E04-081EAF6475CB}"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2938886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D659B73-711C-44DE-9E04-081EAF6475CB}"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3521160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D659B73-711C-44DE-9E04-081EAF6475CB}"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1041284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D659B73-711C-44DE-9E04-081EAF6475CB}" type="datetimeFigureOut">
              <a:rPr lang="ru-RU" smtClean="0"/>
              <a:t>23.09.2017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1042416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D659B73-711C-44DE-9E04-081EAF6475CB}" type="datetimeFigureOut">
              <a:rPr lang="ru-RU" smtClean="0"/>
              <a:t>23.09.2017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1382104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D659B73-711C-44DE-9E04-081EAF6475CB}" type="datetimeFigureOut">
              <a:rPr lang="ru-RU" smtClean="0"/>
              <a:t>23.09.2017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1428839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D659B73-711C-44DE-9E04-081EAF6475CB}"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188216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D659B73-711C-44DE-9E04-081EAF6475CB}" type="datetimeFigureOut">
              <a:rPr lang="ru-RU" smtClean="0"/>
              <a:t>23.09.2017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3779862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659B73-711C-44DE-9E04-081EAF6475CB}"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3766777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659B73-711C-44DE-9E04-081EAF6475CB}" type="datetimeFigureOut">
              <a:rPr lang="ru-RU" smtClean="0"/>
              <a:t>23.09.2017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E7C3EC-26AA-4621-9724-A309E03E3494}" type="slidenum">
              <a:rPr lang="ru-RU" smtClean="0"/>
              <a:t>‹#›</a:t>
            </a:fld>
            <a:endParaRPr lang="ru-RU"/>
          </a:p>
        </p:txBody>
      </p:sp>
    </p:spTree>
    <p:extLst>
      <p:ext uri="{BB962C8B-B14F-4D97-AF65-F5344CB8AC3E}">
        <p14:creationId xmlns:p14="http://schemas.microsoft.com/office/powerpoint/2010/main" val="15286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59B73-711C-44DE-9E04-081EAF6475CB}" type="datetimeFigureOut">
              <a:rPr lang="ru-RU" smtClean="0"/>
              <a:t>23.09.2017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7C3EC-26AA-4621-9724-A309E03E3494}" type="slidenum">
              <a:rPr lang="ru-RU" smtClean="0"/>
              <a:t>‹#›</a:t>
            </a:fld>
            <a:endParaRPr lang="ru-RU"/>
          </a:p>
        </p:txBody>
      </p:sp>
    </p:spTree>
    <p:extLst>
      <p:ext uri="{BB962C8B-B14F-4D97-AF65-F5344CB8AC3E}">
        <p14:creationId xmlns:p14="http://schemas.microsoft.com/office/powerpoint/2010/main" val="4185262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intel.com/ru_RU/consumer/rating.htm?iid=learn_processor_ratings-r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Аппаратное обеспечение персональных компьютеров</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50883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lstStyle/>
          <a:p>
            <a:r>
              <a:rPr lang="ru-RU" dirty="0" smtClean="0"/>
              <a:t>Наиболее известны и распространены персональные компьютеры на базе процессоров фирмы </a:t>
            </a:r>
            <a:r>
              <a:rPr lang="ru-RU" dirty="0" err="1" smtClean="0"/>
              <a:t>Intel</a:t>
            </a:r>
            <a:r>
              <a:rPr lang="ru-RU" dirty="0" smtClean="0"/>
              <a:t> и их аналогов (ранее их называли IBM- совместимые ПК) и ПК фирмы </a:t>
            </a:r>
            <a:r>
              <a:rPr lang="ru-RU" dirty="0" err="1" smtClean="0"/>
              <a:t>Apple</a:t>
            </a:r>
            <a:r>
              <a:rPr lang="ru-RU" dirty="0" smtClean="0"/>
              <a:t> - </a:t>
            </a:r>
            <a:r>
              <a:rPr lang="ru-RU" dirty="0" err="1" smtClean="0"/>
              <a:t>Macintosh</a:t>
            </a:r>
            <a:r>
              <a:rPr lang="ru-RU" dirty="0" smtClean="0"/>
              <a:t>.</a:t>
            </a:r>
          </a:p>
          <a:p>
            <a:r>
              <a:rPr lang="ru-RU" dirty="0" smtClean="0"/>
              <a:t>Историю развития средств вычислительной техники можно найти во многих учебниках по информатике или в Интернете, например на сайте Свободной энциклопедии - Википедии (см. http://ru.wikipedia.org/wiki/Компьютер.</a:t>
            </a:r>
          </a:p>
          <a:p>
            <a:r>
              <a:rPr lang="ru-RU" dirty="0" smtClean="0"/>
              <a:t>Аппаратное обеспечение - все те компоненты, из которых состоит компьютер, а также оборудование для организации локальных и глобальных сетей - так называемое компьютерное «железо» (</a:t>
            </a:r>
            <a:r>
              <a:rPr lang="ru-RU" dirty="0" err="1" smtClean="0"/>
              <a:t>hardware</a:t>
            </a:r>
            <a:r>
              <a:rPr lang="ru-RU" dirty="0" smtClean="0"/>
              <a:t>).</a:t>
            </a:r>
          </a:p>
          <a:p>
            <a:endParaRPr lang="ru-RU" dirty="0"/>
          </a:p>
        </p:txBody>
      </p:sp>
    </p:spTree>
    <p:extLst>
      <p:ext uri="{BB962C8B-B14F-4D97-AF65-F5344CB8AC3E}">
        <p14:creationId xmlns:p14="http://schemas.microsoft.com/office/powerpoint/2010/main" val="580619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как открыть параметры в </a:t>
            </a:r>
            <a:r>
              <a:rPr lang="ru-RU" b="1" dirty="0" err="1"/>
              <a:t>Windows</a:t>
            </a:r>
            <a:r>
              <a:rPr lang="ru-RU" b="1" dirty="0"/>
              <a:t> </a:t>
            </a:r>
            <a:r>
              <a:rPr lang="ru-RU" b="1" dirty="0" smtClean="0"/>
              <a:t>10</a:t>
            </a:r>
            <a:endParaRPr lang="ru-RU" dirty="0"/>
          </a:p>
        </p:txBody>
      </p:sp>
      <p:pic>
        <p:nvPicPr>
          <p:cNvPr id="4" name="Объект 3"/>
          <p:cNvPicPr>
            <a:picLocks noGrp="1" noChangeAspect="1"/>
          </p:cNvPicPr>
          <p:nvPr>
            <p:ph idx="1"/>
          </p:nvPr>
        </p:nvPicPr>
        <p:blipFill>
          <a:blip r:embed="rId2"/>
          <a:stretch>
            <a:fillRect/>
          </a:stretch>
        </p:blipFill>
        <p:spPr>
          <a:xfrm>
            <a:off x="4630601" y="2166588"/>
            <a:ext cx="2930798" cy="4351338"/>
          </a:xfrm>
          <a:prstGeom prst="rect">
            <a:avLst/>
          </a:prstGeom>
        </p:spPr>
      </p:pic>
    </p:spTree>
    <p:extLst>
      <p:ext uri="{BB962C8B-B14F-4D97-AF65-F5344CB8AC3E}">
        <p14:creationId xmlns:p14="http://schemas.microsoft.com/office/powerpoint/2010/main" val="38302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Процессор</a:t>
            </a:r>
            <a:endParaRPr lang="ru-RU" dirty="0"/>
          </a:p>
        </p:txBody>
      </p:sp>
      <p:sp>
        <p:nvSpPr>
          <p:cNvPr id="3" name="Объект 2"/>
          <p:cNvSpPr>
            <a:spLocks noGrp="1"/>
          </p:cNvSpPr>
          <p:nvPr>
            <p:ph idx="1"/>
          </p:nvPr>
        </p:nvSpPr>
        <p:spPr/>
        <p:txBody>
          <a:bodyPr>
            <a:normAutofit fontScale="85000" lnSpcReduction="20000"/>
          </a:bodyPr>
          <a:lstStyle/>
          <a:p>
            <a:r>
              <a:rPr lang="ru-RU" dirty="0" smtClean="0"/>
              <a:t>Процессор - специальная микросхема, которая выполняет операции по обработке информации в компьютере.</a:t>
            </a:r>
          </a:p>
          <a:p>
            <a:r>
              <a:rPr lang="ru-RU" dirty="0" smtClean="0"/>
              <a:t>На небольшой кремниевой пластине размещены сотни миллионов транзисторов-переключателей и каналов передачи данных. Кроме центрального процессора (CPU) в современных компьютерах значительную роль играет процессор видеокарты, который занимается обработкой видеоинформации. В 2010 году при переходе на 32 </a:t>
            </a:r>
            <a:r>
              <a:rPr lang="ru-RU" dirty="0" err="1" smtClean="0"/>
              <a:t>нм</a:t>
            </a:r>
            <a:r>
              <a:rPr lang="ru-RU" dirty="0" smtClean="0"/>
              <a:t> технологию корпорация </a:t>
            </a:r>
            <a:r>
              <a:rPr lang="ru-RU" dirty="0" err="1" smtClean="0"/>
              <a:t>Intel</a:t>
            </a:r>
            <a:r>
              <a:rPr lang="ru-RU" dirty="0" smtClean="0"/>
              <a:t> разместила в одном корпусе центрального процессора также вторую микросхему - </a:t>
            </a:r>
            <a:r>
              <a:rPr lang="ru-RU" dirty="0" err="1" smtClean="0"/>
              <a:t>видеоядро</a:t>
            </a:r>
            <a:r>
              <a:rPr lang="ru-RU" dirty="0" smtClean="0"/>
              <a:t> HD </a:t>
            </a:r>
            <a:r>
              <a:rPr lang="ru-RU" dirty="0" err="1" smtClean="0"/>
              <a:t>Graphics</a:t>
            </a:r>
            <a:r>
              <a:rPr lang="ru-RU" dirty="0" smtClean="0"/>
              <a:t> (GPU).</a:t>
            </a:r>
          </a:p>
          <a:p>
            <a:r>
              <a:rPr lang="ru-RU" dirty="0" smtClean="0"/>
              <a:t>От процессора в значительной степени зависит скорость работы ПК (лимитирующим фактором также может быть объем оперативной памяти). Процессор имеет сложную архитектуру, свою высокоскоростную буферную память (кэш), использует специальные технологии обработки информации.</a:t>
            </a:r>
          </a:p>
          <a:p>
            <a:r>
              <a:rPr lang="ru-RU" dirty="0" smtClean="0"/>
              <a:t>Простейшая принципиальная схема микропроцессора </a:t>
            </a:r>
            <a:r>
              <a:rPr lang="ru-RU" dirty="0" err="1" smtClean="0"/>
              <a:t>Intel</a:t>
            </a:r>
            <a:r>
              <a:rPr lang="ru-RU" dirty="0" smtClean="0"/>
              <a:t> : (по данным фирмы </a:t>
            </a:r>
            <a:r>
              <a:rPr lang="ru-RU" dirty="0" err="1" smtClean="0"/>
              <a:t>Intel</a:t>
            </a:r>
            <a:r>
              <a:rPr lang="ru-RU" dirty="0" smtClean="0"/>
              <a:t>).</a:t>
            </a:r>
          </a:p>
          <a:p>
            <a:endParaRPr lang="ru-RU" dirty="0" smtClean="0"/>
          </a:p>
          <a:p>
            <a:endParaRPr lang="ru-RU" dirty="0"/>
          </a:p>
        </p:txBody>
      </p:sp>
    </p:spTree>
    <p:extLst>
      <p:ext uri="{BB962C8B-B14F-4D97-AF65-F5344CB8AC3E}">
        <p14:creationId xmlns:p14="http://schemas.microsoft.com/office/powerpoint/2010/main" val="2785341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495227" y="657548"/>
            <a:ext cx="7578671" cy="5801429"/>
          </a:xfrm>
          <a:prstGeom prst="rect">
            <a:avLst/>
          </a:prstGeom>
        </p:spPr>
      </p:pic>
    </p:spTree>
    <p:extLst>
      <p:ext uri="{BB962C8B-B14F-4D97-AF65-F5344CB8AC3E}">
        <p14:creationId xmlns:p14="http://schemas.microsoft.com/office/powerpoint/2010/main" val="379534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26942"/>
            <a:ext cx="10515600" cy="5650021"/>
          </a:xfrm>
        </p:spPr>
        <p:txBody>
          <a:bodyPr>
            <a:normAutofit fontScale="92500" lnSpcReduction="10000"/>
          </a:bodyPr>
          <a:lstStyle/>
          <a:p>
            <a:r>
              <a:rPr lang="ru-RU" dirty="0" smtClean="0"/>
              <a:t>Принцип работы центрального процессора можно представить следующим образом. Информация для обработки под управлением блока предварительной выборки поступает из системной памяти через блок шины в кэш данных процессора, команды обработки информации - в командную кэш-память. Блок </a:t>
            </a:r>
            <a:r>
              <a:rPr lang="ru-RU" dirty="0" err="1" smtClean="0"/>
              <a:t>декодировки</a:t>
            </a:r>
            <a:r>
              <a:rPr lang="ru-RU" dirty="0" smtClean="0"/>
              <a:t> раскодирует команды, преобразуя их в двоичный код, который пересылается в управляющий блок и в кэш данных, давая им указание о том, как с полученной командой поступать дальше. Арифметическое логическое устройство выполняет готовые к исполнению команды и заносит результаты в блок регистров. Далее содержимое регистров передается в системную память или на внешние устройства. Более подробное описание выполнения процессором простой операции сложения 2+3 можно найти по адресу http://www.intel.com/plt/cd/corporate/emea/rus/museum/mpuworks.swf, здесь же в глоссарии приведено краткое описание функций всех устройств</a:t>
            </a:r>
            <a:endParaRPr lang="ru-RU" dirty="0"/>
          </a:p>
        </p:txBody>
      </p:sp>
    </p:spTree>
    <p:extLst>
      <p:ext uri="{BB962C8B-B14F-4D97-AF65-F5344CB8AC3E}">
        <p14:creationId xmlns:p14="http://schemas.microsoft.com/office/powerpoint/2010/main" val="1895559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smtClean="0"/>
              <a:t>Скорость работы процессора зависит в настоящее время, прежде всего от типа и архитектуры процессора, а также от его тактовой частоты и объема кэш-памяти. Процессоры </a:t>
            </a:r>
            <a:r>
              <a:rPr lang="ru-RU" dirty="0" err="1" smtClean="0"/>
              <a:t>Intel</a:t>
            </a:r>
            <a:r>
              <a:rPr lang="ru-RU" dirty="0" smtClean="0"/>
              <a:t> </a:t>
            </a:r>
            <a:r>
              <a:rPr lang="ru-RU" dirty="0" err="1" smtClean="0"/>
              <a:t>Pentium</a:t>
            </a:r>
            <a:r>
              <a:rPr lang="ru-RU" dirty="0" smtClean="0"/>
              <a:t> и </a:t>
            </a:r>
            <a:r>
              <a:rPr lang="ru-RU" dirty="0" err="1" smtClean="0"/>
              <a:t>Core</a:t>
            </a:r>
            <a:r>
              <a:rPr lang="ru-RU" dirty="0" smtClean="0"/>
              <a:t> используют технологию конвейерной обработки данных, в результате чего за один такт выполняется несколько машинных операций. Многоядерные процессоры позволяют увеличить производительность ПК за счет одновременного выполнения нескольких программ пользователя на разных ядрах или выполнения одной программы на нескольких ядрах, если она предусматривает параллельную многопроцессорную обработку данных. Скорость обработки информации процессором может также лимитироваться скоростью поступления этой информации из оперативной памяти.</a:t>
            </a:r>
            <a:endParaRPr lang="ru-RU" dirty="0"/>
          </a:p>
        </p:txBody>
      </p:sp>
    </p:spTree>
    <p:extLst>
      <p:ext uri="{BB962C8B-B14F-4D97-AF65-F5344CB8AC3E}">
        <p14:creationId xmlns:p14="http://schemas.microsoft.com/office/powerpoint/2010/main" val="4058051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329"/>
          </a:xfrm>
        </p:spPr>
        <p:txBody>
          <a:bodyPr>
            <a:normAutofit fontScale="90000"/>
          </a:bodyPr>
          <a:lstStyle/>
          <a:p>
            <a:endParaRPr lang="ru-RU" dirty="0"/>
          </a:p>
        </p:txBody>
      </p:sp>
      <p:sp>
        <p:nvSpPr>
          <p:cNvPr id="3" name="Объект 2"/>
          <p:cNvSpPr>
            <a:spLocks noGrp="1"/>
          </p:cNvSpPr>
          <p:nvPr>
            <p:ph idx="1"/>
          </p:nvPr>
        </p:nvSpPr>
        <p:spPr>
          <a:xfrm>
            <a:off x="838200" y="542441"/>
            <a:ext cx="10515600" cy="5634522"/>
          </a:xfrm>
        </p:spPr>
        <p:txBody>
          <a:bodyPr/>
          <a:lstStyle/>
          <a:p>
            <a:r>
              <a:rPr lang="ru-RU" dirty="0" smtClean="0"/>
              <a:t>В 1990 году прогнозировалось - тактовая частота процессора </a:t>
            </a:r>
            <a:r>
              <a:rPr lang="ru-RU" dirty="0" err="1" smtClean="0"/>
              <a:t>Intel</a:t>
            </a:r>
            <a:r>
              <a:rPr lang="ru-RU" dirty="0" smtClean="0"/>
              <a:t> возрастёт к 2000 году до 900 </a:t>
            </a:r>
            <a:r>
              <a:rPr lang="ru-RU" dirty="0" err="1" smtClean="0"/>
              <a:t>Мгц</a:t>
            </a:r>
            <a:r>
              <a:rPr lang="ru-RU" dirty="0" smtClean="0"/>
              <a:t>, количество транзисторов в нём - до 40 млн. штук, к 2005 году - 10 </a:t>
            </a:r>
            <a:r>
              <a:rPr lang="ru-RU" dirty="0" err="1" smtClean="0"/>
              <a:t>Ггц</a:t>
            </a:r>
            <a:r>
              <a:rPr lang="ru-RU" dirty="0" smtClean="0"/>
              <a:t>, 1 млрд. транзисторов. Однако в 2005 г. стало ясно, что прогресс пошел другим путем - развитием многоядерных процессоров без увеличения их рабочей частоты и количества транзисторов на чипе (но с увеличением частоты системной шины FSB до 1333 МГц и с поддержкой 64-разрядных вычислений и памяти).</a:t>
            </a:r>
          </a:p>
          <a:p>
            <a:r>
              <a:rPr lang="ru-RU" dirty="0"/>
              <a:t>Рейтинг процессоров </a:t>
            </a:r>
            <a:r>
              <a:rPr lang="en-US" dirty="0"/>
              <a:t>Intel </a:t>
            </a:r>
            <a:r>
              <a:rPr lang="ru-RU" dirty="0"/>
              <a:t>можно посмотреть на сайте </a:t>
            </a:r>
            <a:r>
              <a:rPr lang="ru-RU" u="sng" dirty="0">
                <a:hlinkClick r:id="rId2"/>
              </a:rPr>
              <a:t>http://www. intel.com/</a:t>
            </a:r>
            <a:r>
              <a:rPr lang="ru-RU" u="sng" dirty="0" err="1">
                <a:hlinkClick r:id="rId2"/>
              </a:rPr>
              <a:t>ru_R</a:t>
            </a:r>
            <a:r>
              <a:rPr lang="ru-RU" u="sng" dirty="0">
                <a:hlinkClick r:id="rId2"/>
              </a:rPr>
              <a:t> U/</a:t>
            </a:r>
            <a:r>
              <a:rPr lang="ru-RU" u="sng" dirty="0" err="1">
                <a:hlinkClick r:id="rId2"/>
              </a:rPr>
              <a:t>consumer</a:t>
            </a:r>
            <a:r>
              <a:rPr lang="ru-RU" u="sng" dirty="0">
                <a:hlinkClick r:id="rId2"/>
              </a:rPr>
              <a:t>/</a:t>
            </a:r>
            <a:r>
              <a:rPr lang="ru-RU" u="sng" dirty="0" err="1">
                <a:hlinkClick r:id="rId2"/>
              </a:rPr>
              <a:t>rating</a:t>
            </a:r>
            <a:r>
              <a:rPr lang="ru-RU" u="sng" dirty="0">
                <a:hlinkClick r:id="rId2"/>
              </a:rPr>
              <a:t>. </a:t>
            </a:r>
            <a:r>
              <a:rPr lang="ru-RU" u="sng" dirty="0" err="1">
                <a:hlinkClick r:id="rId2"/>
              </a:rPr>
              <a:t>htm</a:t>
            </a:r>
            <a:r>
              <a:rPr lang="ru-RU" u="sng" dirty="0">
                <a:hlinkClick r:id="rId2"/>
              </a:rPr>
              <a:t>.</a:t>
            </a:r>
            <a:endParaRPr lang="ru-RU" dirty="0"/>
          </a:p>
        </p:txBody>
      </p:sp>
    </p:spTree>
    <p:extLst>
      <p:ext uri="{BB962C8B-B14F-4D97-AF65-F5344CB8AC3E}">
        <p14:creationId xmlns:p14="http://schemas.microsoft.com/office/powerpoint/2010/main" val="1074015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Чипсет</a:t>
            </a:r>
          </a:p>
        </p:txBody>
      </p:sp>
      <p:sp>
        <p:nvSpPr>
          <p:cNvPr id="3" name="Объект 2"/>
          <p:cNvSpPr>
            <a:spLocks noGrp="1"/>
          </p:cNvSpPr>
          <p:nvPr>
            <p:ph idx="1"/>
          </p:nvPr>
        </p:nvSpPr>
        <p:spPr/>
        <p:txBody>
          <a:bodyPr>
            <a:normAutofit fontScale="85000" lnSpcReduction="20000"/>
          </a:bodyPr>
          <a:lstStyle/>
          <a:p>
            <a:r>
              <a:rPr lang="ru-RU" dirty="0" smtClean="0"/>
              <a:t>Чипсет (</a:t>
            </a:r>
            <a:r>
              <a:rPr lang="ru-RU" dirty="0" err="1" smtClean="0"/>
              <a:t>chipset</a:t>
            </a:r>
            <a:r>
              <a:rPr lang="ru-RU" dirty="0" smtClean="0"/>
              <a:t>) - набор микросхем материнской платы для </a:t>
            </a:r>
            <a:r>
              <a:rPr lang="ru-RU" dirty="0" err="1" smtClean="0"/>
              <a:t>обеспе¬чения</a:t>
            </a:r>
            <a:r>
              <a:rPr lang="ru-RU" dirty="0" smtClean="0"/>
              <a:t> работы процессора с памятью и внешними устройствами.</a:t>
            </a:r>
          </a:p>
          <a:p>
            <a:r>
              <a:rPr lang="ru-RU" dirty="0" smtClean="0"/>
              <a:t>Раньше компьютер имел до 2-х сотен микросхем на материнской плате. Современные компьютеры содержат две основные большие </a:t>
            </a:r>
            <a:r>
              <a:rPr lang="ru-RU" dirty="0" err="1" smtClean="0"/>
              <a:t>микро¬схемы</a:t>
            </a:r>
            <a:r>
              <a:rPr lang="ru-RU" dirty="0" smtClean="0"/>
              <a:t> чипсета, либо одну микросхему :</a:t>
            </a:r>
          </a:p>
          <a:p>
            <a:r>
              <a:rPr lang="ru-RU" dirty="0" smtClean="0"/>
              <a:t>1.	</a:t>
            </a:r>
            <a:r>
              <a:rPr lang="ru-RU" dirty="0" err="1" smtClean="0"/>
              <a:t>Трехчиповая</a:t>
            </a:r>
            <a:r>
              <a:rPr lang="ru-RU" dirty="0" smtClean="0"/>
              <a:t> компоновка (третий чип - процессор):</a:t>
            </a:r>
          </a:p>
          <a:p>
            <a:r>
              <a:rPr lang="ru-RU" dirty="0" smtClean="0"/>
              <a:t>♦	северный мост (</a:t>
            </a:r>
            <a:r>
              <a:rPr lang="ru-RU" dirty="0" err="1" smtClean="0"/>
              <a:t>North</a:t>
            </a:r>
            <a:r>
              <a:rPr lang="ru-RU" dirty="0" smtClean="0"/>
              <a:t> </a:t>
            </a:r>
            <a:r>
              <a:rPr lang="ru-RU" dirty="0" err="1" smtClean="0"/>
              <a:t>Bridge</a:t>
            </a:r>
            <a:r>
              <a:rPr lang="ru-RU" dirty="0" smtClean="0"/>
              <a:t>) - один из двух вариантов:</a:t>
            </a:r>
          </a:p>
          <a:p>
            <a:r>
              <a:rPr lang="ru-RU" dirty="0" smtClean="0"/>
              <a:t>-	контроллер-концентратор памяти (MCH), который обеспечивает работу процессора с памятью и с видеоподсистемой или</a:t>
            </a:r>
          </a:p>
          <a:p>
            <a:r>
              <a:rPr lang="ru-RU" dirty="0" smtClean="0"/>
              <a:t>-	контроллер ввода-вывода (IOH) - для процессоров с интегрированным контроллером памяти;</a:t>
            </a:r>
          </a:p>
          <a:p>
            <a:r>
              <a:rPr lang="ru-RU" dirty="0" smtClean="0"/>
              <a:t>♦	южный мост (</a:t>
            </a:r>
            <a:r>
              <a:rPr lang="ru-RU" dirty="0" err="1" smtClean="0"/>
              <a:t>South</a:t>
            </a:r>
            <a:r>
              <a:rPr lang="ru-RU" dirty="0" smtClean="0"/>
              <a:t> </a:t>
            </a:r>
            <a:r>
              <a:rPr lang="ru-RU" dirty="0" err="1" smtClean="0"/>
              <a:t>Bridge</a:t>
            </a:r>
            <a:r>
              <a:rPr lang="ru-RU" dirty="0" smtClean="0"/>
              <a:t>) - контроллер-концентратор ввода-</a:t>
            </a:r>
          </a:p>
          <a:p>
            <a:r>
              <a:rPr lang="ru-RU" dirty="0" smtClean="0"/>
              <a:t>вывода (ICH), обеспечивающий работу с внешними устройствами.</a:t>
            </a:r>
          </a:p>
          <a:p>
            <a:endParaRPr lang="ru-RU" dirty="0"/>
          </a:p>
        </p:txBody>
      </p:sp>
    </p:spTree>
    <p:extLst>
      <p:ext uri="{BB962C8B-B14F-4D97-AF65-F5344CB8AC3E}">
        <p14:creationId xmlns:p14="http://schemas.microsoft.com/office/powerpoint/2010/main" val="104365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7316"/>
          </a:xfrm>
        </p:spPr>
        <p:txBody>
          <a:bodyPr>
            <a:normAutofit fontScale="90000"/>
          </a:bodyPr>
          <a:lstStyle/>
          <a:p>
            <a:endParaRPr lang="ru-RU" dirty="0"/>
          </a:p>
        </p:txBody>
      </p:sp>
      <p:sp>
        <p:nvSpPr>
          <p:cNvPr id="3" name="Объект 2"/>
          <p:cNvSpPr>
            <a:spLocks noGrp="1"/>
          </p:cNvSpPr>
          <p:nvPr>
            <p:ph idx="1"/>
          </p:nvPr>
        </p:nvSpPr>
        <p:spPr>
          <a:xfrm>
            <a:off x="838200" y="728420"/>
            <a:ext cx="10515600" cy="5448543"/>
          </a:xfrm>
        </p:spPr>
        <p:txBody>
          <a:bodyPr/>
          <a:lstStyle/>
          <a:p>
            <a:r>
              <a:rPr lang="ru-RU" dirty="0" smtClean="0"/>
              <a:t>2.	</a:t>
            </a:r>
            <a:r>
              <a:rPr lang="ru-RU" dirty="0" err="1" smtClean="0"/>
              <a:t>Двухчиповая</a:t>
            </a:r>
            <a:r>
              <a:rPr lang="ru-RU" dirty="0" smtClean="0"/>
              <a:t> компоновка для некоторых процессоров </a:t>
            </a:r>
            <a:r>
              <a:rPr lang="ru-RU" dirty="0" err="1" smtClean="0"/>
              <a:t>Core</a:t>
            </a:r>
            <a:r>
              <a:rPr lang="ru-RU" dirty="0" smtClean="0"/>
              <a:t> i7 и </a:t>
            </a:r>
            <a:r>
              <a:rPr lang="ru-RU" dirty="0" err="1" smtClean="0"/>
              <a:t>Core</a:t>
            </a:r>
            <a:r>
              <a:rPr lang="ru-RU" dirty="0" smtClean="0"/>
              <a:t> i5</a:t>
            </a:r>
          </a:p>
          <a:p>
            <a:r>
              <a:rPr lang="ru-RU" dirty="0" smtClean="0"/>
              <a:t>кроме процессора используется только одна большая микросхема чипсета (PCH - </a:t>
            </a:r>
            <a:r>
              <a:rPr lang="ru-RU" dirty="0" err="1" smtClean="0"/>
              <a:t>Platform</a:t>
            </a:r>
            <a:r>
              <a:rPr lang="ru-RU" dirty="0" smtClean="0"/>
              <a:t> </a:t>
            </a:r>
            <a:r>
              <a:rPr lang="ru-RU" dirty="0" err="1" smtClean="0"/>
              <a:t>Controller</a:t>
            </a:r>
            <a:r>
              <a:rPr lang="ru-RU" dirty="0" smtClean="0"/>
              <a:t> </a:t>
            </a:r>
            <a:r>
              <a:rPr lang="ru-RU" dirty="0" err="1" smtClean="0"/>
              <a:t>Hub</a:t>
            </a:r>
            <a:r>
              <a:rPr lang="ru-RU" dirty="0" smtClean="0"/>
              <a:t>), обеспечивающая работу с внешними устройствами.</a:t>
            </a:r>
          </a:p>
          <a:p>
            <a:r>
              <a:rPr lang="ru-RU" dirty="0" smtClean="0"/>
              <a:t>Разработкой чипсетов для настольных ПК занимаются 5 компаний: </a:t>
            </a:r>
            <a:r>
              <a:rPr lang="ru-RU" dirty="0" err="1" smtClean="0"/>
              <a:t>Intel</a:t>
            </a:r>
            <a:r>
              <a:rPr lang="ru-RU" dirty="0" smtClean="0"/>
              <a:t>, AMD, NVIDIA, VIA и SIS.</a:t>
            </a:r>
          </a:p>
          <a:p>
            <a:endParaRPr lang="ru-RU" dirty="0"/>
          </a:p>
        </p:txBody>
      </p:sp>
    </p:spTree>
    <p:extLst>
      <p:ext uri="{BB962C8B-B14F-4D97-AF65-F5344CB8AC3E}">
        <p14:creationId xmlns:p14="http://schemas.microsoft.com/office/powerpoint/2010/main" val="2134420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1783"/>
          </a:xfrm>
        </p:spPr>
        <p:txBody>
          <a:bodyPr>
            <a:normAutofit fontScale="90000"/>
          </a:bodyPr>
          <a:lstStyle/>
          <a:p>
            <a:r>
              <a:rPr lang="ru-RU" dirty="0"/>
              <a:t>Материнская плата</a:t>
            </a:r>
          </a:p>
        </p:txBody>
      </p:sp>
      <p:sp>
        <p:nvSpPr>
          <p:cNvPr id="3" name="Объект 2"/>
          <p:cNvSpPr>
            <a:spLocks noGrp="1"/>
          </p:cNvSpPr>
          <p:nvPr>
            <p:ph idx="1"/>
          </p:nvPr>
        </p:nvSpPr>
        <p:spPr>
          <a:xfrm>
            <a:off x="838200" y="836908"/>
            <a:ext cx="10515600" cy="5340055"/>
          </a:xfrm>
        </p:spPr>
        <p:txBody>
          <a:bodyPr>
            <a:normAutofit fontScale="77500" lnSpcReduction="20000"/>
          </a:bodyPr>
          <a:lstStyle/>
          <a:p>
            <a:r>
              <a:rPr lang="ru-RU" dirty="0" smtClean="0"/>
              <a:t>Материнская плата - печатная плата, на которой осуществляется монтаж микросхем и других компонентов компьютерной системы.</a:t>
            </a:r>
          </a:p>
          <a:p>
            <a:r>
              <a:rPr lang="ru-RU" dirty="0" smtClean="0"/>
              <a:t>Название происходит от английского </a:t>
            </a:r>
            <a:r>
              <a:rPr lang="ru-RU" dirty="0" err="1" smtClean="0"/>
              <a:t>motherboard</a:t>
            </a:r>
            <a:r>
              <a:rPr lang="ru-RU" dirty="0" smtClean="0"/>
              <a:t>, иногда используется сокращение MB или слово </a:t>
            </a:r>
            <a:r>
              <a:rPr lang="ru-RU" dirty="0" err="1" smtClean="0"/>
              <a:t>mainboard</a:t>
            </a:r>
            <a:r>
              <a:rPr lang="ru-RU" dirty="0" smtClean="0"/>
              <a:t> - главная плата, в русских источниках используется также название системная плата.</a:t>
            </a:r>
          </a:p>
          <a:p>
            <a:r>
              <a:rPr lang="ru-RU" dirty="0" smtClean="0"/>
              <a:t>На материнской плате располагаются микросхемы чипсета, разъемы для подключения центрального процессора, оперативной памяти, дисковых устройств, графической платы, звуковой платы и дополнительных внешних устройств.</a:t>
            </a:r>
          </a:p>
          <a:p>
            <a:r>
              <a:rPr lang="ru-RU" dirty="0" smtClean="0"/>
              <a:t>Существуют различные спецификации (форм-факторы), описывающие конструктивные особенности материнских плат.</a:t>
            </a:r>
          </a:p>
          <a:p>
            <a:r>
              <a:rPr lang="ru-RU" dirty="0" smtClean="0"/>
              <a:t>Форм-фактор - стандарт (спецификация), определяющий размеры материнской платы, расположение крепежных отверстий, сокета центрального процессора, слотов оперативной памяти, интерфейсов шин, портов ввода/вывода, разъемов для подключения питания.</a:t>
            </a:r>
          </a:p>
          <a:p>
            <a:r>
              <a:rPr lang="ru-RU" dirty="0" smtClean="0"/>
              <a:t>Наиболее известен форм-фактор ATX (</a:t>
            </a:r>
            <a:r>
              <a:rPr lang="ru-RU" dirty="0" err="1" smtClean="0"/>
              <a:t>Advanced</a:t>
            </a:r>
            <a:r>
              <a:rPr lang="ru-RU" dirty="0" smtClean="0"/>
              <a:t> </a:t>
            </a:r>
            <a:r>
              <a:rPr lang="ru-RU" dirty="0" err="1" smtClean="0"/>
              <a:t>Technology</a:t>
            </a:r>
            <a:r>
              <a:rPr lang="ru-RU" dirty="0" smtClean="0"/>
              <a:t> </a:t>
            </a:r>
            <a:r>
              <a:rPr lang="ru-RU" dirty="0" err="1" smtClean="0"/>
              <a:t>extended</a:t>
            </a:r>
            <a:r>
              <a:rPr lang="ru-RU" dirty="0" smtClean="0"/>
              <a:t>), с достаточно большим размером, что позволяет производителям размещать на материнской плате наибольшее количество устройств. Полные спецификации приведены на сайте http://www.formfactors. </a:t>
            </a:r>
            <a:r>
              <a:rPr lang="ru-RU" dirty="0" err="1" smtClean="0"/>
              <a:t>org</a:t>
            </a:r>
            <a:r>
              <a:rPr lang="ru-RU" dirty="0" smtClean="0"/>
              <a:t>/</a:t>
            </a:r>
            <a:r>
              <a:rPr lang="ru-RU" dirty="0" err="1" smtClean="0"/>
              <a:t>formfactor</a:t>
            </a:r>
            <a:r>
              <a:rPr lang="ru-RU" dirty="0" smtClean="0"/>
              <a:t>. </a:t>
            </a:r>
            <a:r>
              <a:rPr lang="ru-RU" dirty="0" err="1" smtClean="0"/>
              <a:t>asp</a:t>
            </a:r>
            <a:r>
              <a:rPr lang="ru-RU" dirty="0" smtClean="0"/>
              <a:t>.</a:t>
            </a:r>
          </a:p>
          <a:p>
            <a:endParaRPr lang="ru-RU" dirty="0" smtClean="0"/>
          </a:p>
          <a:p>
            <a:endParaRPr lang="ru-RU" dirty="0"/>
          </a:p>
        </p:txBody>
      </p:sp>
    </p:spTree>
    <p:extLst>
      <p:ext uri="{BB962C8B-B14F-4D97-AF65-F5344CB8AC3E}">
        <p14:creationId xmlns:p14="http://schemas.microsoft.com/office/powerpoint/2010/main" val="2223297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743919"/>
            <a:ext cx="10515600" cy="5433044"/>
          </a:xfrm>
        </p:spPr>
        <p:txBody>
          <a:bodyPr/>
          <a:lstStyle/>
          <a:p>
            <a:r>
              <a:rPr lang="ru-RU" dirty="0"/>
              <a:t>Пример расположения портов ввода/вывода на задней панели мате­ринской платы, приведенный в спецификации </a:t>
            </a:r>
            <a:r>
              <a:rPr lang="en-US" dirty="0" smtClean="0"/>
              <a:t>ATX</a:t>
            </a:r>
            <a:endParaRPr lang="ru-RU" dirty="0" smtClean="0"/>
          </a:p>
          <a:p>
            <a:endParaRPr lang="ru-RU" dirty="0"/>
          </a:p>
        </p:txBody>
      </p:sp>
      <p:pic>
        <p:nvPicPr>
          <p:cNvPr id="4" name="Рисунок 3"/>
          <p:cNvPicPr>
            <a:picLocks noChangeAspect="1"/>
          </p:cNvPicPr>
          <p:nvPr/>
        </p:nvPicPr>
        <p:blipFill>
          <a:blip r:embed="rId2"/>
          <a:stretch>
            <a:fillRect/>
          </a:stretch>
        </p:blipFill>
        <p:spPr>
          <a:xfrm>
            <a:off x="1180187" y="2140125"/>
            <a:ext cx="9422762" cy="3067305"/>
          </a:xfrm>
          <a:prstGeom prst="rect">
            <a:avLst/>
          </a:prstGeom>
        </p:spPr>
      </p:pic>
    </p:spTree>
    <p:extLst>
      <p:ext uri="{BB962C8B-B14F-4D97-AF65-F5344CB8AC3E}">
        <p14:creationId xmlns:p14="http://schemas.microsoft.com/office/powerpoint/2010/main" val="326091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92814"/>
          </a:xfrm>
        </p:spPr>
        <p:txBody>
          <a:bodyPr>
            <a:normAutofit fontScale="90000"/>
          </a:bodyPr>
          <a:lstStyle/>
          <a:p>
            <a:endParaRPr lang="ru-RU" dirty="0"/>
          </a:p>
        </p:txBody>
      </p:sp>
      <p:sp>
        <p:nvSpPr>
          <p:cNvPr id="3" name="Объект 2"/>
          <p:cNvSpPr>
            <a:spLocks noGrp="1"/>
          </p:cNvSpPr>
          <p:nvPr>
            <p:ph idx="1"/>
          </p:nvPr>
        </p:nvSpPr>
        <p:spPr>
          <a:xfrm>
            <a:off x="838200" y="728420"/>
            <a:ext cx="10515600" cy="5448543"/>
          </a:xfrm>
        </p:spPr>
        <p:txBody>
          <a:bodyPr>
            <a:normAutofit/>
          </a:bodyPr>
          <a:lstStyle/>
          <a:p>
            <a:r>
              <a:rPr lang="ru-RU" dirty="0"/>
              <a:t>Наиболее важными микросхемами материнской платы являются се­верный и южный мост чипсета. Именно чипсет определяет, в </a:t>
            </a:r>
            <a:r>
              <a:rPr lang="ru-RU" dirty="0" smtClean="0"/>
              <a:t>значитель­ной степени, особенности материнской платы и то, какие устройства могут подключаться к ней.</a:t>
            </a:r>
          </a:p>
          <a:p>
            <a:r>
              <a:rPr lang="ru-RU" dirty="0" smtClean="0"/>
              <a:t>В настоящее время фирма </a:t>
            </a:r>
            <a:r>
              <a:rPr lang="ru-RU" dirty="0" err="1" smtClean="0"/>
              <a:t>Intel</a:t>
            </a:r>
            <a:r>
              <a:rPr lang="ru-RU" dirty="0" smtClean="0"/>
              <a:t> ввела классификацию своих материнских плат по их назначению (таблица), полный список приведен по адресу http://www.intel.com/cd/products/services/emea/rus/motherboards/desktop/323255.htm</a:t>
            </a:r>
          </a:p>
          <a:p>
            <a:endParaRPr lang="ru-RU" dirty="0"/>
          </a:p>
        </p:txBody>
      </p:sp>
    </p:spTree>
    <p:extLst>
      <p:ext uri="{BB962C8B-B14F-4D97-AF65-F5344CB8AC3E}">
        <p14:creationId xmlns:p14="http://schemas.microsoft.com/office/powerpoint/2010/main" val="1398875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481868" y="887193"/>
            <a:ext cx="10855189" cy="4878175"/>
          </a:xfrm>
          <a:prstGeom prst="rect">
            <a:avLst/>
          </a:prstGeom>
        </p:spPr>
      </p:pic>
    </p:spTree>
    <p:extLst>
      <p:ext uri="{BB962C8B-B14F-4D97-AF65-F5344CB8AC3E}">
        <p14:creationId xmlns:p14="http://schemas.microsoft.com/office/powerpoint/2010/main" val="2157824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11268"/>
          </a:xfrm>
        </p:spPr>
        <p:txBody>
          <a:bodyPr>
            <a:normAutofit fontScale="90000"/>
          </a:bodyPr>
          <a:lstStyle/>
          <a:p>
            <a:r>
              <a:rPr lang="ru-RU" dirty="0" smtClean="0"/>
              <a:t>Материнская плата </a:t>
            </a:r>
            <a:r>
              <a:rPr lang="en-US" dirty="0" smtClean="0"/>
              <a:t>Intel DG41TY</a:t>
            </a:r>
            <a:endParaRPr lang="ru-RU" dirty="0"/>
          </a:p>
        </p:txBody>
      </p:sp>
      <p:pic>
        <p:nvPicPr>
          <p:cNvPr id="4" name="Объект 3"/>
          <p:cNvPicPr>
            <a:picLocks noGrp="1" noChangeAspect="1"/>
          </p:cNvPicPr>
          <p:nvPr>
            <p:ph idx="1"/>
          </p:nvPr>
        </p:nvPicPr>
        <p:blipFill>
          <a:blip r:embed="rId2"/>
          <a:stretch>
            <a:fillRect/>
          </a:stretch>
        </p:blipFill>
        <p:spPr>
          <a:xfrm>
            <a:off x="2014780" y="976394"/>
            <a:ext cx="7692670" cy="5538722"/>
          </a:xfrm>
          <a:prstGeom prst="rect">
            <a:avLst/>
          </a:prstGeom>
        </p:spPr>
      </p:pic>
    </p:spTree>
    <p:extLst>
      <p:ext uri="{BB962C8B-B14F-4D97-AF65-F5344CB8AC3E}">
        <p14:creationId xmlns:p14="http://schemas.microsoft.com/office/powerpoint/2010/main" val="734512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lstStyle/>
          <a:p>
            <a:r>
              <a:rPr lang="ru-RU" dirty="0" smtClean="0"/>
              <a:t>Материнская плата имеет радиатор пассивного охлаждения для микросхем чипсета MCH, кроме того, имеет возможность подключения дополнительных вентиляторов для поддержания необходимого температурного режима работы микросхем.</a:t>
            </a:r>
            <a:endParaRPr lang="ru-RU" dirty="0"/>
          </a:p>
        </p:txBody>
      </p:sp>
    </p:spTree>
    <p:extLst>
      <p:ext uri="{BB962C8B-B14F-4D97-AF65-F5344CB8AC3E}">
        <p14:creationId xmlns:p14="http://schemas.microsoft.com/office/powerpoint/2010/main" val="3795936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743919"/>
            <a:ext cx="10515600" cy="5433044"/>
          </a:xfrm>
        </p:spPr>
        <p:txBody>
          <a:bodyPr>
            <a:normAutofit fontScale="92500" lnSpcReduction="20000"/>
          </a:bodyPr>
          <a:lstStyle/>
          <a:p>
            <a:r>
              <a:rPr lang="ru-RU" dirty="0" smtClean="0"/>
              <a:t>Существует еще одна маленькая, но очень важная микросхема материнской платы – BIOS (</a:t>
            </a:r>
            <a:r>
              <a:rPr lang="ru-RU" dirty="0" err="1" smtClean="0"/>
              <a:t>Basic</a:t>
            </a:r>
            <a:r>
              <a:rPr lang="ru-RU" dirty="0" smtClean="0"/>
              <a:t> </a:t>
            </a:r>
            <a:r>
              <a:rPr lang="ru-RU" dirty="0" err="1" smtClean="0"/>
              <a:t>Input-Output</a:t>
            </a:r>
            <a:r>
              <a:rPr lang="ru-RU" dirty="0" smtClean="0"/>
              <a:t> </a:t>
            </a:r>
            <a:r>
              <a:rPr lang="ru-RU" dirty="0" err="1" smtClean="0"/>
              <a:t>System</a:t>
            </a:r>
            <a:r>
              <a:rPr lang="ru-RU" dirty="0" smtClean="0"/>
              <a:t> – базовая система ввода-вывода), а также устройства для ее питания – микросхема BP_BIOS и аккумуляторная батарейка (BATTERY). Назначение этой микросхемы с постоянным питанием и наличием собственной энергонезависимой памяти (перепрограммируемая </a:t>
            </a:r>
            <a:r>
              <a:rPr lang="ru-RU" dirty="0" err="1" smtClean="0"/>
              <a:t>Flash</a:t>
            </a:r>
            <a:r>
              <a:rPr lang="ru-RU" dirty="0" smtClean="0"/>
              <a:t> EEPROM):</a:t>
            </a:r>
          </a:p>
          <a:p>
            <a:r>
              <a:rPr lang="ru-RU" dirty="0" smtClean="0"/>
              <a:t> конфигурирование компьютера (программа BIOS </a:t>
            </a:r>
            <a:r>
              <a:rPr lang="ru-RU" dirty="0" err="1" smtClean="0"/>
              <a:t>Setup</a:t>
            </a:r>
            <a:r>
              <a:rPr lang="ru-RU" dirty="0" smtClean="0"/>
              <a:t>) и сохранение параметров конфигурации;</a:t>
            </a:r>
          </a:p>
          <a:p>
            <a:r>
              <a:rPr lang="ru-RU" dirty="0" smtClean="0"/>
              <a:t> выполнение программы часов и календаря компьютера;</a:t>
            </a:r>
          </a:p>
          <a:p>
            <a:r>
              <a:rPr lang="ru-RU" dirty="0" smtClean="0"/>
              <a:t> при включении компьютера:</a:t>
            </a:r>
          </a:p>
          <a:p>
            <a:r>
              <a:rPr lang="ru-RU" dirty="0" smtClean="0"/>
              <a:t>-- выполнение программы самотестирования;</a:t>
            </a:r>
          </a:p>
          <a:p>
            <a:r>
              <a:rPr lang="ru-RU" dirty="0" smtClean="0"/>
              <a:t>-- поиск главной загрузочной записи (МBR) на дисках;</a:t>
            </a:r>
          </a:p>
          <a:p>
            <a:r>
              <a:rPr lang="ru-RU" dirty="0" smtClean="0"/>
              <a:t> -- далее </a:t>
            </a:r>
            <a:r>
              <a:rPr lang="ru-RU" dirty="0"/>
              <a:t>MBR выполняет сканирование дисков для поиска </a:t>
            </a:r>
            <a:r>
              <a:rPr lang="ru-RU" dirty="0" smtClean="0"/>
              <a:t>загрузочного </a:t>
            </a:r>
            <a:r>
              <a:rPr lang="ru-RU" dirty="0"/>
              <a:t>раздела, и, если он найден, запускает в работу </a:t>
            </a:r>
            <a:r>
              <a:rPr lang="ru-RU" dirty="0" smtClean="0"/>
              <a:t>операционную </a:t>
            </a:r>
            <a:r>
              <a:rPr lang="ru-RU" dirty="0"/>
              <a:t>систему. </a:t>
            </a:r>
          </a:p>
          <a:p>
            <a:endParaRPr lang="ru-RU" dirty="0"/>
          </a:p>
        </p:txBody>
      </p:sp>
    </p:spTree>
    <p:extLst>
      <p:ext uri="{BB962C8B-B14F-4D97-AF65-F5344CB8AC3E}">
        <p14:creationId xmlns:p14="http://schemas.microsoft.com/office/powerpoint/2010/main" val="1779140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lstStyle/>
          <a:p>
            <a:r>
              <a:rPr lang="ru-RU" dirty="0" smtClean="0"/>
              <a:t>В программе BIOS </a:t>
            </a:r>
            <a:r>
              <a:rPr lang="ru-RU" dirty="0" err="1" smtClean="0"/>
              <a:t>Setup</a:t>
            </a:r>
            <a:r>
              <a:rPr lang="ru-RU" dirty="0" smtClean="0"/>
              <a:t> (которая запускается нажатием клавиши </a:t>
            </a:r>
            <a:r>
              <a:rPr lang="ru-RU" dirty="0" err="1" smtClean="0"/>
              <a:t>Delete</a:t>
            </a:r>
            <a:r>
              <a:rPr lang="ru-RU" dirty="0" smtClean="0"/>
              <a:t> или другой в момент включения компьютера) есть возможность настроить порядок устройств для поиска загрузчика операционной системы - если необходимо, ее можно загрузить с CD, DVD диска или даже через USB-порт. Эта возможность необходима для установки новой операционной системы на компьютер (или ее переустановки).</a:t>
            </a:r>
          </a:p>
          <a:p>
            <a:endParaRPr lang="ru-RU" dirty="0"/>
          </a:p>
        </p:txBody>
      </p:sp>
    </p:spTree>
    <p:extLst>
      <p:ext uri="{BB962C8B-B14F-4D97-AF65-F5344CB8AC3E}">
        <p14:creationId xmlns:p14="http://schemas.microsoft.com/office/powerpoint/2010/main" val="1844720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449452"/>
            <a:ext cx="10515600" cy="5727511"/>
          </a:xfrm>
        </p:spPr>
        <p:txBody>
          <a:bodyPr>
            <a:normAutofit/>
          </a:bodyPr>
          <a:lstStyle/>
          <a:p>
            <a:r>
              <a:rPr lang="ru-RU" dirty="0" smtClean="0"/>
              <a:t>Назначение слотов (разъемов) на материнской плате – подключение различных плат сопряжения с внешними устройствами и реализация дополнительных возможностей:</a:t>
            </a:r>
          </a:p>
          <a:p>
            <a:r>
              <a:rPr lang="ru-RU" dirty="0" smtClean="0"/>
              <a:t>—	PCI </a:t>
            </a:r>
            <a:r>
              <a:rPr lang="ru-RU" dirty="0" err="1" smtClean="0"/>
              <a:t>Express</a:t>
            </a:r>
            <a:r>
              <a:rPr lang="ru-RU" dirty="0" smtClean="0"/>
              <a:t> x16 - только для соответствующих </a:t>
            </a:r>
            <a:r>
              <a:rPr lang="ru-RU" dirty="0" err="1" smtClean="0"/>
              <a:t>видеоплат</a:t>
            </a:r>
            <a:r>
              <a:rPr lang="ru-RU" dirty="0" smtClean="0"/>
              <a:t>;</a:t>
            </a:r>
          </a:p>
          <a:p>
            <a:r>
              <a:rPr lang="ru-RU" dirty="0" smtClean="0"/>
              <a:t>—	PCI </a:t>
            </a:r>
            <a:r>
              <a:rPr lang="ru-RU" dirty="0" err="1" smtClean="0"/>
              <a:t>Express</a:t>
            </a:r>
            <a:r>
              <a:rPr lang="ru-RU" dirty="0" smtClean="0"/>
              <a:t> x1 - новые звуковые, сетевые платы;</a:t>
            </a:r>
          </a:p>
          <a:p>
            <a:r>
              <a:rPr lang="ru-RU" dirty="0" smtClean="0"/>
              <a:t>—	PCI - старые звуковые, сетевые платы, внутренние модемы, FM-, TV-тюнеры.</a:t>
            </a:r>
          </a:p>
          <a:p>
            <a:r>
              <a:rPr lang="ru-RU" dirty="0" smtClean="0"/>
              <a:t>PCI (</a:t>
            </a:r>
            <a:r>
              <a:rPr lang="ru-RU" dirty="0" err="1" smtClean="0"/>
              <a:t>Peripheral</a:t>
            </a:r>
            <a:r>
              <a:rPr lang="ru-RU" dirty="0" smtClean="0"/>
              <a:t> </a:t>
            </a:r>
            <a:r>
              <a:rPr lang="ru-RU" dirty="0" err="1" smtClean="0"/>
              <a:t>Component</a:t>
            </a:r>
            <a:r>
              <a:rPr lang="ru-RU" dirty="0" smtClean="0"/>
              <a:t> </a:t>
            </a:r>
            <a:r>
              <a:rPr lang="ru-RU" dirty="0" err="1" smtClean="0"/>
              <a:t>Interconnect</a:t>
            </a:r>
            <a:r>
              <a:rPr lang="ru-RU" dirty="0" smtClean="0"/>
              <a:t> </a:t>
            </a:r>
            <a:r>
              <a:rPr lang="ru-RU" dirty="0" err="1" smtClean="0"/>
              <a:t>bus</a:t>
            </a:r>
            <a:r>
              <a:rPr lang="ru-RU" dirty="0" smtClean="0"/>
              <a:t>) - шина для подсоединения периферийных устройств. Впервые массово применяться начала для </a:t>
            </a:r>
            <a:r>
              <a:rPr lang="ru-RU" dirty="0" err="1" smtClean="0"/>
              <a:t>Pentium</a:t>
            </a:r>
            <a:r>
              <a:rPr lang="ru-RU" dirty="0" smtClean="0"/>
              <a:t>-систем.</a:t>
            </a:r>
          </a:p>
          <a:p>
            <a:r>
              <a:rPr lang="ru-RU" dirty="0" smtClean="0"/>
              <a:t>Шина PCI </a:t>
            </a:r>
            <a:r>
              <a:rPr lang="ru-RU" dirty="0" err="1" smtClean="0"/>
              <a:t>Express</a:t>
            </a:r>
            <a:r>
              <a:rPr lang="ru-RU" dirty="0" smtClean="0"/>
              <a:t> x16 пришла на смену шине AGP, ранее использовавшейся для подключения видеокарт.</a:t>
            </a:r>
          </a:p>
          <a:p>
            <a:endParaRPr lang="ru-RU" dirty="0"/>
          </a:p>
        </p:txBody>
      </p:sp>
    </p:spTree>
    <p:extLst>
      <p:ext uri="{BB962C8B-B14F-4D97-AF65-F5344CB8AC3E}">
        <p14:creationId xmlns:p14="http://schemas.microsoft.com/office/powerpoint/2010/main" val="4195430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lnSpcReduction="10000"/>
          </a:bodyPr>
          <a:lstStyle/>
          <a:p>
            <a:r>
              <a:rPr lang="ru-RU" dirty="0" smtClean="0"/>
              <a:t>Внутренние порты, расположенные на материнской плате, служат для подключения устройств:</a:t>
            </a:r>
          </a:p>
          <a:p>
            <a:r>
              <a:rPr lang="ru-RU" dirty="0" smtClean="0"/>
              <a:t>—	</a:t>
            </a:r>
            <a:r>
              <a:rPr lang="ru-RU" dirty="0" err="1" smtClean="0"/>
              <a:t>Serial</a:t>
            </a:r>
            <a:r>
              <a:rPr lang="ru-RU" dirty="0" smtClean="0"/>
              <a:t> ATA - дисковые устройства (HD, DVD) соответствующего</a:t>
            </a:r>
          </a:p>
          <a:p>
            <a:r>
              <a:rPr lang="ru-RU" dirty="0" smtClean="0"/>
              <a:t>типа;</a:t>
            </a:r>
          </a:p>
          <a:p>
            <a:r>
              <a:rPr lang="ru-RU" dirty="0" smtClean="0"/>
              <a:t>—	ATA IDE - дисковые устройства (HD, CD, DVD) соответствующего типа.</a:t>
            </a:r>
          </a:p>
          <a:p>
            <a:r>
              <a:rPr lang="ru-RU" dirty="0" smtClean="0"/>
              <a:t>ATA (</a:t>
            </a:r>
            <a:r>
              <a:rPr lang="ru-RU" dirty="0" err="1" smtClean="0"/>
              <a:t>Advanced</a:t>
            </a:r>
            <a:r>
              <a:rPr lang="ru-RU" dirty="0" smtClean="0"/>
              <a:t> </a:t>
            </a:r>
            <a:r>
              <a:rPr lang="ru-RU" dirty="0" err="1" smtClean="0"/>
              <a:t>Technology</a:t>
            </a:r>
            <a:r>
              <a:rPr lang="ru-RU" dirty="0" smtClean="0"/>
              <a:t> </a:t>
            </a:r>
            <a:r>
              <a:rPr lang="ru-RU" dirty="0" err="1" smtClean="0"/>
              <a:t>Attachment</a:t>
            </a:r>
            <a:r>
              <a:rPr lang="ru-RU" dirty="0" smtClean="0"/>
              <a:t>) - спецификация интерфейса для подключения дисковых устройств. IDE (</a:t>
            </a:r>
            <a:r>
              <a:rPr lang="ru-RU" dirty="0" err="1" smtClean="0"/>
              <a:t>Integrated</a:t>
            </a:r>
            <a:r>
              <a:rPr lang="ru-RU" dirty="0" smtClean="0"/>
              <a:t> </a:t>
            </a:r>
            <a:r>
              <a:rPr lang="ru-RU" dirty="0" err="1" smtClean="0"/>
              <a:t>Drive</a:t>
            </a:r>
            <a:r>
              <a:rPr lang="ru-RU" dirty="0" smtClean="0"/>
              <a:t> </a:t>
            </a:r>
            <a:r>
              <a:rPr lang="ru-RU" dirty="0" err="1" smtClean="0"/>
              <a:t>Electronics</a:t>
            </a:r>
            <a:r>
              <a:rPr lang="ru-RU" dirty="0" smtClean="0"/>
              <a:t>) - диск со встроенным контроллером управления для подключения с помощью параллельного интерфейса спецификации ATA.</a:t>
            </a:r>
          </a:p>
          <a:p>
            <a:r>
              <a:rPr lang="ru-RU" dirty="0" err="1" smtClean="0"/>
              <a:t>Serial</a:t>
            </a:r>
            <a:r>
              <a:rPr lang="ru-RU" dirty="0" smtClean="0"/>
              <a:t> АТА - новый последовательный интерфейс подключения дисков.</a:t>
            </a:r>
          </a:p>
          <a:p>
            <a:endParaRPr lang="ru-RU" dirty="0"/>
          </a:p>
        </p:txBody>
      </p:sp>
    </p:spTree>
    <p:extLst>
      <p:ext uri="{BB962C8B-B14F-4D97-AF65-F5344CB8AC3E}">
        <p14:creationId xmlns:p14="http://schemas.microsoft.com/office/powerpoint/2010/main" val="378639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19756"/>
          </a:xfrm>
        </p:spPr>
        <p:txBody>
          <a:bodyPr/>
          <a:lstStyle/>
          <a:p>
            <a:r>
              <a:rPr lang="ru-RU" dirty="0" smtClean="0"/>
              <a:t>Кабели подключения IDE и SATA</a:t>
            </a:r>
            <a:endParaRPr lang="ru-RU" dirty="0"/>
          </a:p>
        </p:txBody>
      </p:sp>
      <p:pic>
        <p:nvPicPr>
          <p:cNvPr id="4" name="Объект 3"/>
          <p:cNvPicPr>
            <a:picLocks noGrp="1" noChangeAspect="1"/>
          </p:cNvPicPr>
          <p:nvPr>
            <p:ph idx="1"/>
          </p:nvPr>
        </p:nvPicPr>
        <p:blipFill>
          <a:blip r:embed="rId2"/>
          <a:stretch>
            <a:fillRect/>
          </a:stretch>
        </p:blipFill>
        <p:spPr>
          <a:xfrm>
            <a:off x="4262034" y="1286360"/>
            <a:ext cx="3765229" cy="4691106"/>
          </a:xfrm>
          <a:prstGeom prst="rect">
            <a:avLst/>
          </a:prstGeom>
        </p:spPr>
      </p:pic>
    </p:spTree>
    <p:extLst>
      <p:ext uri="{BB962C8B-B14F-4D97-AF65-F5344CB8AC3E}">
        <p14:creationId xmlns:p14="http://schemas.microsoft.com/office/powerpoint/2010/main" val="2677250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805912"/>
            <a:ext cx="10515600" cy="5371051"/>
          </a:xfrm>
        </p:spPr>
        <p:txBody>
          <a:bodyPr>
            <a:normAutofit fontScale="92500" lnSpcReduction="20000"/>
          </a:bodyPr>
          <a:lstStyle/>
          <a:p>
            <a:r>
              <a:rPr lang="ru-RU" dirty="0" smtClean="0"/>
              <a:t>Внешний порт – разъем на задней или передней панели системного блока, используется для подключения различных устройств:</a:t>
            </a:r>
          </a:p>
          <a:p>
            <a:r>
              <a:rPr lang="ru-RU" dirty="0" smtClean="0"/>
              <a:t>– USB 2.0 – принтеры, сканеры, внешние модемы, TV-тюнеры, клавиатура, мышь, внешние дисковые накопители, </a:t>
            </a:r>
            <a:r>
              <a:rPr lang="ru-RU" dirty="0" err="1" smtClean="0"/>
              <a:t>Flash</a:t>
            </a:r>
            <a:r>
              <a:rPr lang="ru-RU" dirty="0" smtClean="0"/>
              <a:t> </a:t>
            </a:r>
            <a:r>
              <a:rPr lang="ru-RU" dirty="0" err="1" smtClean="0"/>
              <a:t>Drive</a:t>
            </a:r>
            <a:r>
              <a:rPr lang="ru-RU" dirty="0" smtClean="0"/>
              <a:t> и многое другое;</a:t>
            </a:r>
          </a:p>
          <a:p>
            <a:r>
              <a:rPr lang="ru-RU" dirty="0" smtClean="0"/>
              <a:t>– IEEE-1394 – цифровые видеокамеры, </a:t>
            </a:r>
            <a:r>
              <a:rPr lang="ru-RU" dirty="0" err="1" smtClean="0"/>
              <a:t>дис-ковые</a:t>
            </a:r>
            <a:r>
              <a:rPr lang="ru-RU" dirty="0" smtClean="0"/>
              <a:t> устройства;</a:t>
            </a:r>
          </a:p>
          <a:p>
            <a:r>
              <a:rPr lang="ru-RU" dirty="0" smtClean="0"/>
              <a:t>– PS/2 – клавиатура и мышь;</a:t>
            </a:r>
          </a:p>
          <a:p>
            <a:r>
              <a:rPr lang="ru-RU" dirty="0" smtClean="0"/>
              <a:t>– при наличии интегрированной </a:t>
            </a:r>
            <a:r>
              <a:rPr lang="ru-RU" dirty="0" err="1" smtClean="0"/>
              <a:t>видиоподсистемы</a:t>
            </a:r>
            <a:r>
              <a:rPr lang="ru-RU" dirty="0" smtClean="0"/>
              <a:t> разъем DVI – цифровой выход на монитор или VGA – аналоговый;</a:t>
            </a:r>
          </a:p>
          <a:p>
            <a:r>
              <a:rPr lang="ru-RU" dirty="0" smtClean="0"/>
              <a:t>– при наличии интегрированной </a:t>
            </a:r>
            <a:r>
              <a:rPr lang="ru-RU" dirty="0" err="1" smtClean="0"/>
              <a:t>аудиоподсистемы</a:t>
            </a:r>
            <a:r>
              <a:rPr lang="ru-RU" dirty="0" smtClean="0"/>
              <a:t> разъемы для подключения колонок и микрофона.</a:t>
            </a:r>
          </a:p>
          <a:p>
            <a:r>
              <a:rPr lang="ru-RU" dirty="0" smtClean="0"/>
              <a:t>Кроме того, могут присутствовать устаревшие на сегодняшний день порты:</a:t>
            </a:r>
          </a:p>
          <a:p>
            <a:r>
              <a:rPr lang="ru-RU" dirty="0" smtClean="0"/>
              <a:t>– COM – мышь, модем и пр.;</a:t>
            </a:r>
          </a:p>
          <a:p>
            <a:r>
              <a:rPr lang="ru-RU" dirty="0" smtClean="0"/>
              <a:t>– LPT – принтер, сканер.</a:t>
            </a:r>
            <a:endParaRPr lang="ru-RU" dirty="0"/>
          </a:p>
        </p:txBody>
      </p:sp>
    </p:spTree>
    <p:extLst>
      <p:ext uri="{BB962C8B-B14F-4D97-AF65-F5344CB8AC3E}">
        <p14:creationId xmlns:p14="http://schemas.microsoft.com/office/powerpoint/2010/main" val="2483394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lstStyle/>
          <a:p>
            <a:r>
              <a:rPr lang="ru-RU" dirty="0" smtClean="0"/>
              <a:t>Новые интерфейсы подключения внешних устройств – USB, SATA, IEEE-1394 (</a:t>
            </a:r>
            <a:r>
              <a:rPr lang="ru-RU" dirty="0" err="1" smtClean="0"/>
              <a:t>FireWire</a:t>
            </a:r>
            <a:r>
              <a:rPr lang="ru-RU" dirty="0" smtClean="0"/>
              <a:t>), DVI – последовательные шины (</a:t>
            </a:r>
            <a:r>
              <a:rPr lang="ru-RU" dirty="0" err="1" smtClean="0"/>
              <a:t>Serial</a:t>
            </a:r>
            <a:r>
              <a:rPr lang="ru-RU" dirty="0" smtClean="0"/>
              <a:t> </a:t>
            </a:r>
            <a:r>
              <a:rPr lang="ru-RU" dirty="0" err="1" smtClean="0"/>
              <a:t>Bus</a:t>
            </a:r>
            <a:r>
              <a:rPr lang="ru-RU" dirty="0" smtClean="0"/>
              <a:t>) с не-большим количеством проводов (4 – 7) в кабеле. Параллельные шины ATA IDE, LPT имеют значительно большее ко-</a:t>
            </a:r>
            <a:r>
              <a:rPr lang="ru-RU" dirty="0" err="1" smtClean="0"/>
              <a:t>личество</a:t>
            </a:r>
            <a:r>
              <a:rPr lang="ru-RU" dirty="0" smtClean="0"/>
              <a:t> проводников в кабеле (IDE 40 или 80 проводов, LPT – 18) и, со-ответственно, контактов на разъемах. Скорость работы современных последовательных шин выше, чем параллельных.</a:t>
            </a:r>
            <a:endParaRPr lang="ru-RU" dirty="0"/>
          </a:p>
        </p:txBody>
      </p:sp>
    </p:spTree>
    <p:extLst>
      <p:ext uri="{BB962C8B-B14F-4D97-AF65-F5344CB8AC3E}">
        <p14:creationId xmlns:p14="http://schemas.microsoft.com/office/powerpoint/2010/main" val="3178542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92500" lnSpcReduction="20000"/>
          </a:bodyPr>
          <a:lstStyle/>
          <a:p>
            <a:r>
              <a:rPr lang="ru-RU" dirty="0" smtClean="0"/>
              <a:t>Наиболее часто используется в настоящее время порт USB (</a:t>
            </a:r>
            <a:r>
              <a:rPr lang="ru-RU" dirty="0" err="1" smtClean="0"/>
              <a:t>Universal</a:t>
            </a:r>
            <a:r>
              <a:rPr lang="ru-RU" dirty="0" smtClean="0"/>
              <a:t> </a:t>
            </a:r>
            <a:r>
              <a:rPr lang="ru-RU" dirty="0" err="1" smtClean="0"/>
              <a:t>Serial</a:t>
            </a:r>
            <a:r>
              <a:rPr lang="ru-RU" dirty="0" smtClean="0"/>
              <a:t> </a:t>
            </a:r>
            <a:r>
              <a:rPr lang="ru-RU" dirty="0" err="1" smtClean="0"/>
              <a:t>Bus</a:t>
            </a:r>
            <a:r>
              <a:rPr lang="ru-RU" dirty="0" smtClean="0"/>
              <a:t> – универсальная последовательная шина), которая имеет 2 типа: USB и USB 2.0. Особенности этой шины:</a:t>
            </a:r>
          </a:p>
          <a:p>
            <a:r>
              <a:rPr lang="ru-RU" dirty="0" smtClean="0"/>
              <a:t>– высокая скорость работы – до 480 Мб/с для USB 2.0;</a:t>
            </a:r>
          </a:p>
          <a:p>
            <a:r>
              <a:rPr lang="ru-RU" dirty="0" smtClean="0"/>
              <a:t>– длина кабеля подключения – до 5 м;</a:t>
            </a:r>
          </a:p>
          <a:p>
            <a:r>
              <a:rPr lang="ru-RU" dirty="0" smtClean="0"/>
              <a:t>– количество подключаемых устройств (включая </a:t>
            </a:r>
            <a:r>
              <a:rPr lang="ru-RU" dirty="0" err="1" smtClean="0"/>
              <a:t>размножители</a:t>
            </a:r>
            <a:r>
              <a:rPr lang="ru-RU" dirty="0" smtClean="0"/>
              <a:t>) – до 127;</a:t>
            </a:r>
          </a:p>
          <a:p>
            <a:r>
              <a:rPr lang="ru-RU" dirty="0" smtClean="0"/>
              <a:t>– возможно подключение устройств с различными скоростями обмена;</a:t>
            </a:r>
          </a:p>
          <a:p>
            <a:r>
              <a:rPr lang="ru-RU" dirty="0" smtClean="0"/>
              <a:t>– возможность подключать и отключать устройства при работающем компьютере;</a:t>
            </a:r>
          </a:p>
          <a:p>
            <a:r>
              <a:rPr lang="ru-RU" dirty="0" smtClean="0"/>
              <a:t>– возможность подавать питание напряжением 5 V на маломощные периферийных устройства (ток до 500 </a:t>
            </a:r>
            <a:r>
              <a:rPr lang="ru-RU" dirty="0" err="1" smtClean="0"/>
              <a:t>mA</a:t>
            </a:r>
            <a:r>
              <a:rPr lang="ru-RU" dirty="0" smtClean="0"/>
              <a:t>);</a:t>
            </a:r>
          </a:p>
          <a:p>
            <a:r>
              <a:rPr lang="ru-RU" dirty="0" smtClean="0"/>
              <a:t>– кабель подключения имеет различные разъемы для подключения к компьютеру (тип «А») и к внешнему устройству (тип «B»).</a:t>
            </a:r>
            <a:endParaRPr lang="ru-RU" dirty="0"/>
          </a:p>
        </p:txBody>
      </p:sp>
    </p:spTree>
    <p:extLst>
      <p:ext uri="{BB962C8B-B14F-4D97-AF65-F5344CB8AC3E}">
        <p14:creationId xmlns:p14="http://schemas.microsoft.com/office/powerpoint/2010/main" val="1399168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smtClean="0"/>
              <a:t>Шина USB предоставляет в полной мере возможность использования технологии </a:t>
            </a:r>
            <a:r>
              <a:rPr lang="ru-RU" dirty="0" err="1" smtClean="0"/>
              <a:t>Plug&amp;Play</a:t>
            </a:r>
            <a:r>
              <a:rPr lang="ru-RU" dirty="0" smtClean="0"/>
              <a:t> для периферийных устройств, т. е. при подключении нового устройства к работающему компьютеру (наиболее часто в настоящее время – флэш-накопителей, внешних жестких дисков, «мышь» на ноутбуках и т. п.) происходит его автоматическое распознавание и установка соответствующих драйверов, необходимых для работы с этим устройством. Для использования большого количества USB портов при-меняются USB-концентраторы (</a:t>
            </a:r>
            <a:r>
              <a:rPr lang="ru-RU" dirty="0" err="1" smtClean="0"/>
              <a:t>хабы</a:t>
            </a:r>
            <a:r>
              <a:rPr lang="ru-RU" dirty="0" smtClean="0"/>
              <a:t>), как внешние, так и встроенные в монитор, клавиатуру и пр.</a:t>
            </a:r>
            <a:endParaRPr lang="ru-RU" dirty="0"/>
          </a:p>
        </p:txBody>
      </p:sp>
    </p:spTree>
    <p:extLst>
      <p:ext uri="{BB962C8B-B14F-4D97-AF65-F5344CB8AC3E}">
        <p14:creationId xmlns:p14="http://schemas.microsoft.com/office/powerpoint/2010/main" val="1114783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lstStyle/>
          <a:p>
            <a:r>
              <a:rPr lang="ru-RU" dirty="0" smtClean="0"/>
              <a:t>В прайс-листах фирм по продаже компьютеров обычно приводится краткое обозначение материнской платы примерно следующего вида: </a:t>
            </a:r>
          </a:p>
          <a:p>
            <a:r>
              <a:rPr lang="en-US" dirty="0" smtClean="0"/>
              <a:t>MB Intel DG45FC LGA775, G45, DDR2 800, SATA2 RAID, PCI-E, 8ch Audio, GBL, DVI+HDMI, mini-ITX, </a:t>
            </a:r>
            <a:endParaRPr lang="ru-RU" dirty="0" smtClean="0"/>
          </a:p>
          <a:p>
            <a:r>
              <a:rPr lang="ru-RU" dirty="0" smtClean="0"/>
              <a:t>что означает: </a:t>
            </a:r>
          </a:p>
          <a:p>
            <a:r>
              <a:rPr lang="ru-RU" dirty="0" smtClean="0"/>
              <a:t>материнская плата </a:t>
            </a:r>
            <a:r>
              <a:rPr lang="en-US" dirty="0" smtClean="0"/>
              <a:t>Intel DG45FC, </a:t>
            </a:r>
            <a:r>
              <a:rPr lang="ru-RU" dirty="0" smtClean="0"/>
              <a:t>разъем процессора </a:t>
            </a:r>
            <a:r>
              <a:rPr lang="en-US" dirty="0" smtClean="0"/>
              <a:t>LGA775, </a:t>
            </a:r>
            <a:r>
              <a:rPr lang="ru-RU" dirty="0" smtClean="0"/>
              <a:t>чипсет </a:t>
            </a:r>
            <a:r>
              <a:rPr lang="en-US" dirty="0" smtClean="0"/>
              <a:t>G45, </a:t>
            </a:r>
            <a:r>
              <a:rPr lang="ru-RU" dirty="0" smtClean="0"/>
              <a:t>память </a:t>
            </a:r>
            <a:r>
              <a:rPr lang="en-US" dirty="0" smtClean="0"/>
              <a:t>DDR2 </a:t>
            </a:r>
            <a:r>
              <a:rPr lang="ru-RU" dirty="0" smtClean="0"/>
              <a:t>с частотой 800 МГц, дисковый интерфейс </a:t>
            </a:r>
            <a:r>
              <a:rPr lang="en-US" dirty="0" smtClean="0"/>
              <a:t>SATA2 </a:t>
            </a:r>
            <a:r>
              <a:rPr lang="ru-RU" dirty="0" smtClean="0"/>
              <a:t>с аппарат-ной поддержкой дисковых массивов (</a:t>
            </a:r>
            <a:r>
              <a:rPr lang="en-US" dirty="0" smtClean="0"/>
              <a:t>RAID), </a:t>
            </a:r>
            <a:r>
              <a:rPr lang="ru-RU" dirty="0" smtClean="0"/>
              <a:t>шина и слоты </a:t>
            </a:r>
            <a:r>
              <a:rPr lang="en-US" dirty="0" smtClean="0"/>
              <a:t>PCI Express, </a:t>
            </a:r>
            <a:r>
              <a:rPr lang="ru-RU" dirty="0" smtClean="0"/>
              <a:t>звуковой адаптер 7.1 (8</a:t>
            </a:r>
            <a:r>
              <a:rPr lang="en-US" dirty="0" err="1" smtClean="0"/>
              <a:t>ch</a:t>
            </a:r>
            <a:r>
              <a:rPr lang="en-US" dirty="0" smtClean="0"/>
              <a:t> Audio), </a:t>
            </a:r>
            <a:r>
              <a:rPr lang="ru-RU" dirty="0" smtClean="0"/>
              <a:t>интегрированные сетевой адаптер </a:t>
            </a:r>
            <a:r>
              <a:rPr lang="en-US" dirty="0" smtClean="0"/>
              <a:t>Gb Ethernet (GBL), </a:t>
            </a:r>
            <a:r>
              <a:rPr lang="ru-RU" dirty="0" smtClean="0"/>
              <a:t>видеоадаптер с выходами </a:t>
            </a:r>
            <a:r>
              <a:rPr lang="en-US" dirty="0" smtClean="0"/>
              <a:t>DVI </a:t>
            </a:r>
            <a:r>
              <a:rPr lang="ru-RU" dirty="0" smtClean="0"/>
              <a:t>и </a:t>
            </a:r>
            <a:r>
              <a:rPr lang="en-US" dirty="0" smtClean="0"/>
              <a:t>HDMI, </a:t>
            </a:r>
            <a:r>
              <a:rPr lang="ru-RU" dirty="0" smtClean="0"/>
              <a:t>форм-фактор </a:t>
            </a:r>
            <a:r>
              <a:rPr lang="en-US" dirty="0" smtClean="0"/>
              <a:t>mini-ITX (171,45 </a:t>
            </a:r>
            <a:r>
              <a:rPr lang="ru-RU" dirty="0" smtClean="0"/>
              <a:t>мм х 171,45 мм).</a:t>
            </a:r>
            <a:endParaRPr lang="ru-RU" dirty="0"/>
          </a:p>
        </p:txBody>
      </p:sp>
    </p:spTree>
    <p:extLst>
      <p:ext uri="{BB962C8B-B14F-4D97-AF65-F5344CB8AC3E}">
        <p14:creationId xmlns:p14="http://schemas.microsoft.com/office/powerpoint/2010/main" val="184967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3261"/>
          </a:xfrm>
        </p:spPr>
        <p:txBody>
          <a:bodyPr>
            <a:normAutofit fontScale="90000"/>
          </a:bodyPr>
          <a:lstStyle/>
          <a:p>
            <a:r>
              <a:rPr lang="ru-RU" b="1" dirty="0"/>
              <a:t>Оперативная память </a:t>
            </a:r>
            <a:endParaRPr lang="ru-RU" dirty="0"/>
          </a:p>
        </p:txBody>
      </p:sp>
      <p:sp>
        <p:nvSpPr>
          <p:cNvPr id="3" name="Объект 2"/>
          <p:cNvSpPr>
            <a:spLocks noGrp="1"/>
          </p:cNvSpPr>
          <p:nvPr>
            <p:ph idx="1"/>
          </p:nvPr>
        </p:nvSpPr>
        <p:spPr>
          <a:xfrm>
            <a:off x="838200" y="1038386"/>
            <a:ext cx="10515600" cy="5138577"/>
          </a:xfrm>
        </p:spPr>
        <p:txBody>
          <a:bodyPr/>
          <a:lstStyle/>
          <a:p>
            <a:r>
              <a:rPr lang="ru-RU" dirty="0" smtClean="0"/>
              <a:t>Оперативная память – один из основных компонентов компьютера, предназначенный для хранения информации (программ и обрабатываемых программами данных) во время исполнения программ на компьютере.</a:t>
            </a:r>
          </a:p>
          <a:p>
            <a:r>
              <a:rPr lang="ru-RU" dirty="0" smtClean="0"/>
              <a:t>Кроме основной оперативной памяти (RAM – </a:t>
            </a:r>
            <a:r>
              <a:rPr lang="ru-RU" dirty="0" err="1" smtClean="0"/>
              <a:t>Random</a:t>
            </a:r>
            <a:r>
              <a:rPr lang="ru-RU" dirty="0" smtClean="0"/>
              <a:t> </a:t>
            </a:r>
            <a:r>
              <a:rPr lang="ru-RU" dirty="0" err="1" smtClean="0"/>
              <a:t>Access</a:t>
            </a:r>
            <a:r>
              <a:rPr lang="ru-RU" dirty="0" smtClean="0"/>
              <a:t> </a:t>
            </a:r>
            <a:r>
              <a:rPr lang="ru-RU" dirty="0" err="1" smtClean="0"/>
              <a:t>Memory</a:t>
            </a:r>
            <a:r>
              <a:rPr lang="ru-RU" dirty="0" smtClean="0"/>
              <a:t>, память с произвольным доступом) современные персональные компьютеры имеют память видеокарты (с которой работает процессор видеокарты), а также сверхоперативную память центрального процессора (кэш первого, второго и иногда третьего уровня). Для долговременного хранения информации используются дисковые и пр. устройства, которые иногда называют внешней памятью</a:t>
            </a:r>
            <a:endParaRPr lang="ru-RU" dirty="0"/>
          </a:p>
        </p:txBody>
      </p:sp>
    </p:spTree>
    <p:extLst>
      <p:ext uri="{BB962C8B-B14F-4D97-AF65-F5344CB8AC3E}">
        <p14:creationId xmlns:p14="http://schemas.microsoft.com/office/powerpoint/2010/main" val="1118373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85000" lnSpcReduction="10000"/>
          </a:bodyPr>
          <a:lstStyle/>
          <a:p>
            <a:r>
              <a:rPr lang="ru-RU" dirty="0" smtClean="0"/>
              <a:t>Чипсет, используемый на компьютере, определяет тип оперативной памяти, который можно использовать.</a:t>
            </a:r>
          </a:p>
          <a:p>
            <a:r>
              <a:rPr lang="ru-RU" dirty="0" smtClean="0"/>
              <a:t>Современная оперативная память – динамическая (DRAM), содержимое ее остается неизменным в течение очень короткого промежутка времени, поэтому память должна периодически обновляться (регенерироваться). Запоминающим элементом динамической памяти является конденсатор, который может находиться в заряженном или разряженном со-стоянии. Если конденсатор заряжен, то в ячейку памяти записана логическая 1, если разряжен – логический 0. В идеальном конденсаторе заряд может сохраняться неограниченное время, в реальном конденсаторе существует ток утечки, поэтому информация, записанная в динамическую па-мять, со временем будет утрачена в результате разрядки конденсаторов. Единственным способом регенерации хранимой в памяти информации является выполнение операций чтения и повторной записи данных, выполняемых через определенные промежутки времени (например, каждые 2 </a:t>
            </a:r>
            <a:r>
              <a:rPr lang="ru-RU" dirty="0" err="1" smtClean="0"/>
              <a:t>мс</a:t>
            </a:r>
            <a:r>
              <a:rPr lang="ru-RU" dirty="0" smtClean="0"/>
              <a:t> (</a:t>
            </a:r>
            <a:r>
              <a:rPr lang="ru-RU" dirty="0"/>
              <a:t> миллисекунда (1/1000 доля секунды)</a:t>
            </a:r>
            <a:r>
              <a:rPr lang="ru-RU" dirty="0" smtClean="0"/>
              <a:t>) всех ячеек памяти. В эти моменты процессор находится в состоянии ожидания. Регенерация памяти происходит также при выполнении каждой операции чтения данных.</a:t>
            </a:r>
            <a:endParaRPr lang="ru-RU" dirty="0"/>
          </a:p>
        </p:txBody>
      </p:sp>
    </p:spTree>
    <p:extLst>
      <p:ext uri="{BB962C8B-B14F-4D97-AF65-F5344CB8AC3E}">
        <p14:creationId xmlns:p14="http://schemas.microsoft.com/office/powerpoint/2010/main" val="839081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lstStyle/>
          <a:p>
            <a:r>
              <a:rPr lang="ru-RU" dirty="0" smtClean="0"/>
              <a:t>Ячейки памяти организованы в матрицу, состоящую из строк и столбцов. Полный адрес ячейки данных включает два компонента – адрес строки и адрес столбца. При чтении информации из памяти вначале считывается информация всех ячеек памяти для строки с заданным адресом и помещается в буфер ввода/вывода. Далее в соответствии с адресом столбца данные выбираются из буфера ввода/вывода и поступают на выход динамической памяти. Микросхемы памяти состоят из отдельных матриц, каждая из которых имеет собственную линию чтения/записи. В этом случае одновременно считывается или записывается несколько бит информации. Количество линий определяет разрядность шины ввода/вывода. Современные микросхемы памяти 64-х разрядные.</a:t>
            </a:r>
            <a:endParaRPr lang="ru-RU" dirty="0"/>
          </a:p>
        </p:txBody>
      </p:sp>
    </p:spTree>
    <p:extLst>
      <p:ext uri="{BB962C8B-B14F-4D97-AF65-F5344CB8AC3E}">
        <p14:creationId xmlns:p14="http://schemas.microsoft.com/office/powerpoint/2010/main" val="1643050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lstStyle/>
          <a:p>
            <a:r>
              <a:rPr lang="ru-RU" dirty="0" smtClean="0"/>
              <a:t>Емкость матрицы памяти (глубиной адресного пространства, </a:t>
            </a:r>
            <a:r>
              <a:rPr lang="ru-RU" dirty="0" err="1" smtClean="0"/>
              <a:t>address</a:t>
            </a:r>
            <a:r>
              <a:rPr lang="ru-RU" dirty="0" smtClean="0"/>
              <a:t> </a:t>
            </a:r>
            <a:r>
              <a:rPr lang="ru-RU" dirty="0" err="1" smtClean="0"/>
              <a:t>depth</a:t>
            </a:r>
            <a:r>
              <a:rPr lang="ru-RU" dirty="0" smtClean="0"/>
              <a:t>) и их количество (разрядность) определяет общий объем микросхемы памяти, которые размещаются на модулях памяти (DIMM – модули). DIMM-модуль (</a:t>
            </a:r>
            <a:r>
              <a:rPr lang="ru-RU" dirty="0" err="1" smtClean="0"/>
              <a:t>Dual</a:t>
            </a:r>
            <a:r>
              <a:rPr lang="ru-RU" dirty="0" smtClean="0"/>
              <a:t> </a:t>
            </a:r>
            <a:r>
              <a:rPr lang="ru-RU" dirty="0" err="1" smtClean="0"/>
              <a:t>In-Line</a:t>
            </a:r>
            <a:r>
              <a:rPr lang="ru-RU" dirty="0" smtClean="0"/>
              <a:t> </a:t>
            </a:r>
            <a:r>
              <a:rPr lang="ru-RU" dirty="0" err="1" smtClean="0"/>
              <a:t>Memory</a:t>
            </a:r>
            <a:r>
              <a:rPr lang="ru-RU" dirty="0" smtClean="0"/>
              <a:t> </a:t>
            </a:r>
            <a:r>
              <a:rPr lang="ru-RU" dirty="0" err="1" smtClean="0"/>
              <a:t>Module</a:t>
            </a:r>
            <a:r>
              <a:rPr lang="ru-RU" dirty="0" smtClean="0"/>
              <a:t>) имеет с двух сторон электрически независимые контакты для подключения к шине контроллера памяти через слот, в который они вставляются. Наиболее распространенными являются 240-контактные 64-разрядные модули DIMM, имеющие по 120 контактов с каждой стороны.</a:t>
            </a:r>
            <a:endParaRPr lang="ru-RU" dirty="0"/>
          </a:p>
        </p:txBody>
      </p:sp>
    </p:spTree>
    <p:extLst>
      <p:ext uri="{BB962C8B-B14F-4D97-AF65-F5344CB8AC3E}">
        <p14:creationId xmlns:p14="http://schemas.microsoft.com/office/powerpoint/2010/main" val="1136250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92814"/>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348353" y="976393"/>
            <a:ext cx="9163144" cy="5106179"/>
          </a:xfrm>
          <a:prstGeom prst="rect">
            <a:avLst/>
          </a:prstGeom>
        </p:spPr>
      </p:pic>
    </p:spTree>
    <p:extLst>
      <p:ext uri="{BB962C8B-B14F-4D97-AF65-F5344CB8AC3E}">
        <p14:creationId xmlns:p14="http://schemas.microsoft.com/office/powerpoint/2010/main" val="3043951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92500" lnSpcReduction="10000"/>
          </a:bodyPr>
          <a:lstStyle/>
          <a:p>
            <a:r>
              <a:rPr lang="ru-RU" dirty="0" smtClean="0"/>
              <a:t>Хотя число контактов у модулей DDR2 и DDR3 одинаково, слоты, предназначенные для памяти разного типа, отличаются расположением «ключа» - прорези между контактами. Поэтому, установить DDR3 SDRAM в DDR2 DIMM и наоборот не удастся. SDRAM – микросхема синхронной динамической памяти (</a:t>
            </a:r>
            <a:r>
              <a:rPr lang="ru-RU" dirty="0" err="1" smtClean="0"/>
              <a:t>Synchronous</a:t>
            </a:r>
            <a:r>
              <a:rPr lang="ru-RU" dirty="0" smtClean="0"/>
              <a:t> DRАМ), в которой процессы записи и считывания информации строго привязаны к тактам системной шины.</a:t>
            </a:r>
          </a:p>
          <a:p>
            <a:r>
              <a:rPr lang="ru-RU" dirty="0" smtClean="0"/>
              <a:t>DDR SDRAM (</a:t>
            </a:r>
            <a:r>
              <a:rPr lang="ru-RU" dirty="0" err="1" smtClean="0"/>
              <a:t>Double</a:t>
            </a:r>
            <a:r>
              <a:rPr lang="ru-RU" dirty="0" smtClean="0"/>
              <a:t> </a:t>
            </a:r>
            <a:r>
              <a:rPr lang="ru-RU" dirty="0" err="1" smtClean="0"/>
              <a:t>Date</a:t>
            </a:r>
            <a:r>
              <a:rPr lang="ru-RU" dirty="0" smtClean="0"/>
              <a:t> </a:t>
            </a:r>
            <a:r>
              <a:rPr lang="ru-RU" dirty="0" err="1" smtClean="0"/>
              <a:t>Rate</a:t>
            </a:r>
            <a:r>
              <a:rPr lang="ru-RU" dirty="0" smtClean="0"/>
              <a:t> – удвоенная скорость передачи данных) является следующим поколением SDRAM. В отличие от SDRAM память этого типа дает возможность выполнять два обращения к памяти за время одного такта системной шины. DDR2 и DDR3 – последующие модификации памяти DDR SDRAM, позволяющие за один такт записывать или считывать 4 (DDR2) или 8 (DDR3) блоков данных, имеют пониженное напряжение питание (DDR - 2,5 В, DDR2 - 1,8 В, DDR3 - 1,5 В) и энергопотребление.</a:t>
            </a:r>
            <a:endParaRPr lang="ru-RU" dirty="0"/>
          </a:p>
        </p:txBody>
      </p:sp>
    </p:spTree>
    <p:extLst>
      <p:ext uri="{BB962C8B-B14F-4D97-AF65-F5344CB8AC3E}">
        <p14:creationId xmlns:p14="http://schemas.microsoft.com/office/powerpoint/2010/main" val="798167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22500077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2153</Words>
  <Application>Microsoft Office PowerPoint</Application>
  <PresentationFormat>Широкоэкранный</PresentationFormat>
  <Paragraphs>91</Paragraphs>
  <Slides>33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33</vt:i4>
      </vt:variant>
    </vt:vector>
  </HeadingPairs>
  <TitlesOfParts>
    <vt:vector size="37" baseType="lpstr">
      <vt:lpstr>Arial</vt:lpstr>
      <vt:lpstr>Calibri</vt:lpstr>
      <vt:lpstr>Calibri Light</vt:lpstr>
      <vt:lpstr>Тема Office</vt:lpstr>
      <vt:lpstr>Аппаратное обеспечение персональных компьютеров</vt:lpstr>
      <vt:lpstr>Презентация PowerPoint</vt:lpstr>
      <vt:lpstr>как открыть параметры в Windows 10</vt:lpstr>
      <vt:lpstr>Процессор</vt:lpstr>
      <vt:lpstr>Презентация PowerPoint</vt:lpstr>
      <vt:lpstr>Презентация PowerPoint</vt:lpstr>
      <vt:lpstr>Презентация PowerPoint</vt:lpstr>
      <vt:lpstr>Презентация PowerPoint</vt:lpstr>
      <vt:lpstr>Чипсет</vt:lpstr>
      <vt:lpstr>Презентация PowerPoint</vt:lpstr>
      <vt:lpstr>Материнская плата</vt:lpstr>
      <vt:lpstr>Презентация PowerPoint</vt:lpstr>
      <vt:lpstr>Презентация PowerPoint</vt:lpstr>
      <vt:lpstr>Презентация PowerPoint</vt:lpstr>
      <vt:lpstr>Материнская плата Intel DG41TY</vt:lpstr>
      <vt:lpstr>Презентация PowerPoint</vt:lpstr>
      <vt:lpstr>Презентация PowerPoint</vt:lpstr>
      <vt:lpstr>Презентация PowerPoint</vt:lpstr>
      <vt:lpstr>Презентация PowerPoint</vt:lpstr>
      <vt:lpstr>Презентация PowerPoint</vt:lpstr>
      <vt:lpstr>Кабели подключения IDE и SATA</vt:lpstr>
      <vt:lpstr>Презентация PowerPoint</vt:lpstr>
      <vt:lpstr>Презентация PowerPoint</vt:lpstr>
      <vt:lpstr>Презентация PowerPoint</vt:lpstr>
      <vt:lpstr>Презентация PowerPoint</vt:lpstr>
      <vt:lpstr>Презентация PowerPoint</vt:lpstr>
      <vt:lpstr>Оперативная память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Аппаратное обеспечение персональных компьютеров</dc:title>
  <dc:creator>Анис Галимянов</dc:creator>
  <cp:lastModifiedBy>Анис Галимянов</cp:lastModifiedBy>
  <cp:revision>11</cp:revision>
  <dcterms:created xsi:type="dcterms:W3CDTF">2017-09-23T06:56:13Z</dcterms:created>
  <dcterms:modified xsi:type="dcterms:W3CDTF">2017-09-23T10:34:01Z</dcterms:modified>
</cp:coreProperties>
</file>