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66" y="6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ACCD8E9-E398-474D-89D6-E3E5F0623F47}" type="datetimeFigureOut">
              <a:rPr lang="ru-RU" smtClean="0"/>
              <a:t>23.09.2017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55B0325-13BD-46FD-A682-4D7B2CCED3C7}" type="slidenum">
              <a:rPr lang="ru-RU" smtClean="0"/>
              <a:t>‹#›</a:t>
            </a:fld>
            <a:endParaRPr lang="ru-RU"/>
          </a:p>
        </p:txBody>
      </p:sp>
    </p:spTree>
    <p:extLst>
      <p:ext uri="{BB962C8B-B14F-4D97-AF65-F5344CB8AC3E}">
        <p14:creationId xmlns:p14="http://schemas.microsoft.com/office/powerpoint/2010/main" val="2744674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ACCD8E9-E398-474D-89D6-E3E5F0623F47}" type="datetimeFigureOut">
              <a:rPr lang="ru-RU" smtClean="0"/>
              <a:t>23.09.2017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55B0325-13BD-46FD-A682-4D7B2CCED3C7}" type="slidenum">
              <a:rPr lang="ru-RU" smtClean="0"/>
              <a:t>‹#›</a:t>
            </a:fld>
            <a:endParaRPr lang="ru-RU"/>
          </a:p>
        </p:txBody>
      </p:sp>
    </p:spTree>
    <p:extLst>
      <p:ext uri="{BB962C8B-B14F-4D97-AF65-F5344CB8AC3E}">
        <p14:creationId xmlns:p14="http://schemas.microsoft.com/office/powerpoint/2010/main" val="224690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ACCD8E9-E398-474D-89D6-E3E5F0623F47}" type="datetimeFigureOut">
              <a:rPr lang="ru-RU" smtClean="0"/>
              <a:t>23.09.2017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55B0325-13BD-46FD-A682-4D7B2CCED3C7}" type="slidenum">
              <a:rPr lang="ru-RU" smtClean="0"/>
              <a:t>‹#›</a:t>
            </a:fld>
            <a:endParaRPr lang="ru-RU"/>
          </a:p>
        </p:txBody>
      </p:sp>
    </p:spTree>
    <p:extLst>
      <p:ext uri="{BB962C8B-B14F-4D97-AF65-F5344CB8AC3E}">
        <p14:creationId xmlns:p14="http://schemas.microsoft.com/office/powerpoint/2010/main" val="40535370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ACCD8E9-E398-474D-89D6-E3E5F0623F47}" type="datetimeFigureOut">
              <a:rPr lang="ru-RU" smtClean="0"/>
              <a:t>23.09.2017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55B0325-13BD-46FD-A682-4D7B2CCED3C7}" type="slidenum">
              <a:rPr lang="ru-RU" smtClean="0"/>
              <a:t>‹#›</a:t>
            </a:fld>
            <a:endParaRPr lang="ru-RU"/>
          </a:p>
        </p:txBody>
      </p:sp>
    </p:spTree>
    <p:extLst>
      <p:ext uri="{BB962C8B-B14F-4D97-AF65-F5344CB8AC3E}">
        <p14:creationId xmlns:p14="http://schemas.microsoft.com/office/powerpoint/2010/main" val="13628586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ACCD8E9-E398-474D-89D6-E3E5F0623F47}" type="datetimeFigureOut">
              <a:rPr lang="ru-RU" smtClean="0"/>
              <a:t>23.09.2017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55B0325-13BD-46FD-A682-4D7B2CCED3C7}" type="slidenum">
              <a:rPr lang="ru-RU" smtClean="0"/>
              <a:t>‹#›</a:t>
            </a:fld>
            <a:endParaRPr lang="ru-RU"/>
          </a:p>
        </p:txBody>
      </p:sp>
    </p:spTree>
    <p:extLst>
      <p:ext uri="{BB962C8B-B14F-4D97-AF65-F5344CB8AC3E}">
        <p14:creationId xmlns:p14="http://schemas.microsoft.com/office/powerpoint/2010/main" val="1752740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ACCD8E9-E398-474D-89D6-E3E5F0623F47}" type="datetimeFigureOut">
              <a:rPr lang="ru-RU" smtClean="0"/>
              <a:t>23.09.2017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55B0325-13BD-46FD-A682-4D7B2CCED3C7}" type="slidenum">
              <a:rPr lang="ru-RU" smtClean="0"/>
              <a:t>‹#›</a:t>
            </a:fld>
            <a:endParaRPr lang="ru-RU"/>
          </a:p>
        </p:txBody>
      </p:sp>
    </p:spTree>
    <p:extLst>
      <p:ext uri="{BB962C8B-B14F-4D97-AF65-F5344CB8AC3E}">
        <p14:creationId xmlns:p14="http://schemas.microsoft.com/office/powerpoint/2010/main" val="4260667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ACCD8E9-E398-474D-89D6-E3E5F0623F47}" type="datetimeFigureOut">
              <a:rPr lang="ru-RU" smtClean="0"/>
              <a:t>23.09.2017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55B0325-13BD-46FD-A682-4D7B2CCED3C7}" type="slidenum">
              <a:rPr lang="ru-RU" smtClean="0"/>
              <a:t>‹#›</a:t>
            </a:fld>
            <a:endParaRPr lang="ru-RU"/>
          </a:p>
        </p:txBody>
      </p:sp>
    </p:spTree>
    <p:extLst>
      <p:ext uri="{BB962C8B-B14F-4D97-AF65-F5344CB8AC3E}">
        <p14:creationId xmlns:p14="http://schemas.microsoft.com/office/powerpoint/2010/main" val="3138935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1ACCD8E9-E398-474D-89D6-E3E5F0623F47}" type="datetimeFigureOut">
              <a:rPr lang="ru-RU" smtClean="0"/>
              <a:t>23.09.2017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55B0325-13BD-46FD-A682-4D7B2CCED3C7}" type="slidenum">
              <a:rPr lang="ru-RU" smtClean="0"/>
              <a:t>‹#›</a:t>
            </a:fld>
            <a:endParaRPr lang="ru-RU"/>
          </a:p>
        </p:txBody>
      </p:sp>
    </p:spTree>
    <p:extLst>
      <p:ext uri="{BB962C8B-B14F-4D97-AF65-F5344CB8AC3E}">
        <p14:creationId xmlns:p14="http://schemas.microsoft.com/office/powerpoint/2010/main" val="385704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1ACCD8E9-E398-474D-89D6-E3E5F0623F47}" type="datetimeFigureOut">
              <a:rPr lang="ru-RU" smtClean="0"/>
              <a:t>23.09.2017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55B0325-13BD-46FD-A682-4D7B2CCED3C7}" type="slidenum">
              <a:rPr lang="ru-RU" smtClean="0"/>
              <a:t>‹#›</a:t>
            </a:fld>
            <a:endParaRPr lang="ru-RU"/>
          </a:p>
        </p:txBody>
      </p:sp>
    </p:spTree>
    <p:extLst>
      <p:ext uri="{BB962C8B-B14F-4D97-AF65-F5344CB8AC3E}">
        <p14:creationId xmlns:p14="http://schemas.microsoft.com/office/powerpoint/2010/main" val="3787123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ACCD8E9-E398-474D-89D6-E3E5F0623F47}" type="datetimeFigureOut">
              <a:rPr lang="ru-RU" smtClean="0"/>
              <a:t>23.09.2017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55B0325-13BD-46FD-A682-4D7B2CCED3C7}" type="slidenum">
              <a:rPr lang="ru-RU" smtClean="0"/>
              <a:t>‹#›</a:t>
            </a:fld>
            <a:endParaRPr lang="ru-RU"/>
          </a:p>
        </p:txBody>
      </p:sp>
    </p:spTree>
    <p:extLst>
      <p:ext uri="{BB962C8B-B14F-4D97-AF65-F5344CB8AC3E}">
        <p14:creationId xmlns:p14="http://schemas.microsoft.com/office/powerpoint/2010/main" val="1243071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ACCD8E9-E398-474D-89D6-E3E5F0623F47}" type="datetimeFigureOut">
              <a:rPr lang="ru-RU" smtClean="0"/>
              <a:t>23.09.2017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55B0325-13BD-46FD-A682-4D7B2CCED3C7}" type="slidenum">
              <a:rPr lang="ru-RU" smtClean="0"/>
              <a:t>‹#›</a:t>
            </a:fld>
            <a:endParaRPr lang="ru-RU"/>
          </a:p>
        </p:txBody>
      </p:sp>
    </p:spTree>
    <p:extLst>
      <p:ext uri="{BB962C8B-B14F-4D97-AF65-F5344CB8AC3E}">
        <p14:creationId xmlns:p14="http://schemas.microsoft.com/office/powerpoint/2010/main" val="3404332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CCD8E9-E398-474D-89D6-E3E5F0623F47}" type="datetimeFigureOut">
              <a:rPr lang="ru-RU" smtClean="0"/>
              <a:t>23.09.2017</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5B0325-13BD-46FD-A682-4D7B2CCED3C7}" type="slidenum">
              <a:rPr lang="ru-RU" smtClean="0"/>
              <a:t>‹#›</a:t>
            </a:fld>
            <a:endParaRPr lang="ru-RU"/>
          </a:p>
        </p:txBody>
      </p:sp>
    </p:spTree>
    <p:extLst>
      <p:ext uri="{BB962C8B-B14F-4D97-AF65-F5344CB8AC3E}">
        <p14:creationId xmlns:p14="http://schemas.microsoft.com/office/powerpoint/2010/main" val="26575950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b="1" dirty="0"/>
              <a:t>Сжатие (архивация) различных видов информации </a:t>
            </a:r>
            <a:endParaRPr lang="ru-RU" dirty="0"/>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35318293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821"/>
          </a:xfrm>
        </p:spPr>
        <p:txBody>
          <a:bodyPr>
            <a:normAutofit fontScale="90000"/>
          </a:bodyPr>
          <a:lstStyle/>
          <a:p>
            <a:endParaRPr lang="ru-RU" dirty="0"/>
          </a:p>
        </p:txBody>
      </p:sp>
      <p:sp>
        <p:nvSpPr>
          <p:cNvPr id="3" name="Объект 2"/>
          <p:cNvSpPr>
            <a:spLocks noGrp="1"/>
          </p:cNvSpPr>
          <p:nvPr>
            <p:ph idx="1"/>
          </p:nvPr>
        </p:nvSpPr>
        <p:spPr>
          <a:xfrm>
            <a:off x="838200" y="666427"/>
            <a:ext cx="10515600" cy="5510536"/>
          </a:xfrm>
        </p:spPr>
        <p:txBody>
          <a:bodyPr>
            <a:normAutofit fontScale="92500"/>
          </a:bodyPr>
          <a:lstStyle/>
          <a:p>
            <a:r>
              <a:rPr lang="ru-RU" dirty="0" smtClean="0"/>
              <a:t>Дискретное двоичное представление информации обычно имеет не-которую избыточность. Часто в информации присутствуют последовательности одинаковых битов или их групп. Объем информации имеет большое значение не только для хранения, но также непосредственно влияет на скорость передачи информации по компьютерным сетям. Поэтому были разработаны специальные методы (алгоритмы) сжатия информации (</a:t>
            </a:r>
            <a:r>
              <a:rPr lang="ru-RU" dirty="0" err="1" smtClean="0"/>
              <a:t>data</a:t>
            </a:r>
            <a:r>
              <a:rPr lang="ru-RU" dirty="0" smtClean="0"/>
              <a:t> </a:t>
            </a:r>
            <a:r>
              <a:rPr lang="ru-RU" dirty="0" err="1" smtClean="0"/>
              <a:t>compression</a:t>
            </a:r>
            <a:r>
              <a:rPr lang="ru-RU" dirty="0" smtClean="0"/>
              <a:t>), с помощью которых можно существенно уменьшить ее объем. Существуют как универсальные алгоритмы, которые рассматривают информацию, как простую последовательность битов, так и специализированные, которые предназначены для сжатия информации определенного типа (изображений, текста, звука и видео). Все алгоритмы сжатия оперируют входным потоком информации, минимальной единицей которой является, бит, а максимальной – несколько бит, байт или несколько байт.</a:t>
            </a:r>
            <a:endParaRPr lang="ru-RU" dirty="0"/>
          </a:p>
        </p:txBody>
      </p:sp>
    </p:spTree>
    <p:extLst>
      <p:ext uri="{BB962C8B-B14F-4D97-AF65-F5344CB8AC3E}">
        <p14:creationId xmlns:p14="http://schemas.microsoft.com/office/powerpoint/2010/main" val="1812138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99824"/>
          </a:xfrm>
        </p:spPr>
        <p:txBody>
          <a:bodyPr>
            <a:normAutofit fontScale="90000"/>
          </a:bodyPr>
          <a:lstStyle/>
          <a:p>
            <a:endParaRPr lang="ru-RU" dirty="0"/>
          </a:p>
        </p:txBody>
      </p:sp>
      <p:sp>
        <p:nvSpPr>
          <p:cNvPr id="3" name="Объект 2"/>
          <p:cNvSpPr>
            <a:spLocks noGrp="1"/>
          </p:cNvSpPr>
          <p:nvPr>
            <p:ph idx="1"/>
          </p:nvPr>
        </p:nvSpPr>
        <p:spPr>
          <a:xfrm>
            <a:off x="838200" y="681925"/>
            <a:ext cx="10515600" cy="5495038"/>
          </a:xfrm>
        </p:spPr>
        <p:txBody>
          <a:bodyPr/>
          <a:lstStyle/>
          <a:p>
            <a:r>
              <a:rPr lang="ru-RU" dirty="0" smtClean="0"/>
              <a:t>Основными техническими характеристиками процессов сжатия и результатов их работы являются: </a:t>
            </a:r>
          </a:p>
          <a:p>
            <a:r>
              <a:rPr lang="ru-RU" dirty="0" smtClean="0"/>
              <a:t>степень сжатия (</a:t>
            </a:r>
            <a:r>
              <a:rPr lang="ru-RU" dirty="0" err="1" smtClean="0"/>
              <a:t>compress</a:t>
            </a:r>
            <a:r>
              <a:rPr lang="ru-RU" dirty="0" smtClean="0"/>
              <a:t> </a:t>
            </a:r>
            <a:r>
              <a:rPr lang="ru-RU" dirty="0" err="1" smtClean="0"/>
              <a:t>rating</a:t>
            </a:r>
            <a:r>
              <a:rPr lang="ru-RU" dirty="0" smtClean="0"/>
              <a:t>) или отношение (</a:t>
            </a:r>
            <a:r>
              <a:rPr lang="ru-RU" dirty="0" err="1" smtClean="0"/>
              <a:t>ratio</a:t>
            </a:r>
            <a:r>
              <a:rPr lang="ru-RU" dirty="0" smtClean="0"/>
              <a:t>) объемов исходного и результирующего потоков; </a:t>
            </a:r>
          </a:p>
          <a:p>
            <a:r>
              <a:rPr lang="ru-RU" dirty="0" smtClean="0"/>
              <a:t>скорость сжатия – время, затрачиваемое на сжатие некоторого объема информации входного потока, до получения из него эквивалентного выходного потока; </a:t>
            </a:r>
          </a:p>
          <a:p>
            <a:r>
              <a:rPr lang="ru-RU" dirty="0" smtClean="0"/>
              <a:t>качество сжатия – величина, показывающая, насколько сильно упакован выходной поток, при помощи применения к нему повторного сжатия по этому же или иному алгоритму. </a:t>
            </a:r>
          </a:p>
          <a:p>
            <a:r>
              <a:rPr lang="ru-RU" dirty="0" smtClean="0"/>
              <a:t>Все способы сжатия можно разделить на две категории: </a:t>
            </a:r>
            <a:r>
              <a:rPr lang="ru-RU" dirty="0" smtClean="0">
                <a:solidFill>
                  <a:srgbClr val="C00000"/>
                </a:solidFill>
              </a:rPr>
              <a:t>обратимое и необратимое сжатие.</a:t>
            </a:r>
            <a:endParaRPr lang="ru-RU" dirty="0">
              <a:solidFill>
                <a:srgbClr val="C00000"/>
              </a:solidFill>
            </a:endParaRPr>
          </a:p>
        </p:txBody>
      </p:sp>
    </p:spTree>
    <p:extLst>
      <p:ext uri="{BB962C8B-B14F-4D97-AF65-F5344CB8AC3E}">
        <p14:creationId xmlns:p14="http://schemas.microsoft.com/office/powerpoint/2010/main" val="3882422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64773"/>
          </a:xfrm>
        </p:spPr>
        <p:txBody>
          <a:bodyPr>
            <a:normAutofit fontScale="90000"/>
          </a:bodyPr>
          <a:lstStyle/>
          <a:p>
            <a:r>
              <a:rPr lang="ru-RU" dirty="0" smtClean="0"/>
              <a:t>Необратимое сжатие</a:t>
            </a:r>
            <a:endParaRPr lang="ru-RU" dirty="0"/>
          </a:p>
        </p:txBody>
      </p:sp>
      <p:sp>
        <p:nvSpPr>
          <p:cNvPr id="3" name="Объект 2"/>
          <p:cNvSpPr>
            <a:spLocks noGrp="1"/>
          </p:cNvSpPr>
          <p:nvPr>
            <p:ph idx="1"/>
          </p:nvPr>
        </p:nvSpPr>
        <p:spPr>
          <a:xfrm>
            <a:off x="838200" y="1038386"/>
            <a:ext cx="10515600" cy="5138577"/>
          </a:xfrm>
        </p:spPr>
        <p:txBody>
          <a:bodyPr/>
          <a:lstStyle/>
          <a:p>
            <a:r>
              <a:rPr lang="ru-RU" dirty="0" smtClean="0"/>
              <a:t>такое преобразование входного потока ин-формации, при котором выходной поток, основанный на определенном формате информации, представляет собой объект, достаточно похожий по внешним характеристикам на входной поток, однако отличается от него объемом.</a:t>
            </a:r>
            <a:endParaRPr lang="ru-RU" dirty="0"/>
          </a:p>
        </p:txBody>
      </p:sp>
    </p:spTree>
    <p:extLst>
      <p:ext uri="{BB962C8B-B14F-4D97-AF65-F5344CB8AC3E}">
        <p14:creationId xmlns:p14="http://schemas.microsoft.com/office/powerpoint/2010/main" val="835500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4326"/>
          </a:xfrm>
        </p:spPr>
        <p:txBody>
          <a:bodyPr>
            <a:normAutofit fontScale="90000"/>
          </a:bodyPr>
          <a:lstStyle/>
          <a:p>
            <a:endParaRPr lang="ru-RU" dirty="0"/>
          </a:p>
        </p:txBody>
      </p:sp>
      <p:sp>
        <p:nvSpPr>
          <p:cNvPr id="3" name="Объект 2"/>
          <p:cNvSpPr>
            <a:spLocks noGrp="1"/>
          </p:cNvSpPr>
          <p:nvPr>
            <p:ph idx="1"/>
          </p:nvPr>
        </p:nvSpPr>
        <p:spPr>
          <a:xfrm>
            <a:off x="838200" y="666427"/>
            <a:ext cx="10515600" cy="5510536"/>
          </a:xfrm>
        </p:spPr>
        <p:txBody>
          <a:bodyPr>
            <a:normAutofit fontScale="85000" lnSpcReduction="10000"/>
          </a:bodyPr>
          <a:lstStyle/>
          <a:p>
            <a:r>
              <a:rPr lang="ru-RU" dirty="0" smtClean="0"/>
              <a:t>Степень сходства входного и выходного потоков определяется степенью соответствия некоторых свойств объекта (до сжатия и после), представляемого данным потоком информации. Такие подходы и алгоритмы используются для сжатия информации растровых графических файлов, видео и звука. При таком подходе используется свойство структуры данного формата файла и возможность представить информацию приблизительно схожую по качеству для восприятия человеком. Поэтому, кроме степени или величины сжатия, в таких алгоритмах возникает понятие качества, т.к. исходная информация в процессе сжатия изменяется. Под качеством можно понимать степень соответствия исходной и результирующей информации, оцениваемое субъективно, исходя из формата информации. Для графических файлов такое соответствие определяется визуально, хотя имеются и соответствующие интеллектуальные алгоритмы и программы. Необратимое сжатие невозможно применять в областях, в которых необходимо иметь точное соответствие информационной структуры входного и выходного потоков. Данный подход реализован в популярных форматах представления </a:t>
            </a:r>
            <a:r>
              <a:rPr lang="ru-RU" dirty="0" err="1" smtClean="0"/>
              <a:t>фотоинформации</a:t>
            </a:r>
            <a:r>
              <a:rPr lang="ru-RU" dirty="0" smtClean="0"/>
              <a:t> – JPEG, TIFF, GIF, PNG и др., аудио информации – MP3, видеоинформации – MPEG-4.</a:t>
            </a:r>
            <a:endParaRPr lang="ru-RU" dirty="0"/>
          </a:p>
        </p:txBody>
      </p:sp>
    </p:spTree>
    <p:extLst>
      <p:ext uri="{BB962C8B-B14F-4D97-AF65-F5344CB8AC3E}">
        <p14:creationId xmlns:p14="http://schemas.microsoft.com/office/powerpoint/2010/main" val="9969796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02780"/>
          </a:xfrm>
        </p:spPr>
        <p:txBody>
          <a:bodyPr>
            <a:normAutofit fontScale="90000"/>
          </a:bodyPr>
          <a:lstStyle/>
          <a:p>
            <a:r>
              <a:rPr lang="ru-RU" dirty="0" smtClean="0"/>
              <a:t>Обратимое сжатие</a:t>
            </a:r>
            <a:endParaRPr lang="ru-RU" dirty="0"/>
          </a:p>
        </p:txBody>
      </p:sp>
      <p:sp>
        <p:nvSpPr>
          <p:cNvPr id="3" name="Объект 2"/>
          <p:cNvSpPr>
            <a:spLocks noGrp="1"/>
          </p:cNvSpPr>
          <p:nvPr>
            <p:ph idx="1"/>
          </p:nvPr>
        </p:nvSpPr>
        <p:spPr>
          <a:xfrm>
            <a:off x="838200" y="867906"/>
            <a:ext cx="10515600" cy="5309057"/>
          </a:xfrm>
        </p:spPr>
        <p:txBody>
          <a:bodyPr/>
          <a:lstStyle/>
          <a:p>
            <a:r>
              <a:rPr lang="ru-RU" dirty="0"/>
              <a:t>всегда приводит к снижению объема выходного потока информации без изменения его информативности, т.е. без потери информационной структуры. </a:t>
            </a:r>
            <a:endParaRPr lang="ru-RU" dirty="0" smtClean="0"/>
          </a:p>
          <a:p>
            <a:r>
              <a:rPr lang="ru-RU" dirty="0"/>
              <a:t>Из выходного потока, при помощи восстанавливающего или </a:t>
            </a:r>
            <a:r>
              <a:rPr lang="ru-RU" dirty="0" smtClean="0"/>
              <a:t>декомпрессирующего </a:t>
            </a:r>
            <a:r>
              <a:rPr lang="ru-RU" dirty="0"/>
              <a:t>алгоритма, можно получить входной, а процесс </a:t>
            </a:r>
            <a:r>
              <a:rPr lang="ru-RU" dirty="0" smtClean="0"/>
              <a:t>восстановления </a:t>
            </a:r>
            <a:r>
              <a:rPr lang="ru-RU" dirty="0"/>
              <a:t>называется декомпрессией или распаковкой и только после процесса распаковки информация пригодна для использования в соответствии с их внутренним форматом. </a:t>
            </a:r>
          </a:p>
        </p:txBody>
      </p:sp>
    </p:spTree>
    <p:extLst>
      <p:ext uri="{BB962C8B-B14F-4D97-AF65-F5344CB8AC3E}">
        <p14:creationId xmlns:p14="http://schemas.microsoft.com/office/powerpoint/2010/main" val="40621814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33777"/>
          </a:xfrm>
        </p:spPr>
        <p:txBody>
          <a:bodyPr>
            <a:normAutofit fontScale="90000"/>
          </a:bodyPr>
          <a:lstStyle/>
          <a:p>
            <a:r>
              <a:rPr lang="ru-RU" b="1" i="1" dirty="0"/>
              <a:t>Способы обратимого сжатия информации </a:t>
            </a:r>
            <a:endParaRPr lang="ru-RU" dirty="0"/>
          </a:p>
        </p:txBody>
      </p:sp>
      <p:sp>
        <p:nvSpPr>
          <p:cNvPr id="3" name="Объект 2"/>
          <p:cNvSpPr>
            <a:spLocks noGrp="1"/>
          </p:cNvSpPr>
          <p:nvPr>
            <p:ph idx="1"/>
          </p:nvPr>
        </p:nvSpPr>
        <p:spPr>
          <a:xfrm>
            <a:off x="838200" y="1053885"/>
            <a:ext cx="10515600" cy="5123078"/>
          </a:xfrm>
        </p:spPr>
        <p:txBody>
          <a:bodyPr>
            <a:normAutofit fontScale="77500" lnSpcReduction="20000"/>
          </a:bodyPr>
          <a:lstStyle/>
          <a:p>
            <a:endParaRPr lang="ru-RU" dirty="0"/>
          </a:p>
          <a:p>
            <a:r>
              <a:rPr lang="ru-RU" b="1" dirty="0"/>
              <a:t>1) Сжатие способом кодирования серий (RLE) </a:t>
            </a:r>
            <a:endParaRPr lang="ru-RU" dirty="0"/>
          </a:p>
          <a:p>
            <a:r>
              <a:rPr lang="ru-RU" dirty="0"/>
              <a:t>Наиболее известный простой подход и алгоритм сжатия информации обратимым путем – это кодирование серий последовательностей (</a:t>
            </a:r>
            <a:r>
              <a:rPr lang="ru-RU" dirty="0" err="1"/>
              <a:t>Run</a:t>
            </a:r>
            <a:r>
              <a:rPr lang="ru-RU" dirty="0"/>
              <a:t> </a:t>
            </a:r>
            <a:r>
              <a:rPr lang="ru-RU" dirty="0" err="1"/>
              <a:t>Length</a:t>
            </a:r>
            <a:r>
              <a:rPr lang="ru-RU" dirty="0"/>
              <a:t> </a:t>
            </a:r>
            <a:r>
              <a:rPr lang="ru-RU" dirty="0" err="1"/>
              <a:t>Encoding</a:t>
            </a:r>
            <a:r>
              <a:rPr lang="ru-RU" dirty="0"/>
              <a:t> – RLE). Суть методов данного подхода состоит в замене цепочек или серий повторяющихся байтов или их последовательностей на один кодирующий байт и счетчик числа их повторений. </a:t>
            </a:r>
            <a:endParaRPr lang="ru-RU" dirty="0" smtClean="0"/>
          </a:p>
          <a:p>
            <a:r>
              <a:rPr lang="ru-RU" dirty="0" smtClean="0"/>
              <a:t>Например</a:t>
            </a:r>
            <a:r>
              <a:rPr lang="ru-RU" dirty="0"/>
              <a:t>: </a:t>
            </a:r>
            <a:endParaRPr lang="ru-RU" dirty="0" smtClean="0"/>
          </a:p>
          <a:p>
            <a:r>
              <a:rPr lang="ru-RU" dirty="0" smtClean="0"/>
              <a:t>44 </a:t>
            </a:r>
            <a:r>
              <a:rPr lang="ru-RU" dirty="0"/>
              <a:t>44 44 11 11 11 11 11 01 33 FF 22 22 – исходная последовательность </a:t>
            </a:r>
            <a:endParaRPr lang="ru-RU" dirty="0" smtClean="0"/>
          </a:p>
          <a:p>
            <a:r>
              <a:rPr lang="ru-RU" dirty="0" smtClean="0"/>
              <a:t>03 </a:t>
            </a:r>
            <a:r>
              <a:rPr lang="ru-RU" dirty="0"/>
              <a:t>44 04 11 00 03 01 33 FF 02 22 – сжатая последовательность. </a:t>
            </a:r>
            <a:endParaRPr lang="ru-RU" dirty="0" smtClean="0"/>
          </a:p>
          <a:p>
            <a:r>
              <a:rPr lang="ru-RU" dirty="0" smtClean="0"/>
              <a:t>Первый </a:t>
            </a:r>
            <a:r>
              <a:rPr lang="ru-RU" dirty="0"/>
              <a:t>байт во второй последовательности указывает, сколько раз нужно повторить следующий байт. Если первый байт равен 00, то затем идет счетчик, показывающий, сколько за ним следует неповторяющихся байт информации (00 03). Данные методы, как правило, достаточно эффективны для сжатия растровых графических изображений (BMP, PCX, TIF, GIF), т.к. последние содержат достаточно много длинных серий повторяющихся </a:t>
            </a:r>
            <a:r>
              <a:rPr lang="ru-RU" dirty="0" smtClean="0"/>
              <a:t>последовательностей </a:t>
            </a:r>
            <a:r>
              <a:rPr lang="ru-RU" dirty="0"/>
              <a:t>байтов. Недостатком метода RLE является достаточно низкая степень сжатия. </a:t>
            </a:r>
          </a:p>
        </p:txBody>
      </p:sp>
    </p:spTree>
    <p:extLst>
      <p:ext uri="{BB962C8B-B14F-4D97-AF65-F5344CB8AC3E}">
        <p14:creationId xmlns:p14="http://schemas.microsoft.com/office/powerpoint/2010/main" val="38493721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15322"/>
          </a:xfrm>
        </p:spPr>
        <p:txBody>
          <a:bodyPr>
            <a:normAutofit fontScale="90000"/>
          </a:bodyPr>
          <a:lstStyle/>
          <a:p>
            <a:endParaRPr lang="ru-RU" dirty="0"/>
          </a:p>
        </p:txBody>
      </p:sp>
      <p:sp>
        <p:nvSpPr>
          <p:cNvPr id="3" name="Объект 2"/>
          <p:cNvSpPr>
            <a:spLocks noGrp="1"/>
          </p:cNvSpPr>
          <p:nvPr>
            <p:ph idx="1"/>
          </p:nvPr>
        </p:nvSpPr>
        <p:spPr>
          <a:xfrm>
            <a:off x="838200" y="790414"/>
            <a:ext cx="10515600" cy="5386549"/>
          </a:xfrm>
        </p:spPr>
        <p:txBody>
          <a:bodyPr/>
          <a:lstStyle/>
          <a:p>
            <a:r>
              <a:rPr lang="ru-RU" dirty="0" smtClean="0"/>
              <a:t>2) Алгоритм Хаффмана</a:t>
            </a:r>
          </a:p>
          <a:p>
            <a:r>
              <a:rPr lang="ru-RU" dirty="0" smtClean="0"/>
              <a:t>Сжимая файл по алгоритму Хаффмана, первое, что необходимо сделать – прочитать файл полностью и подсчитать сколько раз встречается каждый символ из расширенного набора ASCII. Если учитывать все 256 символов, то не будет разницы в сжатии текстового и EXE файла. После подсчета частоты вхождения каждого символа, необходимо сформировать бинарное дерево для кодирования с учетом частоты вхождения символов. </a:t>
            </a:r>
          </a:p>
          <a:p>
            <a:r>
              <a:rPr lang="ru-RU" dirty="0" smtClean="0"/>
              <a:t>Приведем пример сжатия по алгоритму Хаффмана.</a:t>
            </a:r>
            <a:endParaRPr lang="ru-RU" dirty="0"/>
          </a:p>
        </p:txBody>
      </p:sp>
    </p:spTree>
    <p:extLst>
      <p:ext uri="{BB962C8B-B14F-4D97-AF65-F5344CB8AC3E}">
        <p14:creationId xmlns:p14="http://schemas.microsoft.com/office/powerpoint/2010/main" val="2683508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874785" y="1123697"/>
            <a:ext cx="10268496" cy="3587788"/>
          </a:xfrm>
          <a:prstGeom prst="rect">
            <a:avLst/>
          </a:prstGeom>
        </p:spPr>
      </p:pic>
    </p:spTree>
    <p:extLst>
      <p:ext uri="{BB962C8B-B14F-4D97-AF65-F5344CB8AC3E}">
        <p14:creationId xmlns:p14="http://schemas.microsoft.com/office/powerpoint/2010/main" val="26307783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7316"/>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160145" y="997292"/>
            <a:ext cx="9890147" cy="4892064"/>
          </a:xfrm>
          <a:prstGeom prst="rect">
            <a:avLst/>
          </a:prstGeom>
        </p:spPr>
      </p:pic>
    </p:spTree>
    <p:extLst>
      <p:ext uri="{BB962C8B-B14F-4D97-AF65-F5344CB8AC3E}">
        <p14:creationId xmlns:p14="http://schemas.microsoft.com/office/powerpoint/2010/main" val="36273159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23811"/>
          </a:xfrm>
        </p:spPr>
        <p:txBody>
          <a:bodyPr>
            <a:normAutofit fontScale="90000"/>
          </a:bodyPr>
          <a:lstStyle/>
          <a:p>
            <a:endParaRPr lang="ru-RU" dirty="0"/>
          </a:p>
        </p:txBody>
      </p:sp>
      <p:pic>
        <p:nvPicPr>
          <p:cNvPr id="6" name="Объект 5"/>
          <p:cNvPicPr>
            <a:picLocks noGrp="1" noChangeAspect="1"/>
          </p:cNvPicPr>
          <p:nvPr>
            <p:ph idx="1"/>
          </p:nvPr>
        </p:nvPicPr>
        <p:blipFill>
          <a:blip r:embed="rId2"/>
          <a:stretch>
            <a:fillRect/>
          </a:stretch>
        </p:blipFill>
        <p:spPr>
          <a:xfrm>
            <a:off x="673122" y="1201501"/>
            <a:ext cx="10423664" cy="3928438"/>
          </a:xfrm>
          <a:prstGeom prst="rect">
            <a:avLst/>
          </a:prstGeom>
        </p:spPr>
      </p:pic>
    </p:spTree>
    <p:extLst>
      <p:ext uri="{BB962C8B-B14F-4D97-AF65-F5344CB8AC3E}">
        <p14:creationId xmlns:p14="http://schemas.microsoft.com/office/powerpoint/2010/main" val="27146687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821"/>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087099" y="1410346"/>
            <a:ext cx="10249906" cy="3930179"/>
          </a:xfrm>
          <a:prstGeom prst="rect">
            <a:avLst/>
          </a:prstGeom>
        </p:spPr>
      </p:pic>
    </p:spTree>
    <p:extLst>
      <p:ext uri="{BB962C8B-B14F-4D97-AF65-F5344CB8AC3E}">
        <p14:creationId xmlns:p14="http://schemas.microsoft.com/office/powerpoint/2010/main" val="32897812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68828"/>
          </a:xfrm>
        </p:spPr>
        <p:txBody>
          <a:bodyPr>
            <a:normAutofit fontScale="90000"/>
          </a:bodyPr>
          <a:lstStyle/>
          <a:p>
            <a:endParaRPr lang="ru-RU" dirty="0"/>
          </a:p>
        </p:txBody>
      </p:sp>
      <p:sp>
        <p:nvSpPr>
          <p:cNvPr id="3" name="Объект 2"/>
          <p:cNvSpPr>
            <a:spLocks noGrp="1"/>
          </p:cNvSpPr>
          <p:nvPr>
            <p:ph idx="1"/>
          </p:nvPr>
        </p:nvSpPr>
        <p:spPr>
          <a:xfrm>
            <a:off x="838200" y="619932"/>
            <a:ext cx="10515600" cy="5557031"/>
          </a:xfrm>
        </p:spPr>
        <p:txBody>
          <a:bodyPr>
            <a:normAutofit fontScale="92500" lnSpcReduction="10000"/>
          </a:bodyPr>
          <a:lstStyle/>
          <a:p>
            <a:r>
              <a:rPr lang="ru-RU" dirty="0"/>
              <a:t>Теперь, когда наше дерево создано, можно кодировать файл. Мы должны всегда начинать из корня (</a:t>
            </a:r>
            <a:r>
              <a:rPr lang="ru-RU" dirty="0" err="1"/>
              <a:t>Root</a:t>
            </a:r>
            <a:r>
              <a:rPr lang="ru-RU" dirty="0"/>
              <a:t>). Кодируя первый символ (лист дерева С </a:t>
            </a:r>
            <a:r>
              <a:rPr lang="ru-RU" dirty="0" err="1"/>
              <a:t>с</a:t>
            </a:r>
            <a:r>
              <a:rPr lang="ru-RU" dirty="0"/>
              <a:t> наибольшей частотой), прослеживаем вверх по дереву все </a:t>
            </a:r>
            <a:r>
              <a:rPr lang="ru-RU" dirty="0" smtClean="0"/>
              <a:t>повороты </a:t>
            </a:r>
            <a:r>
              <a:rPr lang="ru-RU" dirty="0"/>
              <a:t>ветвей и если делаем левый поворот, то запоминаем бит = 0, и </a:t>
            </a:r>
            <a:r>
              <a:rPr lang="ru-RU" dirty="0" smtClean="0"/>
              <a:t>аналогично </a:t>
            </a:r>
            <a:r>
              <a:rPr lang="ru-RU" dirty="0"/>
              <a:t>бит = 1 для правого поворота. Так для C, мы будем идти влево к 55 (и запомним 0), затем снова влево (0) к самому символу. Код Хаффмана для нашего символа C – 00. Для следующего символа (E) получается – </a:t>
            </a:r>
            <a:r>
              <a:rPr lang="ru-RU" dirty="0" smtClean="0"/>
              <a:t>лево</a:t>
            </a:r>
            <a:r>
              <a:rPr lang="ru-RU" dirty="0"/>
              <a:t>, право, что выливается в последовательность 01. Выполнив эту </a:t>
            </a:r>
            <a:r>
              <a:rPr lang="ru-RU" dirty="0" smtClean="0"/>
              <a:t>процедуру </a:t>
            </a:r>
            <a:r>
              <a:rPr lang="ru-RU" dirty="0"/>
              <a:t>для всех символов, получим: </a:t>
            </a:r>
            <a:endParaRPr lang="ru-RU" dirty="0" smtClean="0"/>
          </a:p>
          <a:p>
            <a:r>
              <a:rPr lang="ru-RU" dirty="0" smtClean="0"/>
              <a:t>C </a:t>
            </a:r>
            <a:r>
              <a:rPr lang="ru-RU" dirty="0"/>
              <a:t>= 00 ( 2 бита) E = 01 ( 2 бита ) B = 10 ( 2 бита ) F = 110 ( 3 бита ) A = 1101 ( 4 бита ) D = 1111 ( 4 бита ) </a:t>
            </a:r>
            <a:endParaRPr lang="ru-RU" dirty="0" smtClean="0"/>
          </a:p>
          <a:p>
            <a:r>
              <a:rPr lang="ru-RU" dirty="0" smtClean="0"/>
              <a:t>При </a:t>
            </a:r>
            <a:r>
              <a:rPr lang="ru-RU" dirty="0"/>
              <a:t>кодировании заменяем символы на новые коды, при этом те символы, которые встречаются наиболее часто, имеют самые короткие </a:t>
            </a:r>
            <a:r>
              <a:rPr lang="ru-RU" dirty="0" smtClean="0"/>
              <a:t>коды</a:t>
            </a:r>
            <a:r>
              <a:rPr lang="ru-RU" dirty="0"/>
              <a:t>. Таблицу кодирования запоминаем в том же архивном файле для </a:t>
            </a:r>
            <a:r>
              <a:rPr lang="ru-RU" dirty="0" smtClean="0"/>
              <a:t>последующей </a:t>
            </a:r>
            <a:r>
              <a:rPr lang="ru-RU" dirty="0"/>
              <a:t>разархивации. </a:t>
            </a:r>
          </a:p>
        </p:txBody>
      </p:sp>
    </p:spTree>
    <p:extLst>
      <p:ext uri="{BB962C8B-B14F-4D97-AF65-F5344CB8AC3E}">
        <p14:creationId xmlns:p14="http://schemas.microsoft.com/office/powerpoint/2010/main" val="1551497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409790"/>
          </a:xfrm>
        </p:spPr>
        <p:txBody>
          <a:bodyPr>
            <a:normAutofit fontScale="90000"/>
          </a:bodyPr>
          <a:lstStyle/>
          <a:p>
            <a:r>
              <a:rPr lang="ru-RU" dirty="0"/>
              <a:t/>
            </a:r>
            <a:br>
              <a:rPr lang="ru-RU" dirty="0"/>
            </a:br>
            <a:r>
              <a:rPr lang="ru-RU" b="1" dirty="0"/>
              <a:t>Арифметическое кодирование </a:t>
            </a:r>
            <a:r>
              <a:rPr lang="ru-RU" dirty="0"/>
              <a:t/>
            </a:r>
            <a:br>
              <a:rPr lang="ru-RU" dirty="0"/>
            </a:br>
            <a:endParaRPr lang="ru-RU" dirty="0"/>
          </a:p>
        </p:txBody>
      </p:sp>
      <p:sp>
        <p:nvSpPr>
          <p:cNvPr id="3" name="Объект 2"/>
          <p:cNvSpPr>
            <a:spLocks noGrp="1"/>
          </p:cNvSpPr>
          <p:nvPr>
            <p:ph idx="1"/>
          </p:nvPr>
        </p:nvSpPr>
        <p:spPr>
          <a:xfrm>
            <a:off x="838200" y="774916"/>
            <a:ext cx="10515600" cy="5402047"/>
          </a:xfrm>
        </p:spPr>
        <p:txBody>
          <a:bodyPr/>
          <a:lstStyle/>
          <a:p>
            <a:r>
              <a:rPr lang="ru-RU" dirty="0"/>
              <a:t>Совершенно иное решение предлагает так называемое </a:t>
            </a:r>
            <a:r>
              <a:rPr lang="ru-RU" dirty="0" smtClean="0"/>
              <a:t>арифметическое </a:t>
            </a:r>
            <a:r>
              <a:rPr lang="ru-RU" dirty="0"/>
              <a:t>кодирование. Арифметическое кодирование является методом, </a:t>
            </a:r>
            <a:r>
              <a:rPr lang="ru-RU" dirty="0" smtClean="0"/>
              <a:t>позволяющим </a:t>
            </a:r>
            <a:r>
              <a:rPr lang="ru-RU" dirty="0"/>
              <a:t>упаковывать символы входного алфавита без потерь при условии, что известно распределение частот этих символов и является наиболее </a:t>
            </a:r>
            <a:r>
              <a:rPr lang="ru-RU" dirty="0" smtClean="0"/>
              <a:t>оптимальным</a:t>
            </a:r>
            <a:r>
              <a:rPr lang="ru-RU" dirty="0"/>
              <a:t>, т.к. достигается теоретическая граница степени сжатия. Каждый символ после кодирования представляется как некоторое дробное число из интервала [0, 1) с весом, пропорциональным вероятности его появления. </a:t>
            </a:r>
          </a:p>
        </p:txBody>
      </p:sp>
    </p:spTree>
    <p:extLst>
      <p:ext uri="{BB962C8B-B14F-4D97-AF65-F5344CB8AC3E}">
        <p14:creationId xmlns:p14="http://schemas.microsoft.com/office/powerpoint/2010/main" val="39555730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99824"/>
          </a:xfrm>
        </p:spPr>
        <p:txBody>
          <a:bodyPr>
            <a:normAutofit fontScale="90000"/>
          </a:bodyPr>
          <a:lstStyle/>
          <a:p>
            <a:endParaRPr lang="ru-RU" dirty="0"/>
          </a:p>
        </p:txBody>
      </p:sp>
      <p:sp>
        <p:nvSpPr>
          <p:cNvPr id="3" name="Объект 2"/>
          <p:cNvSpPr>
            <a:spLocks noGrp="1"/>
          </p:cNvSpPr>
          <p:nvPr>
            <p:ph idx="1"/>
          </p:nvPr>
        </p:nvSpPr>
        <p:spPr>
          <a:xfrm>
            <a:off x="838200" y="774915"/>
            <a:ext cx="10515600" cy="5402048"/>
          </a:xfrm>
        </p:spPr>
        <p:txBody>
          <a:bodyPr>
            <a:normAutofit fontScale="92500" lnSpcReduction="10000"/>
          </a:bodyPr>
          <a:lstStyle/>
          <a:p>
            <a:endParaRPr lang="ru-RU" dirty="0"/>
          </a:p>
          <a:p>
            <a:r>
              <a:rPr lang="ru-RU" b="1" dirty="0" smtClean="0"/>
              <a:t>Алгоритм </a:t>
            </a:r>
            <a:r>
              <a:rPr lang="ru-RU" b="1" dirty="0"/>
              <a:t>Лемпеля-Зива-</a:t>
            </a:r>
            <a:r>
              <a:rPr lang="ru-RU" b="1" dirty="0" err="1"/>
              <a:t>Велча</a:t>
            </a:r>
            <a:r>
              <a:rPr lang="ru-RU" b="1" dirty="0"/>
              <a:t> (</a:t>
            </a:r>
            <a:r>
              <a:rPr lang="en-US" b="1" dirty="0"/>
              <a:t>Lempel-Ziv-Welch – LZW) </a:t>
            </a:r>
            <a:endParaRPr lang="en-US" dirty="0"/>
          </a:p>
          <a:p>
            <a:r>
              <a:rPr lang="ru-RU" dirty="0"/>
              <a:t>Данный алгоритм отличают высокая скорость работы как при </a:t>
            </a:r>
            <a:r>
              <a:rPr lang="ru-RU" dirty="0" smtClean="0"/>
              <a:t>упаковке</a:t>
            </a:r>
            <a:r>
              <a:rPr lang="ru-RU" dirty="0"/>
              <a:t>, так и при распаковке, достаточно скромные требования к памяти и простая аппаратная реализация. Недостаток – низкая степень сжатия по сравнению со схемой </a:t>
            </a:r>
            <a:r>
              <a:rPr lang="ru-RU" dirty="0" smtClean="0"/>
              <a:t>двухступенчатого </a:t>
            </a:r>
            <a:r>
              <a:rPr lang="ru-RU" dirty="0"/>
              <a:t>кодирования. </a:t>
            </a:r>
          </a:p>
          <a:p>
            <a:r>
              <a:rPr lang="ru-RU" b="1" dirty="0" smtClean="0"/>
              <a:t>Двухступенчатое </a:t>
            </a:r>
            <a:r>
              <a:rPr lang="ru-RU" b="1" dirty="0"/>
              <a:t>кодирование. Алгоритм Лемпеля-Зива </a:t>
            </a:r>
            <a:endParaRPr lang="ru-RU" dirty="0"/>
          </a:p>
          <a:p>
            <a:endParaRPr lang="ru-RU" dirty="0"/>
          </a:p>
          <a:p>
            <a:r>
              <a:rPr lang="ru-RU" dirty="0"/>
              <a:t>Гораздо большей степени сжатия можно добиться при выделении из входного потока повторяющихся цепочек – блоков, и кодирования ссылок на эти цепочки с построением хеш-таблиц от первого до n-</a:t>
            </a:r>
            <a:r>
              <a:rPr lang="ru-RU" dirty="0" err="1"/>
              <a:t>го</a:t>
            </a:r>
            <a:r>
              <a:rPr lang="ru-RU" dirty="0"/>
              <a:t> уровня с </a:t>
            </a:r>
            <a:r>
              <a:rPr lang="ru-RU" dirty="0" smtClean="0"/>
              <a:t>последующим </a:t>
            </a:r>
            <a:r>
              <a:rPr lang="ru-RU" dirty="0"/>
              <a:t>кодированием </a:t>
            </a:r>
            <a:r>
              <a:rPr lang="ru-RU" dirty="0" err="1"/>
              <a:t>Хаффмена</a:t>
            </a:r>
            <a:r>
              <a:rPr lang="ru-RU" dirty="0"/>
              <a:t> или арифметическим кодированием. Метод принадлежит Лемпелю и Зиву и обычно называется LZ-</a:t>
            </a:r>
            <a:r>
              <a:rPr lang="ru-RU" dirty="0" err="1"/>
              <a:t>compression</a:t>
            </a:r>
            <a:r>
              <a:rPr lang="ru-RU" dirty="0"/>
              <a:t>. </a:t>
            </a:r>
          </a:p>
        </p:txBody>
      </p:sp>
    </p:spTree>
    <p:extLst>
      <p:ext uri="{BB962C8B-B14F-4D97-AF65-F5344CB8AC3E}">
        <p14:creationId xmlns:p14="http://schemas.microsoft.com/office/powerpoint/2010/main" val="1707188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99824"/>
          </a:xfrm>
        </p:spPr>
        <p:txBody>
          <a:bodyPr>
            <a:normAutofit fontScale="90000"/>
          </a:bodyPr>
          <a:lstStyle/>
          <a:p>
            <a:endParaRPr lang="ru-RU" dirty="0"/>
          </a:p>
        </p:txBody>
      </p:sp>
      <p:sp>
        <p:nvSpPr>
          <p:cNvPr id="3" name="Объект 2"/>
          <p:cNvSpPr>
            <a:spLocks noGrp="1"/>
          </p:cNvSpPr>
          <p:nvPr>
            <p:ph idx="1"/>
          </p:nvPr>
        </p:nvSpPr>
        <p:spPr>
          <a:xfrm>
            <a:off x="838200" y="650929"/>
            <a:ext cx="10515600" cy="5526034"/>
          </a:xfrm>
        </p:spPr>
        <p:txBody>
          <a:bodyPr>
            <a:normAutofit fontScale="92500" lnSpcReduction="10000"/>
          </a:bodyPr>
          <a:lstStyle/>
          <a:p>
            <a:r>
              <a:rPr lang="ru-RU" b="1" i="1" dirty="0"/>
              <a:t>Перечень программ сжатия с кратким указанием алгоритмов их работы </a:t>
            </a:r>
            <a:endParaRPr lang="ru-RU" dirty="0"/>
          </a:p>
          <a:p>
            <a:r>
              <a:rPr lang="en-US" b="1" dirty="0"/>
              <a:t>PKPAK: </a:t>
            </a:r>
            <a:r>
              <a:rPr lang="ru-RU" dirty="0"/>
              <a:t>Метод </a:t>
            </a:r>
            <a:r>
              <a:rPr lang="en-US" dirty="0"/>
              <a:t>Packed – </a:t>
            </a:r>
            <a:r>
              <a:rPr lang="ru-RU" dirty="0"/>
              <a:t>алгоритм </a:t>
            </a:r>
            <a:r>
              <a:rPr lang="en-US" dirty="0"/>
              <a:t>RLE. </a:t>
            </a:r>
            <a:r>
              <a:rPr lang="ru-RU" dirty="0"/>
              <a:t>Метод </a:t>
            </a:r>
            <a:r>
              <a:rPr lang="en-US" dirty="0"/>
              <a:t>Crunched – </a:t>
            </a:r>
            <a:r>
              <a:rPr lang="ru-RU" dirty="0"/>
              <a:t>алгоритм </a:t>
            </a:r>
            <a:r>
              <a:rPr lang="en-US" dirty="0"/>
              <a:t>LZW. </a:t>
            </a:r>
            <a:r>
              <a:rPr lang="ru-RU" dirty="0"/>
              <a:t>Метод </a:t>
            </a:r>
            <a:r>
              <a:rPr lang="en-US" dirty="0"/>
              <a:t>Squashed – </a:t>
            </a:r>
            <a:r>
              <a:rPr lang="ru-RU" dirty="0"/>
              <a:t>двухпроходное статическое кодирование </a:t>
            </a:r>
            <a:r>
              <a:rPr lang="ru-RU" dirty="0" err="1"/>
              <a:t>Хаффмена</a:t>
            </a:r>
            <a:r>
              <a:rPr lang="ru-RU" dirty="0"/>
              <a:t>. </a:t>
            </a:r>
            <a:endParaRPr lang="ru-RU" dirty="0" smtClean="0"/>
          </a:p>
          <a:p>
            <a:r>
              <a:rPr lang="en-US" b="1" dirty="0" smtClean="0"/>
              <a:t>ZIP</a:t>
            </a:r>
            <a:r>
              <a:rPr lang="en-US" b="1" dirty="0"/>
              <a:t>: </a:t>
            </a:r>
            <a:r>
              <a:rPr lang="ru-RU" dirty="0"/>
              <a:t>Метод </a:t>
            </a:r>
            <a:r>
              <a:rPr lang="en-US" dirty="0" err="1"/>
              <a:t>Shrinked</a:t>
            </a:r>
            <a:r>
              <a:rPr lang="en-US" dirty="0"/>
              <a:t> – </a:t>
            </a:r>
            <a:r>
              <a:rPr lang="ru-RU" dirty="0"/>
              <a:t>модифицированный алгоритм </a:t>
            </a:r>
            <a:r>
              <a:rPr lang="en-US" dirty="0"/>
              <a:t>LZW </a:t>
            </a:r>
            <a:r>
              <a:rPr lang="ru-RU" dirty="0"/>
              <a:t>с частичной </a:t>
            </a:r>
            <a:r>
              <a:rPr lang="ru-RU" dirty="0" smtClean="0"/>
              <a:t>очисткой </a:t>
            </a:r>
            <a:r>
              <a:rPr lang="ru-RU" dirty="0"/>
              <a:t>словаря и переменной длиной кода. </a:t>
            </a:r>
            <a:endParaRPr lang="ru-RU" dirty="0" smtClean="0"/>
          </a:p>
          <a:p>
            <a:r>
              <a:rPr lang="ru-RU" dirty="0" smtClean="0"/>
              <a:t>Метод </a:t>
            </a:r>
            <a:r>
              <a:rPr lang="en-US" dirty="0"/>
              <a:t>Imploded – </a:t>
            </a:r>
            <a:r>
              <a:rPr lang="ru-RU" dirty="0"/>
              <a:t>модифицированный алгоритм Лемпеля-Зива и </a:t>
            </a:r>
            <a:r>
              <a:rPr lang="ru-RU" dirty="0" smtClean="0"/>
              <a:t>статическое </a:t>
            </a:r>
            <a:r>
              <a:rPr lang="ru-RU" dirty="0"/>
              <a:t>кодирование </a:t>
            </a:r>
            <a:r>
              <a:rPr lang="ru-RU" dirty="0" err="1"/>
              <a:t>Хаффмена</a:t>
            </a:r>
            <a:r>
              <a:rPr lang="ru-RU" dirty="0"/>
              <a:t>. </a:t>
            </a:r>
            <a:endParaRPr lang="ru-RU" dirty="0" smtClean="0"/>
          </a:p>
          <a:p>
            <a:r>
              <a:rPr lang="en-US" b="1" dirty="0" err="1" smtClean="0"/>
              <a:t>LHArc</a:t>
            </a:r>
            <a:r>
              <a:rPr lang="en-US" b="1" dirty="0"/>
              <a:t>: </a:t>
            </a:r>
            <a:r>
              <a:rPr lang="ru-RU"/>
              <a:t>Алгоритм </a:t>
            </a:r>
            <a:r>
              <a:rPr lang="ru-RU" smtClean="0"/>
              <a:t>Лемпеля-Зива </a:t>
            </a:r>
            <a:r>
              <a:rPr lang="ru-RU" dirty="0"/>
              <a:t>и динамическое кодирование </a:t>
            </a:r>
            <a:r>
              <a:rPr lang="ru-RU" dirty="0" err="1"/>
              <a:t>Хаффмена</a:t>
            </a:r>
            <a:r>
              <a:rPr lang="ru-RU" dirty="0"/>
              <a:t>. </a:t>
            </a:r>
            <a:endParaRPr lang="ru-RU" dirty="0" smtClean="0"/>
          </a:p>
          <a:p>
            <a:r>
              <a:rPr lang="en-US" b="1" dirty="0" smtClean="0"/>
              <a:t>LHA</a:t>
            </a:r>
            <a:r>
              <a:rPr lang="en-US" b="1" dirty="0"/>
              <a:t>: </a:t>
            </a:r>
            <a:r>
              <a:rPr lang="ru-RU" dirty="0"/>
              <a:t>Алгоритм </a:t>
            </a:r>
            <a:r>
              <a:rPr lang="ru-RU" dirty="0" smtClean="0"/>
              <a:t>Лемпеля-Зива </a:t>
            </a:r>
            <a:r>
              <a:rPr lang="ru-RU" dirty="0"/>
              <a:t>и статическое кодирование </a:t>
            </a:r>
            <a:r>
              <a:rPr lang="ru-RU" dirty="0" err="1"/>
              <a:t>Хаффмена</a:t>
            </a:r>
            <a:r>
              <a:rPr lang="ru-RU" dirty="0"/>
              <a:t>. </a:t>
            </a:r>
            <a:r>
              <a:rPr lang="en-US" b="1" dirty="0"/>
              <a:t>ARJ: </a:t>
            </a:r>
            <a:r>
              <a:rPr lang="ru-RU" dirty="0"/>
              <a:t>Алгоритм Лемпеля-Зива и оригинальный метод кодирования </a:t>
            </a:r>
            <a:r>
              <a:rPr lang="en-US" b="1" dirty="0" err="1"/>
              <a:t>WinRar</a:t>
            </a:r>
            <a:r>
              <a:rPr lang="en-US" b="1" dirty="0"/>
              <a:t>: </a:t>
            </a:r>
            <a:r>
              <a:rPr lang="ru-RU" dirty="0"/>
              <a:t>Использование высокоэффективного оригинального алгоритма автора (А. П. </a:t>
            </a:r>
            <a:r>
              <a:rPr lang="ru-RU" dirty="0" err="1"/>
              <a:t>Рошал</a:t>
            </a:r>
            <a:r>
              <a:rPr lang="ru-RU" dirty="0"/>
              <a:t>). </a:t>
            </a:r>
          </a:p>
        </p:txBody>
      </p:sp>
    </p:spTree>
    <p:extLst>
      <p:ext uri="{BB962C8B-B14F-4D97-AF65-F5344CB8AC3E}">
        <p14:creationId xmlns:p14="http://schemas.microsoft.com/office/powerpoint/2010/main" val="374599292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TotalTime>
  <Words>1197</Words>
  <Application>Microsoft Office PowerPoint</Application>
  <PresentationFormat>Широкоэкранный</PresentationFormat>
  <Paragraphs>41</Paragraphs>
  <Slides>16</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16</vt:i4>
      </vt:variant>
    </vt:vector>
  </HeadingPairs>
  <TitlesOfParts>
    <vt:vector size="20" baseType="lpstr">
      <vt:lpstr>Arial</vt:lpstr>
      <vt:lpstr>Calibri</vt:lpstr>
      <vt:lpstr>Calibri Light</vt:lpstr>
      <vt:lpstr>Тема Office</vt:lpstr>
      <vt:lpstr>Сжатие (архивация) различных видов информации </vt:lpstr>
      <vt:lpstr>Презентация PowerPoint</vt:lpstr>
      <vt:lpstr>Презентация PowerPoint</vt:lpstr>
      <vt:lpstr>Необратимое сжатие</vt:lpstr>
      <vt:lpstr>Презентация PowerPoint</vt:lpstr>
      <vt:lpstr>Обратимое сжатие</vt:lpstr>
      <vt:lpstr>Способы обратимого сжатия информации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Арифметическое кодирование  </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Сжатие (архивация) различных видов информации </dc:title>
  <dc:creator>Анис Галимянов</dc:creator>
  <cp:lastModifiedBy>Анис Галимянов</cp:lastModifiedBy>
  <cp:revision>5</cp:revision>
  <dcterms:created xsi:type="dcterms:W3CDTF">2017-09-23T15:51:30Z</dcterms:created>
  <dcterms:modified xsi:type="dcterms:W3CDTF">2017-09-23T16:34:23Z</dcterms:modified>
</cp:coreProperties>
</file>