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ис Галимянов" initials="АГ" lastIdx="5" clrIdx="0">
    <p:extLst>
      <p:ext uri="{19B8F6BF-5375-455C-9EA6-DF929625EA0E}">
        <p15:presenceInfo xmlns:p15="http://schemas.microsoft.com/office/powerpoint/2012/main" userId="bbe1df167621c70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7T11:55:32.443" idx="1">
    <p:pos x="7053" y="550"/>
    <p:text>Указанные условия эффективности применения ИТ обеспечивают решение задач в комплексных научно-технических программах по информатизации экономики и страны в целом.</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07T18:53:35.709" idx="2">
    <p:pos x="5634" y="2320"/>
    <p:text/>
    <p:extLst>
      <p:ext uri="{C676402C-5697-4E1C-873F-D02D1690AC5C}">
        <p15:threadingInfo xmlns:p15="http://schemas.microsoft.com/office/powerpoint/2012/main" timeZoneBias="-180"/>
      </p:ext>
    </p:extLst>
  </p:cm>
  <p:cm authorId="1" dt="2016-02-07T18:53:59.992" idx="3">
    <p:pos x="10" y="10"/>
    <p:text>В изучении предмета ИТ понятийный аппарат имеет принципиальное значение. Очень важно получить точные определения понятий в предметной области ИТ. При определении базового состава понятий ИТ следует исходить прежде всего из общего представления информатизации как корневого понятия в парадигме ИТ. С учетом этого условия рассмотрим основные понятия ИТ — «сведения», «сообщения», «данные», «знания», «информация». Эти взаимосвязанные понятия рассматриваются и в других областях, их дефиниции могут отличаться от дефиниций предметной области ИТ</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6-02-07T18:55:22.457" idx="4">
    <p:pos x="768" y="730"/>
    <p:text>Часто в предметной области ИТ оперируют понятием «сведения». В общепринятом смысле сведения отражают объекты реального мира. Эти объекты в методологическом отношении дифференцируются на статические и динамические категории, т.е. предметы и процессы (явления). Сообщения об объектах проводятся путем идентификации свойств объектов. Эти свойства обычно можно отобразить в виде совокупности признаков, характеристик, показателей, параметров и др. Эти характеристики, как правило, оформляются в виде совокупности символов, сигналов какой-либо системы. Эта система организована по определенным логическим правилам. Буквы, иероглифы, рисунки, звуки, их комбинации фиксируются на носителе информации по определенным правилам (регламенту), например, письмо на бумаге, жестикуляция, сигналы корабельного сигнальщика и др</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6-02-07T18:57:18.475" idx="5">
    <p:pos x="768" y="653"/>
    <p:text>Близким по смыслу понятию «сведения» является понятие «сообщение». Различие заключается в том, что сообщение ассоциируется с передачей сведений, прежде всего звуковым, например устным способом достаточно в узких рамках пространства и времени. Так, научные результаты исследователя могут быть переданы на научной конференции только ее участникам в виде сообщения.</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3288753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680508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2448020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2EAC0A3-F59F-48C3-84E8-FE113B39A3A5}" type="datetimeFigureOut">
              <a:rPr lang="ru-RU" smtClean="0"/>
              <a:t>09.02.2016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701506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2EAC0A3-F59F-48C3-84E8-FE113B39A3A5}" type="datetimeFigureOut">
              <a:rPr lang="ru-RU" smtClean="0"/>
              <a:t>09.02.2016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3786022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2EAC0A3-F59F-48C3-84E8-FE113B39A3A5}" type="datetimeFigureOut">
              <a:rPr lang="ru-RU" smtClean="0"/>
              <a:t>09.02.2016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4246554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2EAC0A3-F59F-48C3-84E8-FE113B39A3A5}" type="datetimeFigureOut">
              <a:rPr lang="ru-RU" smtClean="0"/>
              <a:t>09.02.2016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2252108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2EAC0A3-F59F-48C3-84E8-FE113B39A3A5}" type="datetimeFigureOut">
              <a:rPr lang="ru-RU" smtClean="0"/>
              <a:t>09.02.2016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357052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2EAC0A3-F59F-48C3-84E8-FE113B39A3A5}" type="datetimeFigureOut">
              <a:rPr lang="ru-RU" smtClean="0"/>
              <a:t>09.02.2016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214971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1081803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658D66-81B4-46AF-BE18-3A3330C1BB10}" type="slidenum">
              <a:rPr lang="ru-RU" smtClean="0"/>
              <a:t>‹#›</a:t>
            </a:fld>
            <a:endParaRPr lang="ru-RU"/>
          </a:p>
        </p:txBody>
      </p:sp>
    </p:spTree>
    <p:extLst>
      <p:ext uri="{BB962C8B-B14F-4D97-AF65-F5344CB8AC3E}">
        <p14:creationId xmlns:p14="http://schemas.microsoft.com/office/powerpoint/2010/main" val="51864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AC0A3-F59F-48C3-84E8-FE113B39A3A5}" type="datetimeFigureOut">
              <a:rPr lang="ru-RU" smtClean="0"/>
              <a:t>09.02.2016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58D66-81B4-46AF-BE18-3A3330C1BB10}" type="slidenum">
              <a:rPr lang="ru-RU" smtClean="0"/>
              <a:t>‹#›</a:t>
            </a:fld>
            <a:endParaRPr lang="ru-RU"/>
          </a:p>
        </p:txBody>
      </p:sp>
    </p:spTree>
    <p:extLst>
      <p:ext uri="{BB962C8B-B14F-4D97-AF65-F5344CB8AC3E}">
        <p14:creationId xmlns:p14="http://schemas.microsoft.com/office/powerpoint/2010/main" val="2937534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Основные положения информационных технологий</a:t>
            </a:r>
          </a:p>
        </p:txBody>
      </p:sp>
      <p:sp>
        <p:nvSpPr>
          <p:cNvPr id="3" name="Подзаголовок 2"/>
          <p:cNvSpPr>
            <a:spLocks noGrp="1"/>
          </p:cNvSpPr>
          <p:nvPr>
            <p:ph type="subTitle" idx="1"/>
          </p:nvPr>
        </p:nvSpPr>
        <p:spPr/>
        <p:txBody>
          <a:bodyPr/>
          <a:lstStyle/>
          <a:p>
            <a:r>
              <a:rPr lang="ru-RU" dirty="0"/>
              <a:t>РОЛЬ ИТ В РАЗВИТИИ ЭКОНОМИКИ И ОБЩЕСТВА</a:t>
            </a:r>
          </a:p>
        </p:txBody>
      </p:sp>
    </p:spTree>
    <p:extLst>
      <p:ext uri="{BB962C8B-B14F-4D97-AF65-F5344CB8AC3E}">
        <p14:creationId xmlns:p14="http://schemas.microsoft.com/office/powerpoint/2010/main" val="1997222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792480"/>
            <a:ext cx="10515600" cy="5384483"/>
          </a:xfrm>
        </p:spPr>
        <p:txBody>
          <a:bodyPr/>
          <a:lstStyle/>
          <a:p>
            <a:r>
              <a:rPr lang="ru-RU" dirty="0"/>
              <a:t>Решение любой задачи базируется на информации адекватного качества. Целевая установка ИТ заключается в необходимости предоставления пользователю информации необходимого качества. Это прежде всего такие универсальные свойства информации, как достоверность, полнота и оперативность. Оператор управления может принять грамотное, рациональное решение только при условии, если он будет применять в своей работе информацию с указанными выше свойствами. Использование недостоверной, неполной и несвоевременной информации обусловливает принятие ошибочных решений, в результате чего снижается эффективность функционирования управляемых объектов — предприятия, фирмы, учреждения, </a:t>
            </a:r>
            <a:r>
              <a:rPr lang="ru-RU" dirty="0" smtClean="0"/>
              <a:t>организации.</a:t>
            </a:r>
            <a:endParaRPr lang="ru-RU" dirty="0"/>
          </a:p>
        </p:txBody>
      </p:sp>
    </p:spTree>
    <p:extLst>
      <p:ext uri="{BB962C8B-B14F-4D97-AF65-F5344CB8AC3E}">
        <p14:creationId xmlns:p14="http://schemas.microsoft.com/office/powerpoint/2010/main" val="1343578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000" dirty="0"/>
              <a:t>ИТ обеспечивают возможность применения высокотехнологичных технических средств и научных методов для реализации разнообразных информационных и документационных процессов.</a:t>
            </a:r>
          </a:p>
        </p:txBody>
      </p:sp>
    </p:spTree>
    <p:extLst>
      <p:ext uri="{BB962C8B-B14F-4D97-AF65-F5344CB8AC3E}">
        <p14:creationId xmlns:p14="http://schemas.microsoft.com/office/powerpoint/2010/main" val="692718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3600" dirty="0"/>
              <a:t>ИТ, как правило, создаются на базе синтеза новейших средств вычислительной техники, передачи данных и связи, организационной техники, а также моделей, алгоритмов, программ ЭВМ и математических методов.</a:t>
            </a:r>
          </a:p>
        </p:txBody>
      </p:sp>
    </p:spTree>
    <p:extLst>
      <p:ext uri="{BB962C8B-B14F-4D97-AF65-F5344CB8AC3E}">
        <p14:creationId xmlns:p14="http://schemas.microsoft.com/office/powerpoint/2010/main" val="219604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833120"/>
            <a:ext cx="10515600" cy="5343843"/>
          </a:xfrm>
        </p:spPr>
        <p:txBody>
          <a:bodyPr>
            <a:normAutofit/>
          </a:bodyPr>
          <a:lstStyle/>
          <a:p>
            <a:r>
              <a:rPr lang="ru-RU" sz="3200" dirty="0"/>
              <a:t>Значительным преимуществом применения ИТ является возможность изменения структуры решаемых специалистами задач. Раньше специалисты проводили обработку информации традиционными способами, которые обеспечивали только применение тривиальных алгоритмов. С внедрением ИТ на базе ЭВМ стало возможным решать принципиально новые классы задач, которые традиционными средствами решать было невозможно или решение которых требовало значительных ресурсов. К этому классу можно отнести задачи имитации, оптимизации, </a:t>
            </a:r>
            <a:r>
              <a:rPr lang="ru-RU" sz="3200" dirty="0" smtClean="0"/>
              <a:t>анализа</a:t>
            </a:r>
            <a:endParaRPr lang="ru-RU" sz="3200" dirty="0"/>
          </a:p>
        </p:txBody>
      </p:sp>
    </p:spTree>
    <p:extLst>
      <p:ext uri="{BB962C8B-B14F-4D97-AF65-F5344CB8AC3E}">
        <p14:creationId xmlns:p14="http://schemas.microsoft.com/office/powerpoint/2010/main" val="2226865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 точки зрения социальной значимости ИТ характеризуются следующими признаками:</a:t>
            </a:r>
          </a:p>
        </p:txBody>
      </p:sp>
      <p:sp>
        <p:nvSpPr>
          <p:cNvPr id="3" name="Объект 2"/>
          <p:cNvSpPr>
            <a:spLocks noGrp="1"/>
          </p:cNvSpPr>
          <p:nvPr>
            <p:ph idx="1"/>
          </p:nvPr>
        </p:nvSpPr>
        <p:spPr/>
        <p:txBody>
          <a:bodyPr/>
          <a:lstStyle/>
          <a:p>
            <a:pPr lvl="0"/>
            <a:r>
              <a:rPr lang="ru-RU" dirty="0"/>
              <a:t>интенсификацией использования информационных ресурсов общества;</a:t>
            </a:r>
          </a:p>
          <a:p>
            <a:pPr lvl="0"/>
            <a:r>
              <a:rPr lang="ru-RU" dirty="0"/>
              <a:t>рационализацией автоматизации информационных процессов и систем;</a:t>
            </a:r>
          </a:p>
          <a:p>
            <a:pPr lvl="0"/>
            <a:r>
              <a:rPr lang="ru-RU" dirty="0"/>
              <a:t>встраиванием ИТ как компонентов в различные виды социальных технологий;</a:t>
            </a:r>
          </a:p>
          <a:p>
            <a:endParaRPr lang="ru-RU" dirty="0"/>
          </a:p>
        </p:txBody>
      </p:sp>
    </p:spTree>
    <p:extLst>
      <p:ext uri="{BB962C8B-B14F-4D97-AF65-F5344CB8AC3E}">
        <p14:creationId xmlns:p14="http://schemas.microsoft.com/office/powerpoint/2010/main" val="2686299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85115"/>
          </a:xfrm>
        </p:spPr>
        <p:txBody>
          <a:bodyPr>
            <a:normAutofit fontScale="90000"/>
          </a:bodyPr>
          <a:lstStyle/>
          <a:p>
            <a:endParaRPr lang="ru-RU" dirty="0"/>
          </a:p>
        </p:txBody>
      </p:sp>
      <p:sp>
        <p:nvSpPr>
          <p:cNvPr id="3" name="Объект 2"/>
          <p:cNvSpPr>
            <a:spLocks noGrp="1"/>
          </p:cNvSpPr>
          <p:nvPr>
            <p:ph idx="1"/>
          </p:nvPr>
        </p:nvSpPr>
        <p:spPr>
          <a:xfrm>
            <a:off x="838200" y="894080"/>
            <a:ext cx="10515600" cy="5282883"/>
          </a:xfrm>
        </p:spPr>
        <p:txBody>
          <a:bodyPr/>
          <a:lstStyle/>
          <a:p>
            <a:pPr lvl="0"/>
            <a:r>
              <a:rPr lang="ru-RU" sz="3200" dirty="0"/>
              <a:t>обеспечением информационного взаимодействия людей, включая системы подготовки и распространения массовой информации;</a:t>
            </a:r>
          </a:p>
          <a:p>
            <a:pPr lvl="0"/>
            <a:r>
              <a:rPr lang="ru-RU" sz="3200" dirty="0"/>
              <a:t>улучшением системы образования и культуры в процессе интеллектуализации общества;</a:t>
            </a:r>
          </a:p>
          <a:p>
            <a:pPr lvl="0"/>
            <a:r>
              <a:rPr lang="ru-RU" sz="3200" dirty="0"/>
              <a:t>интенсификацией процессов получения и накопления новых знаний;</a:t>
            </a:r>
          </a:p>
          <a:p>
            <a:pPr lvl="0"/>
            <a:r>
              <a:rPr lang="ru-RU" sz="3200" dirty="0"/>
              <a:t>компенсацией в определенной мере негативных последствий глобализации;</a:t>
            </a:r>
          </a:p>
          <a:p>
            <a:pPr lvl="0"/>
            <a:r>
              <a:rPr lang="ru-RU" sz="3200" dirty="0"/>
              <a:t>противодействием экономической неустойчивости.</a:t>
            </a:r>
          </a:p>
          <a:p>
            <a:endParaRPr lang="ru-RU" dirty="0"/>
          </a:p>
        </p:txBody>
      </p:sp>
    </p:spTree>
    <p:extLst>
      <p:ext uri="{BB962C8B-B14F-4D97-AF65-F5344CB8AC3E}">
        <p14:creationId xmlns:p14="http://schemas.microsoft.com/office/powerpoint/2010/main" val="2002595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lgn="ctr"/>
            <a:r>
              <a:rPr lang="ru-RU" dirty="0"/>
              <a:t>ЭВОЛЮЦИЯ </a:t>
            </a:r>
            <a:r>
              <a:rPr lang="ru-RU" dirty="0" smtClean="0"/>
              <a:t>ИТ</a:t>
            </a:r>
            <a:endParaRPr lang="ru-RU" dirty="0"/>
          </a:p>
        </p:txBody>
      </p:sp>
      <p:sp>
        <p:nvSpPr>
          <p:cNvPr id="3" name="Объект 2"/>
          <p:cNvSpPr>
            <a:spLocks noGrp="1"/>
          </p:cNvSpPr>
          <p:nvPr>
            <p:ph idx="1"/>
          </p:nvPr>
        </p:nvSpPr>
        <p:spPr/>
        <p:txBody>
          <a:bodyPr/>
          <a:lstStyle/>
          <a:p>
            <a:r>
              <a:rPr lang="ru-RU" dirty="0"/>
              <a:t>Отправной точкой эволюции представляется генезис ИТ. Генезис ИТ предопределен поступательным развитием цивилизации. Как только человек задумался о необходимости применения информации в решении задачи, в это же время начались формирование модели ИТ и ее реализация в практических задачах. Мощным толчком послужило осознание того, что информацию необходимо передавать в пространстве и во времени. В результате стали создаваться языковые средства информационного обмена, письменности и записи сведений на глиняных плитках, папирусе и других носителях. В основе эволюции ИТ лежат причинно-следственные связи развития ИТ</a:t>
            </a:r>
          </a:p>
        </p:txBody>
      </p:sp>
    </p:spTree>
    <p:extLst>
      <p:ext uri="{BB962C8B-B14F-4D97-AF65-F5344CB8AC3E}">
        <p14:creationId xmlns:p14="http://schemas.microsoft.com/office/powerpoint/2010/main" val="234935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8635"/>
          </a:xfrm>
        </p:spPr>
        <p:txBody>
          <a:bodyPr>
            <a:normAutofit fontScale="90000"/>
          </a:bodyPr>
          <a:lstStyle/>
          <a:p>
            <a:r>
              <a:rPr lang="ru-RU" sz="3600" dirty="0"/>
              <a:t>внутренние и внешние причины эволюции ИТ</a:t>
            </a:r>
          </a:p>
        </p:txBody>
      </p:sp>
      <p:sp>
        <p:nvSpPr>
          <p:cNvPr id="3" name="Объект 2"/>
          <p:cNvSpPr>
            <a:spLocks noGrp="1"/>
          </p:cNvSpPr>
          <p:nvPr>
            <p:ph idx="1"/>
          </p:nvPr>
        </p:nvSpPr>
        <p:spPr>
          <a:xfrm>
            <a:off x="838200" y="1016000"/>
            <a:ext cx="10515600" cy="5160963"/>
          </a:xfrm>
        </p:spPr>
        <p:txBody>
          <a:bodyPr>
            <a:normAutofit fontScale="92500" lnSpcReduction="20000"/>
          </a:bodyPr>
          <a:lstStyle/>
          <a:p>
            <a:r>
              <a:rPr lang="ru-RU" dirty="0"/>
              <a:t>В современной инфраструктуре происходит постоянное расширение масштабов общественного производства. Расширение масштабов вызывает в свою очередь усложнение взаимосвязей хозяйствующих субъектов, занятых в сфере производства. Это обусловливает необходимость увеличения управленческого аппарата. К сожалению, производительность управленческого труда увеличивается более медленными темпами, чем производительность физического труда. Одним из следствий этого несоответствия являются постоянное увеличение объемов и усложнение процессов обработки информации в решении задач экономики и управления. Постепенно приходит социальное осознание того, что кардинальное решение задач управления экономикой может быть реализовано только на базе применения системы прогрессивных методов и средств. Одним из таких средств наука предложила применение автоматизированных технологий и систем для переработки больших объемов информации в короткие сроки.</a:t>
            </a:r>
          </a:p>
          <a:p>
            <a:endParaRPr lang="ru-RU" dirty="0"/>
          </a:p>
        </p:txBody>
      </p:sp>
    </p:spTree>
    <p:extLst>
      <p:ext uri="{BB962C8B-B14F-4D97-AF65-F5344CB8AC3E}">
        <p14:creationId xmlns:p14="http://schemas.microsoft.com/office/powerpoint/2010/main" val="491255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8955"/>
          </a:xfrm>
        </p:spPr>
        <p:txBody>
          <a:bodyPr>
            <a:normAutofit fontScale="90000"/>
          </a:bodyPr>
          <a:lstStyle/>
          <a:p>
            <a:r>
              <a:rPr lang="ru-RU" sz="3600" i="1" dirty="0"/>
              <a:t>внешние причины</a:t>
            </a:r>
            <a:r>
              <a:rPr lang="ru-RU" sz="3600" dirty="0"/>
              <a:t> возникновения и развития ИТ</a:t>
            </a:r>
          </a:p>
        </p:txBody>
      </p:sp>
      <p:sp>
        <p:nvSpPr>
          <p:cNvPr id="3" name="Объект 2"/>
          <p:cNvSpPr>
            <a:spLocks noGrp="1"/>
          </p:cNvSpPr>
          <p:nvPr>
            <p:ph idx="1"/>
          </p:nvPr>
        </p:nvSpPr>
        <p:spPr>
          <a:xfrm>
            <a:off x="838200" y="894080"/>
            <a:ext cx="10515600" cy="5282883"/>
          </a:xfrm>
        </p:spPr>
        <p:txBody>
          <a:bodyPr/>
          <a:lstStyle/>
          <a:p>
            <a:r>
              <a:rPr lang="ru-RU" dirty="0"/>
              <a:t>В 1940-е гг. были созданы первые ЭВМ, обладающие способностью обрабатывать информацию с относительно высокой производительностью. В это же время продолжали развиваться разработки и производство прогрессивных средств передачи данных. Все это обусловило решение технических вопросов создания ИТ</a:t>
            </a:r>
            <a:r>
              <a:rPr lang="ru-RU" dirty="0" smtClean="0"/>
              <a:t>.</a:t>
            </a:r>
          </a:p>
          <a:p>
            <a:r>
              <a:rPr lang="ru-RU" dirty="0"/>
              <a:t>Однако для решения проблемы создания, внедрения и применения ИТ нужна была методологическая база в решении профессиональных задач. В 1970-е гг. такая база была создана, вследствие чего началось широкое внедрение автоматизированных ИТ</a:t>
            </a:r>
          </a:p>
        </p:txBody>
      </p:sp>
    </p:spTree>
    <p:extLst>
      <p:ext uri="{BB962C8B-B14F-4D97-AF65-F5344CB8AC3E}">
        <p14:creationId xmlns:p14="http://schemas.microsoft.com/office/powerpoint/2010/main" val="3798016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25755"/>
          </a:xfrm>
        </p:spPr>
        <p:txBody>
          <a:bodyPr>
            <a:normAutofit fontScale="90000"/>
          </a:bodyPr>
          <a:lstStyle/>
          <a:p>
            <a:endParaRPr lang="ru-RU" dirty="0"/>
          </a:p>
        </p:txBody>
      </p:sp>
      <p:sp>
        <p:nvSpPr>
          <p:cNvPr id="3" name="Объект 2"/>
          <p:cNvSpPr>
            <a:spLocks noGrp="1"/>
          </p:cNvSpPr>
          <p:nvPr>
            <p:ph idx="1"/>
          </p:nvPr>
        </p:nvSpPr>
        <p:spPr>
          <a:xfrm>
            <a:off x="838200" y="995680"/>
            <a:ext cx="10515600" cy="5181283"/>
          </a:xfrm>
        </p:spPr>
        <p:txBody>
          <a:bodyPr/>
          <a:lstStyle/>
          <a:p>
            <a:r>
              <a:rPr lang="ru-RU" dirty="0"/>
              <a:t>На уровне научных и практических работников признаются необходимость и целесообразность решения проблемы информатизации экономики как в научной, так и в практической сферах. Немаловажным признаком здесь является и повышение уровня общественного самосознания относительно необходимости применения ИТ во всех областях народного хозяйства России. Более того, признается необходимость перехода от экстенсивных к интенсивным методам развития ИТ.</a:t>
            </a:r>
          </a:p>
          <a:p>
            <a:endParaRPr lang="ru-RU" dirty="0"/>
          </a:p>
        </p:txBody>
      </p:sp>
    </p:spTree>
    <p:extLst>
      <p:ext uri="{BB962C8B-B14F-4D97-AF65-F5344CB8AC3E}">
        <p14:creationId xmlns:p14="http://schemas.microsoft.com/office/powerpoint/2010/main" val="25885648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64795"/>
          </a:xfrm>
        </p:spPr>
        <p:txBody>
          <a:bodyPr>
            <a:normAutofit fontScale="90000"/>
          </a:bodyPr>
          <a:lstStyle/>
          <a:p>
            <a:endParaRPr lang="ru-RU" dirty="0"/>
          </a:p>
        </p:txBody>
      </p:sp>
      <p:sp>
        <p:nvSpPr>
          <p:cNvPr id="3" name="Объект 2"/>
          <p:cNvSpPr>
            <a:spLocks noGrp="1"/>
          </p:cNvSpPr>
          <p:nvPr>
            <p:ph idx="1"/>
          </p:nvPr>
        </p:nvSpPr>
        <p:spPr>
          <a:xfrm>
            <a:off x="838200" y="853440"/>
            <a:ext cx="10515600" cy="5323523"/>
          </a:xfrm>
        </p:spPr>
        <p:txBody>
          <a:bodyPr/>
          <a:lstStyle/>
          <a:p>
            <a:r>
              <a:rPr lang="ru-RU" dirty="0"/>
              <a:t>Внедрение эффективных ИТ требует высокого профессионализма, знания работниками и руководителями всех уровней методов и способов менеджмента ИТ, принципов проектирования автоматизированных технологий и систем, основанных на передовом отечественном и зарубежном опыте и международных стандартах. Политика в этой области имеет целью формирование непрерывной системы образования и подготовки кадров в области ИТ. Необходимо готовить специалистов, обучать работников всех отраслей основам применения ИТ, содействовать подготовке и изданию специальной литературы, журналов и других изданий по данной тематике. Образовательные стандарты высшей школы должны быть приведены в соответствие с требованиями времени.</a:t>
            </a:r>
          </a:p>
        </p:txBody>
      </p:sp>
    </p:spTree>
    <p:extLst>
      <p:ext uri="{BB962C8B-B14F-4D97-AF65-F5344CB8AC3E}">
        <p14:creationId xmlns:p14="http://schemas.microsoft.com/office/powerpoint/2010/main" val="3190764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Эволюция ИТ </a:t>
            </a:r>
          </a:p>
        </p:txBody>
      </p:sp>
      <p:sp>
        <p:nvSpPr>
          <p:cNvPr id="3" name="Объект 2"/>
          <p:cNvSpPr>
            <a:spLocks noGrp="1"/>
          </p:cNvSpPr>
          <p:nvPr>
            <p:ph idx="1"/>
          </p:nvPr>
        </p:nvSpPr>
        <p:spPr/>
        <p:txBody>
          <a:bodyPr>
            <a:normAutofit/>
          </a:bodyPr>
          <a:lstStyle/>
          <a:p>
            <a:r>
              <a:rPr lang="ru-RU" sz="3200" dirty="0"/>
              <a:t>это поступательное гармонизированное развитие ИТ в системе развития человека, его исторический опыт по трансформации представления реальных объектов — предметов и процессов в информационные образы. По каким же признакам можно выделить стадии эволюции ИТ? Стадии могут быть выделены по различным признакам, например по времени, пространству, методам, средствам и др.</a:t>
            </a:r>
          </a:p>
        </p:txBody>
      </p:sp>
    </p:spTree>
    <p:extLst>
      <p:ext uri="{BB962C8B-B14F-4D97-AF65-F5344CB8AC3E}">
        <p14:creationId xmlns:p14="http://schemas.microsoft.com/office/powerpoint/2010/main" val="932062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r>
              <a:rPr lang="ru-RU" dirty="0"/>
              <a:t>К истокам ИТ можно отнести пещерную и наскальную живопись, подсчет предметов, появление искусства, письменности. Материальными носителями информации были камни, кости, дерево, глина, кожа, папирус, шелк, бумага и др. Первая ИТ заключалась в передаче знаний устно по наследству. Появились хранители знаний — жрецы, духовенство. Профессиональные навыки передавались личным примером. Доступ к знаниям и информации был ограничен, поэтому знания не могли существенно влиять на производственный процесс. Уровень технологии обработки данных был ручной, производство — ремесленным, уникальным, мелкосерийным. Темпы роста производства и номенклатуры производимой продукции были низки.</a:t>
            </a:r>
          </a:p>
          <a:p>
            <a:endParaRPr lang="ru-RU" dirty="0"/>
          </a:p>
        </p:txBody>
      </p:sp>
    </p:spTree>
    <p:extLst>
      <p:ext uri="{BB962C8B-B14F-4D97-AF65-F5344CB8AC3E}">
        <p14:creationId xmlns:p14="http://schemas.microsoft.com/office/powerpoint/2010/main" val="31770073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2555"/>
          </a:xfrm>
        </p:spPr>
        <p:txBody>
          <a:bodyPr>
            <a:normAutofit fontScale="90000"/>
          </a:bodyPr>
          <a:lstStyle/>
          <a:p>
            <a:endParaRPr lang="ru-RU" dirty="0"/>
          </a:p>
        </p:txBody>
      </p:sp>
      <p:sp>
        <p:nvSpPr>
          <p:cNvPr id="3" name="Объект 2"/>
          <p:cNvSpPr>
            <a:spLocks noGrp="1"/>
          </p:cNvSpPr>
          <p:nvPr>
            <p:ph idx="1"/>
          </p:nvPr>
        </p:nvSpPr>
        <p:spPr>
          <a:xfrm>
            <a:off x="838200" y="670560"/>
            <a:ext cx="10515600" cy="5506403"/>
          </a:xfrm>
        </p:spPr>
        <p:txBody>
          <a:bodyPr/>
          <a:lstStyle/>
          <a:p>
            <a:r>
              <a:rPr lang="ru-RU" dirty="0"/>
              <a:t>Появление первого печатного станка Иоганна </a:t>
            </a:r>
            <a:r>
              <a:rPr lang="ru-RU" dirty="0" err="1"/>
              <a:t>Гутенберга</a:t>
            </a:r>
            <a:r>
              <a:rPr lang="ru-RU" dirty="0"/>
              <a:t> и книгопечатания (1445) произвело первую информационную революцию, которая длилась примерно 500 лет. Знания стали тиражироваться. Они уже могли влиять на производство. Появились станки, паровые машины, фотография, телеграф, радио. Производство стало промышленным, средне- и крупносерийным. Темпы роста производства и номенклатуры изделий выросли. Если до конца XIX в. примерно 95% трудового населения работало в сфере материального производства и только 5% — в сфере обработки информации, то к середине ХХ в. примерно 30% трудового населения развитых стран занималось обработкой информации</a:t>
            </a:r>
          </a:p>
        </p:txBody>
      </p:sp>
    </p:spTree>
    <p:extLst>
      <p:ext uri="{BB962C8B-B14F-4D97-AF65-F5344CB8AC3E}">
        <p14:creationId xmlns:p14="http://schemas.microsoft.com/office/powerpoint/2010/main" val="2403282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792480"/>
            <a:ext cx="10515600" cy="5384483"/>
          </a:xfrm>
        </p:spPr>
        <p:txBody>
          <a:bodyPr>
            <a:normAutofit/>
          </a:bodyPr>
          <a:lstStyle/>
          <a:p>
            <a:r>
              <a:rPr lang="ru-RU" sz="3200" dirty="0"/>
              <a:t>По этапам общественного развития можно выделить ИТ: первобытнообщинные, рабовладельческие, феодальные, капиталистические и др.; по масштабу распространения ИТ: в пределах отдельного клана, народа, страны, материка, планеты, космической системы, Вселенной; по методам реализации ИТ: тактильные, визуальные, </a:t>
            </a:r>
            <a:r>
              <a:rPr lang="ru-RU" sz="3200" dirty="0" err="1"/>
              <a:t>аудильные</a:t>
            </a:r>
            <a:r>
              <a:rPr lang="ru-RU" sz="3200" dirty="0"/>
              <a:t>, комплексные и др.; по средствам реализации ИТ: артикуляционные, вещественные, механические, телеграфные, радио, телевизионные, электронные и др.</a:t>
            </a:r>
          </a:p>
        </p:txBody>
      </p:sp>
    </p:spTree>
    <p:extLst>
      <p:ext uri="{BB962C8B-B14F-4D97-AF65-F5344CB8AC3E}">
        <p14:creationId xmlns:p14="http://schemas.microsoft.com/office/powerpoint/2010/main" val="41543990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временной аспект эволюции ИТ</a:t>
            </a:r>
          </a:p>
        </p:txBody>
      </p:sp>
      <p:sp>
        <p:nvSpPr>
          <p:cNvPr id="3" name="Объект 2"/>
          <p:cNvSpPr>
            <a:spLocks noGrp="1"/>
          </p:cNvSpPr>
          <p:nvPr>
            <p:ph idx="1"/>
          </p:nvPr>
        </p:nvSpPr>
        <p:spPr/>
        <p:txBody>
          <a:bodyPr>
            <a:normAutofit lnSpcReduction="10000"/>
          </a:bodyPr>
          <a:lstStyle/>
          <a:p>
            <a:r>
              <a:rPr lang="ru-RU" sz="3600" dirty="0"/>
              <a:t>Этап I — ручной. До второй половины XIX в. основу ИТ в области экономики составляли перо, чернильница и бухгалтерская книга. Коммуникация (связь) осуществлялась путем передачи пакетов (депеш). Продуктивность информационной обработки была крайне низкой, каждое письмо копировалось отдельно вручную, помимо счетов, суммируемых также вручную, не было другой информации для принятия решений.</a:t>
            </a:r>
          </a:p>
          <a:p>
            <a:endParaRPr lang="ru-RU" dirty="0"/>
          </a:p>
        </p:txBody>
      </p:sp>
    </p:spTree>
    <p:extLst>
      <p:ext uri="{BB962C8B-B14F-4D97-AF65-F5344CB8AC3E}">
        <p14:creationId xmlns:p14="http://schemas.microsoft.com/office/powerpoint/2010/main" val="25574678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30555"/>
          </a:xfrm>
        </p:spPr>
        <p:txBody>
          <a:bodyPr>
            <a:normAutofit fontScale="90000"/>
          </a:bodyPr>
          <a:lstStyle/>
          <a:p>
            <a:r>
              <a:rPr lang="ru-RU" dirty="0"/>
              <a:t>Этап II — механический</a:t>
            </a:r>
          </a:p>
        </p:txBody>
      </p:sp>
      <p:sp>
        <p:nvSpPr>
          <p:cNvPr id="3" name="Объект 2"/>
          <p:cNvSpPr>
            <a:spLocks noGrp="1"/>
          </p:cNvSpPr>
          <p:nvPr>
            <p:ph idx="1"/>
          </p:nvPr>
        </p:nvSpPr>
        <p:spPr>
          <a:xfrm>
            <a:off x="838200" y="1280160"/>
            <a:ext cx="10515600" cy="4896803"/>
          </a:xfrm>
        </p:spPr>
        <p:txBody>
          <a:bodyPr/>
          <a:lstStyle/>
          <a:p>
            <a:r>
              <a:rPr lang="ru-RU" sz="3200" dirty="0"/>
              <a:t>На смену «ручной» ИТ в конце XIX в. пришла «механическая». Изобретение и внедрение механических счетно-решающих устройств, пишущей машинки, телеграфа, телефона, модернизация системы общественной почты — все это послужило базой для принципиальных изменений в технологии обработки информации и, как следствие, увеличения продуктивности работы. «Механическая» ИТ оказала определенное влияние на построение организационных структур предприятий.</a:t>
            </a:r>
          </a:p>
          <a:p>
            <a:endParaRPr lang="ru-RU" dirty="0"/>
          </a:p>
        </p:txBody>
      </p:sp>
    </p:spTree>
    <p:extLst>
      <p:ext uri="{BB962C8B-B14F-4D97-AF65-F5344CB8AC3E}">
        <p14:creationId xmlns:p14="http://schemas.microsoft.com/office/powerpoint/2010/main" val="28997444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89915"/>
          </a:xfrm>
        </p:spPr>
        <p:txBody>
          <a:bodyPr>
            <a:normAutofit/>
          </a:bodyPr>
          <a:lstStyle/>
          <a:p>
            <a:r>
              <a:rPr lang="ru-RU" sz="3200" dirty="0"/>
              <a:t>Этап III — электрический (начало XX в. — 1930-е гг.). </a:t>
            </a:r>
          </a:p>
        </p:txBody>
      </p:sp>
      <p:sp>
        <p:nvSpPr>
          <p:cNvPr id="3" name="Объект 2"/>
          <p:cNvSpPr>
            <a:spLocks noGrp="1"/>
          </p:cNvSpPr>
          <p:nvPr>
            <p:ph idx="1"/>
          </p:nvPr>
        </p:nvSpPr>
        <p:spPr>
          <a:xfrm>
            <a:off x="838200" y="1178560"/>
            <a:ext cx="10515600" cy="4998403"/>
          </a:xfrm>
        </p:spPr>
        <p:txBody>
          <a:bodyPr>
            <a:normAutofit/>
          </a:bodyPr>
          <a:lstStyle/>
          <a:p>
            <a:r>
              <a:rPr lang="ru-RU" sz="3200" dirty="0"/>
              <a:t>Этот этап характеризуется появлением «электрической» ИТ, основанной на использовании электричества: счетные устройства (счетно-перфорационные машины Холлерита с использованием перфокарт), телеграфные аппараты, электрические пишущие машинки, копировальные машины на обычной бумаге, портативные диктофоны. Они модернизировали офисную деятельность за счет улучшения качества, увеличения количества и скорости обработки документов.</a:t>
            </a:r>
          </a:p>
        </p:txBody>
      </p:sp>
    </p:spTree>
    <p:extLst>
      <p:ext uri="{BB962C8B-B14F-4D97-AF65-F5344CB8AC3E}">
        <p14:creationId xmlns:p14="http://schemas.microsoft.com/office/powerpoint/2010/main" val="10905673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a:bodyPr>
          <a:lstStyle/>
          <a:p>
            <a:r>
              <a:rPr lang="ru-RU" sz="2800" dirty="0"/>
              <a:t>Этап IV — электронно-механический (1940—1970-е </a:t>
            </a:r>
            <a:r>
              <a:rPr lang="ru-RU" sz="2800" dirty="0" err="1"/>
              <a:t>гг</a:t>
            </a:r>
            <a:r>
              <a:rPr lang="ru-RU" sz="2800" dirty="0"/>
              <a:t>)</a:t>
            </a:r>
          </a:p>
        </p:txBody>
      </p:sp>
      <p:sp>
        <p:nvSpPr>
          <p:cNvPr id="3" name="Объект 2"/>
          <p:cNvSpPr>
            <a:spLocks noGrp="1"/>
          </p:cNvSpPr>
          <p:nvPr>
            <p:ph idx="1"/>
          </p:nvPr>
        </p:nvSpPr>
        <p:spPr>
          <a:xfrm>
            <a:off x="838200" y="914400"/>
            <a:ext cx="10515600" cy="5262563"/>
          </a:xfrm>
        </p:spPr>
        <p:txBody>
          <a:bodyPr>
            <a:normAutofit/>
          </a:bodyPr>
          <a:lstStyle/>
          <a:p>
            <a:r>
              <a:rPr lang="ru-RU" sz="3600" dirty="0"/>
              <a:t>В 1946 г. была создана первая ЭВМ — ЭНИАК. Во второй половине 1960-х гг. стали применяться большие высокоскоростные ЭВМ. Постепенно стали формироваться специализированные службы обработки информации — информационно-вычислительные центры. Процессы обработки информации больше смещались в сторону трансформации ее содержательной части. Это положило начало формированию «электронной» технологии.</a:t>
            </a:r>
          </a:p>
        </p:txBody>
      </p:sp>
    </p:spTree>
    <p:extLst>
      <p:ext uri="{BB962C8B-B14F-4D97-AF65-F5344CB8AC3E}">
        <p14:creationId xmlns:p14="http://schemas.microsoft.com/office/powerpoint/2010/main" val="1095586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89915"/>
          </a:xfrm>
        </p:spPr>
        <p:txBody>
          <a:bodyPr>
            <a:normAutofit/>
          </a:bodyPr>
          <a:lstStyle/>
          <a:p>
            <a:r>
              <a:rPr lang="ru-RU" sz="3600" dirty="0"/>
              <a:t>Этап V — электронно-логический (1970—1980-е гг.). </a:t>
            </a:r>
          </a:p>
        </p:txBody>
      </p:sp>
      <p:sp>
        <p:nvSpPr>
          <p:cNvPr id="3" name="Объект 2"/>
          <p:cNvSpPr>
            <a:spLocks noGrp="1"/>
          </p:cNvSpPr>
          <p:nvPr>
            <p:ph idx="1"/>
          </p:nvPr>
        </p:nvSpPr>
        <p:spPr>
          <a:xfrm>
            <a:off x="838200" y="955040"/>
            <a:ext cx="10515600" cy="5221923"/>
          </a:xfrm>
        </p:spPr>
        <p:txBody>
          <a:bodyPr>
            <a:normAutofit fontScale="85000" lnSpcReduction="20000"/>
          </a:bodyPr>
          <a:lstStyle/>
          <a:p>
            <a:r>
              <a:rPr lang="ru-RU" dirty="0"/>
              <a:t>Сложившиеся в 1960-х гг. концепции применения АСУ не всегда и не в полной мере отвечали задаче совершенствования управления и оптимальной реализации компонентов ИТ. Методологически эти концепции нередко опирались на ошибочные представления о неограниченных возможностях ИТ при условии непрерывного наращивания вычислительной мощности АСУ.</a:t>
            </a:r>
          </a:p>
          <a:p>
            <a:r>
              <a:rPr lang="ru-RU" dirty="0"/>
              <a:t>Начиная с 1970-х гг. сформировалась тенденция перенесения центра тяжести развития АСУ на фундаментальные компоненты ИТ, в частности на аналитическую работу, с максимальным применением человеко-машинных процедур. Однако по-прежнему вся эта работа проводилась на мощных ЭВМ, размещенных централизованно в вычислительных центрах. При этом в основу построения подобных АСУ положена гипотеза, согласно которой задачи анализа и принятия решений относились к классу формализуемых, поддающихся математическому моделированию. Предполагалось, что такие АСУ должны улучшить качество, полноту, подлинность и своевременность информационного обеспечения </a:t>
            </a:r>
            <a:r>
              <a:rPr lang="ru-RU" dirty="0" smtClean="0"/>
              <a:t>ЛПР</a:t>
            </a:r>
            <a:r>
              <a:rPr lang="en-US" dirty="0" smtClean="0"/>
              <a:t>(</a:t>
            </a:r>
            <a:r>
              <a:rPr lang="ru-RU" dirty="0" smtClean="0"/>
              <a:t>принимающее решение), </a:t>
            </a:r>
            <a:r>
              <a:rPr lang="ru-RU" dirty="0"/>
              <a:t>эффективность работы которых будет возрастать благодаря увеличению числа аналитических задач.</a:t>
            </a:r>
          </a:p>
          <a:p>
            <a:endParaRPr lang="ru-RU" dirty="0"/>
          </a:p>
        </p:txBody>
      </p:sp>
    </p:spTree>
    <p:extLst>
      <p:ext uri="{BB962C8B-B14F-4D97-AF65-F5344CB8AC3E}">
        <p14:creationId xmlns:p14="http://schemas.microsoft.com/office/powerpoint/2010/main" val="1296634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a:bodyPr>
          <a:lstStyle/>
          <a:p>
            <a:r>
              <a:rPr lang="ru-RU" sz="3200" dirty="0"/>
              <a:t>Этап VI— электронно-интеллектуальный (1980-1990-е гг.)</a:t>
            </a:r>
          </a:p>
        </p:txBody>
      </p:sp>
      <p:sp>
        <p:nvSpPr>
          <p:cNvPr id="3" name="Объект 2"/>
          <p:cNvSpPr>
            <a:spLocks noGrp="1"/>
          </p:cNvSpPr>
          <p:nvPr>
            <p:ph idx="1"/>
          </p:nvPr>
        </p:nvSpPr>
        <p:spPr>
          <a:xfrm>
            <a:off x="838200" y="914400"/>
            <a:ext cx="10515600" cy="5262563"/>
          </a:xfrm>
        </p:spPr>
        <p:txBody>
          <a:bodyPr>
            <a:normAutofit fontScale="92500" lnSpcReduction="20000"/>
          </a:bodyPr>
          <a:lstStyle/>
          <a:p>
            <a:r>
              <a:rPr lang="ru-RU" dirty="0"/>
              <a:t>С появлением ПК происходит принципиальная модернизация идеи автоматизированного управления. Системный подход к созданию ИТ позволил окончательно признать, что самая мощная ЭВМ не может заменить человека. С внедрением персональных ЭВМ начался переход от централизованной обработки данных к распределенной децентрализованной обработке данных. Это обусловило увеличение однородных ИТ и децентрализацию управления. Данный принцип воплотился в создании систем поддержки принятия решений (СППР), ЭС. Системы указанных классов означают новый этап интеллектуализации автоматизированного управления, увеличения роли человека как ЛПР.</a:t>
            </a:r>
          </a:p>
          <a:p>
            <a:r>
              <a:rPr lang="ru-RU" dirty="0"/>
              <a:t>Появляются АРМ специалистов. Усложнение социальных задач обусловило увеличение разнородности ИТ, некоторой разобщенности ИТ. Вместе с тем возникла объективная необходимость интеграции ИТ. С развитием средств передачи данных и связи началось создание так называемых телекоммуникаций. Интеграция ЭВМ и телекоммуникаций обусловила создание локальных, региональных и глобальных сетей ЭВМ.</a:t>
            </a:r>
          </a:p>
          <a:p>
            <a:endParaRPr lang="ru-RU" dirty="0"/>
          </a:p>
        </p:txBody>
      </p:sp>
    </p:spTree>
    <p:extLst>
      <p:ext uri="{BB962C8B-B14F-4D97-AF65-F5344CB8AC3E}">
        <p14:creationId xmlns:p14="http://schemas.microsoft.com/office/powerpoint/2010/main" val="1342111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Этап VII (с начала XXI в.)</a:t>
            </a:r>
          </a:p>
        </p:txBody>
      </p:sp>
      <p:sp>
        <p:nvSpPr>
          <p:cNvPr id="3" name="Объект 2"/>
          <p:cNvSpPr>
            <a:spLocks noGrp="1"/>
          </p:cNvSpPr>
          <p:nvPr>
            <p:ph idx="1"/>
          </p:nvPr>
        </p:nvSpPr>
        <p:spPr>
          <a:xfrm>
            <a:off x="838200" y="1097280"/>
            <a:ext cx="10515600" cy="5079683"/>
          </a:xfrm>
        </p:spPr>
        <p:txBody>
          <a:bodyPr>
            <a:normAutofit fontScale="92500"/>
          </a:bodyPr>
          <a:lstStyle/>
          <a:p>
            <a:r>
              <a:rPr lang="ru-RU" dirty="0"/>
              <a:t>.). Этот этап можно определить как период широкого </a:t>
            </a:r>
            <a:r>
              <a:rPr lang="ru-RU" i="1" dirty="0"/>
              <a:t>формирования информационных обществ.</a:t>
            </a:r>
            <a:r>
              <a:rPr lang="ru-RU" dirty="0"/>
              <a:t> Он характеризуется глобализацией ИТ и связанным с ними применением достижений науки и техники — суперкомпьютеров, квантовых и </a:t>
            </a:r>
            <a:r>
              <a:rPr lang="ru-RU" dirty="0" err="1"/>
              <a:t>нанокомпьютеров</a:t>
            </a:r>
            <a:r>
              <a:rPr lang="ru-RU" dirty="0"/>
              <a:t> и технологий в развитых государствах. В области телекоммуникаций все чаще используются оптические проводные и беспроводные системы, а также иные беспроводные коммуникации.</a:t>
            </a:r>
          </a:p>
          <a:p>
            <a:r>
              <a:rPr lang="ru-RU" dirty="0"/>
              <a:t>На данном этапе для создания ИТ различного класса и назначения более широко применяется принцип системности, реализуется идея гармонизации человека и ЭВМ в решении профессиональных задач, улучшается качество работы за счет расширения состава задач с применением ЭВМ. Кроме того, эффективность ЭВМ повышается за счет более строгой формализации задач пользователя</a:t>
            </a:r>
          </a:p>
        </p:txBody>
      </p:sp>
    </p:spTree>
    <p:extLst>
      <p:ext uri="{BB962C8B-B14F-4D97-AF65-F5344CB8AC3E}">
        <p14:creationId xmlns:p14="http://schemas.microsoft.com/office/powerpoint/2010/main" val="27840913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Эволюцию ИТ можно представить и в виде этапов развития информатизации, среди которых выделяют </a:t>
            </a:r>
            <a:r>
              <a:rPr lang="ru-RU" dirty="0" smtClean="0"/>
              <a:t>следующие:</a:t>
            </a:r>
            <a:endParaRPr lang="ru-RU" dirty="0"/>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17613650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55675"/>
          </a:xfrm>
        </p:spPr>
        <p:txBody>
          <a:bodyPr>
            <a:normAutofit fontScale="90000"/>
          </a:bodyPr>
          <a:lstStyle/>
          <a:p>
            <a:r>
              <a:rPr lang="ru-RU" sz="3600" dirty="0"/>
              <a:t>Технический период, аппаратная фаза, или «железный век» (1946—1954).</a:t>
            </a:r>
          </a:p>
        </p:txBody>
      </p:sp>
      <p:sp>
        <p:nvSpPr>
          <p:cNvPr id="3" name="Объект 2"/>
          <p:cNvSpPr>
            <a:spLocks noGrp="1"/>
          </p:cNvSpPr>
          <p:nvPr>
            <p:ph idx="1"/>
          </p:nvPr>
        </p:nvSpPr>
        <p:spPr>
          <a:xfrm>
            <a:off x="838200" y="1320800"/>
            <a:ext cx="10515600" cy="4856163"/>
          </a:xfrm>
        </p:spPr>
        <p:txBody>
          <a:bodyPr>
            <a:normAutofit/>
          </a:bodyPr>
          <a:lstStyle/>
          <a:p>
            <a:r>
              <a:rPr lang="ru-RU" dirty="0"/>
              <a:t>В этот период создана первая ЭВМ и сформировано современное представление принципов структуры и функционирования ЭВМ. Несмотря на разнообразие конструкционных решений ЭВМ, центральный процессор и память подчиняются принципам фон Неймана. Определена архитектура универсальных ЭВМ. В дальнейшем происходило улучшение экономической, технической, энергетической эффективности ЭВМ путем миниатюризации и повышения быстродействия компонентов ЭВМ.</a:t>
            </a:r>
          </a:p>
        </p:txBody>
      </p:sp>
    </p:spTree>
    <p:extLst>
      <p:ext uri="{BB962C8B-B14F-4D97-AF65-F5344CB8AC3E}">
        <p14:creationId xmlns:p14="http://schemas.microsoft.com/office/powerpoint/2010/main" val="1687837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75995"/>
          </a:xfrm>
        </p:spPr>
        <p:txBody>
          <a:bodyPr>
            <a:normAutofit/>
          </a:bodyPr>
          <a:lstStyle/>
          <a:p>
            <a:r>
              <a:rPr lang="ru-RU" sz="3200" dirty="0"/>
              <a:t>Программный период, программная фаза, или «бронзовый век» (1954—1970)</a:t>
            </a:r>
          </a:p>
        </p:txBody>
      </p:sp>
      <p:sp>
        <p:nvSpPr>
          <p:cNvPr id="3" name="Объект 2"/>
          <p:cNvSpPr>
            <a:spLocks noGrp="1"/>
          </p:cNvSpPr>
          <p:nvPr>
            <p:ph idx="1"/>
          </p:nvPr>
        </p:nvSpPr>
        <p:spPr>
          <a:xfrm>
            <a:off x="838200" y="1341120"/>
            <a:ext cx="10515600" cy="4835843"/>
          </a:xfrm>
        </p:spPr>
        <p:txBody>
          <a:bodyPr>
            <a:normAutofit/>
          </a:bodyPr>
          <a:lstStyle/>
          <a:p>
            <a:r>
              <a:rPr lang="ru-RU" sz="3600" dirty="0"/>
              <a:t>Начинается с разработки первого языка программирования «Фортран» и заканчивается формированием окончательных представлений о функциях ОС, прикладных программ и систем программирования. На этом этапе было создано представление о современной классификации программных средств, структурах и взаимосвязях языков программирования, системах и средствах программирования и др.</a:t>
            </a:r>
          </a:p>
        </p:txBody>
      </p:sp>
    </p:spTree>
    <p:extLst>
      <p:ext uri="{BB962C8B-B14F-4D97-AF65-F5344CB8AC3E}">
        <p14:creationId xmlns:p14="http://schemas.microsoft.com/office/powerpoint/2010/main" val="16642212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97915"/>
          </a:xfrm>
        </p:spPr>
        <p:txBody>
          <a:bodyPr>
            <a:normAutofit fontScale="90000"/>
          </a:bodyPr>
          <a:lstStyle/>
          <a:p>
            <a:r>
              <a:rPr lang="ru-RU" dirty="0"/>
              <a:t>Информационный период, информационная фаза, или «серебряный век» (1970—1990)</a:t>
            </a:r>
          </a:p>
        </p:txBody>
      </p:sp>
      <p:sp>
        <p:nvSpPr>
          <p:cNvPr id="3" name="Объект 2"/>
          <p:cNvSpPr>
            <a:spLocks noGrp="1"/>
          </p:cNvSpPr>
          <p:nvPr>
            <p:ph idx="1"/>
          </p:nvPr>
        </p:nvSpPr>
        <p:spPr>
          <a:xfrm>
            <a:off x="838200" y="1463040"/>
            <a:ext cx="10515600" cy="4713923"/>
          </a:xfrm>
        </p:spPr>
        <p:txBody>
          <a:bodyPr/>
          <a:lstStyle/>
          <a:p>
            <a:r>
              <a:rPr lang="ru-RU" dirty="0"/>
              <a:t>За этот период основные решения ученых и специалистов относятся к формированию представлений о структуре данных, языках описания данных (ЯОД) и языках манипулирования данными (ЯМД). Создаются </a:t>
            </a:r>
            <a:r>
              <a:rPr lang="ru-RU" dirty="0" smtClean="0"/>
              <a:t>АИС (</a:t>
            </a:r>
            <a:r>
              <a:rPr lang="ru-RU" dirty="0"/>
              <a:t>автоматизированная информационная система</a:t>
            </a:r>
            <a:r>
              <a:rPr lang="ru-RU" dirty="0" smtClean="0"/>
              <a:t>) </a:t>
            </a:r>
            <a:r>
              <a:rPr lang="ru-RU" dirty="0"/>
              <a:t>различного класса и назначения, </a:t>
            </a:r>
            <a:r>
              <a:rPr lang="ru-RU" dirty="0" smtClean="0"/>
              <a:t>АСОД (</a:t>
            </a:r>
            <a:r>
              <a:rPr lang="ru-RU" dirty="0"/>
              <a:t>автоматизированная система обработки данных</a:t>
            </a:r>
            <a:r>
              <a:rPr lang="ru-RU" dirty="0" smtClean="0"/>
              <a:t>), АИПС (</a:t>
            </a:r>
            <a:r>
              <a:rPr lang="ru-RU" dirty="0"/>
              <a:t>автоматизированная информационно-поисковая система</a:t>
            </a:r>
            <a:r>
              <a:rPr lang="ru-RU" dirty="0" smtClean="0"/>
              <a:t>), АБД (</a:t>
            </a:r>
            <a:r>
              <a:rPr lang="ru-RU" dirty="0"/>
              <a:t>автоматизированный банк данных</a:t>
            </a:r>
            <a:r>
              <a:rPr lang="ru-RU" dirty="0" smtClean="0"/>
              <a:t>), </a:t>
            </a:r>
            <a:r>
              <a:rPr lang="ru-RU" dirty="0"/>
              <a:t>АСУ </a:t>
            </a:r>
            <a:r>
              <a:rPr lang="ru-RU" dirty="0" smtClean="0"/>
              <a:t>(</a:t>
            </a:r>
            <a:r>
              <a:rPr lang="ru-RU" dirty="0"/>
              <a:t>автоматизированная система управления</a:t>
            </a:r>
            <a:r>
              <a:rPr lang="ru-RU" dirty="0" smtClean="0"/>
              <a:t>)и </a:t>
            </a:r>
            <a:r>
              <a:rPr lang="ru-RU" dirty="0" err="1"/>
              <a:t>др</a:t>
            </a:r>
            <a:endParaRPr lang="ru-RU" dirty="0"/>
          </a:p>
        </p:txBody>
      </p:sp>
    </p:spTree>
    <p:extLst>
      <p:ext uri="{BB962C8B-B14F-4D97-AF65-F5344CB8AC3E}">
        <p14:creationId xmlns:p14="http://schemas.microsoft.com/office/powerpoint/2010/main" val="11613929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Гуманитарный период, гуманитарная фаза, или «золотой век» (с 1990 г. и по настоящее время)</a:t>
            </a:r>
          </a:p>
        </p:txBody>
      </p:sp>
      <p:sp>
        <p:nvSpPr>
          <p:cNvPr id="3" name="Объект 2"/>
          <p:cNvSpPr>
            <a:spLocks noGrp="1"/>
          </p:cNvSpPr>
          <p:nvPr>
            <p:ph idx="1"/>
          </p:nvPr>
        </p:nvSpPr>
        <p:spPr/>
        <p:txBody>
          <a:bodyPr>
            <a:normAutofit/>
          </a:bodyPr>
          <a:lstStyle/>
          <a:p>
            <a:r>
              <a:rPr lang="ru-RU" sz="3600" dirty="0"/>
              <a:t>С широким внедрением персональных ЭВМ расширяется круг пользователей ИТ от домашнего до глобального уровней. Существенно расширяются интерфейсные, коммуникационные и навигационные возможности ИТ. В производство компонентов средств вычислительной техники и передачи данных внедряются </a:t>
            </a:r>
            <a:r>
              <a:rPr lang="ru-RU" sz="3600" dirty="0" err="1" smtClean="0"/>
              <a:t>нанотехнологии</a:t>
            </a:r>
            <a:r>
              <a:rPr lang="ru-RU" sz="3600" dirty="0" smtClean="0"/>
              <a:t>.</a:t>
            </a:r>
            <a:endParaRPr lang="ru-RU" sz="3600" dirty="0"/>
          </a:p>
        </p:txBody>
      </p:sp>
    </p:spTree>
    <p:extLst>
      <p:ext uri="{BB962C8B-B14F-4D97-AF65-F5344CB8AC3E}">
        <p14:creationId xmlns:p14="http://schemas.microsoft.com/office/powerpoint/2010/main" val="32338734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ОСНОВНЫЕ ПОНЯТИЯ ИТ</a:t>
            </a:r>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41536397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10235"/>
          </a:xfrm>
        </p:spPr>
        <p:txBody>
          <a:bodyPr>
            <a:normAutofit fontScale="90000"/>
          </a:bodyPr>
          <a:lstStyle/>
          <a:p>
            <a:r>
              <a:rPr lang="ru-RU" dirty="0"/>
              <a:t>Сведения</a:t>
            </a:r>
          </a:p>
        </p:txBody>
      </p:sp>
      <p:sp>
        <p:nvSpPr>
          <p:cNvPr id="3" name="Объект 2"/>
          <p:cNvSpPr>
            <a:spLocks noGrp="1"/>
          </p:cNvSpPr>
          <p:nvPr>
            <p:ph idx="1"/>
          </p:nvPr>
        </p:nvSpPr>
        <p:spPr>
          <a:xfrm>
            <a:off x="838200" y="1117600"/>
            <a:ext cx="10515600" cy="5059363"/>
          </a:xfrm>
        </p:spPr>
        <p:txBody>
          <a:bodyPr/>
          <a:lstStyle/>
          <a:p>
            <a:r>
              <a:rPr lang="ru-RU" dirty="0" smtClean="0"/>
              <a:t> </a:t>
            </a:r>
            <a:r>
              <a:rPr lang="ru-RU" sz="4400" i="1" dirty="0"/>
              <a:t>«сведения»</a:t>
            </a:r>
            <a:r>
              <a:rPr lang="ru-RU" sz="4400" dirty="0"/>
              <a:t> — </a:t>
            </a:r>
            <a:r>
              <a:rPr lang="ru-RU" sz="4400" i="1" dirty="0"/>
              <a:t>это совокупности символов, сигналов, организованные по определенным логическим правилам, отражающие свойства объектов реального мира и передаваемые во времени и пространстве.</a:t>
            </a:r>
            <a:endParaRPr lang="ru-RU" sz="4400" dirty="0"/>
          </a:p>
        </p:txBody>
      </p:sp>
    </p:spTree>
    <p:extLst>
      <p:ext uri="{BB962C8B-B14F-4D97-AF65-F5344CB8AC3E}">
        <p14:creationId xmlns:p14="http://schemas.microsoft.com/office/powerpoint/2010/main" val="20812336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30555"/>
          </a:xfrm>
        </p:spPr>
        <p:txBody>
          <a:bodyPr>
            <a:normAutofit fontScale="90000"/>
          </a:bodyPr>
          <a:lstStyle/>
          <a:p>
            <a:r>
              <a:rPr lang="ru-RU" dirty="0"/>
              <a:t>Сообщения</a:t>
            </a:r>
          </a:p>
        </p:txBody>
      </p:sp>
      <p:sp>
        <p:nvSpPr>
          <p:cNvPr id="3" name="Объект 2"/>
          <p:cNvSpPr>
            <a:spLocks noGrp="1"/>
          </p:cNvSpPr>
          <p:nvPr>
            <p:ph idx="1"/>
          </p:nvPr>
        </p:nvSpPr>
        <p:spPr>
          <a:xfrm>
            <a:off x="838200" y="995680"/>
            <a:ext cx="10515600" cy="5181283"/>
          </a:xfrm>
        </p:spPr>
        <p:txBody>
          <a:bodyPr>
            <a:normAutofit/>
          </a:bodyPr>
          <a:lstStyle/>
          <a:p>
            <a:r>
              <a:rPr lang="ru-RU" sz="4800" i="1" dirty="0"/>
              <a:t>сообщение — это разновидность сведения, передаваемого </a:t>
            </a:r>
            <a:r>
              <a:rPr lang="ru-RU" sz="4800" i="1" dirty="0" smtClean="0"/>
              <a:t>самым разным </a:t>
            </a:r>
            <a:r>
              <a:rPr lang="ru-RU" sz="4800" i="1" dirty="0"/>
              <a:t>способом.</a:t>
            </a:r>
            <a:r>
              <a:rPr lang="ru-RU" sz="4800" dirty="0"/>
              <a:t> </a:t>
            </a:r>
          </a:p>
        </p:txBody>
      </p:sp>
    </p:spTree>
    <p:extLst>
      <p:ext uri="{BB962C8B-B14F-4D97-AF65-F5344CB8AC3E}">
        <p14:creationId xmlns:p14="http://schemas.microsoft.com/office/powerpoint/2010/main" val="38322880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Данные</a:t>
            </a:r>
          </a:p>
        </p:txBody>
      </p:sp>
      <p:sp>
        <p:nvSpPr>
          <p:cNvPr id="3" name="Объект 2"/>
          <p:cNvSpPr>
            <a:spLocks noGrp="1"/>
          </p:cNvSpPr>
          <p:nvPr>
            <p:ph idx="1"/>
          </p:nvPr>
        </p:nvSpPr>
        <p:spPr>
          <a:xfrm>
            <a:off x="838200" y="914400"/>
            <a:ext cx="10515600" cy="5262563"/>
          </a:xfrm>
        </p:spPr>
        <p:txBody>
          <a:bodyPr>
            <a:normAutofit fontScale="92500" lnSpcReduction="20000"/>
          </a:bodyPr>
          <a:lstStyle/>
          <a:p>
            <a:r>
              <a:rPr lang="ru-RU" dirty="0"/>
              <a:t>С позиций ИТ понятия «сведения» и «данные», хотя и во многом схожи, имеют определенное различие. Данные непосредственно относятся к процессам ИТ, а именно к их процедурной части, т.е. к системе обработки данных (СОД), к технологическому процессу обработки данных (ТПОД). Ручные и автоматизированные СОД предъявляют определенные требования к входным сведениям. Эти сведения должны быть представлены уже не в произвольной, а в определенной форме. Эта форма и регламент (правила) представления для каждого класса ТПОД определяются с учетом особенностей вида сведений, СОД и др. Так, учетные и плановые сведения в системах управления, как правило, представляются в виде таблиц. Особенности СОД, в частности способа ввода сведений в ЭВМ, — сканеры, клавиатура, канал связи, микрофон, плазменная панель — предъявляют собственные требования по форме и регламенту ввода сведений. Таким образом, </a:t>
            </a:r>
            <a:r>
              <a:rPr lang="ru-RU" i="1" dirty="0">
                <a:solidFill>
                  <a:srgbClr val="FF0000"/>
                </a:solidFill>
              </a:rPr>
              <a:t>данные — это разновидность сведений, представленных в форме, адаптированной к вводу в СОД.</a:t>
            </a:r>
            <a:r>
              <a:rPr lang="ru-RU" dirty="0">
                <a:solidFill>
                  <a:srgbClr val="FF0000"/>
                </a:solidFill>
              </a:rPr>
              <a:t> </a:t>
            </a:r>
            <a:r>
              <a:rPr lang="ru-RU" dirty="0"/>
              <a:t>В нашем случае СОД представляется широким спектром средств обработки данных, в том числе и ЭВМ.</a:t>
            </a:r>
          </a:p>
        </p:txBody>
      </p:sp>
    </p:spTree>
    <p:extLst>
      <p:ext uri="{BB962C8B-B14F-4D97-AF65-F5344CB8AC3E}">
        <p14:creationId xmlns:p14="http://schemas.microsoft.com/office/powerpoint/2010/main" val="33787701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Знания</a:t>
            </a:r>
          </a:p>
        </p:txBody>
      </p:sp>
      <p:sp>
        <p:nvSpPr>
          <p:cNvPr id="3" name="Объект 2"/>
          <p:cNvSpPr>
            <a:spLocks noGrp="1"/>
          </p:cNvSpPr>
          <p:nvPr>
            <p:ph idx="1"/>
          </p:nvPr>
        </p:nvSpPr>
        <p:spPr>
          <a:xfrm>
            <a:off x="838200" y="1056640"/>
            <a:ext cx="10515600" cy="5120323"/>
          </a:xfrm>
        </p:spPr>
        <p:txBody>
          <a:bodyPr>
            <a:normAutofit/>
          </a:bodyPr>
          <a:lstStyle/>
          <a:p>
            <a:r>
              <a:rPr lang="ru-RU" sz="4800" dirty="0"/>
              <a:t>Важной составляющей информации являются знания. К ключевым признакам знания относятся:</a:t>
            </a:r>
          </a:p>
        </p:txBody>
      </p:sp>
    </p:spTree>
    <p:extLst>
      <p:ext uri="{BB962C8B-B14F-4D97-AF65-F5344CB8AC3E}">
        <p14:creationId xmlns:p14="http://schemas.microsoft.com/office/powerpoint/2010/main" val="8000274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751840"/>
            <a:ext cx="10515600" cy="5425123"/>
          </a:xfrm>
        </p:spPr>
        <p:txBody>
          <a:bodyPr>
            <a:normAutofit fontScale="92500"/>
          </a:bodyPr>
          <a:lstStyle/>
          <a:p>
            <a:pPr lvl="0"/>
            <a:r>
              <a:rPr lang="ru-RU" dirty="0"/>
              <a:t>результат процесса познания действительности в пространстве и времени;</a:t>
            </a:r>
          </a:p>
          <a:p>
            <a:pPr lvl="0"/>
            <a:r>
              <a:rPr lang="ru-RU" dirty="0"/>
              <a:t>процесс познания, происходящий на основе логического обобщения достоверных фактов и построения адекватных представлений, понятий, суждений, теорий, законов;</a:t>
            </a:r>
          </a:p>
          <a:p>
            <a:pPr lvl="0"/>
            <a:r>
              <a:rPr lang="ru-RU" dirty="0"/>
              <a:t>их регистрация в виде знаков естественных и искусственных языков;</a:t>
            </a:r>
          </a:p>
          <a:p>
            <a:pPr lvl="0"/>
            <a:r>
              <a:rPr lang="ru-RU" dirty="0"/>
              <a:t>развитие на уровне индивида и общества в рамках исторической шкалы измерения;</a:t>
            </a:r>
          </a:p>
          <a:p>
            <a:pPr lvl="0"/>
            <a:r>
              <a:rPr lang="ru-RU" dirty="0"/>
              <a:t>научное знание, выступающее высшей формой знания и отражающее исторический опыт, восприятие человеком окружающего мира, выработку методов и средств адаптации человека к реальности;</a:t>
            </a:r>
          </a:p>
          <a:p>
            <a:r>
              <a:rPr lang="ru-RU" dirty="0"/>
              <a:t>применение результатов познания в решении социальных задач</a:t>
            </a:r>
          </a:p>
        </p:txBody>
      </p:sp>
    </p:spTree>
    <p:extLst>
      <p:ext uri="{BB962C8B-B14F-4D97-AF65-F5344CB8AC3E}">
        <p14:creationId xmlns:p14="http://schemas.microsoft.com/office/powerpoint/2010/main" val="17838853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000" i="1" dirty="0" smtClean="0"/>
              <a:t>знания</a:t>
            </a:r>
            <a:r>
              <a:rPr lang="ru-RU" sz="4000" dirty="0" smtClean="0"/>
              <a:t> </a:t>
            </a:r>
            <a:r>
              <a:rPr lang="ru-RU" sz="4000" dirty="0"/>
              <a:t>— </a:t>
            </a:r>
            <a:r>
              <a:rPr lang="ru-RU" sz="4000" i="1" dirty="0"/>
              <a:t>это результат процесса </a:t>
            </a:r>
            <a:r>
              <a:rPr lang="ru-RU" sz="4000" i="1" dirty="0" smtClean="0"/>
              <a:t>познания </a:t>
            </a:r>
            <a:r>
              <a:rPr lang="ru-RU" sz="4000" dirty="0" smtClean="0"/>
              <a:t>действительности</a:t>
            </a:r>
            <a:r>
              <a:rPr lang="ru-RU" sz="4000" dirty="0"/>
              <a:t>, проверенный общественно-исторической практикой, адекватно отражаемый в сознании человека в виде определенных категорий, с применением которых решаются задачи человека и общества.</a:t>
            </a:r>
          </a:p>
        </p:txBody>
      </p:sp>
    </p:spTree>
    <p:extLst>
      <p:ext uri="{BB962C8B-B14F-4D97-AF65-F5344CB8AC3E}">
        <p14:creationId xmlns:p14="http://schemas.microsoft.com/office/powerpoint/2010/main" val="14655995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88315"/>
          </a:xfrm>
        </p:spPr>
        <p:txBody>
          <a:bodyPr>
            <a:normAutofit fontScale="90000"/>
          </a:bodyPr>
          <a:lstStyle/>
          <a:p>
            <a:r>
              <a:rPr lang="ru-RU" dirty="0"/>
              <a:t>Информация</a:t>
            </a:r>
          </a:p>
        </p:txBody>
      </p:sp>
      <p:sp>
        <p:nvSpPr>
          <p:cNvPr id="3" name="Объект 2"/>
          <p:cNvSpPr>
            <a:spLocks noGrp="1"/>
          </p:cNvSpPr>
          <p:nvPr>
            <p:ph idx="1"/>
          </p:nvPr>
        </p:nvSpPr>
        <p:spPr>
          <a:xfrm>
            <a:off x="838200" y="853440"/>
            <a:ext cx="10515600" cy="5323523"/>
          </a:xfrm>
        </p:spPr>
        <p:txBody>
          <a:bodyPr>
            <a:normAutofit/>
          </a:bodyPr>
          <a:lstStyle/>
          <a:p>
            <a:r>
              <a:rPr lang="ru-RU" sz="3600" dirty="0"/>
              <a:t>Одной из форм представления знания является информация (от лат. </a:t>
            </a:r>
            <a:r>
              <a:rPr lang="en-US" sz="3600" i="1" dirty="0" err="1" smtClean="0"/>
              <a:t>informatio</a:t>
            </a:r>
            <a:r>
              <a:rPr lang="ru-RU" sz="3600" dirty="0" smtClean="0"/>
              <a:t> </a:t>
            </a:r>
            <a:r>
              <a:rPr lang="ru-RU" sz="3600" dirty="0"/>
              <a:t>— разъяснение, изложение). В настоящее время имеется много определений информации. С содержательной точки зрения информация — это сведения об объектах реального мира, а с формальной точки зрения — совокупность символов и сигналов.</a:t>
            </a:r>
          </a:p>
        </p:txBody>
      </p:sp>
    </p:spTree>
    <p:extLst>
      <p:ext uri="{BB962C8B-B14F-4D97-AF65-F5344CB8AC3E}">
        <p14:creationId xmlns:p14="http://schemas.microsoft.com/office/powerpoint/2010/main" val="2036562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Федеральный закон </a:t>
            </a:r>
            <a:r>
              <a:rPr lang="ru-RU" sz="3200" dirty="0"/>
              <a:t>от 27 июля 2006 г. № 149-ФЗ «Об информации, информационных технологиях и о защите информации» </a:t>
            </a:r>
          </a:p>
        </p:txBody>
      </p:sp>
      <p:sp>
        <p:nvSpPr>
          <p:cNvPr id="3" name="Объект 2"/>
          <p:cNvSpPr>
            <a:spLocks noGrp="1"/>
          </p:cNvSpPr>
          <p:nvPr>
            <p:ph idx="1"/>
          </p:nvPr>
        </p:nvSpPr>
        <p:spPr/>
        <p:txBody>
          <a:bodyPr>
            <a:normAutofit/>
          </a:bodyPr>
          <a:lstStyle/>
          <a:p>
            <a:r>
              <a:rPr lang="ru-RU" sz="5400" dirty="0"/>
              <a:t>Информация — это сведения о лицах, предметах, фактах, событиях, явлениях и процессах независимо от формы их </a:t>
            </a:r>
            <a:r>
              <a:rPr lang="ru-RU" sz="5400" dirty="0" smtClean="0"/>
              <a:t>представления</a:t>
            </a:r>
            <a:endParaRPr lang="ru-RU" sz="5400" dirty="0"/>
          </a:p>
        </p:txBody>
      </p:sp>
    </p:spTree>
    <p:extLst>
      <p:ext uri="{BB962C8B-B14F-4D97-AF65-F5344CB8AC3E}">
        <p14:creationId xmlns:p14="http://schemas.microsoft.com/office/powerpoint/2010/main" val="24173194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792480"/>
            <a:ext cx="10515600" cy="5384483"/>
          </a:xfrm>
        </p:spPr>
        <p:txBody>
          <a:bodyPr>
            <a:normAutofit/>
          </a:bodyPr>
          <a:lstStyle/>
          <a:p>
            <a:r>
              <a:rPr lang="ru-RU" sz="3600" dirty="0" smtClean="0"/>
              <a:t>В технологическом </a:t>
            </a:r>
            <a:r>
              <a:rPr lang="ru-RU" sz="3600" dirty="0"/>
              <a:t>аспекте информацию можно определить следующим образом: </a:t>
            </a:r>
            <a:r>
              <a:rPr lang="ru-RU" sz="3600" i="1" dirty="0"/>
              <a:t>информация</a:t>
            </a:r>
            <a:r>
              <a:rPr lang="ru-RU" sz="3600" dirty="0"/>
              <a:t> — </a:t>
            </a:r>
            <a:r>
              <a:rPr lang="ru-RU" sz="3600" i="1" dirty="0"/>
              <a:t>это результат логической переработки данных, используемый в общественно-исторической практике.</a:t>
            </a:r>
            <a:r>
              <a:rPr lang="ru-RU" sz="3600" dirty="0"/>
              <a:t> Информация характеризуется источниками ее генерации и приемниками (потребителями), средой распространения и средствами ее передачи </a:t>
            </a:r>
          </a:p>
        </p:txBody>
      </p:sp>
    </p:spTree>
    <p:extLst>
      <p:ext uri="{BB962C8B-B14F-4D97-AF65-F5344CB8AC3E}">
        <p14:creationId xmlns:p14="http://schemas.microsoft.com/office/powerpoint/2010/main" val="13719465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86715"/>
          </a:xfrm>
        </p:spPr>
        <p:txBody>
          <a:bodyPr>
            <a:normAutofit fontScale="90000"/>
          </a:bodyPr>
          <a:lstStyle/>
          <a:p>
            <a:r>
              <a:rPr lang="ru-RU" sz="3200" dirty="0" smtClean="0"/>
              <a:t>Информация </a:t>
            </a:r>
            <a:r>
              <a:rPr lang="ru-RU" sz="3200" dirty="0"/>
              <a:t>в контуре системы управления объектом</a:t>
            </a:r>
          </a:p>
        </p:txBody>
      </p:sp>
      <p:pic>
        <p:nvPicPr>
          <p:cNvPr id="4" name="Объект 3"/>
          <p:cNvPicPr>
            <a:picLocks noGrp="1" noChangeAspect="1"/>
          </p:cNvPicPr>
          <p:nvPr>
            <p:ph idx="1"/>
          </p:nvPr>
        </p:nvPicPr>
        <p:blipFill>
          <a:blip r:embed="rId2"/>
          <a:stretch>
            <a:fillRect/>
          </a:stretch>
        </p:blipFill>
        <p:spPr>
          <a:xfrm>
            <a:off x="970910" y="1040913"/>
            <a:ext cx="10611489" cy="5217647"/>
          </a:xfrm>
          <a:prstGeom prst="rect">
            <a:avLst/>
          </a:prstGeom>
        </p:spPr>
      </p:pic>
    </p:spTree>
    <p:extLst>
      <p:ext uri="{BB962C8B-B14F-4D97-AF65-F5344CB8AC3E}">
        <p14:creationId xmlns:p14="http://schemas.microsoft.com/office/powerpoint/2010/main" val="29727322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255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normAutofit fontScale="92500" lnSpcReduction="10000"/>
          </a:bodyPr>
          <a:lstStyle/>
          <a:p>
            <a:r>
              <a:rPr lang="ru-RU" dirty="0"/>
              <a:t>В задачу объекта управления входит выполнение директив, например приказов, выработанных управленческим аппаратом, т.е. реализация той деятельности, для которой создавался объект управления, а также предоставление информации о состоянии выполнения директив. Оба компонента системы управления связаны прямой (ПС) и обратной (ОС) связями. Прямая связь выражается потоком директивной информации, направляемой от управленческого аппарата к объекту управления. Обратная связь представляет собой поток отчетной информации о выполнении принятых директив, направляемый в обратном направлении. Указанные виды связей существуют между субъектом и объектом управления напрямую, а также через ИТ. Роль ИТ в контуре управления объектами заключается в том, чтобы осуществить подготовку, обработку и выдачу информации операторам управления — руководителям и специалистам. В этом случае связь осуществляется в части решения задач по передаче и обработке информации.</a:t>
            </a:r>
          </a:p>
        </p:txBody>
      </p:sp>
    </p:spTree>
    <p:extLst>
      <p:ext uri="{BB962C8B-B14F-4D97-AF65-F5344CB8AC3E}">
        <p14:creationId xmlns:p14="http://schemas.microsoft.com/office/powerpoint/2010/main" val="32572837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88315"/>
          </a:xfrm>
        </p:spPr>
        <p:txBody>
          <a:bodyPr>
            <a:normAutofit fontScale="90000"/>
          </a:bodyPr>
          <a:lstStyle/>
          <a:p>
            <a:r>
              <a:rPr lang="ru-RU" dirty="0"/>
              <a:t>Информационная технология</a:t>
            </a:r>
          </a:p>
        </p:txBody>
      </p:sp>
      <p:sp>
        <p:nvSpPr>
          <p:cNvPr id="3" name="Объект 2"/>
          <p:cNvSpPr>
            <a:spLocks noGrp="1"/>
          </p:cNvSpPr>
          <p:nvPr>
            <p:ph idx="1"/>
          </p:nvPr>
        </p:nvSpPr>
        <p:spPr>
          <a:xfrm>
            <a:off x="838200" y="995680"/>
            <a:ext cx="10515600" cy="5181283"/>
          </a:xfrm>
        </p:spPr>
        <p:txBody>
          <a:bodyPr>
            <a:normAutofit/>
          </a:bodyPr>
          <a:lstStyle/>
          <a:p>
            <a:r>
              <a:rPr lang="ru-RU" sz="3600" dirty="0"/>
              <a:t>Понятие «информационная технология» относится к видовому типу. Опорным понятием является здесь «технология», а понятие «информация» обеспечивает функцию видового разнообразия относительно понятия «технология». Таким образом, в синтаксическом отношении необходимо определить содержание этих двух понятий и провести их синтез на уровне свойств этих понятий. Синтез должен принять форму дефиниции рассматриваемого нами понятия.</a:t>
            </a:r>
          </a:p>
        </p:txBody>
      </p:sp>
    </p:spTree>
    <p:extLst>
      <p:ext uri="{BB962C8B-B14F-4D97-AF65-F5344CB8AC3E}">
        <p14:creationId xmlns:p14="http://schemas.microsoft.com/office/powerpoint/2010/main" val="27331072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4155"/>
          </a:xfrm>
        </p:spPr>
        <p:txBody>
          <a:bodyPr>
            <a:normAutofit fontScale="90000"/>
          </a:bodyPr>
          <a:lstStyle/>
          <a:p>
            <a:endParaRPr lang="ru-RU" dirty="0"/>
          </a:p>
        </p:txBody>
      </p:sp>
      <p:sp>
        <p:nvSpPr>
          <p:cNvPr id="3" name="Объект 2"/>
          <p:cNvSpPr>
            <a:spLocks noGrp="1"/>
          </p:cNvSpPr>
          <p:nvPr>
            <p:ph idx="1"/>
          </p:nvPr>
        </p:nvSpPr>
        <p:spPr>
          <a:xfrm>
            <a:off x="838200" y="772160"/>
            <a:ext cx="10515600" cy="5404803"/>
          </a:xfrm>
        </p:spPr>
        <p:txBody>
          <a:bodyPr>
            <a:normAutofit lnSpcReduction="10000"/>
          </a:bodyPr>
          <a:lstStyle/>
          <a:p>
            <a:r>
              <a:rPr lang="ru-RU" dirty="0"/>
              <a:t>В общем случае технология (от греч. </a:t>
            </a:r>
            <a:r>
              <a:rPr lang="en-US" i="1" dirty="0" err="1" smtClean="0"/>
              <a:t>techne</a:t>
            </a:r>
            <a:r>
              <a:rPr lang="ru-RU" dirty="0" smtClean="0"/>
              <a:t> </a:t>
            </a:r>
            <a:r>
              <a:rPr lang="ru-RU" dirty="0"/>
              <a:t>— мастерство, искусство и </a:t>
            </a:r>
            <a:r>
              <a:rPr lang="en-US" i="1" dirty="0" smtClean="0"/>
              <a:t>logos</a:t>
            </a:r>
            <a:r>
              <a:rPr lang="ru-RU" dirty="0" smtClean="0"/>
              <a:t> </a:t>
            </a:r>
            <a:r>
              <a:rPr lang="ru-RU" dirty="0"/>
              <a:t>— понятие, учение) рассматривается как совокупность методов обработки, изготовления, изменения состояния, свойств, формы сырья, материала или полуфабриката, осуществляемых в процессе производства продукции. К технологии можно отнести операции добычи, обработки, транспортировки, хранения, контроля, выполняемые в составе определенного производственного процесса. Таким образом, можно сказать, что технология представляет собой своеобразное средство, инструмент, способ для достижения поставленных целей, для решения задач в аспекте изменения качества объекта, разумеется, в сторону его улучшения. При этом предполагается, что имеется описание по применению этих способов, методов и средств</a:t>
            </a:r>
          </a:p>
        </p:txBody>
      </p:sp>
    </p:spTree>
    <p:extLst>
      <p:ext uri="{BB962C8B-B14F-4D97-AF65-F5344CB8AC3E}">
        <p14:creationId xmlns:p14="http://schemas.microsoft.com/office/powerpoint/2010/main" val="17892939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44475"/>
          </a:xfrm>
        </p:spPr>
        <p:txBody>
          <a:bodyPr>
            <a:normAutofit fontScale="90000"/>
          </a:bodyPr>
          <a:lstStyle/>
          <a:p>
            <a:endParaRPr lang="ru-RU" dirty="0"/>
          </a:p>
        </p:txBody>
      </p:sp>
      <p:sp>
        <p:nvSpPr>
          <p:cNvPr id="3" name="Объект 2"/>
          <p:cNvSpPr>
            <a:spLocks noGrp="1"/>
          </p:cNvSpPr>
          <p:nvPr>
            <p:ph idx="1"/>
          </p:nvPr>
        </p:nvSpPr>
        <p:spPr>
          <a:xfrm>
            <a:off x="838200" y="853440"/>
            <a:ext cx="10515600" cy="5323523"/>
          </a:xfrm>
        </p:spPr>
        <p:txBody>
          <a:bodyPr>
            <a:noAutofit/>
          </a:bodyPr>
          <a:lstStyle/>
          <a:p>
            <a:r>
              <a:rPr lang="ru-RU" sz="3200" dirty="0"/>
              <a:t>В научной литературе существуют различные определения понятия «информационная технология». Так, в «Толковом словаре по информатике» информационная технология (от англ. </a:t>
            </a:r>
            <a:r>
              <a:rPr lang="en-US" sz="3200" i="1" dirty="0" smtClean="0"/>
              <a:t>information</a:t>
            </a:r>
            <a:r>
              <a:rPr lang="ru-RU" sz="3200" i="1" dirty="0" smtClean="0"/>
              <a:t> </a:t>
            </a:r>
            <a:r>
              <a:rPr lang="en-US" sz="3200" i="1" dirty="0" smtClean="0"/>
              <a:t>technology</a:t>
            </a:r>
            <a:r>
              <a:rPr lang="ru-RU" sz="3200" i="1" dirty="0" smtClean="0"/>
              <a:t>)</a:t>
            </a:r>
            <a:r>
              <a:rPr lang="ru-RU" sz="3200" dirty="0" smtClean="0"/>
              <a:t> </a:t>
            </a:r>
            <a:r>
              <a:rPr lang="ru-RU" sz="3200" dirty="0"/>
              <a:t>определена как «совокупность методов, производственных процессов и программно-технических средств, объединенных в технологическую цепочку, обеспечивающую сбор, хранение, обработку, вывод и распространение информации для снижения трудоемкости процессов использования информационного ресурса, повышения их надежности и оперативности»</a:t>
            </a:r>
          </a:p>
        </p:txBody>
      </p:sp>
    </p:spTree>
    <p:extLst>
      <p:ext uri="{BB962C8B-B14F-4D97-AF65-F5344CB8AC3E}">
        <p14:creationId xmlns:p14="http://schemas.microsoft.com/office/powerpoint/2010/main" val="7701472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98425"/>
            <a:ext cx="10515600" cy="186055"/>
          </a:xfrm>
        </p:spPr>
        <p:txBody>
          <a:bodyPr>
            <a:normAutofit fontScale="90000"/>
          </a:bodyPr>
          <a:lstStyle/>
          <a:p>
            <a:endParaRPr lang="ru-RU" dirty="0"/>
          </a:p>
        </p:txBody>
      </p:sp>
      <p:sp>
        <p:nvSpPr>
          <p:cNvPr id="3" name="Объект 2"/>
          <p:cNvSpPr>
            <a:spLocks noGrp="1"/>
          </p:cNvSpPr>
          <p:nvPr>
            <p:ph idx="1"/>
          </p:nvPr>
        </p:nvSpPr>
        <p:spPr>
          <a:xfrm>
            <a:off x="838200" y="589280"/>
            <a:ext cx="10515600" cy="5587683"/>
          </a:xfrm>
        </p:spPr>
        <p:txBody>
          <a:bodyPr>
            <a:normAutofit/>
          </a:bodyPr>
          <a:lstStyle/>
          <a:p>
            <a:r>
              <a:rPr lang="ru-RU" sz="3600" dirty="0"/>
              <a:t>Следует </a:t>
            </a:r>
            <a:r>
              <a:rPr lang="ru-RU" sz="3600" dirty="0" smtClean="0"/>
              <a:t>отметить</a:t>
            </a:r>
            <a:r>
              <a:rPr lang="ru-RU" sz="3600" dirty="0"/>
              <a:t>, что информационная технология не предполагает в обязательном порядке применение ЭВМ. В современном обществе ИТ понимаются в трех </a:t>
            </a:r>
            <a:r>
              <a:rPr lang="ru-RU" sz="3600" dirty="0" smtClean="0"/>
              <a:t>вариантах:</a:t>
            </a:r>
            <a:r>
              <a:rPr lang="en-US" sz="3600" dirty="0" smtClean="0"/>
              <a:t> </a:t>
            </a:r>
            <a:r>
              <a:rPr lang="ru-RU" sz="3600" dirty="0" smtClean="0"/>
              <a:t>традиционные </a:t>
            </a:r>
            <a:r>
              <a:rPr lang="ru-RU" sz="3600" dirty="0"/>
              <a:t>(ручные), механизированные и автоматизированные (на базе ЭВМ). В наше рассмотрение входят в основном ИТ на базе ЭВМ, но при необходимости — и другие варианты ИТ</a:t>
            </a:r>
          </a:p>
        </p:txBody>
      </p:sp>
    </p:spTree>
    <p:extLst>
      <p:ext uri="{BB962C8B-B14F-4D97-AF65-F5344CB8AC3E}">
        <p14:creationId xmlns:p14="http://schemas.microsoft.com/office/powerpoint/2010/main" val="29287692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8955"/>
          </a:xfrm>
        </p:spPr>
        <p:txBody>
          <a:bodyPr>
            <a:normAutofit fontScale="90000"/>
          </a:bodyPr>
          <a:lstStyle/>
          <a:p>
            <a:r>
              <a:rPr lang="ru-RU" sz="3600" dirty="0"/>
              <a:t>ИТ характеризуются следующими признаками:</a:t>
            </a:r>
          </a:p>
        </p:txBody>
      </p:sp>
      <p:sp>
        <p:nvSpPr>
          <p:cNvPr id="3" name="Объект 2"/>
          <p:cNvSpPr>
            <a:spLocks noGrp="1"/>
          </p:cNvSpPr>
          <p:nvPr>
            <p:ph idx="1"/>
          </p:nvPr>
        </p:nvSpPr>
        <p:spPr>
          <a:xfrm>
            <a:off x="838200" y="894080"/>
            <a:ext cx="10515600" cy="5282883"/>
          </a:xfrm>
        </p:spPr>
        <p:txBody>
          <a:bodyPr>
            <a:noAutofit/>
          </a:bodyPr>
          <a:lstStyle/>
          <a:p>
            <a:pPr lvl="0"/>
            <a:r>
              <a:rPr lang="ru-RU" sz="3600" dirty="0"/>
              <a:t>совокупностью производственно-технологических методов и средств, определенным образом организованных для реализации процессов сбора, регистрации, преобразования, хранения и распространения информации;</a:t>
            </a:r>
          </a:p>
          <a:p>
            <a:pPr lvl="0"/>
            <a:r>
              <a:rPr lang="ru-RU" sz="3600" dirty="0"/>
              <a:t>методами и способами улучшения качества </a:t>
            </a:r>
            <a:r>
              <a:rPr lang="ru-RU" sz="3600" dirty="0" smtClean="0"/>
              <a:t>информационных</a:t>
            </a:r>
            <a:r>
              <a:rPr lang="en-US" sz="3600" dirty="0" smtClean="0"/>
              <a:t> </a:t>
            </a:r>
            <a:r>
              <a:rPr lang="ru-RU" sz="3600" dirty="0" smtClean="0"/>
              <a:t>процессов </a:t>
            </a:r>
            <a:r>
              <a:rPr lang="ru-RU" sz="3600" dirty="0"/>
              <a:t>в достижении поставленных целей пользователя;</a:t>
            </a:r>
          </a:p>
          <a:p>
            <a:r>
              <a:rPr lang="ru-RU" sz="3600" dirty="0"/>
              <a:t>получением информации, обеспечивающей решение задач пользователя</a:t>
            </a:r>
          </a:p>
        </p:txBody>
      </p:sp>
    </p:spTree>
    <p:extLst>
      <p:ext uri="{BB962C8B-B14F-4D97-AF65-F5344CB8AC3E}">
        <p14:creationId xmlns:p14="http://schemas.microsoft.com/office/powerpoint/2010/main" val="20397053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833120"/>
            <a:ext cx="10515600" cy="5343843"/>
          </a:xfrm>
        </p:spPr>
        <p:txBody>
          <a:bodyPr>
            <a:normAutofit/>
          </a:bodyPr>
          <a:lstStyle/>
          <a:p>
            <a:r>
              <a:rPr lang="ru-RU" sz="4400" dirty="0"/>
              <a:t>для ИТ на базе ЭВМ характерен такой существенный признак, как «аппаратно-программные средства и методы их применения, предназначенные для создания и использования информации в решении задач пользователя в определенных предметных областях»</a:t>
            </a:r>
          </a:p>
        </p:txBody>
      </p:sp>
    </p:spTree>
    <p:extLst>
      <p:ext uri="{BB962C8B-B14F-4D97-AF65-F5344CB8AC3E}">
        <p14:creationId xmlns:p14="http://schemas.microsoft.com/office/powerpoint/2010/main" val="24273851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85115"/>
          </a:xfrm>
        </p:spPr>
        <p:txBody>
          <a:bodyPr>
            <a:normAutofit fontScale="90000"/>
          </a:bodyPr>
          <a:lstStyle/>
          <a:p>
            <a:endParaRPr lang="ru-RU" dirty="0"/>
          </a:p>
        </p:txBody>
      </p:sp>
      <p:sp>
        <p:nvSpPr>
          <p:cNvPr id="3" name="Объект 2"/>
          <p:cNvSpPr>
            <a:spLocks noGrp="1"/>
          </p:cNvSpPr>
          <p:nvPr>
            <p:ph idx="1"/>
          </p:nvPr>
        </p:nvSpPr>
        <p:spPr>
          <a:xfrm>
            <a:off x="838200" y="894080"/>
            <a:ext cx="10515600" cy="5282883"/>
          </a:xfrm>
        </p:spPr>
        <p:txBody>
          <a:bodyPr/>
          <a:lstStyle/>
          <a:p>
            <a:r>
              <a:rPr lang="ru-RU" sz="4000" i="1" dirty="0"/>
              <a:t>автоматизированная информационная технология</a:t>
            </a:r>
            <a:r>
              <a:rPr lang="ru-RU" sz="4000" dirty="0"/>
              <a:t> — это автоматизированная система технических, программных, производственно-технологических методов и средств, предназначенная для реализации и улучшения качества информационных процессов с целью получения необходимой информации в решении задач пользователя</a:t>
            </a:r>
            <a:r>
              <a:rPr lang="ru-RU" dirty="0"/>
              <a:t>. </a:t>
            </a:r>
          </a:p>
        </p:txBody>
      </p:sp>
    </p:spTree>
    <p:extLst>
      <p:ext uri="{BB962C8B-B14F-4D97-AF65-F5344CB8AC3E}">
        <p14:creationId xmlns:p14="http://schemas.microsoft.com/office/powerpoint/2010/main" val="27811509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4155"/>
          </a:xfrm>
        </p:spPr>
        <p:txBody>
          <a:bodyPr>
            <a:normAutofit fontScale="90000"/>
          </a:bodyPr>
          <a:lstStyle/>
          <a:p>
            <a:endParaRPr lang="ru-RU" dirty="0"/>
          </a:p>
        </p:txBody>
      </p:sp>
      <p:sp>
        <p:nvSpPr>
          <p:cNvPr id="3" name="Объект 2"/>
          <p:cNvSpPr>
            <a:spLocks noGrp="1"/>
          </p:cNvSpPr>
          <p:nvPr>
            <p:ph idx="1"/>
          </p:nvPr>
        </p:nvSpPr>
        <p:spPr>
          <a:xfrm>
            <a:off x="838200" y="751840"/>
            <a:ext cx="10515600" cy="5425123"/>
          </a:xfrm>
        </p:spPr>
        <p:txBody>
          <a:bodyPr/>
          <a:lstStyle/>
          <a:p>
            <a:r>
              <a:rPr lang="ru-RU" sz="4400" dirty="0" smtClean="0"/>
              <a:t>ИТ предназначены служить своеобразной платформой или базой для построения и реализации ИС различного класса и назначения. Системный </a:t>
            </a:r>
            <a:r>
              <a:rPr lang="ru-RU" sz="4400" dirty="0" err="1" smtClean="0"/>
              <a:t>типоряд</a:t>
            </a:r>
            <a:r>
              <a:rPr lang="ru-RU" sz="4400" dirty="0" smtClean="0"/>
              <a:t> ИТ составляют конкретные, базовые и глобальные ИТ.</a:t>
            </a:r>
          </a:p>
          <a:p>
            <a:endParaRPr lang="ru-RU" dirty="0"/>
          </a:p>
        </p:txBody>
      </p:sp>
    </p:spTree>
    <p:extLst>
      <p:ext uri="{BB962C8B-B14F-4D97-AF65-F5344CB8AC3E}">
        <p14:creationId xmlns:p14="http://schemas.microsoft.com/office/powerpoint/2010/main" val="37597963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8955"/>
          </a:xfrm>
        </p:spPr>
        <p:txBody>
          <a:bodyPr>
            <a:normAutofit fontScale="90000"/>
          </a:bodyPr>
          <a:lstStyle/>
          <a:p>
            <a:r>
              <a:rPr lang="ru-RU" dirty="0"/>
              <a:t>Платформа информационной технологии</a:t>
            </a:r>
          </a:p>
        </p:txBody>
      </p:sp>
      <p:sp>
        <p:nvSpPr>
          <p:cNvPr id="3" name="Объект 2"/>
          <p:cNvSpPr>
            <a:spLocks noGrp="1"/>
          </p:cNvSpPr>
          <p:nvPr>
            <p:ph idx="1"/>
          </p:nvPr>
        </p:nvSpPr>
        <p:spPr>
          <a:xfrm>
            <a:off x="838200" y="894080"/>
            <a:ext cx="10515600" cy="5282883"/>
          </a:xfrm>
        </p:spPr>
        <p:txBody>
          <a:bodyPr>
            <a:normAutofit/>
          </a:bodyPr>
          <a:lstStyle/>
          <a:p>
            <a:r>
              <a:rPr lang="ru-RU" sz="3600" dirty="0"/>
              <a:t>Понятие «платформа (от англ</a:t>
            </a:r>
            <a:r>
              <a:rPr lang="ru-RU" sz="3600" dirty="0" smtClean="0"/>
              <a:t>.</a:t>
            </a:r>
            <a:r>
              <a:rPr lang="en-US" sz="3600" dirty="0" smtClean="0"/>
              <a:t> </a:t>
            </a:r>
            <a:r>
              <a:rPr lang="en-US" sz="3600" i="1" dirty="0"/>
              <a:t>platform </a:t>
            </a:r>
            <a:r>
              <a:rPr lang="ru-RU" sz="3600" i="1" dirty="0" smtClean="0"/>
              <a:t>)</a:t>
            </a:r>
            <a:r>
              <a:rPr lang="ru-RU" sz="3600" dirty="0" smtClean="0"/>
              <a:t> </a:t>
            </a:r>
            <a:r>
              <a:rPr lang="ru-RU" sz="3600" dirty="0"/>
              <a:t>информационной технологии» является видовым. Платформы ИТ могут создаваться для выполнения специализированных и универсальных задач. Сущность универсальной платформы ИТ позволяет использовать ее при решении широкого круга задач. Можно выделить аппаратную, программную, административную, транспортную, прикладную и коммуникативную платформы.</a:t>
            </a:r>
          </a:p>
        </p:txBody>
      </p:sp>
    </p:spTree>
    <p:extLst>
      <p:ext uri="{BB962C8B-B14F-4D97-AF65-F5344CB8AC3E}">
        <p14:creationId xmlns:p14="http://schemas.microsoft.com/office/powerpoint/2010/main" val="17535383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800" dirty="0"/>
              <a:t>Аппаратная платформа — это техническое обеспечение ИТ, например </a:t>
            </a:r>
            <a:r>
              <a:rPr lang="en-US" sz="4800" i="1" dirty="0"/>
              <a:t>IBM PC, Macintosh </a:t>
            </a:r>
            <a:r>
              <a:rPr lang="en-US" sz="4800" i="1" dirty="0" smtClean="0"/>
              <a:t> </a:t>
            </a:r>
            <a:r>
              <a:rPr lang="ru-RU" sz="4800" dirty="0" smtClean="0"/>
              <a:t>и </a:t>
            </a:r>
            <a:r>
              <a:rPr lang="ru-RU" sz="4800" dirty="0"/>
              <a:t>т.д. </a:t>
            </a:r>
          </a:p>
        </p:txBody>
      </p:sp>
    </p:spTree>
    <p:extLst>
      <p:ext uri="{BB962C8B-B14F-4D97-AF65-F5344CB8AC3E}">
        <p14:creationId xmlns:p14="http://schemas.microsoft.com/office/powerpoint/2010/main" val="7013132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3600" dirty="0"/>
              <a:t>Программная платформа — это совокупность программ, обеспечивающая интерфейс между пакетами прикладных программ (ППК) и ОС. Примерами ППК могут служить бухгалтерские программы, пакеты статистического анализа данных и др., а для ОС </a:t>
            </a:r>
            <a:r>
              <a:rPr lang="ru-RU" sz="3600" dirty="0" smtClean="0"/>
              <a:t>—</a:t>
            </a:r>
            <a:r>
              <a:rPr lang="pt-BR" sz="3600" i="1" dirty="0"/>
              <a:t>MS DOS, Windows, OS/2, UNIX, Linux </a:t>
            </a:r>
            <a:r>
              <a:rPr lang="pt-BR" sz="3600" i="1" dirty="0" smtClean="0"/>
              <a:t> </a:t>
            </a:r>
            <a:r>
              <a:rPr lang="ru-RU" sz="3600" dirty="0" smtClean="0"/>
              <a:t>и </a:t>
            </a:r>
            <a:r>
              <a:rPr lang="ru-RU" sz="3600" dirty="0"/>
              <a:t>др. </a:t>
            </a:r>
          </a:p>
        </p:txBody>
      </p:sp>
    </p:spTree>
    <p:extLst>
      <p:ext uri="{BB962C8B-B14F-4D97-AF65-F5344CB8AC3E}">
        <p14:creationId xmlns:p14="http://schemas.microsoft.com/office/powerpoint/2010/main" val="13705660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Autofit/>
          </a:bodyPr>
          <a:lstStyle/>
          <a:p>
            <a:r>
              <a:rPr lang="ru-RU" sz="4400" dirty="0"/>
              <a:t>ОС устанавливается на соответствующие компьютеры и позволяет работать с различными ППК. Пользователь приобретает программу, ориентированную на имеющуюся у него платформу и совместимую с ней. </a:t>
            </a:r>
          </a:p>
        </p:txBody>
      </p:sp>
    </p:spTree>
    <p:extLst>
      <p:ext uri="{BB962C8B-B14F-4D97-AF65-F5344CB8AC3E}">
        <p14:creationId xmlns:p14="http://schemas.microsoft.com/office/powerpoint/2010/main" val="31700617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853440"/>
            <a:ext cx="10515600" cy="5323523"/>
          </a:xfrm>
        </p:spPr>
        <p:txBody>
          <a:bodyPr/>
          <a:lstStyle/>
          <a:p>
            <a:r>
              <a:rPr lang="ru-RU" sz="3600" dirty="0"/>
              <a:t>Административная платформа, или платформа управления сетью, — это совокупность методов и средств аппаратно-программного характера, предназначенная для управления сетью и входящими в нее системами. Такая платформа обеспечивает:</a:t>
            </a:r>
          </a:p>
          <a:p>
            <a:pPr lvl="0"/>
            <a:r>
              <a:rPr lang="ru-RU" sz="3600" dirty="0"/>
              <a:t>контроль информационных процессов по решению задач пользователя;</a:t>
            </a:r>
          </a:p>
          <a:p>
            <a:r>
              <a:rPr lang="ru-RU" sz="3600" dirty="0" smtClean="0"/>
              <a:t> </a:t>
            </a:r>
            <a:r>
              <a:rPr lang="ru-RU" sz="3600" dirty="0"/>
              <a:t>контроль работы устройств сети и состояния телекоммуникаций</a:t>
            </a:r>
            <a:r>
              <a:rPr lang="ru-RU" dirty="0"/>
              <a:t>.</a:t>
            </a:r>
          </a:p>
        </p:txBody>
      </p:sp>
    </p:spTree>
    <p:extLst>
      <p:ext uri="{BB962C8B-B14F-4D97-AF65-F5344CB8AC3E}">
        <p14:creationId xmlns:p14="http://schemas.microsoft.com/office/powerpoint/2010/main" val="38387245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Иногда платформа ИТ может быть определена соответствующим стандартом. Таким образом, </a:t>
            </a:r>
            <a:r>
              <a:rPr lang="ru-RU" i="1" dirty="0"/>
              <a:t>платформа информационной технологии</a:t>
            </a:r>
            <a:r>
              <a:rPr lang="ru-RU" dirty="0"/>
              <a:t> — это аппаратно-программный комплекс средств и методов, принятый для реализации ИТ.</a:t>
            </a:r>
          </a:p>
          <a:p>
            <a:r>
              <a:rPr lang="ru-RU" dirty="0"/>
              <a:t>С позиций архитектуры ИТ можно сказать, что понятие «платформа информационной технологии» в определенной мере является синонимом понятия «опорная информационная технология».</a:t>
            </a:r>
          </a:p>
          <a:p>
            <a:r>
              <a:rPr lang="ru-RU" dirty="0"/>
              <a:t>С учетом этих двух понятий проектируется соответствующая ИС. </a:t>
            </a:r>
            <a:endParaRPr lang="ru-RU" dirty="0"/>
          </a:p>
        </p:txBody>
      </p:sp>
    </p:spTree>
    <p:extLst>
      <p:ext uri="{BB962C8B-B14F-4D97-AF65-F5344CB8AC3E}">
        <p14:creationId xmlns:p14="http://schemas.microsoft.com/office/powerpoint/2010/main" val="1571950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Таким образом, </a:t>
            </a:r>
            <a:r>
              <a:rPr lang="ru-RU" i="1" dirty="0"/>
              <a:t>опорная информационная технология</a:t>
            </a:r>
            <a:r>
              <a:rPr lang="ru-RU" dirty="0"/>
              <a:t> — это совокупность аппаратно-программных средств и методов, образующая платформу ИТ, на основе которой реализуются ИС. </a:t>
            </a:r>
            <a:endParaRPr lang="ru-RU" dirty="0" smtClean="0"/>
          </a:p>
          <a:p>
            <a:r>
              <a:rPr lang="ru-RU" dirty="0" smtClean="0">
                <a:solidFill>
                  <a:srgbClr val="FF0000"/>
                </a:solidFill>
              </a:rPr>
              <a:t>Иногда </a:t>
            </a:r>
            <a:r>
              <a:rPr lang="ru-RU" dirty="0">
                <a:solidFill>
                  <a:srgbClr val="FF0000"/>
                </a:solidFill>
              </a:rPr>
              <a:t>реализация ИТ в виде конкретной ИС обусловливает подмену этих понятий, что не совсем корректно.</a:t>
            </a:r>
            <a:endParaRPr lang="ru-RU" dirty="0">
              <a:solidFill>
                <a:srgbClr val="FF0000"/>
              </a:solidFill>
            </a:endParaRPr>
          </a:p>
        </p:txBody>
      </p:sp>
    </p:spTree>
    <p:extLst>
      <p:ext uri="{BB962C8B-B14F-4D97-AF65-F5344CB8AC3E}">
        <p14:creationId xmlns:p14="http://schemas.microsoft.com/office/powerpoint/2010/main" val="215452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Транспортная платформа реализует процессы передачи данных посредством телекоммуникационных сетей. </a:t>
            </a:r>
            <a:endParaRPr lang="ru-RU" dirty="0" smtClean="0"/>
          </a:p>
          <a:p>
            <a:r>
              <a:rPr lang="ru-RU" dirty="0"/>
              <a:t>Прикладная платформа предназначена для реализации прикладных и сервисных процессов, которые обусловлены задачами пользователя, например технологии редакторов текста, электронных таблиц, защиты информации и др. Этот вид платформы, в отличие от транспортной платформы, независим от архитектуры коммуникационных сетей. </a:t>
            </a:r>
            <a:endParaRPr lang="ru-RU" dirty="0"/>
          </a:p>
        </p:txBody>
      </p:sp>
    </p:spTree>
    <p:extLst>
      <p:ext uri="{BB962C8B-B14F-4D97-AF65-F5344CB8AC3E}">
        <p14:creationId xmlns:p14="http://schemas.microsoft.com/office/powerpoint/2010/main" val="36765682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Коммуникативная платформа — это комплекс информационных материалов (стандартов, технических условий, проектно-технической документации), обеспечивающий совместную работу людей по созданию, эксплуатации и развитию ИТ.</a:t>
            </a:r>
            <a:endParaRPr lang="ru-RU" dirty="0"/>
          </a:p>
        </p:txBody>
      </p:sp>
    </p:spTree>
    <p:extLst>
      <p:ext uri="{BB962C8B-B14F-4D97-AF65-F5344CB8AC3E}">
        <p14:creationId xmlns:p14="http://schemas.microsoft.com/office/powerpoint/2010/main" val="24324033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СОДЕРЖАНИЕ НОВОЙ ИТ КАК ЧАСТИ ИНФОРМАТИКИ</a:t>
            </a:r>
            <a:endParaRPr lang="ru-RU" dirty="0"/>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201510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3195"/>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normAutofit/>
          </a:bodyPr>
          <a:lstStyle/>
          <a:p>
            <a:r>
              <a:rPr lang="ru-RU" sz="3600" dirty="0"/>
              <a:t>Основными составными частями информатики являются ИТ, базирующиеся на ЭВМ и программах для ЭВМ. Развитие ИТ и информатики позволило обществу подойти к глобальной проблеме информатизации, связанной с быстровозрастающими интеграционными процессами, проникающими во все сферы нашей деятельности: науку, образование, производство, управление и т.д.</a:t>
            </a:r>
            <a:endParaRPr lang="ru-RU" sz="3600" dirty="0"/>
          </a:p>
        </p:txBody>
      </p:sp>
    </p:spTree>
    <p:extLst>
      <p:ext uri="{BB962C8B-B14F-4D97-AF65-F5344CB8AC3E}">
        <p14:creationId xmlns:p14="http://schemas.microsoft.com/office/powerpoint/2010/main" val="15318700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792480"/>
            <a:ext cx="10515600" cy="5384483"/>
          </a:xfrm>
        </p:spPr>
        <p:txBody>
          <a:bodyPr>
            <a:normAutofit/>
          </a:bodyPr>
          <a:lstStyle/>
          <a:p>
            <a:r>
              <a:rPr lang="ru-RU" sz="4400" dirty="0"/>
              <a:t>Современному человеку придется считаться с необходимостью приспосабливаться к новой социальной среде, где информация и научное знание станут основными факторами, определяющими потенциал общества и перспективы его развития.</a:t>
            </a:r>
            <a:endParaRPr lang="ru-RU" sz="4400" dirty="0"/>
          </a:p>
        </p:txBody>
      </p:sp>
    </p:spTree>
    <p:extLst>
      <p:ext uri="{BB962C8B-B14F-4D97-AF65-F5344CB8AC3E}">
        <p14:creationId xmlns:p14="http://schemas.microsoft.com/office/powerpoint/2010/main" val="2597841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853440"/>
            <a:ext cx="10515600" cy="5323523"/>
          </a:xfrm>
        </p:spPr>
        <p:txBody>
          <a:bodyPr>
            <a:normAutofit/>
          </a:bodyPr>
          <a:lstStyle/>
          <a:p>
            <a:r>
              <a:rPr lang="ru-RU" sz="5400" dirty="0"/>
              <a:t>Процесс информатизации является закономерным глобальным развитием цивилизации, который обусловлен рядом объективных факторов:</a:t>
            </a:r>
            <a:endParaRPr lang="ru-RU" sz="5400" dirty="0"/>
          </a:p>
        </p:txBody>
      </p:sp>
    </p:spTree>
    <p:extLst>
      <p:ext uri="{BB962C8B-B14F-4D97-AF65-F5344CB8AC3E}">
        <p14:creationId xmlns:p14="http://schemas.microsoft.com/office/powerpoint/2010/main" val="3214253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11200"/>
            <a:ext cx="10515600" cy="5465763"/>
          </a:xfrm>
        </p:spPr>
        <p:txBody>
          <a:bodyPr/>
          <a:lstStyle/>
          <a:p>
            <a:pPr lvl="0"/>
            <a:r>
              <a:rPr lang="ru-RU" dirty="0"/>
              <a:t>быстровозрастающая сложность искусственно создаваемой человеком определенной части среды своего обитания — </a:t>
            </a:r>
            <a:r>
              <a:rPr lang="ru-RU" dirty="0" err="1"/>
              <a:t>техносферы</a:t>
            </a:r>
            <a:r>
              <a:rPr lang="ru-RU" dirty="0"/>
              <a:t>, которая все больше снижает надежность и устойчивость жизненной сферы;</a:t>
            </a:r>
          </a:p>
          <a:p>
            <a:pPr lvl="0"/>
            <a:r>
              <a:rPr lang="ru-RU" dirty="0"/>
              <a:t>истощение природных ресурсов планеты и связанная этим необходимость отказа от господствующей в настоящее время парадигмы экстенсивного развития цивилизации;</a:t>
            </a:r>
          </a:p>
          <a:p>
            <a:pPr lvl="0"/>
            <a:r>
              <a:rPr lang="ru-RU" dirty="0"/>
              <a:t>возрастание экологической опасности и необходимость поиска решения самой актуальной и сложной проблемы современности — выживание человечества как биологического вида.</a:t>
            </a:r>
          </a:p>
          <a:p>
            <a:endParaRPr lang="ru-RU" dirty="0"/>
          </a:p>
        </p:txBody>
      </p:sp>
    </p:spTree>
    <p:extLst>
      <p:ext uri="{BB962C8B-B14F-4D97-AF65-F5344CB8AC3E}">
        <p14:creationId xmlns:p14="http://schemas.microsoft.com/office/powerpoint/2010/main" val="1509320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3835"/>
          </a:xfrm>
        </p:spPr>
        <p:txBody>
          <a:bodyPr>
            <a:normAutofit fontScale="90000"/>
          </a:bodyPr>
          <a:lstStyle/>
          <a:p>
            <a:endParaRPr lang="ru-RU" dirty="0"/>
          </a:p>
        </p:txBody>
      </p:sp>
      <p:sp>
        <p:nvSpPr>
          <p:cNvPr id="3" name="Объект 2"/>
          <p:cNvSpPr>
            <a:spLocks noGrp="1"/>
          </p:cNvSpPr>
          <p:nvPr>
            <p:ph idx="1"/>
          </p:nvPr>
        </p:nvSpPr>
        <p:spPr>
          <a:xfrm>
            <a:off x="838200" y="772160"/>
            <a:ext cx="10515600" cy="5404803"/>
          </a:xfrm>
        </p:spPr>
        <p:txBody>
          <a:bodyPr>
            <a:normAutofit/>
          </a:bodyPr>
          <a:lstStyle/>
          <a:p>
            <a:r>
              <a:rPr lang="ru-RU" sz="3600" dirty="0"/>
              <a:t>Информатизация общества является стратегическим фактором развития цивилизации. Она дает человечеству определенные шансы решить перечисленные глобальные проблемы и перейти к новой парадигме устойчивого и безопасного развития. При этом ИТ становятся тем средством, которое человек может использовать как для расширения, так и развития собственных способностей: возможностей памяти, логики, пространственного воображения.</a:t>
            </a:r>
            <a:endParaRPr lang="ru-RU" sz="3600" dirty="0"/>
          </a:p>
        </p:txBody>
      </p:sp>
    </p:spTree>
    <p:extLst>
      <p:ext uri="{BB962C8B-B14F-4D97-AF65-F5344CB8AC3E}">
        <p14:creationId xmlns:p14="http://schemas.microsoft.com/office/powerpoint/2010/main" val="41446776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88315"/>
          </a:xfrm>
        </p:spPr>
        <p:txBody>
          <a:bodyPr>
            <a:normAutofit fontScale="90000"/>
          </a:bodyPr>
          <a:lstStyle/>
          <a:p>
            <a:r>
              <a:rPr lang="ru-RU" dirty="0"/>
              <a:t>Информационное общество</a:t>
            </a:r>
            <a:endParaRPr lang="ru-RU" dirty="0"/>
          </a:p>
        </p:txBody>
      </p:sp>
      <p:sp>
        <p:nvSpPr>
          <p:cNvPr id="3" name="Объект 2"/>
          <p:cNvSpPr>
            <a:spLocks noGrp="1"/>
          </p:cNvSpPr>
          <p:nvPr>
            <p:ph idx="1"/>
          </p:nvPr>
        </p:nvSpPr>
        <p:spPr>
          <a:xfrm>
            <a:off x="838200" y="853440"/>
            <a:ext cx="10515600" cy="5323523"/>
          </a:xfrm>
        </p:spPr>
        <p:txBody>
          <a:bodyPr>
            <a:normAutofit fontScale="92500"/>
          </a:bodyPr>
          <a:lstStyle/>
          <a:p>
            <a:r>
              <a:rPr lang="ru-RU" dirty="0"/>
              <a:t>Реализация ИТ в рамках информатизации имеет различные формы результата. Одной из таких форм является так называемое информационное общество. Название «информационное общество» впервые появилось в Японии в середине 1960-х гг.</a:t>
            </a:r>
          </a:p>
          <a:p>
            <a:r>
              <a:rPr lang="ru-RU" dirty="0"/>
              <a:t>Особенностями ИТ являются открытость, технологичность, интеллектуальность, доступ к мировым информационным ресурсам, высокая степень обеспечения безопасности, гибкость и самоорганизация вышеуказанных систем. В таком обществе наблюдаются ускоренная автоматизация и роботизация всех отраслей производства и управления, происходят радикальные изменения социальных структур. Эти изменения приводят к расширению информационной деятельности и вызывают необходимость подготовки специалистов в области разработки и сопровождения ИТ, повышения информационной культуры граждан.</a:t>
            </a:r>
            <a:endParaRPr lang="ru-RU" dirty="0"/>
          </a:p>
        </p:txBody>
      </p:sp>
    </p:spTree>
    <p:extLst>
      <p:ext uri="{BB962C8B-B14F-4D97-AF65-F5344CB8AC3E}">
        <p14:creationId xmlns:p14="http://schemas.microsoft.com/office/powerpoint/2010/main" val="21282927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Можно обозначить три основные модели информационного общества.</a:t>
            </a:r>
            <a:endParaRPr lang="ru-RU" dirty="0"/>
          </a:p>
        </p:txBody>
      </p:sp>
      <p:sp>
        <p:nvSpPr>
          <p:cNvPr id="3" name="Объект 2"/>
          <p:cNvSpPr>
            <a:spLocks noGrp="1"/>
          </p:cNvSpPr>
          <p:nvPr>
            <p:ph idx="1"/>
          </p:nvPr>
        </p:nvSpPr>
        <p:spPr/>
        <p:txBody>
          <a:bodyPr/>
          <a:lstStyle/>
          <a:p>
            <a:pPr lvl="0"/>
            <a:r>
              <a:rPr lang="ru-RU" sz="3200" dirty="0"/>
              <a:t>Силиконовая долина, или американская модель, — открытое информационное общество, стимулируемое силами рынка.</a:t>
            </a:r>
          </a:p>
          <a:p>
            <a:pPr lvl="0"/>
            <a:r>
              <a:rPr lang="ru-RU" sz="3200" dirty="0"/>
              <a:t>Сингапурская модель — авторитарное информационное общество, развивающееся также на рыночных основаниях.</a:t>
            </a:r>
          </a:p>
          <a:p>
            <a:pPr lvl="0"/>
            <a:r>
              <a:rPr lang="ru-RU" sz="3200" dirty="0"/>
              <a:t>Финская модель — открытое социально-контролируемое информационное общество, развивающееся на базе благосостояния общества.</a:t>
            </a:r>
          </a:p>
          <a:p>
            <a:endParaRPr lang="ru-RU" dirty="0"/>
          </a:p>
        </p:txBody>
      </p:sp>
    </p:spTree>
    <p:extLst>
      <p:ext uri="{BB962C8B-B14F-4D97-AF65-F5344CB8AC3E}">
        <p14:creationId xmlns:p14="http://schemas.microsoft.com/office/powerpoint/2010/main" val="23530057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64795"/>
          </a:xfrm>
        </p:spPr>
        <p:txBody>
          <a:bodyPr>
            <a:normAutofit fontScale="90000"/>
          </a:bodyPr>
          <a:lstStyle/>
          <a:p>
            <a:endParaRPr lang="ru-RU" dirty="0"/>
          </a:p>
        </p:txBody>
      </p:sp>
      <p:sp>
        <p:nvSpPr>
          <p:cNvPr id="3" name="Объект 2"/>
          <p:cNvSpPr>
            <a:spLocks noGrp="1"/>
          </p:cNvSpPr>
          <p:nvPr>
            <p:ph idx="1"/>
          </p:nvPr>
        </p:nvSpPr>
        <p:spPr>
          <a:xfrm>
            <a:off x="838200" y="853440"/>
            <a:ext cx="10515600" cy="5323523"/>
          </a:xfrm>
        </p:spPr>
        <p:txBody>
          <a:bodyPr/>
          <a:lstStyle/>
          <a:p>
            <a:r>
              <a:rPr lang="ru-RU" sz="3200" dirty="0"/>
              <a:t>Возрастающий интерес государств и общественных организаций к успехам телекоммуникационных технологий как к основе для создания единого информационного пространства позволяет выделить его инфраструктуру. Сложилось понятие </a:t>
            </a:r>
            <a:r>
              <a:rPr lang="ru-RU" sz="3200" i="1" dirty="0"/>
              <a:t>«информационная инфраструктура» </a:t>
            </a:r>
            <a:r>
              <a:rPr lang="ru-RU" sz="3200" dirty="0"/>
              <a:t>— совокупность информационных предприятий, информационных ресурсов, ИТ и систем, функционирующих на базе аппаратных, программных и организационных методов и средств.</a:t>
            </a:r>
          </a:p>
          <a:p>
            <a:endParaRPr lang="ru-RU" dirty="0"/>
          </a:p>
        </p:txBody>
      </p:sp>
    </p:spTree>
    <p:extLst>
      <p:ext uri="{BB962C8B-B14F-4D97-AF65-F5344CB8AC3E}">
        <p14:creationId xmlns:p14="http://schemas.microsoft.com/office/powerpoint/2010/main" val="3206919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sz="4400" dirty="0"/>
              <a:t>Все большее число стран объявляет генеральной линией своего развития построение информационного общества. XXI в. объявлен веком информатизации</a:t>
            </a:r>
            <a:r>
              <a:rPr lang="ru-RU" dirty="0"/>
              <a:t>. </a:t>
            </a:r>
            <a:endParaRPr lang="ru-RU" dirty="0"/>
          </a:p>
        </p:txBody>
      </p:sp>
    </p:spTree>
    <p:extLst>
      <p:ext uri="{BB962C8B-B14F-4D97-AF65-F5344CB8AC3E}">
        <p14:creationId xmlns:p14="http://schemas.microsoft.com/office/powerpoint/2010/main" val="1245688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2875"/>
          </a:xfrm>
        </p:spPr>
        <p:txBody>
          <a:bodyPr>
            <a:normAutofit fontScale="90000"/>
          </a:bodyPr>
          <a:lstStyle/>
          <a:p>
            <a:endParaRPr lang="ru-RU" dirty="0"/>
          </a:p>
        </p:txBody>
      </p:sp>
      <p:sp>
        <p:nvSpPr>
          <p:cNvPr id="3" name="Объект 2"/>
          <p:cNvSpPr>
            <a:spLocks noGrp="1"/>
          </p:cNvSpPr>
          <p:nvPr>
            <p:ph idx="1"/>
          </p:nvPr>
        </p:nvSpPr>
        <p:spPr>
          <a:xfrm>
            <a:off x="838200" y="751840"/>
            <a:ext cx="10515600" cy="5425123"/>
          </a:xfrm>
        </p:spPr>
        <p:txBody>
          <a:bodyPr/>
          <a:lstStyle/>
          <a:p>
            <a:r>
              <a:rPr lang="ru-RU" dirty="0"/>
              <a:t>В России, как и в ряде стран мира, имеется Концепция формирования информационного общества. В ней определено, что в нашей стране в первой четверти XXI в. должны быть созданы основные черты и признаки информационного общества. При этом отмечается, что у России свои предпосылки перехода и свой специфичный путь, поскольку она обладает великим культурным наследием и многонациональной самобытной культурой. 22 июля 2000 г. Россия подписала </a:t>
            </a:r>
            <a:r>
              <a:rPr lang="ru-RU" dirty="0" err="1"/>
              <a:t>Окинавскую</a:t>
            </a:r>
            <a:r>
              <a:rPr lang="ru-RU" dirty="0"/>
              <a:t> хартию глобального информационного общества, в которой подчеркивается, что информационно-коммуникационные технологии являются одним из важных факторов, влияющих на формирование общества XXI в.</a:t>
            </a:r>
            <a:endParaRPr lang="ru-RU" dirty="0"/>
          </a:p>
        </p:txBody>
      </p:sp>
    </p:spTree>
    <p:extLst>
      <p:ext uri="{BB962C8B-B14F-4D97-AF65-F5344CB8AC3E}">
        <p14:creationId xmlns:p14="http://schemas.microsoft.com/office/powerpoint/2010/main" val="4857569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64795"/>
          </a:xfrm>
        </p:spPr>
        <p:txBody>
          <a:bodyPr>
            <a:normAutofit fontScale="90000"/>
          </a:bodyPr>
          <a:lstStyle/>
          <a:p>
            <a:endParaRPr lang="ru-RU" dirty="0"/>
          </a:p>
        </p:txBody>
      </p:sp>
      <p:sp>
        <p:nvSpPr>
          <p:cNvPr id="3" name="Объект 2"/>
          <p:cNvSpPr>
            <a:spLocks noGrp="1"/>
          </p:cNvSpPr>
          <p:nvPr>
            <p:ph idx="1"/>
          </p:nvPr>
        </p:nvSpPr>
        <p:spPr>
          <a:xfrm>
            <a:off x="838200" y="772160"/>
            <a:ext cx="10515600" cy="5404803"/>
          </a:xfrm>
        </p:spPr>
        <p:txBody>
          <a:bodyPr/>
          <a:lstStyle/>
          <a:p>
            <a:r>
              <a:rPr lang="ru-RU" dirty="0"/>
              <a:t>Следует отметить, что наиболее благодатной сферой ИТ, информатики и информатизации является образование. В настоящее время в России начался процесс формирования единой межвузовской информационной среды, решаются задачи создания и развития ряда государственных и коммерческих сетей, прорабатываются механизмы их взаимодействия с зарубежными. Наметился некоторый успех в создании собственной академической образовательной сети, имеющей выход на зарубежные базы данных, — национальной сети ЮНИКОМ/Россия, которая при технической помощи ЮНЕСКО объединяет вычислительные сети вузов. Сеть может быть интегрируема в другие электронные сети </a:t>
            </a:r>
            <a:endParaRPr lang="ru-RU" dirty="0"/>
          </a:p>
        </p:txBody>
      </p:sp>
    </p:spTree>
    <p:extLst>
      <p:ext uri="{BB962C8B-B14F-4D97-AF65-F5344CB8AC3E}">
        <p14:creationId xmlns:p14="http://schemas.microsoft.com/office/powerpoint/2010/main" val="40327377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3195"/>
          </a:xfrm>
        </p:spPr>
        <p:txBody>
          <a:bodyPr>
            <a:normAutofit fontScale="90000"/>
          </a:bodyPr>
          <a:lstStyle/>
          <a:p>
            <a:endParaRPr lang="ru-RU" dirty="0"/>
          </a:p>
        </p:txBody>
      </p:sp>
      <p:sp>
        <p:nvSpPr>
          <p:cNvPr id="3" name="Объект 2"/>
          <p:cNvSpPr>
            <a:spLocks noGrp="1"/>
          </p:cNvSpPr>
          <p:nvPr>
            <p:ph idx="1"/>
          </p:nvPr>
        </p:nvSpPr>
        <p:spPr>
          <a:xfrm>
            <a:off x="838200" y="751840"/>
            <a:ext cx="10515600" cy="5425123"/>
          </a:xfrm>
        </p:spPr>
        <p:txBody>
          <a:bodyPr>
            <a:normAutofit lnSpcReduction="10000"/>
          </a:bodyPr>
          <a:lstStyle/>
          <a:p>
            <a:r>
              <a:rPr lang="ru-RU" dirty="0"/>
              <a:t>Содержание новых ИТ определяется эффектом использования. Использование информационно-коммуникационных технологий (ИКТ) открывает широкие возможности для развития государств. Но это также создает проблемы и риски, углубляет межгосударственное и внутригосударственное неравенство. В частности, речь идет о неравных возможностях людей создавать и использовать имеющиеся информационные ресурсы, особенно в Интернете.</a:t>
            </a:r>
          </a:p>
          <a:p>
            <a:r>
              <a:rPr lang="ru-RU" dirty="0"/>
              <a:t>Если доступ к применению новых ИТ не будет расширен, то значительная часть развивающихся стран не сможет их использовать. Это приведет к появлению так называемого цифрового разрыва, или цифровой пропасти, «виртуального барьера» в экономике стран и социального положения их населения.</a:t>
            </a:r>
            <a:endParaRPr lang="ru-RU" dirty="0"/>
          </a:p>
        </p:txBody>
      </p:sp>
    </p:spTree>
    <p:extLst>
      <p:ext uri="{BB962C8B-B14F-4D97-AF65-F5344CB8AC3E}">
        <p14:creationId xmlns:p14="http://schemas.microsoft.com/office/powerpoint/2010/main" val="338492421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TotalTime>
  <Words>4265</Words>
  <Application>Microsoft Office PowerPoint</Application>
  <PresentationFormat>Широкоэкранный</PresentationFormat>
  <Paragraphs>127</Paragraphs>
  <Slides>70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70</vt:i4>
      </vt:variant>
    </vt:vector>
  </HeadingPairs>
  <TitlesOfParts>
    <vt:vector size="74" baseType="lpstr">
      <vt:lpstr>Arial</vt:lpstr>
      <vt:lpstr>Calibri</vt:lpstr>
      <vt:lpstr>Calibri Light</vt:lpstr>
      <vt:lpstr>Тема Office</vt:lpstr>
      <vt:lpstr>Основные положения информационных технологий</vt:lpstr>
      <vt:lpstr>Презентация PowerPoint</vt:lpstr>
      <vt:lpstr>Презентация PowerPoint</vt:lpstr>
      <vt:lpstr>Презентация PowerPoint</vt:lpstr>
      <vt:lpstr>Презентация PowerPoint</vt:lpstr>
      <vt:lpstr>С точки зрения социальной значимости ИТ характеризуются следующими признаками:</vt:lpstr>
      <vt:lpstr>Презентация PowerPoint</vt:lpstr>
      <vt:lpstr>ЭВОЛЮЦИЯ ИТ</vt:lpstr>
      <vt:lpstr>внутренние и внешние причины эволюции ИТ</vt:lpstr>
      <vt:lpstr>внешние причины возникновения и развития ИТ</vt:lpstr>
      <vt:lpstr>Презентация PowerPoint</vt:lpstr>
      <vt:lpstr>Презентация PowerPoint</vt:lpstr>
      <vt:lpstr>Эволюция ИТ </vt:lpstr>
      <vt:lpstr>Презентация PowerPoint</vt:lpstr>
      <vt:lpstr>Презентация PowerPoint</vt:lpstr>
      <vt:lpstr>Презентация PowerPoint</vt:lpstr>
      <vt:lpstr>временной аспект эволюции ИТ</vt:lpstr>
      <vt:lpstr>Этап II — механический</vt:lpstr>
      <vt:lpstr>Этап III — электрический (начало XX в. — 1930-е гг.). </vt:lpstr>
      <vt:lpstr>Этап IV — электронно-механический (1940—1970-е гг)</vt:lpstr>
      <vt:lpstr>Этап V — электронно-логический (1970—1980-е гг.). </vt:lpstr>
      <vt:lpstr>Этап VI— электронно-интеллектуальный (1980-1990-е гг.)</vt:lpstr>
      <vt:lpstr>Этап VII (с начала XXI в.)</vt:lpstr>
      <vt:lpstr>Эволюцию ИТ можно представить и в виде этапов развития информатизации, среди которых выделяют следующие:</vt:lpstr>
      <vt:lpstr>Технический период, аппаратная фаза, или «железный век» (1946—1954).</vt:lpstr>
      <vt:lpstr>Программный период, программная фаза, или «бронзовый век» (1954—1970)</vt:lpstr>
      <vt:lpstr>Информационный период, информационная фаза, или «серебряный век» (1970—1990)</vt:lpstr>
      <vt:lpstr>Гуманитарный период, гуманитарная фаза, или «золотой век» (с 1990 г. и по настоящее время)</vt:lpstr>
      <vt:lpstr>ОСНОВНЫЕ ПОНЯТИЯ ИТ</vt:lpstr>
      <vt:lpstr>Сведения</vt:lpstr>
      <vt:lpstr>Сообщения</vt:lpstr>
      <vt:lpstr>Данные</vt:lpstr>
      <vt:lpstr>Знания</vt:lpstr>
      <vt:lpstr>Презентация PowerPoint</vt:lpstr>
      <vt:lpstr>Презентация PowerPoint</vt:lpstr>
      <vt:lpstr>Информация</vt:lpstr>
      <vt:lpstr>Федеральный закон от 27 июля 2006 г. № 149-ФЗ «Об информации, информационных технологиях и о защите информации» </vt:lpstr>
      <vt:lpstr>Презентация PowerPoint</vt:lpstr>
      <vt:lpstr>Информация в контуре системы управления объектом</vt:lpstr>
      <vt:lpstr>Презентация PowerPoint</vt:lpstr>
      <vt:lpstr>Информационная технология</vt:lpstr>
      <vt:lpstr>Презентация PowerPoint</vt:lpstr>
      <vt:lpstr>Презентация PowerPoint</vt:lpstr>
      <vt:lpstr>Презентация PowerPoint</vt:lpstr>
      <vt:lpstr>ИТ характеризуются следующими признаками:</vt:lpstr>
      <vt:lpstr>Презентация PowerPoint</vt:lpstr>
      <vt:lpstr>Презентация PowerPoint</vt:lpstr>
      <vt:lpstr>Презентация PowerPoint</vt:lpstr>
      <vt:lpstr>Платформа информационной технологии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СОДЕРЖАНИЕ НОВОЙ ИТ КАК ЧАСТИ ИНФОРМАТИКИ</vt:lpstr>
      <vt:lpstr>Презентация PowerPoint</vt:lpstr>
      <vt:lpstr>Презентация PowerPoint</vt:lpstr>
      <vt:lpstr>Презентация PowerPoint</vt:lpstr>
      <vt:lpstr>Презентация PowerPoint</vt:lpstr>
      <vt:lpstr>Презентация PowerPoint</vt:lpstr>
      <vt:lpstr>Информационное общество</vt:lpstr>
      <vt:lpstr>Можно обозначить три основные модели информационного общества.</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положения информационных технологий</dc:title>
  <dc:creator>Анис Галимянов</dc:creator>
  <cp:lastModifiedBy>Анис Галимянов</cp:lastModifiedBy>
  <cp:revision>17</cp:revision>
  <dcterms:created xsi:type="dcterms:W3CDTF">2016-02-07T08:46:44Z</dcterms:created>
  <dcterms:modified xsi:type="dcterms:W3CDTF">2016-02-09T18:41:46Z</dcterms:modified>
</cp:coreProperties>
</file>