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77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90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9920A-0621-475A-A19B-0BFE0DC7361B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51650-40DD-40A9-9A0D-64FA2D39F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602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9920A-0621-475A-A19B-0BFE0DC7361B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51650-40DD-40A9-9A0D-64FA2D39F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995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9920A-0621-475A-A19B-0BFE0DC7361B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51650-40DD-40A9-9A0D-64FA2D39F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814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9920A-0621-475A-A19B-0BFE0DC7361B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51650-40DD-40A9-9A0D-64FA2D39F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138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9920A-0621-475A-A19B-0BFE0DC7361B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51650-40DD-40A9-9A0D-64FA2D39F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27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9920A-0621-475A-A19B-0BFE0DC7361B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51650-40DD-40A9-9A0D-64FA2D39F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966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9920A-0621-475A-A19B-0BFE0DC7361B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51650-40DD-40A9-9A0D-64FA2D39F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675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9920A-0621-475A-A19B-0BFE0DC7361B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51650-40DD-40A9-9A0D-64FA2D39F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752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9920A-0621-475A-A19B-0BFE0DC7361B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51650-40DD-40A9-9A0D-64FA2D39F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601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9920A-0621-475A-A19B-0BFE0DC7361B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51650-40DD-40A9-9A0D-64FA2D39F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343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9920A-0621-475A-A19B-0BFE0DC7361B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51650-40DD-40A9-9A0D-64FA2D39F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721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9920A-0621-475A-A19B-0BFE0DC7361B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51650-40DD-40A9-9A0D-64FA2D39F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328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Программное обеспечение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39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275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99247"/>
            <a:ext cx="10515600" cy="5477716"/>
          </a:xfrm>
        </p:spPr>
        <p:txBody>
          <a:bodyPr/>
          <a:lstStyle/>
          <a:p>
            <a:r>
              <a:rPr lang="ru-RU" dirty="0" smtClean="0"/>
              <a:t>Все программное обеспечение (ПО, </a:t>
            </a:r>
            <a:r>
              <a:rPr lang="ru-RU" dirty="0" err="1" smtClean="0"/>
              <a:t>software</a:t>
            </a:r>
            <a:r>
              <a:rPr lang="ru-RU" dirty="0" smtClean="0"/>
              <a:t>) по назначению и использованию можно разделить на 2 большие группы – системное и прикладное. </a:t>
            </a:r>
          </a:p>
          <a:p>
            <a:r>
              <a:rPr lang="ru-RU" dirty="0" smtClean="0"/>
              <a:t>Системное ПО – совокупность программ для обеспечения работы компьютера. </a:t>
            </a:r>
          </a:p>
          <a:p>
            <a:r>
              <a:rPr lang="ru-RU" dirty="0" smtClean="0"/>
              <a:t>Прикладное ПО – комплекс программ для решения задач </a:t>
            </a:r>
            <a:r>
              <a:rPr lang="ru-RU" dirty="0" err="1" smtClean="0"/>
              <a:t>определѐнного</a:t>
            </a:r>
            <a:r>
              <a:rPr lang="ru-RU" dirty="0" smtClean="0"/>
              <a:t> класса конкретной предметной области.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4223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0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63388"/>
            <a:ext cx="10515600" cy="5513575"/>
          </a:xfrm>
        </p:spPr>
        <p:txBody>
          <a:bodyPr/>
          <a:lstStyle/>
          <a:p>
            <a:r>
              <a:rPr lang="ru-RU" dirty="0" smtClean="0"/>
              <a:t>В то же время, в состав основных системных средств – операционных систем (ОС) – входят и компоненты прикладного ПО, например, простейшие текстовые редакторы, программы для работы с мультимедиа, с Интернетом и другие. В составе прикладного ПО можно выделить особую группу – средства разработки ПО, назначение которых – разработка новых программ, в том числе и операционных систем. Так что эти 2 большие группы имеют некоторое пересечение по своим компонентам. Многие другие группы ПО также имеют общие компоненты, например система автоматизации управления предприятиями работает с системой управления базой данных (СУБД), имеет средства разработки, может обмениваться информацией с САПР, и т. 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1274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3416"/>
          </a:xfrm>
        </p:spPr>
        <p:txBody>
          <a:bodyPr>
            <a:normAutofit fontScale="90000"/>
          </a:bodyPr>
          <a:lstStyle/>
          <a:p>
            <a:r>
              <a:rPr lang="ru-RU" dirty="0"/>
              <a:t>Классификация программного обеспечения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7074" y="1075765"/>
            <a:ext cx="11139818" cy="495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505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72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Рыночная классификация ПО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32330"/>
            <a:ext cx="10515600" cy="5244633"/>
          </a:xfrm>
        </p:spPr>
        <p:txBody>
          <a:bodyPr/>
          <a:lstStyle/>
          <a:p>
            <a:r>
              <a:rPr lang="ru-RU" b="1" i="1" dirty="0"/>
              <a:t>Лицензионные </a:t>
            </a:r>
            <a:r>
              <a:rPr lang="ru-RU" dirty="0"/>
              <a:t>или </a:t>
            </a:r>
            <a:r>
              <a:rPr lang="ru-RU" b="1" i="1" dirty="0"/>
              <a:t>коммерческие программы </a:t>
            </a:r>
            <a:r>
              <a:rPr lang="ru-RU" dirty="0"/>
              <a:t>(</a:t>
            </a:r>
            <a:r>
              <a:rPr lang="ru-RU" i="1" dirty="0" err="1"/>
              <a:t>commercial</a:t>
            </a:r>
            <a:r>
              <a:rPr lang="ru-RU" i="1" dirty="0"/>
              <a:t> </a:t>
            </a:r>
            <a:r>
              <a:rPr lang="ru-RU" i="1" dirty="0" err="1"/>
              <a:t>ware</a:t>
            </a:r>
            <a:r>
              <a:rPr lang="ru-RU" dirty="0"/>
              <a:t>) распространяется на коммерческой основе. Для получения права на </a:t>
            </a:r>
            <a:r>
              <a:rPr lang="ru-RU" dirty="0" smtClean="0"/>
              <a:t>использование </a:t>
            </a:r>
            <a:r>
              <a:rPr lang="ru-RU" dirty="0"/>
              <a:t>таких программ необходимо купить экземпляр дистрибутива такой программы. Порядок использование программы оговаривается в </a:t>
            </a:r>
            <a:r>
              <a:rPr lang="ru-RU" dirty="0" smtClean="0"/>
              <a:t>лицензионном </a:t>
            </a:r>
            <a:r>
              <a:rPr lang="ru-RU" dirty="0"/>
              <a:t>соглашении, подлинность ПО подтверждается сертификатом (</a:t>
            </a:r>
            <a:r>
              <a:rPr lang="ru-RU" b="1" dirty="0" err="1"/>
              <a:t>Certificate</a:t>
            </a:r>
            <a:r>
              <a:rPr lang="ru-RU" b="1" dirty="0"/>
              <a:t> </a:t>
            </a:r>
            <a:r>
              <a:rPr lang="ru-RU" b="1" dirty="0" err="1"/>
              <a:t>of</a:t>
            </a:r>
            <a:r>
              <a:rPr lang="ru-RU" b="1" dirty="0"/>
              <a:t> </a:t>
            </a:r>
            <a:r>
              <a:rPr lang="ru-RU" b="1" dirty="0" err="1"/>
              <a:t>Authenticity</a:t>
            </a:r>
            <a:r>
              <a:rPr lang="ru-RU" dirty="0"/>
              <a:t>), имеющим уникальный код каждой копии </a:t>
            </a:r>
            <a:r>
              <a:rPr lang="ru-RU" dirty="0" smtClean="0"/>
              <a:t>дистрибутива </a:t>
            </a:r>
            <a:r>
              <a:rPr lang="ru-RU" dirty="0"/>
              <a:t>(</a:t>
            </a:r>
            <a:r>
              <a:rPr lang="ru-RU" dirty="0" err="1"/>
              <a:t>product</a:t>
            </a:r>
            <a:r>
              <a:rPr lang="ru-RU" dirty="0"/>
              <a:t> </a:t>
            </a:r>
            <a:r>
              <a:rPr lang="ru-RU" dirty="0" err="1"/>
              <a:t>key</a:t>
            </a:r>
            <a:r>
              <a:rPr lang="ru-RU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318732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0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>
            <a:normAutofit lnSpcReduction="10000"/>
          </a:bodyPr>
          <a:lstStyle/>
          <a:p>
            <a:r>
              <a:rPr lang="ru-RU" b="1" i="1" dirty="0"/>
              <a:t>Бесплатные программы </a:t>
            </a:r>
            <a:r>
              <a:rPr lang="ru-RU" dirty="0"/>
              <a:t>(</a:t>
            </a:r>
            <a:r>
              <a:rPr lang="ru-RU" i="1" dirty="0" err="1"/>
              <a:t>freeware</a:t>
            </a:r>
            <a:r>
              <a:rPr lang="ru-RU" dirty="0"/>
              <a:t>) – распространяются авторами бескорыстно. Чаще всего это небольшие программы, написанные одним или несколькими программистами для себя, и предложенные ими для </a:t>
            </a:r>
            <a:r>
              <a:rPr lang="ru-RU" dirty="0" smtClean="0"/>
              <a:t>общего </a:t>
            </a:r>
            <a:r>
              <a:rPr lang="ru-RU" dirty="0"/>
              <a:t>пользования. Такие программы можно найти в Интернете. </a:t>
            </a:r>
            <a:endParaRPr lang="ru-RU" dirty="0" smtClean="0"/>
          </a:p>
          <a:p>
            <a:r>
              <a:rPr lang="ru-RU" b="1" i="1" dirty="0" smtClean="0"/>
              <a:t>Условно-бесплатные </a:t>
            </a:r>
            <a:r>
              <a:rPr lang="ru-RU" b="1" i="1" dirty="0"/>
              <a:t>программы </a:t>
            </a:r>
            <a:r>
              <a:rPr lang="ru-RU" dirty="0"/>
              <a:t>(</a:t>
            </a:r>
            <a:r>
              <a:rPr lang="ru-RU" i="1" dirty="0" err="1"/>
              <a:t>shareware</a:t>
            </a:r>
            <a:r>
              <a:rPr lang="ru-RU" dirty="0"/>
              <a:t>) занимают </a:t>
            </a:r>
            <a:r>
              <a:rPr lang="ru-RU" dirty="0" smtClean="0"/>
              <a:t>промежуточное </a:t>
            </a:r>
            <a:r>
              <a:rPr lang="ru-RU" dirty="0"/>
              <a:t>положение между коммерческими и бесплатными программами. Самая массовая группа программ, в которую входят практически все </a:t>
            </a:r>
            <a:r>
              <a:rPr lang="ru-RU" dirty="0" smtClean="0"/>
              <a:t>утилиты</a:t>
            </a:r>
            <a:r>
              <a:rPr lang="ru-RU" dirty="0"/>
              <a:t>, а часто и весьма </a:t>
            </a:r>
            <a:r>
              <a:rPr lang="ru-RU" dirty="0" err="1"/>
              <a:t>серьѐзные</a:t>
            </a:r>
            <a:r>
              <a:rPr lang="ru-RU" dirty="0"/>
              <a:t>, нужные многим программные пакеты. Эти программы предоставляются бесплатно, однако по истечении </a:t>
            </a:r>
            <a:r>
              <a:rPr lang="ru-RU" dirty="0" smtClean="0"/>
              <a:t>определенного </a:t>
            </a:r>
            <a:r>
              <a:rPr lang="ru-RU" dirty="0"/>
              <a:t>срока необходимо заплатить их автору или распространителю </a:t>
            </a:r>
            <a:r>
              <a:rPr lang="ru-RU" dirty="0" smtClean="0"/>
              <a:t>небольшую </a:t>
            </a:r>
            <a:r>
              <a:rPr lang="ru-RU" dirty="0"/>
              <a:t>сумму. В противном случае программа либо не загружается, </a:t>
            </a:r>
            <a:r>
              <a:rPr lang="ru-RU" dirty="0" smtClean="0"/>
              <a:t>либо </a:t>
            </a:r>
            <a:r>
              <a:rPr lang="ru-RU" dirty="0"/>
              <a:t>начинает надоедать просьбами о </a:t>
            </a:r>
            <a:r>
              <a:rPr lang="ru-RU" dirty="0" err="1"/>
              <a:t>еѐ</a:t>
            </a:r>
            <a:r>
              <a:rPr lang="ru-RU" dirty="0"/>
              <a:t> регистрации. </a:t>
            </a:r>
          </a:p>
        </p:txBody>
      </p:sp>
    </p:spTree>
    <p:extLst>
      <p:ext uri="{BB962C8B-B14F-4D97-AF65-F5344CB8AC3E}">
        <p14:creationId xmlns:p14="http://schemas.microsoft.com/office/powerpoint/2010/main" val="4182998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068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1318"/>
            <a:ext cx="10515600" cy="5495645"/>
          </a:xfrm>
        </p:spPr>
        <p:txBody>
          <a:bodyPr/>
          <a:lstStyle/>
          <a:p>
            <a:r>
              <a:rPr lang="ru-RU" b="1" i="1" dirty="0"/>
              <a:t>Пробные версии программ </a:t>
            </a:r>
            <a:r>
              <a:rPr lang="ru-RU" dirty="0"/>
              <a:t>(</a:t>
            </a:r>
            <a:r>
              <a:rPr lang="ru-RU" i="1" dirty="0" err="1"/>
              <a:t>trialware</a:t>
            </a:r>
            <a:r>
              <a:rPr lang="ru-RU" dirty="0"/>
              <a:t>) – это полноценные версии коммерческих систем, которые можно использовать какое-то время </a:t>
            </a:r>
            <a:r>
              <a:rPr lang="ru-RU" dirty="0" smtClean="0"/>
              <a:t>бесплатно</a:t>
            </a:r>
            <a:r>
              <a:rPr lang="ru-RU" dirty="0"/>
              <a:t>. По истечении этого времени программы прекращают работать. </a:t>
            </a:r>
            <a:endParaRPr lang="ru-RU" dirty="0" smtClean="0"/>
          </a:p>
          <a:p>
            <a:r>
              <a:rPr lang="ru-RU" b="1" i="1" dirty="0" err="1" smtClean="0"/>
              <a:t>Демо</a:t>
            </a:r>
            <a:r>
              <a:rPr lang="ru-RU" b="1" i="1" dirty="0" smtClean="0"/>
              <a:t>-версии </a:t>
            </a:r>
            <a:r>
              <a:rPr lang="ru-RU" dirty="0"/>
              <a:t>(</a:t>
            </a:r>
            <a:r>
              <a:rPr lang="ru-RU" i="1" dirty="0" err="1"/>
              <a:t>demoware</a:t>
            </a:r>
            <a:r>
              <a:rPr lang="ru-RU" dirty="0"/>
              <a:t>) – демонстрационные версии коммерческих программ и игр с ограниченными возможностями. Например, с </a:t>
            </a:r>
            <a:r>
              <a:rPr lang="ru-RU" dirty="0" smtClean="0"/>
              <a:t>выключенной </a:t>
            </a:r>
            <a:r>
              <a:rPr lang="ru-RU" dirty="0"/>
              <a:t>функцией сохранения документов в текстовом редакторе, с </a:t>
            </a:r>
            <a:r>
              <a:rPr lang="ru-RU" dirty="0" smtClean="0"/>
              <a:t>ограниченным </a:t>
            </a:r>
            <a:r>
              <a:rPr lang="ru-RU" dirty="0"/>
              <a:t>количеством записей в базе данных информационной системы или с несколькими турами в играх. </a:t>
            </a:r>
          </a:p>
        </p:txBody>
      </p:sp>
    </p:spTree>
    <p:extLst>
      <p:ext uri="{BB962C8B-B14F-4D97-AF65-F5344CB8AC3E}">
        <p14:creationId xmlns:p14="http://schemas.microsoft.com/office/powerpoint/2010/main" val="3985711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720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Операционные системы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32330"/>
            <a:ext cx="10515600" cy="5244633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Операционная система </a:t>
            </a:r>
            <a:r>
              <a:rPr lang="ru-RU" dirty="0"/>
              <a:t>– комплекс программ, обеспечивающих </a:t>
            </a:r>
            <a:r>
              <a:rPr lang="ru-RU" dirty="0" smtClean="0"/>
              <a:t>работу </a:t>
            </a:r>
            <a:r>
              <a:rPr lang="ru-RU" dirty="0"/>
              <a:t>компьютера. </a:t>
            </a:r>
            <a:endParaRPr lang="en-US" dirty="0" smtClean="0"/>
          </a:p>
          <a:p>
            <a:r>
              <a:rPr lang="ru-RU" dirty="0"/>
              <a:t>Функции современной ОС для ПК: </a:t>
            </a:r>
          </a:p>
          <a:p>
            <a:r>
              <a:rPr lang="ru-RU" dirty="0"/>
              <a:t>1. Управление конфигурацией компьютера. </a:t>
            </a:r>
          </a:p>
          <a:p>
            <a:r>
              <a:rPr lang="ru-RU" dirty="0"/>
              <a:t>2. Управление процессами, потоками и заданиями. </a:t>
            </a:r>
          </a:p>
          <a:p>
            <a:r>
              <a:rPr lang="ru-RU" dirty="0"/>
              <a:t>3. Управление памятью. </a:t>
            </a:r>
          </a:p>
          <a:p>
            <a:r>
              <a:rPr lang="ru-RU" dirty="0"/>
              <a:t>4. Обеспечение информационной безопасности. </a:t>
            </a:r>
          </a:p>
          <a:p>
            <a:r>
              <a:rPr lang="ru-RU" dirty="0"/>
              <a:t>5. Управление подсистемой ввода-вывода. </a:t>
            </a:r>
          </a:p>
          <a:p>
            <a:r>
              <a:rPr lang="ru-RU" dirty="0"/>
              <a:t>6. Управление внешней памятью. </a:t>
            </a:r>
          </a:p>
          <a:p>
            <a:r>
              <a:rPr lang="ru-RU" dirty="0"/>
              <a:t>7. Управление файловой системой. </a:t>
            </a:r>
          </a:p>
          <a:p>
            <a:r>
              <a:rPr lang="ru-RU" dirty="0"/>
              <a:t>8. Поддержка сетей.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8505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48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35106"/>
            <a:ext cx="10515600" cy="5441857"/>
          </a:xfrm>
        </p:spPr>
        <p:txBody>
          <a:bodyPr/>
          <a:lstStyle/>
          <a:p>
            <a:r>
              <a:rPr lang="ru-RU" dirty="0"/>
              <a:t>В управлении конфигурацией компьютера (в ОС </a:t>
            </a:r>
            <a:r>
              <a:rPr lang="ru-RU" b="1" dirty="0" err="1"/>
              <a:t>Windows</a:t>
            </a:r>
            <a:r>
              <a:rPr lang="ru-RU" dirty="0"/>
              <a:t>) </a:t>
            </a:r>
            <a:r>
              <a:rPr lang="ru-RU" dirty="0" smtClean="0"/>
              <a:t>ключевую </a:t>
            </a:r>
            <a:r>
              <a:rPr lang="ru-RU" dirty="0"/>
              <a:t>роль играют данные, сохраняемые в реестре этой системы (база данных общесистемных и пользовательских параметров) и </a:t>
            </a:r>
            <a:r>
              <a:rPr lang="ru-RU" dirty="0" smtClean="0"/>
              <a:t>инструментарий </a:t>
            </a:r>
            <a:r>
              <a:rPr lang="ru-RU" dirty="0"/>
              <a:t>управления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dirty="0"/>
              <a:t>(WMI). </a:t>
            </a:r>
            <a:endParaRPr lang="en-US" dirty="0" smtClean="0"/>
          </a:p>
          <a:p>
            <a:r>
              <a:rPr lang="ru-RU" dirty="0" smtClean="0"/>
              <a:t>Процесс </a:t>
            </a:r>
            <a:r>
              <a:rPr lang="ru-RU" dirty="0"/>
              <a:t>в ОС – исполняемая программа и ее данные в закрытом </a:t>
            </a:r>
            <a:r>
              <a:rPr lang="ru-RU" dirty="0" smtClean="0"/>
              <a:t>адресном </a:t>
            </a:r>
            <a:r>
              <a:rPr lang="ru-RU" dirty="0"/>
              <a:t>пространстве, данные защиты и прочие объекты, принадлежащие процессу. </a:t>
            </a:r>
            <a:endParaRPr lang="en-US" dirty="0" smtClean="0"/>
          </a:p>
          <a:p>
            <a:r>
              <a:rPr lang="ru-RU" dirty="0" smtClean="0"/>
              <a:t>Поток </a:t>
            </a:r>
            <a:r>
              <a:rPr lang="ru-RU" dirty="0"/>
              <a:t>– некоторый компонент внутри процесса, который получает процессорное время для выполнения. </a:t>
            </a:r>
            <a:endParaRPr lang="en-US" dirty="0" smtClean="0"/>
          </a:p>
          <a:p>
            <a:r>
              <a:rPr lang="ru-RU" dirty="0" smtClean="0"/>
              <a:t>Задание </a:t>
            </a:r>
            <a:r>
              <a:rPr lang="ru-RU" dirty="0"/>
              <a:t>(</a:t>
            </a:r>
            <a:r>
              <a:rPr lang="ru-RU" dirty="0" err="1"/>
              <a:t>job</a:t>
            </a:r>
            <a:r>
              <a:rPr lang="ru-RU" dirty="0"/>
              <a:t>) – совокупность процессов, управляемых как единая группа. ОС управляет виртуальной памятью, которую проецирует на </a:t>
            </a:r>
            <a:r>
              <a:rPr lang="ru-RU" dirty="0" smtClean="0"/>
              <a:t>физическую </a:t>
            </a:r>
            <a:r>
              <a:rPr lang="ru-RU" dirty="0"/>
              <a:t>память компьютера. </a:t>
            </a:r>
          </a:p>
        </p:txBody>
      </p:sp>
    </p:spTree>
    <p:extLst>
      <p:ext uri="{BB962C8B-B14F-4D97-AF65-F5344CB8AC3E}">
        <p14:creationId xmlns:p14="http://schemas.microsoft.com/office/powerpoint/2010/main" val="2336176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0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7529"/>
            <a:ext cx="10515600" cy="5549434"/>
          </a:xfrm>
        </p:spPr>
        <p:txBody>
          <a:bodyPr/>
          <a:lstStyle/>
          <a:p>
            <a:r>
              <a:rPr lang="ru-RU" dirty="0" smtClean="0"/>
              <a:t>Информационная безопасность предусматривает защиту любых разделяемых системных объектов (файлов, каталогов, процессов, потоков и т. д.), аутентификацию паролей при регистрации, предотвращение несанкционированного доступа, аудит событий в системе (ведение журналов событий). </a:t>
            </a:r>
            <a:endParaRPr lang="en-US" dirty="0" smtClean="0"/>
          </a:p>
          <a:p>
            <a:r>
              <a:rPr lang="ru-RU" dirty="0" smtClean="0"/>
              <a:t>Диспетчер ввода-вывода ОС подключает приложения и системные компоненты к виртуальным, логическим и физическим устройствам, а также определяет инфраструктуру, поддерживающую драйверы устройств. </a:t>
            </a:r>
            <a:endParaRPr lang="en-US" dirty="0" smtClean="0"/>
          </a:p>
          <a:p>
            <a:r>
              <a:rPr lang="ru-RU" dirty="0" smtClean="0"/>
              <a:t>Управление внешней памятью включает организацию работы с жесткими и гибкими дисками, с оптическими дисками, магнитными лентами, флэш-памятью и другими устройствами.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2596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896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7529"/>
            <a:ext cx="10515600" cy="554943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Управление файловой системой, определяющей методы хранения информации на дисках, важнейшая функция любой ОС. Многие ОС </a:t>
            </a:r>
            <a:r>
              <a:rPr lang="ru-RU" dirty="0" smtClean="0"/>
              <a:t>поддерживают </a:t>
            </a:r>
            <a:r>
              <a:rPr lang="ru-RU" dirty="0"/>
              <a:t>работу с несколькими файловыми системами, например, </a:t>
            </a:r>
            <a:r>
              <a:rPr lang="ru-RU" b="1" dirty="0" err="1"/>
              <a:t>Windows</a:t>
            </a:r>
            <a:r>
              <a:rPr lang="ru-RU" b="1" dirty="0"/>
              <a:t> 2000, ХР </a:t>
            </a:r>
            <a:r>
              <a:rPr lang="ru-RU" dirty="0"/>
              <a:t>и его более новые версии могут управлять файловыми системами </a:t>
            </a:r>
            <a:r>
              <a:rPr lang="ru-RU" b="1" dirty="0"/>
              <a:t>NTFS </a:t>
            </a:r>
            <a:r>
              <a:rPr lang="ru-RU" dirty="0"/>
              <a:t>(основная для магнитных дисков), </a:t>
            </a:r>
            <a:r>
              <a:rPr lang="ru-RU" b="1" dirty="0"/>
              <a:t>FAT12, FAT16, FAT32 </a:t>
            </a:r>
            <a:r>
              <a:rPr lang="ru-RU" dirty="0"/>
              <a:t>(были основными для </a:t>
            </a:r>
            <a:r>
              <a:rPr lang="ru-RU" b="1" dirty="0"/>
              <a:t>DOS </a:t>
            </a:r>
            <a:r>
              <a:rPr lang="ru-RU" dirty="0"/>
              <a:t>и </a:t>
            </a:r>
            <a:r>
              <a:rPr lang="ru-RU" b="1" dirty="0" err="1"/>
              <a:t>Windows</a:t>
            </a:r>
            <a:r>
              <a:rPr lang="ru-RU" b="1" dirty="0"/>
              <a:t> 3.1 </a:t>
            </a:r>
            <a:r>
              <a:rPr lang="ru-RU" dirty="0"/>
              <a:t>- </a:t>
            </a:r>
            <a:r>
              <a:rPr lang="ru-RU" b="1" dirty="0" err="1"/>
              <a:t>Me</a:t>
            </a:r>
            <a:r>
              <a:rPr lang="ru-RU" dirty="0"/>
              <a:t>), </a:t>
            </a:r>
            <a:r>
              <a:rPr lang="ru-RU" b="1" dirty="0"/>
              <a:t>CDFS </a:t>
            </a:r>
            <a:r>
              <a:rPr lang="ru-RU" dirty="0"/>
              <a:t>и </a:t>
            </a:r>
            <a:r>
              <a:rPr lang="ru-RU" b="1" dirty="0"/>
              <a:t>UDF </a:t>
            </a:r>
            <a:r>
              <a:rPr lang="ru-RU" dirty="0"/>
              <a:t>(для лазерных дисков). Для управления используется драйвер файловой системы, который через драйверы устройств внешней памяти работает с информацией логических томов. Основные функции работы с </a:t>
            </a:r>
            <a:r>
              <a:rPr lang="ru-RU" dirty="0" smtClean="0"/>
              <a:t>информацией </a:t>
            </a:r>
            <a:r>
              <a:rPr lang="ru-RU" dirty="0"/>
              <a:t>файловой системы – </a:t>
            </a:r>
            <a:r>
              <a:rPr lang="ru-RU" b="1" dirty="0" err="1"/>
              <a:t>CreateFile</a:t>
            </a:r>
            <a:r>
              <a:rPr lang="ru-RU" b="1" dirty="0"/>
              <a:t> </a:t>
            </a:r>
            <a:r>
              <a:rPr lang="ru-RU" dirty="0"/>
              <a:t>(создать файл), </a:t>
            </a:r>
            <a:r>
              <a:rPr lang="ru-RU" b="1" dirty="0" err="1"/>
              <a:t>ReadFile</a:t>
            </a:r>
            <a:r>
              <a:rPr lang="ru-RU" b="1" dirty="0"/>
              <a:t> </a:t>
            </a:r>
            <a:r>
              <a:rPr lang="ru-RU" dirty="0"/>
              <a:t>(читать файл) и </a:t>
            </a:r>
            <a:r>
              <a:rPr lang="ru-RU" b="1" dirty="0" err="1"/>
              <a:t>WriteFile</a:t>
            </a:r>
            <a:r>
              <a:rPr lang="ru-RU" b="1" dirty="0"/>
              <a:t> </a:t>
            </a:r>
            <a:r>
              <a:rPr lang="ru-RU" dirty="0"/>
              <a:t>(записать в файл). </a:t>
            </a:r>
            <a:endParaRPr lang="en-US" dirty="0" smtClean="0"/>
          </a:p>
          <a:p>
            <a:r>
              <a:rPr lang="ru-RU" dirty="0" smtClean="0"/>
              <a:t>Поддержка </a:t>
            </a:r>
            <a:r>
              <a:rPr lang="ru-RU" dirty="0"/>
              <a:t>сетей присутствует во всех современных ОС. В ОС </a:t>
            </a:r>
            <a:r>
              <a:rPr lang="ru-RU" b="1" dirty="0" err="1" smtClean="0"/>
              <a:t>Windows</a:t>
            </a:r>
            <a:r>
              <a:rPr lang="ru-RU" b="1" dirty="0" smtClean="0"/>
              <a:t> </a:t>
            </a:r>
            <a:r>
              <a:rPr lang="ru-RU" dirty="0"/>
              <a:t>появилась с версии 3.11. К четырем базовым типам сетевого </a:t>
            </a:r>
            <a:r>
              <a:rPr lang="ru-RU" dirty="0" smtClean="0"/>
              <a:t>программного </a:t>
            </a:r>
            <a:r>
              <a:rPr lang="ru-RU" dirty="0"/>
              <a:t>обеспечения относятся сетевые службы, </a:t>
            </a:r>
            <a:r>
              <a:rPr lang="ru-RU"/>
              <a:t>программные </a:t>
            </a:r>
            <a:r>
              <a:rPr lang="ru-RU" smtClean="0"/>
              <a:t>интерфейсы </a:t>
            </a:r>
            <a:r>
              <a:rPr lang="ru-RU" dirty="0"/>
              <a:t>сетевого программного обеспечения (сетевые API), протоколы и драйверы устройств сетевых адаптеров. Многоуровневая архитектура поддержки сетей обеспечивает ее легкую расширяемость при появлении новых сетевых протоколов и нового оборудования. </a:t>
            </a:r>
          </a:p>
        </p:txBody>
      </p:sp>
    </p:spTree>
    <p:extLst>
      <p:ext uri="{BB962C8B-B14F-4D97-AF65-F5344CB8AC3E}">
        <p14:creationId xmlns:p14="http://schemas.microsoft.com/office/powerpoint/2010/main" val="1297352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59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Развитие </a:t>
            </a:r>
            <a:r>
              <a:rPr lang="ru-RU" b="1" dirty="0"/>
              <a:t>операционных систем для ПК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47404"/>
            <a:ext cx="10515600" cy="5129559"/>
          </a:xfrm>
        </p:spPr>
        <p:txBody>
          <a:bodyPr/>
          <a:lstStyle/>
          <a:p>
            <a:r>
              <a:rPr lang="ru-RU" dirty="0"/>
              <a:t>Первый персональный компьютер PC появился в конце 1981 года (IBM 5150 PC: 4.77-MHz </a:t>
            </a:r>
            <a:r>
              <a:rPr lang="ru-RU" dirty="0" err="1"/>
              <a:t>Intel</a:t>
            </a:r>
            <a:r>
              <a:rPr lang="ru-RU" dirty="0"/>
              <a:t> 8088 CPU, 64KB RAM, 40KB ROM, 5.25-дймовый флоппи-дисковод) с операционной системой PC-DOS 1.0. Далее на рынке появились так называемые IBM-совместимые персональные компьютеры. Операционная система этих компьютеров называлась </a:t>
            </a:r>
            <a:r>
              <a:rPr lang="ru-RU" b="1" dirty="0"/>
              <a:t>MS DOS </a:t>
            </a:r>
            <a:r>
              <a:rPr lang="ru-RU" dirty="0"/>
              <a:t>1.0 – корпорация </a:t>
            </a:r>
            <a:r>
              <a:rPr lang="ru-RU" b="1" dirty="0" err="1"/>
              <a:t>Microsoft</a:t>
            </a:r>
            <a:r>
              <a:rPr lang="ru-RU" b="1" dirty="0"/>
              <a:t> </a:t>
            </a:r>
            <a:r>
              <a:rPr lang="ru-RU" dirty="0"/>
              <a:t>предоставила в распоряжение фирм, про-изводящих эти машины, точную копию операционной системы PC-DOS. Всего было выпущено 12 версий MS DOS: 1.0, 1.1, 2.0, 3.0, 3.3, 4.0, 4.01, 5.0, 6.0, 6.2, 6.21, 6.22. Версия 7 входила в состав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dirty="0"/>
              <a:t>95 и от-дельно не выпускалась. </a:t>
            </a:r>
          </a:p>
        </p:txBody>
      </p:sp>
    </p:spTree>
    <p:extLst>
      <p:ext uri="{BB962C8B-B14F-4D97-AF65-F5344CB8AC3E}">
        <p14:creationId xmlns:p14="http://schemas.microsoft.com/office/powerpoint/2010/main" val="4250483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3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98516"/>
            <a:ext cx="10515600" cy="5578447"/>
          </a:xfrm>
        </p:spPr>
        <p:txBody>
          <a:bodyPr/>
          <a:lstStyle/>
          <a:p>
            <a:r>
              <a:rPr lang="ru-RU" dirty="0"/>
              <a:t>Все версии </a:t>
            </a:r>
            <a:r>
              <a:rPr lang="ru-RU" b="1" dirty="0"/>
              <a:t>MS DOS </a:t>
            </a:r>
            <a:r>
              <a:rPr lang="ru-RU" dirty="0"/>
              <a:t>были однозадачными ОС с текстовым </a:t>
            </a:r>
            <a:r>
              <a:rPr lang="ru-RU" dirty="0" smtClean="0"/>
              <a:t>интерфейсом </a:t>
            </a:r>
            <a:r>
              <a:rPr lang="ru-RU" dirty="0"/>
              <a:t>и управлением из командной строки. Правда, основной </a:t>
            </a:r>
            <a:r>
              <a:rPr lang="ru-RU" dirty="0" smtClean="0"/>
              <a:t>программой </a:t>
            </a:r>
            <a:r>
              <a:rPr lang="ru-RU" dirty="0"/>
              <a:t>того времени, облегчавшей работу с файловой системой, был </a:t>
            </a:r>
            <a:r>
              <a:rPr lang="ru-RU" b="1" dirty="0" err="1"/>
              <a:t>Norton</a:t>
            </a:r>
            <a:r>
              <a:rPr lang="ru-RU" b="1" dirty="0"/>
              <a:t> </a:t>
            </a:r>
            <a:r>
              <a:rPr lang="ru-RU" b="1" dirty="0" err="1"/>
              <a:t>Commander</a:t>
            </a:r>
            <a:r>
              <a:rPr lang="ru-RU" b="1" dirty="0"/>
              <a:t> </a:t>
            </a:r>
            <a:r>
              <a:rPr lang="ru-RU" dirty="0"/>
              <a:t>– файловый менеджер, имевший два окна для показа папок (</a:t>
            </a:r>
            <a:r>
              <a:rPr lang="ru-RU" dirty="0" err="1"/>
              <a:t>directory</a:t>
            </a:r>
            <a:r>
              <a:rPr lang="ru-RU" dirty="0"/>
              <a:t> – каталогов, как их тогда называли) и файлов. </a:t>
            </a:r>
          </a:p>
          <a:p>
            <a:r>
              <a:rPr lang="ru-RU" dirty="0"/>
              <a:t>Основой </a:t>
            </a:r>
            <a:r>
              <a:rPr lang="ru-RU" b="1" dirty="0"/>
              <a:t>MS DOS </a:t>
            </a:r>
            <a:r>
              <a:rPr lang="ru-RU" dirty="0"/>
              <a:t>был 1 файл – командный процессор </a:t>
            </a:r>
            <a:r>
              <a:rPr lang="ru-RU" b="1" dirty="0"/>
              <a:t>command.com. </a:t>
            </a:r>
            <a:r>
              <a:rPr lang="ru-RU" dirty="0"/>
              <a:t>Существовали еще 2 скрытых файла – ibmbio.com и ibmdos.com (или их аналоги) – модуль расширения BIOS и модуль </a:t>
            </a:r>
            <a:r>
              <a:rPr lang="ru-RU" dirty="0" smtClean="0"/>
              <a:t>обработки </a:t>
            </a:r>
            <a:r>
              <a:rPr lang="ru-RU" dirty="0"/>
              <a:t>прерываний, а также достаточной большое количество утилит (</a:t>
            </a:r>
            <a:r>
              <a:rPr lang="ru-RU" dirty="0" smtClean="0"/>
              <a:t>слу</a:t>
            </a:r>
            <a:r>
              <a:rPr lang="ru-RU" dirty="0"/>
              <a:t>жебных программ) и драйверов внешних устройств (программ для работы с клавиатурой, мышкой, принтерами и пр. периферией). </a:t>
            </a:r>
          </a:p>
        </p:txBody>
      </p:sp>
    </p:spTree>
    <p:extLst>
      <p:ext uri="{BB962C8B-B14F-4D97-AF65-F5344CB8AC3E}">
        <p14:creationId xmlns:p14="http://schemas.microsoft.com/office/powerpoint/2010/main" val="347142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13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31767"/>
            <a:ext cx="10515600" cy="5545196"/>
          </a:xfrm>
        </p:spPr>
        <p:txBody>
          <a:bodyPr/>
          <a:lstStyle/>
          <a:p>
            <a:r>
              <a:rPr lang="ru-RU" dirty="0"/>
              <a:t>Некоторые команды </a:t>
            </a:r>
            <a:r>
              <a:rPr lang="ru-RU" b="1" dirty="0"/>
              <a:t>MS DOS </a:t>
            </a:r>
            <a:r>
              <a:rPr lang="ru-RU" dirty="0"/>
              <a:t>могут использоваться и в настоящее время в командном интерпретаторе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dirty="0"/>
              <a:t>(окно программы </a:t>
            </a:r>
            <a:r>
              <a:rPr lang="ru-RU" b="1" dirty="0"/>
              <a:t>cmd.exe</a:t>
            </a:r>
            <a:r>
              <a:rPr lang="ru-RU" dirty="0"/>
              <a:t>, похожее на сеанс </a:t>
            </a:r>
            <a:r>
              <a:rPr lang="ru-RU" b="1" dirty="0"/>
              <a:t>MS DOS</a:t>
            </a:r>
            <a:r>
              <a:rPr lang="ru-RU" dirty="0"/>
              <a:t>, но им не </a:t>
            </a:r>
            <a:r>
              <a:rPr lang="ru-RU" dirty="0" smtClean="0"/>
              <a:t>являющееся, обеспечивающем </a:t>
            </a:r>
            <a:r>
              <a:rPr lang="ru-RU" dirty="0"/>
              <a:t>текстовый интерфейс между пользователем и этой </a:t>
            </a:r>
            <a:r>
              <a:rPr lang="ru-RU" dirty="0" smtClean="0"/>
              <a:t>ОС.</a:t>
            </a:r>
          </a:p>
          <a:p>
            <a:r>
              <a:rPr lang="ru-RU" dirty="0"/>
              <a:t> </a:t>
            </a:r>
            <a:r>
              <a:rPr lang="ru-RU" dirty="0" smtClean="0"/>
              <a:t>Для работы с командной строкой надо нажать </a:t>
            </a:r>
            <a:r>
              <a:rPr lang="ru-RU" dirty="0"/>
              <a:t>клавиши </a:t>
            </a:r>
            <a:r>
              <a:rPr lang="ru-RU" dirty="0" err="1"/>
              <a:t>Windows</a:t>
            </a:r>
            <a:r>
              <a:rPr lang="ru-RU" dirty="0"/>
              <a:t> + R.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. В появившемся окне напишите "</a:t>
            </a:r>
            <a:r>
              <a:rPr lang="ru-RU" dirty="0" err="1"/>
              <a:t>cmd</a:t>
            </a:r>
            <a:r>
              <a:rPr lang="ru-RU" dirty="0"/>
              <a:t>" и </a:t>
            </a:r>
            <a:r>
              <a:rPr lang="ru-RU" dirty="0" smtClean="0"/>
              <a:t>нажать </a:t>
            </a:r>
            <a:r>
              <a:rPr lang="ru-RU" dirty="0" err="1"/>
              <a:t>Enter</a:t>
            </a:r>
            <a:r>
              <a:rPr lang="ru-RU" dirty="0"/>
              <a:t>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4378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1676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4560" y="1762298"/>
            <a:ext cx="8301871" cy="400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20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167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156" y="1080654"/>
            <a:ext cx="10527169" cy="530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650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363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64029"/>
            <a:ext cx="10690000" cy="538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91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8780"/>
          </a:xfrm>
        </p:spPr>
        <p:txBody>
          <a:bodyPr/>
          <a:lstStyle/>
          <a:p>
            <a:r>
              <a:rPr lang="ru-RU" dirty="0" smtClean="0"/>
              <a:t>Некоторые команды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13906"/>
            <a:ext cx="10515600" cy="5063057"/>
          </a:xfrm>
        </p:spPr>
        <p:txBody>
          <a:bodyPr/>
          <a:lstStyle/>
          <a:p>
            <a:r>
              <a:rPr lang="ru-RU" dirty="0" err="1"/>
              <a:t>dir</a:t>
            </a:r>
            <a:r>
              <a:rPr lang="ru-RU" dirty="0"/>
              <a:t> – просмотреть список файлов текущего каталога (папки); </a:t>
            </a:r>
            <a:endParaRPr lang="ru-RU" dirty="0" smtClean="0"/>
          </a:p>
          <a:p>
            <a:r>
              <a:rPr lang="ru-RU" dirty="0" err="1" smtClean="0"/>
              <a:t>ver</a:t>
            </a:r>
            <a:r>
              <a:rPr lang="ru-RU" dirty="0" smtClean="0"/>
              <a:t> </a:t>
            </a:r>
            <a:r>
              <a:rPr lang="ru-RU" dirty="0"/>
              <a:t>– узнать версию операционной системы; </a:t>
            </a:r>
            <a:endParaRPr lang="ru-RU" dirty="0" smtClean="0"/>
          </a:p>
          <a:p>
            <a:r>
              <a:rPr lang="ru-RU" dirty="0" err="1" smtClean="0"/>
              <a:t>cd</a:t>
            </a:r>
            <a:r>
              <a:rPr lang="ru-RU" dirty="0" smtClean="0"/>
              <a:t> </a:t>
            </a:r>
            <a:r>
              <a:rPr lang="ru-RU" dirty="0"/>
              <a:t>&lt;имя&gt; – сменить каталог; </a:t>
            </a:r>
            <a:endParaRPr lang="ru-RU" dirty="0" smtClean="0"/>
          </a:p>
          <a:p>
            <a:r>
              <a:rPr lang="ru-RU" dirty="0" err="1" smtClean="0"/>
              <a:t>md</a:t>
            </a:r>
            <a:r>
              <a:rPr lang="ru-RU" dirty="0" smtClean="0"/>
              <a:t> </a:t>
            </a:r>
            <a:r>
              <a:rPr lang="ru-RU" dirty="0"/>
              <a:t>&lt;имя&gt; – создать подкаталог; </a:t>
            </a:r>
            <a:endParaRPr lang="ru-RU" dirty="0" smtClean="0"/>
          </a:p>
          <a:p>
            <a:r>
              <a:rPr lang="ru-RU" dirty="0" smtClean="0"/>
              <a:t>С</a:t>
            </a:r>
            <a:r>
              <a:rPr lang="ru-RU" dirty="0"/>
              <a:t>: \&gt; D: – сменить текущий; </a:t>
            </a:r>
            <a:endParaRPr lang="ru-RU" dirty="0" smtClean="0"/>
          </a:p>
          <a:p>
            <a:r>
              <a:rPr lang="ru-RU" dirty="0" err="1" smtClean="0"/>
              <a:t>copy</a:t>
            </a:r>
            <a:r>
              <a:rPr lang="ru-RU" dirty="0"/>
              <a:t>... – копирование файлов; </a:t>
            </a:r>
            <a:endParaRPr lang="ru-RU" dirty="0" smtClean="0"/>
          </a:p>
          <a:p>
            <a:r>
              <a:rPr lang="ru-RU" dirty="0" err="1" smtClean="0"/>
              <a:t>time</a:t>
            </a:r>
            <a:r>
              <a:rPr lang="ru-RU" dirty="0"/>
              <a:t>, </a:t>
            </a:r>
            <a:r>
              <a:rPr lang="ru-RU" dirty="0" err="1"/>
              <a:t>date</a:t>
            </a:r>
            <a:r>
              <a:rPr lang="ru-RU" dirty="0"/>
              <a:t> – настроить время и дату на системных часах ПК и др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Полный список выводится по команде </a:t>
            </a:r>
            <a:r>
              <a:rPr lang="ru-RU" dirty="0" err="1"/>
              <a:t>help</a:t>
            </a:r>
            <a:r>
              <a:rPr lang="ru-RU" dirty="0"/>
              <a:t>, содержит 86 команд. </a:t>
            </a:r>
          </a:p>
        </p:txBody>
      </p:sp>
    </p:spTree>
    <p:extLst>
      <p:ext uri="{BB962C8B-B14F-4D97-AF65-F5344CB8AC3E}">
        <p14:creationId xmlns:p14="http://schemas.microsoft.com/office/powerpoint/2010/main" val="1754072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3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15142"/>
            <a:ext cx="10515600" cy="556182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Первые версии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dirty="0"/>
              <a:t>использовали </a:t>
            </a:r>
            <a:r>
              <a:rPr lang="ru-RU" b="1" dirty="0"/>
              <a:t>MS DOS </a:t>
            </a:r>
            <a:r>
              <a:rPr lang="ru-RU" dirty="0"/>
              <a:t>для своей </a:t>
            </a:r>
            <a:r>
              <a:rPr lang="ru-RU" dirty="0" smtClean="0"/>
              <a:t>инсталляции </a:t>
            </a:r>
            <a:r>
              <a:rPr lang="ru-RU" dirty="0"/>
              <a:t>(установки на компьютер) или запускались из MS DOS. </a:t>
            </a:r>
          </a:p>
          <a:p>
            <a:r>
              <a:rPr lang="ru-RU" dirty="0"/>
              <a:t>Современные версии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dirty="0"/>
              <a:t>не используют для этих целей MS DOS, но могут запускать некоторые из программ, написанных для </a:t>
            </a:r>
            <a:r>
              <a:rPr lang="ru-RU" b="1" dirty="0"/>
              <a:t>MS DOS </a:t>
            </a:r>
            <a:r>
              <a:rPr lang="ru-RU" dirty="0"/>
              <a:t>в окне или в полноэкранном режиме. Однако, сложные программы для </a:t>
            </a:r>
            <a:r>
              <a:rPr lang="ru-RU" b="1" dirty="0"/>
              <a:t>MS DOS </a:t>
            </a:r>
            <a:r>
              <a:rPr lang="ru-RU" dirty="0"/>
              <a:t>(например, игры), не запускаются в последних версиях </a:t>
            </a:r>
            <a:r>
              <a:rPr lang="ru-RU" b="1" dirty="0" err="1" smtClean="0"/>
              <a:t>Windows</a:t>
            </a:r>
            <a:r>
              <a:rPr lang="ru-RU" b="1" dirty="0"/>
              <a:t>. </a:t>
            </a:r>
            <a:r>
              <a:rPr lang="ru-RU" dirty="0"/>
              <a:t>Для этой цели можно использовать программу </a:t>
            </a:r>
            <a:r>
              <a:rPr lang="ru-RU" b="1" dirty="0" err="1"/>
              <a:t>DosBox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dirty="0" err="1"/>
              <a:t>Free</a:t>
            </a:r>
            <a:r>
              <a:rPr lang="ru-RU" dirty="0"/>
              <a:t> </a:t>
            </a:r>
            <a:r>
              <a:rPr lang="ru-RU" dirty="0" err="1" smtClean="0"/>
              <a:t>Software</a:t>
            </a:r>
            <a:r>
              <a:rPr lang="ru-RU" dirty="0" smtClean="0"/>
              <a:t> </a:t>
            </a:r>
            <a:r>
              <a:rPr lang="ru-RU" dirty="0" err="1"/>
              <a:t>Foundation</a:t>
            </a:r>
            <a:r>
              <a:rPr lang="ru-RU" dirty="0"/>
              <a:t>, </a:t>
            </a:r>
            <a:r>
              <a:rPr lang="ru-RU" dirty="0" err="1"/>
              <a:t>Inc</a:t>
            </a:r>
            <a:r>
              <a:rPr lang="ru-RU" dirty="0"/>
              <a:t>), версии которой существуют для многих </a:t>
            </a:r>
            <a:r>
              <a:rPr lang="ru-RU" dirty="0" smtClean="0"/>
              <a:t>современных </a:t>
            </a:r>
            <a:r>
              <a:rPr lang="ru-RU" dirty="0"/>
              <a:t>ОС. История развития ОС </a:t>
            </a:r>
            <a:r>
              <a:rPr lang="ru-RU" b="1" dirty="0" err="1"/>
              <a:t>Microsoft</a:t>
            </a:r>
            <a:r>
              <a:rPr lang="ru-RU" b="1" dirty="0"/>
              <a:t>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dirty="0"/>
              <a:t>началась 20 ноября 1985 г. с выходом первой версии. Выпуском этой версии фирма </a:t>
            </a:r>
            <a:r>
              <a:rPr lang="ru-RU" b="1" dirty="0" err="1"/>
              <a:t>Microsoft</a:t>
            </a:r>
            <a:r>
              <a:rPr lang="ru-RU" b="1" dirty="0"/>
              <a:t> </a:t>
            </a:r>
            <a:r>
              <a:rPr lang="ru-RU" dirty="0"/>
              <a:t>заявила о своих намерениях разработки перспективной многозадачной </a:t>
            </a:r>
            <a:r>
              <a:rPr lang="ru-RU" dirty="0" smtClean="0"/>
              <a:t>операционной </a:t>
            </a:r>
            <a:r>
              <a:rPr lang="ru-RU" dirty="0"/>
              <a:t>системы с графическим интерфейсом для быстро развивающихся IBM-совместимых персональных компьютеров. </a:t>
            </a:r>
          </a:p>
        </p:txBody>
      </p:sp>
    </p:spTree>
    <p:extLst>
      <p:ext uri="{BB962C8B-B14F-4D97-AF65-F5344CB8AC3E}">
        <p14:creationId xmlns:p14="http://schemas.microsoft.com/office/powerpoint/2010/main" val="1738890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668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1644"/>
            <a:ext cx="10515600" cy="5495319"/>
          </a:xfrm>
        </p:spPr>
        <p:txBody>
          <a:bodyPr>
            <a:normAutofit lnSpcReduction="10000"/>
          </a:bodyPr>
          <a:lstStyle/>
          <a:p>
            <a:r>
              <a:rPr lang="ru-RU" b="1" dirty="0" err="1"/>
              <a:t>Windows</a:t>
            </a:r>
            <a:r>
              <a:rPr lang="ru-RU" b="1" dirty="0"/>
              <a:t> 95 </a:t>
            </a:r>
            <a:r>
              <a:rPr lang="ru-RU" dirty="0"/>
              <a:t>уже не графическая оболочка пользователя для </a:t>
            </a:r>
            <a:r>
              <a:rPr lang="ru-RU" b="1" dirty="0"/>
              <a:t>MS DOS </a:t>
            </a:r>
            <a:r>
              <a:rPr lang="ru-RU" dirty="0"/>
              <a:t>(как это было в предыдущих версиях), а полноценная многозадачная 32-разрядная операционная система. Хотя пользователи могли видеть </a:t>
            </a:r>
            <a:r>
              <a:rPr lang="ru-RU" dirty="0" smtClean="0"/>
              <a:t>окно </a:t>
            </a:r>
            <a:r>
              <a:rPr lang="ru-RU" b="1" dirty="0"/>
              <a:t>MS DOS </a:t>
            </a:r>
            <a:r>
              <a:rPr lang="ru-RU" dirty="0"/>
              <a:t>в процессе загрузки, система заменяла собой </a:t>
            </a:r>
            <a:r>
              <a:rPr lang="ru-RU" b="1" dirty="0"/>
              <a:t>MS DOS 7.0 </a:t>
            </a:r>
            <a:r>
              <a:rPr lang="ru-RU" dirty="0" smtClean="0"/>
              <a:t>после </a:t>
            </a:r>
            <a:r>
              <a:rPr lang="ru-RU" dirty="0"/>
              <a:t>того, как загружалась полностью. </a:t>
            </a:r>
            <a:endParaRPr lang="ru-RU" dirty="0" smtClean="0"/>
          </a:p>
          <a:p>
            <a:r>
              <a:rPr lang="ru-RU" dirty="0"/>
              <a:t>Система </a:t>
            </a:r>
            <a:r>
              <a:rPr lang="ru-RU" b="1" dirty="0" err="1"/>
              <a:t>Windows</a:t>
            </a:r>
            <a:r>
              <a:rPr lang="ru-RU" b="1" dirty="0"/>
              <a:t> XP </a:t>
            </a:r>
            <a:r>
              <a:rPr lang="ru-RU" dirty="0" smtClean="0"/>
              <a:t>создавалась </a:t>
            </a:r>
            <a:r>
              <a:rPr lang="ru-RU" dirty="0"/>
              <a:t>на основе усовершенствованного кода </a:t>
            </a:r>
            <a:r>
              <a:rPr lang="ru-RU" b="1" dirty="0" err="1"/>
              <a:t>Windows</a:t>
            </a:r>
            <a:r>
              <a:rPr lang="ru-RU" b="1" dirty="0"/>
              <a:t> 2000</a:t>
            </a:r>
            <a:r>
              <a:rPr lang="ru-RU" dirty="0"/>
              <a:t>, причем были разработаны различные версии для пользователей домашних компьютеров и бизнес-пользователей: </a:t>
            </a:r>
            <a:r>
              <a:rPr lang="ru-RU" b="1" dirty="0" err="1"/>
              <a:t>Windows</a:t>
            </a:r>
            <a:r>
              <a:rPr lang="ru-RU" b="1" dirty="0"/>
              <a:t> XP </a:t>
            </a:r>
            <a:r>
              <a:rPr lang="ru-RU" b="1" dirty="0" err="1"/>
              <a:t>Home</a:t>
            </a:r>
            <a:r>
              <a:rPr lang="ru-RU" b="1" dirty="0"/>
              <a:t> </a:t>
            </a:r>
            <a:r>
              <a:rPr lang="ru-RU" b="1" dirty="0" err="1"/>
              <a:t>Edition</a:t>
            </a:r>
            <a:r>
              <a:rPr lang="ru-RU" b="1" dirty="0"/>
              <a:t> </a:t>
            </a:r>
            <a:r>
              <a:rPr lang="ru-RU" dirty="0"/>
              <a:t>и </a:t>
            </a:r>
            <a:r>
              <a:rPr lang="ru-RU" b="1" dirty="0" err="1"/>
              <a:t>Windows</a:t>
            </a:r>
            <a:r>
              <a:rPr lang="ru-RU" b="1" dirty="0"/>
              <a:t> XP </a:t>
            </a:r>
            <a:r>
              <a:rPr lang="ru-RU" b="1" dirty="0" err="1"/>
              <a:t>Professional</a:t>
            </a:r>
            <a:r>
              <a:rPr lang="ru-RU" dirty="0"/>
              <a:t>. 30 января 2007 года была выпущена в продажу еще одна написанная полностью с нуля ОС – </a:t>
            </a:r>
            <a:r>
              <a:rPr lang="ru-RU" b="1" dirty="0" err="1"/>
              <a:t>Microsoft</a:t>
            </a:r>
            <a:r>
              <a:rPr lang="ru-RU" b="1" dirty="0"/>
              <a:t>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b="1" dirty="0" err="1"/>
              <a:t>Vista</a:t>
            </a:r>
            <a:r>
              <a:rPr lang="ru-RU" dirty="0"/>
              <a:t>. 22 октября 2009 года в продаже официально появилась </a:t>
            </a:r>
            <a:r>
              <a:rPr lang="ru-RU" dirty="0" err="1"/>
              <a:t>Windows</a:t>
            </a:r>
            <a:r>
              <a:rPr lang="ru-RU" dirty="0"/>
              <a:t> 7. </a:t>
            </a:r>
          </a:p>
        </p:txBody>
      </p:sp>
    </p:spTree>
    <p:extLst>
      <p:ext uri="{BB962C8B-B14F-4D97-AF65-F5344CB8AC3E}">
        <p14:creationId xmlns:p14="http://schemas.microsoft.com/office/powerpoint/2010/main" val="28915572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2773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Файловые </a:t>
            </a:r>
            <a:r>
              <a:rPr lang="ru-RU" b="1" dirty="0" smtClean="0"/>
              <a:t>системы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47898"/>
            <a:ext cx="10515600" cy="5329065"/>
          </a:xfrm>
        </p:spPr>
        <p:txBody>
          <a:bodyPr/>
          <a:lstStyle/>
          <a:p>
            <a:r>
              <a:rPr lang="ru-RU" b="1" i="1" dirty="0"/>
              <a:t>Файловая система </a:t>
            </a:r>
            <a:r>
              <a:rPr lang="ru-RU" dirty="0"/>
              <a:t>– методы организации хранения и </a:t>
            </a:r>
            <a:r>
              <a:rPr lang="ru-RU" dirty="0" smtClean="0"/>
              <a:t>использования </a:t>
            </a:r>
            <a:r>
              <a:rPr lang="ru-RU" dirty="0"/>
              <a:t>информации во внешней памяти компьютера, которой являются </a:t>
            </a:r>
            <a:r>
              <a:rPr lang="ru-RU" dirty="0" smtClean="0"/>
              <a:t>магнитные </a:t>
            </a:r>
            <a:r>
              <a:rPr lang="ru-RU" dirty="0"/>
              <a:t>и лазерные диски, флэш-память и прочие ее виды. </a:t>
            </a:r>
            <a:endParaRPr lang="ru-RU" dirty="0" smtClean="0"/>
          </a:p>
          <a:p>
            <a:r>
              <a:rPr lang="ru-RU" dirty="0" smtClean="0"/>
              <a:t>Каждая </a:t>
            </a:r>
            <a:r>
              <a:rPr lang="ru-RU" dirty="0"/>
              <a:t>операционная система использует одну основную файловую систему, а также дополнительно может работать с некоторыми другими файловыми системами. </a:t>
            </a:r>
            <a:endParaRPr lang="ru-RU" dirty="0" smtClean="0"/>
          </a:p>
          <a:p>
            <a:r>
              <a:rPr lang="ru-RU" b="1" i="1" dirty="0" smtClean="0"/>
              <a:t>Файл </a:t>
            </a:r>
            <a:r>
              <a:rPr lang="ru-RU" dirty="0"/>
              <a:t>– упорядоченная совокупность информации на диске, </a:t>
            </a:r>
            <a:r>
              <a:rPr lang="ru-RU" dirty="0" smtClean="0"/>
              <a:t>имеющая </a:t>
            </a:r>
            <a:r>
              <a:rPr lang="ru-RU" dirty="0"/>
              <a:t>свое имя. Для файловой системы </a:t>
            </a:r>
            <a:r>
              <a:rPr lang="ru-RU" b="1" dirty="0"/>
              <a:t>NTFS </a:t>
            </a:r>
            <a:r>
              <a:rPr lang="ru-RU" dirty="0"/>
              <a:t>теоретически файл – единица </a:t>
            </a:r>
            <a:r>
              <a:rPr lang="ru-RU" dirty="0" smtClean="0"/>
              <a:t>информации</a:t>
            </a:r>
            <a:r>
              <a:rPr lang="ru-RU" dirty="0"/>
              <a:t>, имеющая номер в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File</a:t>
            </a:r>
            <a:r>
              <a:rPr lang="ru-RU" dirty="0"/>
              <a:t> </a:t>
            </a:r>
            <a:r>
              <a:rPr lang="ru-RU" dirty="0" err="1"/>
              <a:t>Table</a:t>
            </a:r>
            <a:r>
              <a:rPr lang="ru-RU" dirty="0"/>
              <a:t> (</a:t>
            </a:r>
            <a:r>
              <a:rPr lang="ru-RU" b="1" dirty="0"/>
              <a:t>MFT</a:t>
            </a:r>
            <a:r>
              <a:rPr lang="ru-RU" dirty="0"/>
              <a:t>, общей таблице файлов), однако на практике все же основной атрибут файла – его имя. </a:t>
            </a:r>
          </a:p>
        </p:txBody>
      </p:sp>
    </p:spTree>
    <p:extLst>
      <p:ext uri="{BB962C8B-B14F-4D97-AF65-F5344CB8AC3E}">
        <p14:creationId xmlns:p14="http://schemas.microsoft.com/office/powerpoint/2010/main" val="4201421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668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31520"/>
            <a:ext cx="10515600" cy="5445443"/>
          </a:xfrm>
        </p:spPr>
        <p:txBody>
          <a:bodyPr/>
          <a:lstStyle/>
          <a:p>
            <a:r>
              <a:rPr lang="ru-RU" dirty="0"/>
              <a:t>Сохранение информации о файлах обеспечивает файловая система. Правила именования файлов, способы доступа к данным файла, структура его данных зависят как от типа используемой файловой системы, так и от типа файла. Файловая система берет на себя размещение информации файла на диске, сохранение информации об этом в таблице файлов диска и обеспечение доступа к этим данным. </a:t>
            </a:r>
          </a:p>
        </p:txBody>
      </p:sp>
    </p:spTree>
    <p:extLst>
      <p:ext uri="{BB962C8B-B14F-4D97-AF65-F5344CB8AC3E}">
        <p14:creationId xmlns:p14="http://schemas.microsoft.com/office/powerpoint/2010/main" val="9050733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668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32016"/>
            <a:ext cx="10515600" cy="5644947"/>
          </a:xfrm>
        </p:spPr>
        <p:txBody>
          <a:bodyPr/>
          <a:lstStyle/>
          <a:p>
            <a:r>
              <a:rPr lang="ru-RU" dirty="0"/>
              <a:t>Кроме имени каждый файл может иметь и другие свойства: </a:t>
            </a:r>
          </a:p>
          <a:p>
            <a:r>
              <a:rPr lang="ru-RU" dirty="0"/>
              <a:t>– расширение имени файла, характеризующее его тип (символы после последней точки, справочник типов см. </a:t>
            </a:r>
            <a:r>
              <a:rPr lang="ru-RU" i="1" dirty="0"/>
              <a:t>http://open-file.ru/</a:t>
            </a:r>
            <a:r>
              <a:rPr lang="ru-RU" dirty="0"/>
              <a:t>); </a:t>
            </a:r>
          </a:p>
          <a:p>
            <a:r>
              <a:rPr lang="ru-RU" dirty="0"/>
              <a:t>– атрибуты (архивный, только чтение, скрытый, шифрованный и пр.); </a:t>
            </a:r>
          </a:p>
          <a:p>
            <a:r>
              <a:rPr lang="ru-RU" dirty="0"/>
              <a:t>– время создания, изменения, последнего открытия; </a:t>
            </a:r>
          </a:p>
          <a:p>
            <a:r>
              <a:rPr lang="ru-RU" dirty="0"/>
              <a:t>– права доступа (безопасность); </a:t>
            </a:r>
          </a:p>
          <a:p>
            <a:r>
              <a:rPr lang="ru-RU" dirty="0"/>
              <a:t>– метаданные (название, тема, ключевые слова, авторы и пр.).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8068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0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1644"/>
            <a:ext cx="10515600" cy="5495319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Каждый логический раздел жесткого диска может быть </a:t>
            </a:r>
            <a:r>
              <a:rPr lang="ru-RU" dirty="0" err="1"/>
              <a:t>отформати-рован</a:t>
            </a:r>
            <a:r>
              <a:rPr lang="ru-RU" dirty="0"/>
              <a:t> в той или иной файловой системе. Например, основной файловой системой ОС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dirty="0"/>
              <a:t>на ядре </a:t>
            </a:r>
            <a:r>
              <a:rPr lang="ru-RU" b="1" dirty="0"/>
              <a:t>NT </a:t>
            </a:r>
            <a:r>
              <a:rPr lang="ru-RU" dirty="0"/>
              <a:t>является </a:t>
            </a:r>
            <a:r>
              <a:rPr lang="ru-RU" b="1" dirty="0"/>
              <a:t>NTFS</a:t>
            </a:r>
            <a:r>
              <a:rPr lang="ru-RU" dirty="0"/>
              <a:t>. Однако ОС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b="1" dirty="0" smtClean="0"/>
              <a:t> </a:t>
            </a:r>
            <a:r>
              <a:rPr lang="ru-RU" dirty="0"/>
              <a:t>может также работать и с информацией, хранящейся на разделах диска с файловой системой </a:t>
            </a:r>
            <a:r>
              <a:rPr lang="ru-RU" b="1" dirty="0"/>
              <a:t>FAT </a:t>
            </a:r>
            <a:r>
              <a:rPr lang="ru-RU" dirty="0"/>
              <a:t>и </a:t>
            </a:r>
            <a:r>
              <a:rPr lang="ru-RU" b="1" dirty="0"/>
              <a:t>FAT32 </a:t>
            </a:r>
            <a:endParaRPr lang="en-US" b="1" dirty="0" smtClean="0"/>
          </a:p>
          <a:p>
            <a:r>
              <a:rPr lang="ru-RU" b="1" dirty="0"/>
              <a:t>FAT32</a:t>
            </a:r>
            <a:r>
              <a:rPr lang="ru-RU" dirty="0"/>
              <a:t> является самой старой из рассматриваемых файловых систем и чаще всего используется на переносных </a:t>
            </a:r>
            <a:r>
              <a:rPr lang="ru-RU" dirty="0" err="1"/>
              <a:t>флеш</a:t>
            </a:r>
            <a:r>
              <a:rPr lang="ru-RU" dirty="0"/>
              <a:t>-накопителях — </a:t>
            </a:r>
            <a:r>
              <a:rPr lang="ru-RU" dirty="0" err="1"/>
              <a:t>флешках</a:t>
            </a:r>
            <a:r>
              <a:rPr lang="ru-RU" dirty="0"/>
              <a:t> или SD-картах.</a:t>
            </a:r>
          </a:p>
          <a:p>
            <a:r>
              <a:rPr lang="ru-RU" b="1" dirty="0"/>
              <a:t>NTFS</a:t>
            </a:r>
            <a:r>
              <a:rPr lang="ru-RU" dirty="0"/>
              <a:t> используется </a:t>
            </a:r>
            <a:r>
              <a:rPr lang="ru-RU" dirty="0" err="1"/>
              <a:t>Windows</a:t>
            </a:r>
            <a:r>
              <a:rPr lang="ru-RU" dirty="0"/>
              <a:t> как основная файловая система для диска, на котором установлена эта операционная система, и она также отлично подходит и для других встроенных дисков и разделов жесткого диска компьютера под управлением </a:t>
            </a:r>
            <a:r>
              <a:rPr lang="ru-RU" dirty="0" err="1"/>
              <a:t>Windows</a:t>
            </a:r>
            <a:r>
              <a:rPr lang="ru-RU" dirty="0"/>
              <a:t>.</a:t>
            </a:r>
          </a:p>
          <a:p>
            <a:r>
              <a:rPr lang="ru-RU" b="1" dirty="0" err="1"/>
              <a:t>exFAT</a:t>
            </a:r>
            <a:r>
              <a:rPr lang="ru-RU" dirty="0"/>
              <a:t> является более современным аналогом устаревшей системы FAT32 и её поддерживает большее количество устройств, чем NTFS, но всё ещё не так много, как «классическую» FAT32.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45096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363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14895"/>
            <a:ext cx="10515600" cy="546206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К преимуществам в данном случае можно отнести тот факт, что FAT32 стала своеобразным стандартом и используется до сих пор во всех сменных носителях по умолчанию. Если вы сегодня купите </a:t>
            </a:r>
            <a:r>
              <a:rPr lang="ru-RU" dirty="0" err="1"/>
              <a:t>флешку</a:t>
            </a:r>
            <a:r>
              <a:rPr lang="ru-RU" dirty="0"/>
              <a:t> или SD-карту — «с завода» на ней будет установлена файловая система FAT32. Сделано это в первую очередь для того, что бы ваш сменный носитель могли поддерживать не только современные компьютера и гаджета, но и старые устройства и игровые консоли, которые имеют USB порт и умеют работать только с файловой системой FAT32.</a:t>
            </a:r>
          </a:p>
          <a:p>
            <a:r>
              <a:rPr lang="ru-RU" dirty="0"/>
              <a:t>Однако, в связи с возрастом этой системы, она имеет и некоторые недостатки, основным из которых является ограничение по размеру файла и всего тома. Каждый отдельный файл в этой файловой системе не может иметь размер больше 4 гигабайт, а весь раздел с файловой системой FAT32 не может быть более 8 терабайт.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6510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0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31767"/>
            <a:ext cx="10515600" cy="554519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NTFS</a:t>
            </a:r>
            <a:r>
              <a:rPr lang="ru-RU" dirty="0"/>
              <a:t> — это более современная и технологичная файловая система, о чем говорит даже расшифровка аббревиатуры её названия -«</a:t>
            </a:r>
            <a:r>
              <a:rPr lang="ru-RU" dirty="0" err="1"/>
              <a:t>new</a:t>
            </a:r>
            <a:r>
              <a:rPr lang="ru-RU" dirty="0"/>
              <a:t> </a:t>
            </a:r>
            <a:r>
              <a:rPr lang="ru-RU" dirty="0" err="1"/>
              <a:t>technology</a:t>
            </a:r>
            <a:r>
              <a:rPr lang="ru-RU" dirty="0"/>
              <a:t> </a:t>
            </a:r>
            <a:r>
              <a:rPr lang="ru-RU" dirty="0" err="1"/>
              <a:t>file</a:t>
            </a:r>
            <a:r>
              <a:rPr lang="ru-RU" dirty="0"/>
              <a:t> </a:t>
            </a:r>
            <a:r>
              <a:rPr lang="ru-RU" dirty="0" err="1"/>
              <a:t>system</a:t>
            </a:r>
            <a:r>
              <a:rPr lang="ru-RU" dirty="0"/>
              <a:t>». Больше всего её любит операционная система </a:t>
            </a:r>
            <a:r>
              <a:rPr lang="ru-RU" dirty="0" err="1"/>
              <a:t>Windows</a:t>
            </a:r>
            <a:r>
              <a:rPr lang="ru-RU" dirty="0"/>
              <a:t>, что в общем и не удивительно — ведь и то, и другое, разработано компанией </a:t>
            </a:r>
            <a:r>
              <a:rPr lang="ru-RU" dirty="0" err="1"/>
              <a:t>Microsoft</a:t>
            </a:r>
            <a:r>
              <a:rPr lang="ru-RU" dirty="0"/>
              <a:t>.</a:t>
            </a:r>
          </a:p>
          <a:p>
            <a:r>
              <a:rPr lang="ru-RU" dirty="0"/>
              <a:t>Начиная с версии операционной системы от </a:t>
            </a:r>
            <a:r>
              <a:rPr lang="ru-RU" dirty="0" err="1"/>
              <a:t>Microsoft</a:t>
            </a:r>
            <a:r>
              <a:rPr lang="ru-RU" dirty="0"/>
              <a:t> под названием XP, в которой система NTFS впервые и стала стандартном, при установке </a:t>
            </a:r>
            <a:r>
              <a:rPr lang="ru-RU" dirty="0" err="1"/>
              <a:t>Windows</a:t>
            </a:r>
            <a:r>
              <a:rPr lang="ru-RU" dirty="0"/>
              <a:t> диалоговое окно обязательно попросит вас отформатировать системный раздел именно в эту файловую систему. На данный момент считается, что об ограничениях файловой системы NTFS вам, теоретически, не придётся беспокоиться ещё долгие годы.</a:t>
            </a:r>
          </a:p>
          <a:p>
            <a:r>
              <a:rPr lang="ru-RU" dirty="0"/>
              <a:t>Помимо отсутствия серьезных ограничений на размер файла и раздела, NTFS имеет несколько дополнительных преимуществ, таких как: поддержка прав доступа к файлам (для повышения безопасности данных), </a:t>
            </a:r>
            <a:r>
              <a:rPr lang="ru-RU" dirty="0" err="1"/>
              <a:t>журналирование</a:t>
            </a:r>
            <a:r>
              <a:rPr lang="ru-RU" dirty="0"/>
              <a:t> изменений (для восстановления файловой структуры в случае сбоя), шифрование, дисковые квоты, жёсткие ссылки, и другие современные функции, которые делают NTFS идеальной для системного диска.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92058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0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31767"/>
            <a:ext cx="10515600" cy="554519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К несчастью, NTFS не совместима с большинством других операционных систем, так как она была разработана под требования ОС </a:t>
            </a:r>
            <a:r>
              <a:rPr lang="ru-RU" dirty="0" err="1"/>
              <a:t>Windows</a:t>
            </a:r>
            <a:r>
              <a:rPr lang="ru-RU" dirty="0"/>
              <a:t>. С ней отлично работают все версии операционной системы от </a:t>
            </a:r>
            <a:r>
              <a:rPr lang="ru-RU" dirty="0" err="1"/>
              <a:t>Microsoft</a:t>
            </a:r>
            <a:r>
              <a:rPr lang="ru-RU" dirty="0"/>
              <a:t> начиная с XP и заканчивая последней на сегодняшний день </a:t>
            </a:r>
            <a:r>
              <a:rPr lang="ru-RU" dirty="0" err="1"/>
              <a:t>Windows</a:t>
            </a:r>
            <a:r>
              <a:rPr lang="ru-RU" dirty="0"/>
              <a:t> 10, но вот другие ОС имеют значительные ограничения при работе с ней.</a:t>
            </a:r>
          </a:p>
          <a:p>
            <a:r>
              <a:rPr lang="ru-RU" dirty="0"/>
              <a:t>К примеру, </a:t>
            </a:r>
            <a:r>
              <a:rPr lang="ru-RU" dirty="0" err="1"/>
              <a:t>Mac</a:t>
            </a:r>
            <a:r>
              <a:rPr lang="ru-RU" dirty="0"/>
              <a:t> OS может только считывать данные с дисков с файловой системой NTFS, но не может записывать на них. Некоторые редкие дистрибутивы </a:t>
            </a:r>
            <a:r>
              <a:rPr lang="ru-RU" dirty="0" err="1"/>
              <a:t>линукса</a:t>
            </a:r>
            <a:r>
              <a:rPr lang="ru-RU" dirty="0"/>
              <a:t> могут иметь возможность записи на диски с NTFS, но большинство всё же ограничены лишь чтением информации. Ни одна из версии </a:t>
            </a:r>
            <a:r>
              <a:rPr lang="ru-RU" dirty="0" err="1"/>
              <a:t>Playstation</a:t>
            </a:r>
            <a:r>
              <a:rPr lang="ru-RU" dirty="0"/>
              <a:t> не может работать с NTFS, так же как и </a:t>
            </a:r>
            <a:r>
              <a:rPr lang="ru-RU" dirty="0" err="1"/>
              <a:t>Xbox</a:t>
            </a:r>
            <a:r>
              <a:rPr lang="ru-RU" dirty="0"/>
              <a:t> 360 от </a:t>
            </a:r>
            <a:r>
              <a:rPr lang="ru-RU" dirty="0" err="1"/>
              <a:t>Microsoft</a:t>
            </a:r>
            <a:r>
              <a:rPr lang="ru-RU" dirty="0"/>
              <a:t>, и лишь новая </a:t>
            </a:r>
            <a:r>
              <a:rPr lang="ru-RU" dirty="0" err="1"/>
              <a:t>Xbox</a:t>
            </a:r>
            <a:r>
              <a:rPr lang="ru-RU" dirty="0"/>
              <a:t> </a:t>
            </a:r>
            <a:r>
              <a:rPr lang="ru-RU" dirty="0" err="1"/>
              <a:t>One</a:t>
            </a:r>
            <a:r>
              <a:rPr lang="ru-RU" dirty="0"/>
              <a:t> поддерживает эту файловую систему.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08074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0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82138"/>
            <a:ext cx="10515600" cy="5694825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err="1"/>
              <a:t>exFAT</a:t>
            </a:r>
            <a:r>
              <a:rPr lang="ru-RU" dirty="0"/>
              <a:t> была впервые представлена в 2008 году и является наиболее современной из рассматриваемых в этой статье файловых систем, её поддержка была добавлена в </a:t>
            </a:r>
            <a:r>
              <a:rPr lang="ru-RU" dirty="0" err="1"/>
              <a:t>Windows</a:t>
            </a:r>
            <a:r>
              <a:rPr lang="ru-RU" dirty="0"/>
              <a:t> начиная с версии XP при помощи обновлений ОС.</a:t>
            </a:r>
          </a:p>
          <a:p>
            <a:r>
              <a:rPr lang="ru-RU" dirty="0"/>
              <a:t>Файловая система </a:t>
            </a:r>
            <a:r>
              <a:rPr lang="ru-RU" dirty="0" err="1"/>
              <a:t>exFAT</a:t>
            </a:r>
            <a:r>
              <a:rPr lang="ru-RU" dirty="0"/>
              <a:t> была создана и оптимизирована для использования на внешних накопителях — </a:t>
            </a:r>
            <a:r>
              <a:rPr lang="ru-RU" dirty="0" err="1"/>
              <a:t>флешках</a:t>
            </a:r>
            <a:r>
              <a:rPr lang="ru-RU" dirty="0"/>
              <a:t>, SD-картах и внешних жестких дисках, и призвана заменить собой устаревшую систему FAT32. Она является самой легкой и простой файловой системой благодаря отсутствию различных специализированных особенностей, присущих NTFS, равно как и практически полному отсутствию ограничений на размер файла и раздела, которые имеет FAT32.</a:t>
            </a:r>
          </a:p>
          <a:p>
            <a:r>
              <a:rPr lang="ru-RU" dirty="0"/>
              <a:t>Также </a:t>
            </a:r>
            <a:r>
              <a:rPr lang="ru-RU" dirty="0" err="1"/>
              <a:t>exFAT</a:t>
            </a:r>
            <a:r>
              <a:rPr lang="ru-RU" dirty="0"/>
              <a:t> обладает лучшей совместимостью с различными операционными системами, чем NTFS, и устройства с ней отлично читаются и перезаписываются как на </a:t>
            </a:r>
            <a:r>
              <a:rPr lang="ru-RU" dirty="0" err="1"/>
              <a:t>Windows</a:t>
            </a:r>
            <a:r>
              <a:rPr lang="ru-RU" dirty="0"/>
              <a:t> и </a:t>
            </a:r>
            <a:r>
              <a:rPr lang="ru-RU" dirty="0" err="1"/>
              <a:t>Mac</a:t>
            </a:r>
            <a:r>
              <a:rPr lang="ru-RU" dirty="0"/>
              <a:t> OS, так и на </a:t>
            </a:r>
            <a:r>
              <a:rPr lang="ru-RU" dirty="0" err="1"/>
              <a:t>Linux</a:t>
            </a:r>
            <a:r>
              <a:rPr lang="ru-RU" dirty="0"/>
              <a:t> (при условии установки некоторого программного обеспечения).</a:t>
            </a:r>
          </a:p>
          <a:p>
            <a:r>
              <a:rPr lang="ru-RU" dirty="0"/>
              <a:t>Так как </a:t>
            </a:r>
            <a:r>
              <a:rPr lang="ru-RU" dirty="0" err="1"/>
              <a:t>exFAT</a:t>
            </a:r>
            <a:r>
              <a:rPr lang="ru-RU" dirty="0"/>
              <a:t> поддерживается операционной системой </a:t>
            </a:r>
            <a:r>
              <a:rPr lang="ru-RU" dirty="0" err="1"/>
              <a:t>Mac</a:t>
            </a:r>
            <a:r>
              <a:rPr lang="ru-RU" dirty="0"/>
              <a:t> OS по умолчанию, то вероятно она будет поддерживаться и большинством других современных девайсов, с которым работают устройства от </a:t>
            </a:r>
            <a:r>
              <a:rPr lang="ru-RU" dirty="0" err="1"/>
              <a:t>Apple</a:t>
            </a:r>
            <a:r>
              <a:rPr lang="ru-RU" dirty="0"/>
              <a:t>, например, цифровыми камерами.</a:t>
            </a:r>
          </a:p>
          <a:p>
            <a:r>
              <a:rPr lang="ru-RU" dirty="0"/>
              <a:t>Современные версии игровых консолей, такие как </a:t>
            </a:r>
            <a:r>
              <a:rPr lang="ru-RU" dirty="0" err="1"/>
              <a:t>Xbox</a:t>
            </a:r>
            <a:r>
              <a:rPr lang="ru-RU" dirty="0"/>
              <a:t> </a:t>
            </a:r>
            <a:r>
              <a:rPr lang="ru-RU" dirty="0" err="1"/>
              <a:t>One</a:t>
            </a:r>
            <a:r>
              <a:rPr lang="ru-RU" dirty="0"/>
              <a:t> и </a:t>
            </a:r>
            <a:r>
              <a:rPr lang="ru-RU" dirty="0" err="1"/>
              <a:t>Playstation</a:t>
            </a:r>
            <a:r>
              <a:rPr lang="ru-RU" dirty="0"/>
              <a:t> 4, также поддерживают устройства с файловой системой </a:t>
            </a:r>
            <a:r>
              <a:rPr lang="ru-RU" dirty="0" err="1"/>
              <a:t>exFAT</a:t>
            </a:r>
            <a:r>
              <a:rPr lang="ru-RU" dirty="0"/>
              <a:t>, в отличие от их предыдущих версий (</a:t>
            </a:r>
            <a:r>
              <a:rPr lang="ru-RU" dirty="0" err="1"/>
              <a:t>Xbox</a:t>
            </a:r>
            <a:r>
              <a:rPr lang="ru-RU" dirty="0"/>
              <a:t> 360 и </a:t>
            </a:r>
            <a:r>
              <a:rPr lang="ru-RU" dirty="0" err="1"/>
              <a:t>Playstation</a:t>
            </a:r>
            <a:r>
              <a:rPr lang="ru-RU" dirty="0"/>
              <a:t> 3).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32535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363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98269"/>
            <a:ext cx="10515600" cy="547869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При организации разделов в первый сектор диска (цилиндр 0, голов-ка 0, сектор 1) заносится главная загрузочная запись – </a:t>
            </a:r>
            <a:r>
              <a:rPr lang="ru-RU" b="1" dirty="0" err="1"/>
              <a:t>Master</a:t>
            </a:r>
            <a:r>
              <a:rPr lang="ru-RU" b="1" dirty="0"/>
              <a:t> </a:t>
            </a:r>
            <a:r>
              <a:rPr lang="ru-RU" b="1" dirty="0" err="1"/>
              <a:t>Boot</a:t>
            </a:r>
            <a:r>
              <a:rPr lang="ru-RU" b="1" dirty="0"/>
              <a:t> </a:t>
            </a:r>
            <a:r>
              <a:rPr lang="ru-RU" b="1" dirty="0" err="1"/>
              <a:t>Record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b="1" dirty="0"/>
              <a:t>MBR</a:t>
            </a:r>
            <a:r>
              <a:rPr lang="ru-RU" dirty="0"/>
              <a:t>). В ней содержатся: </a:t>
            </a:r>
          </a:p>
          <a:p>
            <a:r>
              <a:rPr lang="ru-RU" dirty="0"/>
              <a:t>1) исполняемый код – программа начальной загрузки (внесистемный загрузчик – </a:t>
            </a:r>
            <a:r>
              <a:rPr lang="ru-RU" dirty="0" err="1"/>
              <a:t>non-system</a:t>
            </a:r>
            <a:r>
              <a:rPr lang="ru-RU" dirty="0"/>
              <a:t> </a:t>
            </a:r>
            <a:r>
              <a:rPr lang="ru-RU" dirty="0" err="1"/>
              <a:t>bootstrap</a:t>
            </a:r>
            <a:r>
              <a:rPr lang="ru-RU" dirty="0"/>
              <a:t>); </a:t>
            </a:r>
          </a:p>
          <a:p>
            <a:r>
              <a:rPr lang="ru-RU" dirty="0"/>
              <a:t>2) таблица разделов – таблица разбиения диска (</a:t>
            </a:r>
            <a:r>
              <a:rPr lang="ru-RU" dirty="0" err="1"/>
              <a:t>Disk</a:t>
            </a:r>
            <a:r>
              <a:rPr lang="ru-RU" dirty="0"/>
              <a:t> </a:t>
            </a:r>
            <a:r>
              <a:rPr lang="ru-RU" dirty="0" err="1"/>
              <a:t>Partition</a:t>
            </a:r>
            <a:r>
              <a:rPr lang="ru-RU" dirty="0"/>
              <a:t> </a:t>
            </a:r>
            <a:r>
              <a:rPr lang="ru-RU" dirty="0" err="1"/>
              <a:t>Table</a:t>
            </a:r>
            <a:r>
              <a:rPr lang="ru-RU" dirty="0"/>
              <a:t>). </a:t>
            </a:r>
          </a:p>
          <a:p>
            <a:endParaRPr lang="ru-RU" dirty="0"/>
          </a:p>
          <a:p>
            <a:r>
              <a:rPr lang="ru-RU" dirty="0"/>
              <a:t>В таблице разбиения диска содержатся сведения о том, с каких </a:t>
            </a:r>
            <a:r>
              <a:rPr lang="ru-RU" dirty="0" smtClean="0"/>
              <a:t>цилиндров</a:t>
            </a:r>
            <a:r>
              <a:rPr lang="ru-RU" dirty="0"/>
              <a:t>, головок и секторов начинаются и какими заканчиваются </a:t>
            </a:r>
            <a:r>
              <a:rPr lang="ru-RU" dirty="0" smtClean="0"/>
              <a:t>имеющиеся </a:t>
            </a:r>
            <a:r>
              <a:rPr lang="ru-RU" dirty="0"/>
              <a:t>на диске разделы. В этой таблице также содержатся указания для системной </a:t>
            </a:r>
            <a:r>
              <a:rPr lang="ru-RU" b="1" dirty="0"/>
              <a:t>BIOS</a:t>
            </a:r>
            <a:r>
              <a:rPr lang="ru-RU" dirty="0"/>
              <a:t>, какой из разделов является загрузочным, т.е. где следует искать основные файлы операционной системы. Сектора и дорожки </a:t>
            </a:r>
            <a:r>
              <a:rPr lang="ru-RU" dirty="0" smtClean="0"/>
              <a:t>формируются </a:t>
            </a:r>
            <a:r>
              <a:rPr lang="ru-RU" dirty="0"/>
              <a:t>во время низкоуровневого форматирования при изготовлении жесткого диска (размер сектора равен 512 байт). </a:t>
            </a:r>
          </a:p>
        </p:txBody>
      </p:sp>
    </p:spTree>
    <p:extLst>
      <p:ext uri="{BB962C8B-B14F-4D97-AF65-F5344CB8AC3E}">
        <p14:creationId xmlns:p14="http://schemas.microsoft.com/office/powerpoint/2010/main" val="23600704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0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65018"/>
            <a:ext cx="10515600" cy="5511945"/>
          </a:xfrm>
        </p:spPr>
        <p:txBody>
          <a:bodyPr/>
          <a:lstStyle/>
          <a:p>
            <a:r>
              <a:rPr lang="ru-RU" dirty="0"/>
              <a:t>Поскольку файловые системы являются общим хранилищем файлов, принадлежащих разным пользователям, системы управления файлами должны обеспечивать авторизацию доступа к файлам. В общем виде под-ход состоит в том, что по отношению к каждому зарегистрированному пользователю данной операционной системы для каждого существующего файла указываются действия, которые разрешены или запрещены данному пользователю или группе пользователей. В современных ОС для ПК </a:t>
            </a:r>
            <a:r>
              <a:rPr lang="ru-RU" dirty="0" smtClean="0"/>
              <a:t>предопределены </a:t>
            </a:r>
            <a:r>
              <a:rPr lang="ru-RU" dirty="0"/>
              <a:t>3 основные группы с разными правами: </a:t>
            </a:r>
            <a:r>
              <a:rPr lang="ru-RU" b="1" dirty="0"/>
              <a:t>администраторы</a:t>
            </a:r>
            <a:r>
              <a:rPr lang="ru-RU" dirty="0"/>
              <a:t>, </a:t>
            </a:r>
            <a:r>
              <a:rPr lang="ru-RU" b="1" dirty="0"/>
              <a:t>опытные пользователи</a:t>
            </a:r>
            <a:r>
              <a:rPr lang="ru-RU" dirty="0"/>
              <a:t>, </a:t>
            </a:r>
            <a:r>
              <a:rPr lang="ru-RU" b="1" dirty="0"/>
              <a:t>пользователи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506329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363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1644"/>
            <a:ext cx="10515600" cy="5495319"/>
          </a:xfrm>
        </p:spPr>
        <p:txBody>
          <a:bodyPr>
            <a:normAutofit fontScale="92500"/>
          </a:bodyPr>
          <a:lstStyle/>
          <a:p>
            <a:r>
              <a:rPr lang="ru-RU" dirty="0"/>
              <a:t>В файловых системах </a:t>
            </a:r>
            <a:r>
              <a:rPr lang="ru-RU" b="1" dirty="0"/>
              <a:t>FAT </a:t>
            </a:r>
            <a:r>
              <a:rPr lang="ru-RU" dirty="0"/>
              <a:t>и </a:t>
            </a:r>
            <a:r>
              <a:rPr lang="ru-RU" b="1" dirty="0"/>
              <a:t>NTFS </a:t>
            </a:r>
            <a:r>
              <a:rPr lang="ru-RU" dirty="0"/>
              <a:t>может существовать несколько логических дисков (каждый винчестер может быть одним разделом или может быть разбит на несколько логических дисков, общие сетевые </a:t>
            </a:r>
            <a:r>
              <a:rPr lang="ru-RU" dirty="0" smtClean="0"/>
              <a:t>ресур</a:t>
            </a:r>
            <a:r>
              <a:rPr lang="ru-RU" dirty="0"/>
              <a:t>сы при необходимости также могут быть подключены как логические </a:t>
            </a:r>
            <a:r>
              <a:rPr lang="ru-RU" dirty="0" smtClean="0"/>
              <a:t>диски</a:t>
            </a:r>
            <a:r>
              <a:rPr lang="ru-RU" dirty="0"/>
              <a:t>). Каждый логический диск имеет имя – латинская буква с двоеточием. A: и B: зарезервированы для флоппи-дисководов; жесткие, лазерные, </a:t>
            </a:r>
            <a:r>
              <a:rPr lang="ru-RU" dirty="0" smtClean="0"/>
              <a:t>сетевые </a:t>
            </a:r>
            <a:r>
              <a:rPr lang="ru-RU" dirty="0"/>
              <a:t>диски – C:, D: и т. д.. С этого имени начинается дерево каталогов </a:t>
            </a:r>
            <a:r>
              <a:rPr lang="ru-RU" dirty="0" smtClean="0"/>
              <a:t>диска </a:t>
            </a:r>
            <a:r>
              <a:rPr lang="ru-RU" dirty="0"/>
              <a:t>(см. рисунок 3.3). Полное имя файла начинается с имени диска, далее может идти перечисление папок (путь к файлу), последним идет имя фай-ла. Например, E:\Program </a:t>
            </a:r>
            <a:r>
              <a:rPr lang="ru-RU" dirty="0" err="1"/>
              <a:t>Files</a:t>
            </a:r>
            <a:r>
              <a:rPr lang="ru-RU" dirty="0"/>
              <a:t>\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Office</a:t>
            </a:r>
            <a:r>
              <a:rPr lang="ru-RU" dirty="0"/>
              <a:t>\Office11\ Winword.exe. Таким образом, в этих системах может существовать несколько изолированных файловых деревьев. Каждый файл имеет расширение (символы после последней точки в имени файла – Winword.exe, Заяв-ка12.12.2006.doc). </a:t>
            </a:r>
          </a:p>
        </p:txBody>
      </p:sp>
    </p:spTree>
    <p:extLst>
      <p:ext uri="{BB962C8B-B14F-4D97-AF65-F5344CB8AC3E}">
        <p14:creationId xmlns:p14="http://schemas.microsoft.com/office/powerpoint/2010/main" val="30486663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351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31520"/>
            <a:ext cx="10515600" cy="5445443"/>
          </a:xfrm>
        </p:spPr>
        <p:txBody>
          <a:bodyPr/>
          <a:lstStyle/>
          <a:p>
            <a:r>
              <a:rPr lang="ru-RU" dirty="0"/>
              <a:t>На ПК может использоваться также ОС </a:t>
            </a:r>
            <a:r>
              <a:rPr lang="ru-RU" b="1" dirty="0" err="1" smtClean="0"/>
              <a:t>Linux</a:t>
            </a:r>
            <a:r>
              <a:rPr lang="ru-RU" dirty="0"/>
              <a:t>, которая имеет собственную файловую </a:t>
            </a:r>
            <a:r>
              <a:rPr lang="ru-RU" dirty="0" smtClean="0"/>
              <a:t>систему</a:t>
            </a:r>
            <a:r>
              <a:rPr lang="ru-RU" dirty="0"/>
              <a:t>. Принципиальное отличие этой файловой системы – отсутствие имен дисков и расширений файлов. Это централизованная файловая система, вся совокупность каталогов и файлов </a:t>
            </a:r>
            <a:r>
              <a:rPr lang="ru-RU" dirty="0" smtClean="0"/>
              <a:t>представлена </a:t>
            </a:r>
            <a:r>
              <a:rPr lang="ru-RU" dirty="0"/>
              <a:t>как единое дерево. Для подключения дисков используется операция монтирования дисков к общей файловой системе. </a:t>
            </a:r>
          </a:p>
          <a:p>
            <a:r>
              <a:rPr lang="ru-RU" dirty="0"/>
              <a:t>CD и DVD диски используют файловые системы, предназначенные специально для </a:t>
            </a:r>
            <a:r>
              <a:rPr lang="ru-RU" dirty="0" smtClean="0"/>
              <a:t>работы </a:t>
            </a:r>
            <a:r>
              <a:rPr lang="ru-RU" dirty="0"/>
              <a:t>с оптическими дисками (ISO 9660, </a:t>
            </a:r>
            <a:r>
              <a:rPr lang="ru-RU" b="1" dirty="0"/>
              <a:t>CDFS, UDF </a:t>
            </a:r>
            <a:r>
              <a:rPr lang="ru-RU" dirty="0"/>
              <a:t>и пр.). </a:t>
            </a:r>
          </a:p>
        </p:txBody>
      </p:sp>
    </p:spTree>
    <p:extLst>
      <p:ext uri="{BB962C8B-B14F-4D97-AF65-F5344CB8AC3E}">
        <p14:creationId xmlns:p14="http://schemas.microsoft.com/office/powerpoint/2010/main" val="11408414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668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14895"/>
            <a:ext cx="10515600" cy="5462068"/>
          </a:xfrm>
        </p:spPr>
        <p:txBody>
          <a:bodyPr/>
          <a:lstStyle/>
          <a:p>
            <a:r>
              <a:rPr lang="ru-RU" dirty="0"/>
              <a:t>В файловой системе </a:t>
            </a:r>
            <a:r>
              <a:rPr lang="ru-RU" b="1" dirty="0"/>
              <a:t>FAT </a:t>
            </a:r>
            <a:r>
              <a:rPr lang="ru-RU" dirty="0"/>
              <a:t>каждый логический раздел диска (том) имеет собственную таблицу размещения файлов (</a:t>
            </a:r>
            <a:r>
              <a:rPr lang="ru-RU" dirty="0" err="1"/>
              <a:t>File</a:t>
            </a:r>
            <a:r>
              <a:rPr lang="ru-RU" dirty="0"/>
              <a:t> </a:t>
            </a:r>
            <a:r>
              <a:rPr lang="ru-RU" dirty="0" err="1"/>
              <a:t>Allocation</a:t>
            </a:r>
            <a:r>
              <a:rPr lang="ru-RU" dirty="0"/>
              <a:t> </a:t>
            </a:r>
            <a:r>
              <a:rPr lang="ru-RU" dirty="0" err="1"/>
              <a:t>Table</a:t>
            </a:r>
            <a:r>
              <a:rPr lang="ru-RU" dirty="0"/>
              <a:t> – </a:t>
            </a:r>
            <a:r>
              <a:rPr lang="ru-RU" b="1" dirty="0"/>
              <a:t>FAT</a:t>
            </a:r>
            <a:r>
              <a:rPr lang="ru-RU" dirty="0"/>
              <a:t>), которая выполняет две функции: содержит информацию </a:t>
            </a:r>
            <a:r>
              <a:rPr lang="ru-RU" dirty="0" smtClean="0"/>
              <a:t>распределения </a:t>
            </a:r>
            <a:r>
              <a:rPr lang="ru-RU" dirty="0"/>
              <a:t>данных каждого файла по кластерам раздела диска в форме списка связей модулей распределения и указывает, какие кластеры свободны. </a:t>
            </a:r>
          </a:p>
        </p:txBody>
      </p:sp>
    </p:spTree>
    <p:extLst>
      <p:ext uri="{BB962C8B-B14F-4D97-AF65-F5344CB8AC3E}">
        <p14:creationId xmlns:p14="http://schemas.microsoft.com/office/powerpoint/2010/main" val="20009611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2650"/>
          </a:xfrm>
        </p:spPr>
        <p:txBody>
          <a:bodyPr>
            <a:normAutofit fontScale="90000"/>
          </a:bodyPr>
          <a:lstStyle/>
          <a:p>
            <a:r>
              <a:rPr lang="ru-RU" dirty="0"/>
              <a:t>Структура тома в </a:t>
            </a:r>
            <a:r>
              <a:rPr lang="en-US" b="1" dirty="0"/>
              <a:t>FAT </a:t>
            </a:r>
            <a:r>
              <a:rPr lang="en-US" dirty="0"/>
              <a:t>	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2881" y="2460568"/>
            <a:ext cx="10720195" cy="141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820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363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98269"/>
            <a:ext cx="10515600" cy="5478694"/>
          </a:xfrm>
        </p:spPr>
        <p:txBody>
          <a:bodyPr/>
          <a:lstStyle/>
          <a:p>
            <a:r>
              <a:rPr lang="ru-RU" dirty="0"/>
              <a:t>Том, отформатированный для использования файловой системы </a:t>
            </a:r>
            <a:r>
              <a:rPr lang="ru-RU" b="1" dirty="0"/>
              <a:t>FAT</a:t>
            </a:r>
            <a:r>
              <a:rPr lang="ru-RU" dirty="0"/>
              <a:t>, размечается по класт</a:t>
            </a:r>
            <a:r>
              <a:rPr lang="ru-RU" b="1" dirty="0"/>
              <a:t>ерам (</a:t>
            </a:r>
            <a:r>
              <a:rPr lang="ru-RU" dirty="0"/>
              <a:t>минимальная </a:t>
            </a:r>
            <a:r>
              <a:rPr lang="ru-RU" b="1" dirty="0"/>
              <a:t>а</a:t>
            </a:r>
            <a:r>
              <a:rPr lang="ru-RU" dirty="0"/>
              <a:t>дресуемая единица в </a:t>
            </a:r>
            <a:r>
              <a:rPr lang="ru-RU" dirty="0" smtClean="0"/>
              <a:t>фай</a:t>
            </a:r>
            <a:r>
              <a:rPr lang="ru-RU" dirty="0"/>
              <a:t>ловой системе). Размер кластера по умолчанию определяется размером тома. В название версии </a:t>
            </a:r>
            <a:r>
              <a:rPr lang="ru-RU" b="1" dirty="0"/>
              <a:t>FAT </a:t>
            </a:r>
            <a:r>
              <a:rPr lang="ru-RU" dirty="0"/>
              <a:t>входит число, которое указывает </a:t>
            </a:r>
            <a:r>
              <a:rPr lang="ru-RU" dirty="0" smtClean="0"/>
              <a:t>разрядность</a:t>
            </a:r>
            <a:r>
              <a:rPr lang="ru-RU" dirty="0"/>
              <a:t>, применяемую для идентификации кластеров на диске. 12-разрядный идентификатор кластеров в </a:t>
            </a:r>
            <a:r>
              <a:rPr lang="ru-RU" b="1" dirty="0"/>
              <a:t>FAT12 </a:t>
            </a:r>
            <a:r>
              <a:rPr lang="ru-RU" dirty="0"/>
              <a:t>ограничивает размер </a:t>
            </a:r>
            <a:r>
              <a:rPr lang="ru-RU" dirty="0" smtClean="0"/>
              <a:t>дискового </a:t>
            </a:r>
            <a:r>
              <a:rPr lang="ru-RU" dirty="0"/>
              <a:t>раздела 212 (4096) кластерами. </a:t>
            </a:r>
            <a:r>
              <a:rPr lang="ru-RU" b="1" dirty="0"/>
              <a:t>FAT16 </a:t>
            </a:r>
            <a:r>
              <a:rPr lang="ru-RU" dirty="0"/>
              <a:t>– за счет 16-разрядных </a:t>
            </a:r>
            <a:r>
              <a:rPr lang="ru-RU" dirty="0" smtClean="0"/>
              <a:t>идентификаторов </a:t>
            </a:r>
            <a:r>
              <a:rPr lang="ru-RU" dirty="0"/>
              <a:t>кластеров – может адресовать до 216 (65 536) кластеров. В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dirty="0"/>
              <a:t>2000 размер кластера </a:t>
            </a:r>
            <a:r>
              <a:rPr lang="ru-RU" b="1" dirty="0"/>
              <a:t>FAT16 </a:t>
            </a:r>
            <a:r>
              <a:rPr lang="ru-RU" dirty="0"/>
              <a:t>варьируется от 512 байт до 64 Кб, поэтому размер FАТ16-тома ограничен 4 Гб. Размер кластеров, </a:t>
            </a:r>
            <a:r>
              <a:rPr lang="ru-RU" dirty="0" smtClean="0"/>
              <a:t>используемых </a:t>
            </a:r>
            <a:r>
              <a:rPr lang="ru-RU" b="1" dirty="0" err="1"/>
              <a:t>Windows</a:t>
            </a:r>
            <a:r>
              <a:rPr lang="ru-RU" b="1" dirty="0"/>
              <a:t> 2000</a:t>
            </a:r>
            <a:r>
              <a:rPr lang="ru-RU" dirty="0"/>
              <a:t>, зависит от размера тома </a:t>
            </a:r>
          </a:p>
        </p:txBody>
      </p:sp>
    </p:spTree>
    <p:extLst>
      <p:ext uri="{BB962C8B-B14F-4D97-AF65-F5344CB8AC3E}">
        <p14:creationId xmlns:p14="http://schemas.microsoft.com/office/powerpoint/2010/main" val="26151141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0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14895"/>
            <a:ext cx="10515600" cy="5462068"/>
          </a:xfrm>
        </p:spPr>
        <p:txBody>
          <a:bodyPr/>
          <a:lstStyle/>
          <a:p>
            <a:r>
              <a:rPr lang="ru-RU" dirty="0"/>
              <a:t>Пользователь имеет </a:t>
            </a:r>
            <a:r>
              <a:rPr lang="ru-RU" dirty="0" smtClean="0"/>
              <a:t>возможность </a:t>
            </a:r>
            <a:r>
              <a:rPr lang="ru-RU" dirty="0"/>
              <a:t>указать другой размер </a:t>
            </a:r>
            <a:r>
              <a:rPr lang="ru-RU" dirty="0" smtClean="0"/>
              <a:t>кластера</a:t>
            </a:r>
            <a:r>
              <a:rPr lang="ru-RU" dirty="0"/>
              <a:t>, однако устанавливаемый размер не может быть меньше раз-мера по умолчанию. Ограничение системы </a:t>
            </a:r>
            <a:r>
              <a:rPr lang="ru-RU" b="1" dirty="0"/>
              <a:t>FAT </a:t>
            </a:r>
            <a:r>
              <a:rPr lang="ru-RU" dirty="0"/>
              <a:t>на размер </a:t>
            </a:r>
            <a:r>
              <a:rPr lang="ru-RU" dirty="0" smtClean="0"/>
              <a:t>логического </a:t>
            </a:r>
            <a:r>
              <a:rPr lang="ru-RU" dirty="0"/>
              <a:t>диска составляет 4 </a:t>
            </a:r>
            <a:r>
              <a:rPr lang="ru-RU" dirty="0" err="1"/>
              <a:t>Gb</a:t>
            </a:r>
            <a:r>
              <a:rPr lang="ru-RU" dirty="0"/>
              <a:t>. Файловую систему </a:t>
            </a:r>
            <a:r>
              <a:rPr lang="ru-RU" b="1" dirty="0"/>
              <a:t>FAT</a:t>
            </a:r>
            <a:r>
              <a:rPr lang="ru-RU" dirty="0"/>
              <a:t>, не рекомендовалось </a:t>
            </a:r>
            <a:r>
              <a:rPr lang="ru-RU" dirty="0" smtClean="0"/>
              <a:t>использовать </a:t>
            </a:r>
            <a:r>
              <a:rPr lang="ru-RU" dirty="0"/>
              <a:t>для томов, размер ко-</a:t>
            </a:r>
            <a:r>
              <a:rPr lang="ru-RU" dirty="0" err="1"/>
              <a:t>торых</a:t>
            </a:r>
            <a:r>
              <a:rPr lang="ru-RU" dirty="0"/>
              <a:t> превышал 511 </a:t>
            </a:r>
            <a:r>
              <a:rPr lang="ru-RU" dirty="0" err="1"/>
              <a:t>Mb</a:t>
            </a:r>
            <a:r>
              <a:rPr lang="ru-RU" dirty="0"/>
              <a:t>. </a:t>
            </a:r>
          </a:p>
          <a:p>
            <a:r>
              <a:rPr lang="ru-RU" dirty="0"/>
              <a:t>Файловая система </a:t>
            </a:r>
            <a:r>
              <a:rPr lang="ru-RU" b="1" dirty="0"/>
              <a:t>FAT32 </a:t>
            </a:r>
            <a:r>
              <a:rPr lang="ru-RU" dirty="0"/>
              <a:t>впервые появилась в </a:t>
            </a:r>
            <a:r>
              <a:rPr lang="ru-RU" b="1" dirty="0" err="1"/>
              <a:t>Windows</a:t>
            </a:r>
            <a:r>
              <a:rPr lang="ru-RU" b="1" dirty="0"/>
              <a:t> 95 OSR2</a:t>
            </a:r>
            <a:r>
              <a:rPr lang="ru-RU" dirty="0"/>
              <a:t>, затем использовалась в </a:t>
            </a:r>
            <a:r>
              <a:rPr lang="ru-RU" b="1" dirty="0" err="1"/>
              <a:t>Windows</a:t>
            </a:r>
            <a:r>
              <a:rPr lang="ru-RU" b="1" dirty="0"/>
              <a:t> 98 </a:t>
            </a:r>
            <a:r>
              <a:rPr lang="ru-RU" dirty="0"/>
              <a:t>и </a:t>
            </a:r>
            <a:r>
              <a:rPr lang="ru-RU" b="1" dirty="0" err="1"/>
              <a:t>Windows</a:t>
            </a:r>
            <a:r>
              <a:rPr lang="ru-RU" b="1" dirty="0"/>
              <a:t> ME</a:t>
            </a:r>
            <a:r>
              <a:rPr lang="ru-RU" dirty="0"/>
              <a:t>. </a:t>
            </a:r>
            <a:r>
              <a:rPr lang="ru-RU" b="1" dirty="0"/>
              <a:t>FAT32 </a:t>
            </a:r>
            <a:r>
              <a:rPr lang="ru-RU" dirty="0"/>
              <a:t>использует 32-разрядные идентификаторы кластеров, но при этом резервирует старшие 4 бита, так что эффективный размер идентификатора кластера составляет 28 бит. Поскольку максимальный размер кластеров </a:t>
            </a:r>
            <a:r>
              <a:rPr lang="ru-RU" b="1" dirty="0"/>
              <a:t>FAT32 </a:t>
            </a:r>
            <a:r>
              <a:rPr lang="ru-RU" dirty="0"/>
              <a:t>равен 32 Кб, теоретически </a:t>
            </a:r>
            <a:r>
              <a:rPr lang="ru-RU" b="1" dirty="0"/>
              <a:t>FAT32 </a:t>
            </a:r>
            <a:r>
              <a:rPr lang="ru-RU" dirty="0"/>
              <a:t>может работать с 8-терабайтными томами </a:t>
            </a:r>
          </a:p>
        </p:txBody>
      </p:sp>
    </p:spTree>
    <p:extLst>
      <p:ext uri="{BB962C8B-B14F-4D97-AF65-F5344CB8AC3E}">
        <p14:creationId xmlns:p14="http://schemas.microsoft.com/office/powerpoint/2010/main" val="21452325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668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98269"/>
            <a:ext cx="10515600" cy="5478694"/>
          </a:xfrm>
        </p:spPr>
        <p:txBody>
          <a:bodyPr/>
          <a:lstStyle/>
          <a:p>
            <a:r>
              <a:rPr lang="ru-RU" dirty="0"/>
              <a:t>Помимо большего предельного числа кластеров преимуществом </a:t>
            </a:r>
            <a:r>
              <a:rPr lang="ru-RU" b="1" dirty="0"/>
              <a:t>FAT32 </a:t>
            </a:r>
            <a:r>
              <a:rPr lang="ru-RU" dirty="0"/>
              <a:t>перед </a:t>
            </a:r>
            <a:r>
              <a:rPr lang="ru-RU" b="1" dirty="0"/>
              <a:t>FAT12 </a:t>
            </a:r>
            <a:r>
              <a:rPr lang="ru-RU" dirty="0"/>
              <a:t>и </a:t>
            </a:r>
            <a:r>
              <a:rPr lang="ru-RU" b="1" dirty="0"/>
              <a:t>FAT16 </a:t>
            </a:r>
            <a:r>
              <a:rPr lang="ru-RU" dirty="0"/>
              <a:t>является тот факт, что место хранения </a:t>
            </a:r>
            <a:r>
              <a:rPr lang="ru-RU" dirty="0" smtClean="0"/>
              <a:t>корневого </a:t>
            </a:r>
            <a:r>
              <a:rPr lang="ru-RU" dirty="0"/>
              <a:t>каталога </a:t>
            </a:r>
            <a:r>
              <a:rPr lang="ru-RU" b="1" dirty="0"/>
              <a:t>FAT32 </a:t>
            </a:r>
            <a:r>
              <a:rPr lang="ru-RU" dirty="0"/>
              <a:t>не ограничено </a:t>
            </a:r>
            <a:r>
              <a:rPr lang="ru-RU" dirty="0" smtClean="0"/>
              <a:t>предопределенной </a:t>
            </a:r>
            <a:r>
              <a:rPr lang="ru-RU" dirty="0"/>
              <a:t>областью тома, </a:t>
            </a:r>
            <a:r>
              <a:rPr lang="ru-RU" dirty="0" smtClean="0"/>
              <a:t>поэтому </a:t>
            </a:r>
            <a:r>
              <a:rPr lang="ru-RU" dirty="0"/>
              <a:t>его размер не ограничен. Кроме то-</a:t>
            </a:r>
            <a:r>
              <a:rPr lang="ru-RU" dirty="0" err="1"/>
              <a:t>го</a:t>
            </a:r>
            <a:r>
              <a:rPr lang="ru-RU" dirty="0"/>
              <a:t>, для большей надежности </a:t>
            </a:r>
            <a:r>
              <a:rPr lang="ru-RU" b="1" dirty="0"/>
              <a:t>FAT32 </a:t>
            </a:r>
            <a:r>
              <a:rPr lang="ru-RU" dirty="0"/>
              <a:t>хранит вторую копию загрузочной </a:t>
            </a:r>
            <a:r>
              <a:rPr lang="ru-RU" dirty="0" smtClean="0"/>
              <a:t>за</a:t>
            </a:r>
            <a:r>
              <a:rPr lang="ru-RU" dirty="0"/>
              <a:t>писи. В </a:t>
            </a:r>
            <a:r>
              <a:rPr lang="ru-RU" b="1" dirty="0"/>
              <a:t>FAT32</a:t>
            </a:r>
            <a:r>
              <a:rPr lang="ru-RU" dirty="0"/>
              <a:t>, как и в </a:t>
            </a:r>
            <a:r>
              <a:rPr lang="ru-RU" b="1" dirty="0"/>
              <a:t>FAT16</a:t>
            </a:r>
            <a:r>
              <a:rPr lang="ru-RU" dirty="0"/>
              <a:t>, максимальный размер файла равен 4 Гб, поскольку длина файла в каталоге описывается 32-битным числом. </a:t>
            </a:r>
          </a:p>
        </p:txBody>
      </p:sp>
    </p:spTree>
    <p:extLst>
      <p:ext uri="{BB962C8B-B14F-4D97-AF65-F5344CB8AC3E}">
        <p14:creationId xmlns:p14="http://schemas.microsoft.com/office/powerpoint/2010/main" val="9622344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0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98516"/>
            <a:ext cx="10515600" cy="5578447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Файловая система </a:t>
            </a:r>
            <a:r>
              <a:rPr lang="ru-RU" b="1" dirty="0"/>
              <a:t>NTFS </a:t>
            </a:r>
            <a:r>
              <a:rPr lang="ru-RU" dirty="0"/>
              <a:t>обеспечивает производительность, </a:t>
            </a:r>
            <a:r>
              <a:rPr lang="ru-RU" dirty="0" smtClean="0"/>
              <a:t>надежность </a:t>
            </a:r>
            <a:r>
              <a:rPr lang="ru-RU" dirty="0"/>
              <a:t>и совместимость, которые не в состоянии предоставить файловая система </a:t>
            </a:r>
            <a:r>
              <a:rPr lang="ru-RU" b="1" dirty="0"/>
              <a:t>FAT</a:t>
            </a:r>
            <a:r>
              <a:rPr lang="ru-RU" dirty="0"/>
              <a:t>. </a:t>
            </a:r>
            <a:r>
              <a:rPr lang="ru-RU" b="1" dirty="0"/>
              <a:t>NTFS </a:t>
            </a:r>
            <a:r>
              <a:rPr lang="ru-RU" dirty="0"/>
              <a:t>разрабатывалась с целью обеспечения высокой </a:t>
            </a:r>
            <a:r>
              <a:rPr lang="ru-RU" dirty="0" smtClean="0"/>
              <a:t>скорости </a:t>
            </a:r>
            <a:r>
              <a:rPr lang="ru-RU" dirty="0"/>
              <a:t>и надежности выполнения операций с файлами (включая чтение, </a:t>
            </a:r>
            <a:r>
              <a:rPr lang="ru-RU" dirty="0" smtClean="0"/>
              <a:t>запись</a:t>
            </a:r>
            <a:r>
              <a:rPr lang="ru-RU" dirty="0"/>
              <a:t>, поиск) при использовании дисков больших объемов. </a:t>
            </a:r>
            <a:r>
              <a:rPr lang="ru-RU" b="1" dirty="0"/>
              <a:t>NTFS </a:t>
            </a:r>
            <a:r>
              <a:rPr lang="ru-RU" dirty="0" smtClean="0"/>
              <a:t>использует </a:t>
            </a:r>
            <a:r>
              <a:rPr lang="ru-RU" dirty="0"/>
              <a:t>64-разрядные индексы кластеров. Это позволяет </a:t>
            </a:r>
            <a:r>
              <a:rPr lang="ru-RU" b="1" dirty="0"/>
              <a:t>NTFS </a:t>
            </a:r>
            <a:r>
              <a:rPr lang="ru-RU" dirty="0"/>
              <a:t>адресовать тома размером до 16 экзабайт (16 миллиардов Гб</a:t>
            </a:r>
            <a:r>
              <a:rPr lang="ru-RU" dirty="0" smtClean="0"/>
              <a:t>).</a:t>
            </a:r>
            <a:endParaRPr lang="en-US" dirty="0" smtClean="0"/>
          </a:p>
          <a:p>
            <a:r>
              <a:rPr lang="ru-RU" b="1" dirty="0"/>
              <a:t>NTFS </a:t>
            </a:r>
            <a:r>
              <a:rPr lang="ru-RU" dirty="0"/>
              <a:t>поддерживает контроль доступа к папкам и файлам как для локальных, так и сетевых ресурсов.</a:t>
            </a:r>
          </a:p>
          <a:p>
            <a:r>
              <a:rPr lang="ru-RU" dirty="0"/>
              <a:t>Как и другие файловые системы, </a:t>
            </a:r>
            <a:r>
              <a:rPr lang="ru-RU" b="1" dirty="0"/>
              <a:t>NTFS </a:t>
            </a:r>
            <a:r>
              <a:rPr lang="ru-RU" dirty="0"/>
              <a:t>делит все полезное место диска на кластеры – адресуемые блоки данных, размер которых может быть от 512 байт до 64 </a:t>
            </a:r>
            <a:r>
              <a:rPr lang="ru-RU" dirty="0" smtClean="0"/>
              <a:t>Кбайт, </a:t>
            </a:r>
            <a:r>
              <a:rPr lang="ru-RU" dirty="0"/>
              <a:t>стандартом считается </a:t>
            </a:r>
            <a:r>
              <a:rPr lang="ru-RU" dirty="0" smtClean="0"/>
              <a:t>кластер </a:t>
            </a:r>
            <a:r>
              <a:rPr lang="ru-RU" dirty="0"/>
              <a:t>размером 4 Кбайт.</a:t>
            </a:r>
          </a:p>
        </p:txBody>
      </p:sp>
    </p:spTree>
    <p:extLst>
      <p:ext uri="{BB962C8B-B14F-4D97-AF65-F5344CB8AC3E}">
        <p14:creationId xmlns:p14="http://schemas.microsoft.com/office/powerpoint/2010/main" val="3079117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363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31767"/>
            <a:ext cx="10515600" cy="5545196"/>
          </a:xfrm>
        </p:spPr>
        <p:txBody>
          <a:bodyPr/>
          <a:lstStyle/>
          <a:p>
            <a:r>
              <a:rPr lang="ru-RU" dirty="0"/>
              <a:t>Одно из важнейших свойств </a:t>
            </a:r>
            <a:r>
              <a:rPr lang="ru-RU" b="1" dirty="0"/>
              <a:t>NTFS </a:t>
            </a:r>
            <a:r>
              <a:rPr lang="ru-RU" dirty="0"/>
              <a:t>– </a:t>
            </a:r>
            <a:r>
              <a:rPr lang="ru-RU" b="1" i="1" dirty="0" err="1"/>
              <a:t>вос-станавливаемость</a:t>
            </a:r>
            <a:r>
              <a:rPr lang="ru-RU" i="1" dirty="0"/>
              <a:t>. </a:t>
            </a:r>
            <a:r>
              <a:rPr lang="ru-RU" dirty="0"/>
              <a:t>При неожиданной остановке системы целостность метаданных тома </a:t>
            </a:r>
            <a:r>
              <a:rPr lang="ru-RU" b="1" dirty="0"/>
              <a:t>FAT </a:t>
            </a:r>
            <a:r>
              <a:rPr lang="ru-RU" dirty="0" smtClean="0"/>
              <a:t>может </a:t>
            </a:r>
            <a:r>
              <a:rPr lang="ru-RU" dirty="0"/>
              <a:t>быть утрачена, что вызовет повреждение структуры каталогов и значительного объема данных. </a:t>
            </a:r>
            <a:r>
              <a:rPr lang="ru-RU" b="1" dirty="0"/>
              <a:t>NTFS </a:t>
            </a:r>
            <a:r>
              <a:rPr lang="ru-RU" dirty="0"/>
              <a:t>ведет журнал изменений </a:t>
            </a:r>
            <a:r>
              <a:rPr lang="ru-RU" dirty="0" smtClean="0"/>
              <a:t>метаданных </a:t>
            </a:r>
            <a:r>
              <a:rPr lang="ru-RU" dirty="0"/>
              <a:t>путем протоколирования транзакций, </a:t>
            </a:r>
            <a:r>
              <a:rPr lang="ru-RU" dirty="0" smtClean="0"/>
              <a:t>поэтому </a:t>
            </a:r>
            <a:r>
              <a:rPr lang="ru-RU" dirty="0"/>
              <a:t>целостность структур файловой системы может быть восстановлена без потери информации о структуре файлов или каталогов (однако данные файлов могут быть потеряны). Транзакция – операция, выполняющаяся по принципу «все или ничего». При неудачном выполнении операции в </a:t>
            </a:r>
            <a:r>
              <a:rPr lang="ru-RU" dirty="0" smtClean="0"/>
              <a:t>файловой </a:t>
            </a:r>
            <a:r>
              <a:rPr lang="ru-RU" dirty="0"/>
              <a:t>системе происходит </a:t>
            </a:r>
            <a:r>
              <a:rPr lang="ru-RU" b="1" i="1" dirty="0"/>
              <a:t>откат </a:t>
            </a:r>
            <a:r>
              <a:rPr lang="ru-RU" dirty="0"/>
              <a:t>(</a:t>
            </a:r>
            <a:r>
              <a:rPr lang="ru-RU" dirty="0" err="1"/>
              <a:t>roll</a:t>
            </a:r>
            <a:r>
              <a:rPr lang="ru-RU" dirty="0"/>
              <a:t> </a:t>
            </a:r>
            <a:r>
              <a:rPr lang="ru-RU" dirty="0" err="1"/>
              <a:t>back</a:t>
            </a:r>
            <a:r>
              <a:rPr lang="ru-RU" dirty="0"/>
              <a:t>), после которого система воз-вращается в исходное состояние, в котором она была до начала </a:t>
            </a:r>
            <a:r>
              <a:rPr lang="ru-RU" dirty="0" smtClean="0"/>
              <a:t>транзакции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94277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0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98269"/>
            <a:ext cx="10515600" cy="5478694"/>
          </a:xfrm>
        </p:spPr>
        <p:txBody>
          <a:bodyPr>
            <a:normAutofit fontScale="92500"/>
          </a:bodyPr>
          <a:lstStyle/>
          <a:p>
            <a:r>
              <a:rPr lang="ru-RU" dirty="0"/>
              <a:t>В </a:t>
            </a:r>
            <a:r>
              <a:rPr lang="ru-RU" b="1" dirty="0"/>
              <a:t>NTFS </a:t>
            </a:r>
            <a:r>
              <a:rPr lang="ru-RU" dirty="0"/>
              <a:t>все данные, хранящиеся на томе, содержатся в файлах. Это относится и к структурам данных, используемым для поиска и выборки файлов, к начальному загрузочному коду и к битовой карте, в которой </a:t>
            </a:r>
            <a:r>
              <a:rPr lang="ru-RU" dirty="0" smtClean="0"/>
              <a:t>регистрируется </a:t>
            </a:r>
            <a:r>
              <a:rPr lang="ru-RU" dirty="0"/>
              <a:t>состояние пространства всего тома (метаданные </a:t>
            </a:r>
            <a:r>
              <a:rPr lang="ru-RU" b="1" dirty="0"/>
              <a:t>NTFS</a:t>
            </a:r>
            <a:r>
              <a:rPr lang="ru-RU" dirty="0"/>
              <a:t>). Хранение всех видов данных в файлах позволяет файловой системе легко находить и поддерживать данные, а каждый файл может быть защищен дескриптором защиты. Кроме того, при появлении плохих секторов на диске </a:t>
            </a:r>
            <a:r>
              <a:rPr lang="ru-RU" b="1" dirty="0"/>
              <a:t>NTFS </a:t>
            </a:r>
            <a:r>
              <a:rPr lang="ru-RU" dirty="0"/>
              <a:t>может переместить файлы метаданных. Диск </a:t>
            </a:r>
            <a:r>
              <a:rPr lang="ru-RU" b="1" dirty="0"/>
              <a:t>NTFS </a:t>
            </a:r>
            <a:r>
              <a:rPr lang="ru-RU" dirty="0"/>
              <a:t>делится на две части. Первые 12% диска отводятся под </a:t>
            </a:r>
            <a:r>
              <a:rPr lang="ru-RU" b="1" dirty="0"/>
              <a:t>MFT </a:t>
            </a:r>
            <a:r>
              <a:rPr lang="ru-RU" dirty="0"/>
              <a:t>зону – пространство, в котором растет файл </a:t>
            </a:r>
            <a:r>
              <a:rPr lang="ru-RU" b="1" dirty="0"/>
              <a:t>MFT </a:t>
            </a:r>
            <a:r>
              <a:rPr lang="ru-RU" dirty="0"/>
              <a:t>(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File</a:t>
            </a:r>
            <a:r>
              <a:rPr lang="ru-RU" dirty="0"/>
              <a:t> </a:t>
            </a:r>
            <a:r>
              <a:rPr lang="ru-RU" dirty="0" err="1"/>
              <a:t>Table</a:t>
            </a:r>
            <a:r>
              <a:rPr lang="ru-RU" dirty="0"/>
              <a:t>, главная таблица </a:t>
            </a:r>
            <a:r>
              <a:rPr lang="ru-RU" dirty="0" smtClean="0"/>
              <a:t>файлов). </a:t>
            </a:r>
            <a:r>
              <a:rPr lang="ru-RU" dirty="0"/>
              <a:t>Это сделано для того, чтобы файл </a:t>
            </a:r>
            <a:r>
              <a:rPr lang="ru-RU" b="1" dirty="0"/>
              <a:t>MFT </a:t>
            </a:r>
            <a:r>
              <a:rPr lang="ru-RU" dirty="0"/>
              <a:t>не был фрагментирован. Но когда все остальное место на диске заполняется – зона </a:t>
            </a:r>
            <a:r>
              <a:rPr lang="ru-RU" b="1" dirty="0"/>
              <a:t>MFT </a:t>
            </a:r>
            <a:r>
              <a:rPr lang="ru-RU" dirty="0"/>
              <a:t>может несколько раз уменьшаться в два раза, </a:t>
            </a:r>
            <a:r>
              <a:rPr lang="ru-RU" dirty="0" err="1"/>
              <a:t>по-ка</a:t>
            </a:r>
            <a:r>
              <a:rPr lang="ru-RU" dirty="0"/>
              <a:t> это возможно (на больших дисках эта зона – десятки ГБ и полностью под файл </a:t>
            </a:r>
            <a:r>
              <a:rPr lang="ru-RU" b="1" dirty="0"/>
              <a:t>MFT </a:t>
            </a:r>
            <a:r>
              <a:rPr lang="ru-RU" dirty="0"/>
              <a:t>не используется).</a:t>
            </a:r>
          </a:p>
        </p:txBody>
      </p:sp>
    </p:spTree>
    <p:extLst>
      <p:ext uri="{BB962C8B-B14F-4D97-AF65-F5344CB8AC3E}">
        <p14:creationId xmlns:p14="http://schemas.microsoft.com/office/powerpoint/2010/main" val="34860884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/>
          <a:lstStyle/>
          <a:p>
            <a:r>
              <a:rPr lang="ru-RU" dirty="0"/>
              <a:t>Структура тома в </a:t>
            </a:r>
            <a:r>
              <a:rPr lang="en-US" dirty="0"/>
              <a:t>NTFS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5976" y="2626822"/>
            <a:ext cx="10305555" cy="139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34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363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98269"/>
            <a:ext cx="10515600" cy="5478694"/>
          </a:xfrm>
        </p:spPr>
        <p:txBody>
          <a:bodyPr/>
          <a:lstStyle/>
          <a:p>
            <a:r>
              <a:rPr lang="ru-RU" b="1" dirty="0"/>
              <a:t>MFT </a:t>
            </a:r>
            <a:r>
              <a:rPr lang="ru-RU" dirty="0"/>
              <a:t>реализована как массив записей о файлах и папках (номер в </a:t>
            </a:r>
            <a:r>
              <a:rPr lang="ru-RU" b="1" dirty="0"/>
              <a:t>MFT</a:t>
            </a:r>
            <a:r>
              <a:rPr lang="ru-RU" dirty="0"/>
              <a:t>, имя, размер, положение на диске отдельных фрагментов и т. д). Размер каждой записи о файле фиксирован и равен 1 Кб. Кроме </a:t>
            </a:r>
            <a:r>
              <a:rPr lang="ru-RU" b="1" dirty="0"/>
              <a:t>MFT </a:t>
            </a:r>
            <a:r>
              <a:rPr lang="ru-RU" dirty="0"/>
              <a:t>в корневом каталоге каждого тома </a:t>
            </a:r>
            <a:r>
              <a:rPr lang="ru-RU" b="1" dirty="0"/>
              <a:t>NTFS </a:t>
            </a:r>
            <a:r>
              <a:rPr lang="ru-RU" dirty="0"/>
              <a:t>имеется набор файлов метаданных с информацией, необходимой для реализации структуры </a:t>
            </a:r>
            <a:r>
              <a:rPr lang="ru-RU"/>
              <a:t>файловой </a:t>
            </a:r>
            <a:r>
              <a:rPr lang="ru-RU" smtClean="0"/>
              <a:t>системы</a:t>
            </a:r>
            <a:r>
              <a:rPr lang="ru-RU" dirty="0"/>
              <a:t>. Имена всех файлов метаданных </a:t>
            </a:r>
            <a:r>
              <a:rPr lang="ru-RU" b="1" dirty="0"/>
              <a:t>NTFS </a:t>
            </a:r>
            <a:r>
              <a:rPr lang="ru-RU" dirty="0"/>
              <a:t>начинаются со знака доллара ($), хотя эти знаки скрыты. Так, имя файла </a:t>
            </a:r>
            <a:r>
              <a:rPr lang="ru-RU" b="1" dirty="0"/>
              <a:t>MFT </a:t>
            </a:r>
            <a:r>
              <a:rPr lang="ru-RU" dirty="0"/>
              <a:t>– $</a:t>
            </a:r>
            <a:r>
              <a:rPr lang="ru-RU" b="1" dirty="0"/>
              <a:t>MFT 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r>
              <a:rPr lang="ru-RU" dirty="0"/>
              <a:t>Остальные файлы </a:t>
            </a:r>
            <a:r>
              <a:rPr lang="ru-RU" b="1" dirty="0"/>
              <a:t>NTFS</a:t>
            </a:r>
            <a:r>
              <a:rPr lang="ru-RU" dirty="0"/>
              <a:t>-тома являются обычными файлами и каталогами.</a:t>
            </a:r>
          </a:p>
        </p:txBody>
      </p:sp>
    </p:spTree>
    <p:extLst>
      <p:ext uri="{BB962C8B-B14F-4D97-AF65-F5344CB8AC3E}">
        <p14:creationId xmlns:p14="http://schemas.microsoft.com/office/powerpoint/2010/main" val="10119835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8780"/>
          </a:xfrm>
        </p:spPr>
        <p:txBody>
          <a:bodyPr>
            <a:normAutofit/>
          </a:bodyPr>
          <a:lstStyle/>
          <a:p>
            <a:r>
              <a:rPr lang="ru-RU" sz="3600" dirty="0"/>
              <a:t>Файловые системы CD и DVD дисков – </a:t>
            </a:r>
            <a:r>
              <a:rPr lang="ru-RU" sz="3600" b="1" dirty="0"/>
              <a:t>CDFS </a:t>
            </a:r>
            <a:r>
              <a:rPr lang="ru-RU" sz="3600" dirty="0"/>
              <a:t>и </a:t>
            </a:r>
            <a:r>
              <a:rPr lang="ru-RU" sz="3600" b="1" dirty="0"/>
              <a:t>UDF</a:t>
            </a:r>
            <a:r>
              <a:rPr lang="ru-RU" sz="36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13906"/>
            <a:ext cx="10515600" cy="5063057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CDFS </a:t>
            </a:r>
            <a:r>
              <a:rPr lang="ru-RU" dirty="0"/>
              <a:t>или файловая система CD-ROM, имеет относительно простой формат, определенный в 1988 году применительно к носителям CD-ROM, предназначенных только для чтения. В ОС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dirty="0"/>
              <a:t>реализована </a:t>
            </a:r>
            <a:r>
              <a:rPr lang="ru-RU" b="1" dirty="0"/>
              <a:t>CDFS </a:t>
            </a:r>
            <a:r>
              <a:rPr lang="ru-RU" dirty="0"/>
              <a:t>совместимая со стандартом ISO 966О, которая поддерживает длинные имена файлов в соответствии с ISO 966О </a:t>
            </a:r>
            <a:r>
              <a:rPr lang="ru-RU" dirty="0" err="1"/>
              <a:t>Level</a:t>
            </a:r>
            <a:r>
              <a:rPr lang="ru-RU" dirty="0"/>
              <a:t> 2. Формат </a:t>
            </a:r>
            <a:r>
              <a:rPr lang="ru-RU" b="1" dirty="0"/>
              <a:t>CDFS </a:t>
            </a:r>
            <a:r>
              <a:rPr lang="ru-RU" dirty="0"/>
              <a:t>очень прост и поэтому ему присущ ряд ограничений:</a:t>
            </a:r>
          </a:p>
          <a:p>
            <a:r>
              <a:rPr lang="ru-RU" dirty="0"/>
              <a:t>– длина имен файлов и каталогов не должна превышать 32 символов;</a:t>
            </a:r>
          </a:p>
          <a:p>
            <a:r>
              <a:rPr lang="ru-RU" dirty="0"/>
              <a:t>– глубина вложения каталогов не может превышать 8 уровней.</a:t>
            </a:r>
          </a:p>
          <a:p>
            <a:r>
              <a:rPr lang="en-US" b="1" dirty="0"/>
              <a:t>CDFS </a:t>
            </a:r>
            <a:r>
              <a:rPr lang="ru-RU" dirty="0"/>
              <a:t>считается устаревшим форматом, поскольку принят новый стандарт для компакт-дисков – </a:t>
            </a:r>
            <a:r>
              <a:rPr lang="en-US" dirty="0"/>
              <a:t>Universal Disk Format (</a:t>
            </a:r>
            <a:r>
              <a:rPr lang="en-US" b="1" dirty="0"/>
              <a:t>UDF</a:t>
            </a:r>
            <a:r>
              <a:rPr lang="en-US" dirty="0"/>
              <a:t>). </a:t>
            </a:r>
            <a:r>
              <a:rPr lang="en-US" b="1" dirty="0"/>
              <a:t>Windows </a:t>
            </a:r>
            <a:r>
              <a:rPr lang="ru-RU" dirty="0"/>
              <a:t>поддерживает файловую систему </a:t>
            </a:r>
            <a:r>
              <a:rPr lang="en-US" b="1" dirty="0"/>
              <a:t>UDF</a:t>
            </a:r>
            <a:r>
              <a:rPr lang="en-US" dirty="0"/>
              <a:t>, </a:t>
            </a:r>
            <a:r>
              <a:rPr lang="ru-RU" dirty="0"/>
              <a:t>совместимую со стандартом </a:t>
            </a:r>
            <a:r>
              <a:rPr lang="en-US" dirty="0"/>
              <a:t>ISO 13346. </a:t>
            </a:r>
            <a:r>
              <a:rPr lang="ru-RU" dirty="0"/>
              <a:t>Ассоциация </a:t>
            </a:r>
            <a:r>
              <a:rPr lang="en-US" b="1" dirty="0"/>
              <a:t>OSTA </a:t>
            </a:r>
            <a:r>
              <a:rPr lang="en-US" dirty="0"/>
              <a:t>(Optical Storage Technology Association) </a:t>
            </a:r>
            <a:r>
              <a:rPr lang="ru-RU" smtClean="0"/>
              <a:t>определила </a:t>
            </a:r>
            <a:r>
              <a:rPr lang="en-US" b="1" dirty="0"/>
              <a:t>UDF </a:t>
            </a:r>
            <a:r>
              <a:rPr lang="ru-RU" dirty="0"/>
              <a:t>в 1995 году как формат магнитооптических носителей, главным образом </a:t>
            </a:r>
            <a:r>
              <a:rPr lang="en-US" dirty="0"/>
              <a:t>DVD-ROM, </a:t>
            </a:r>
            <a:r>
              <a:rPr lang="ru-RU" dirty="0"/>
              <a:t>предназначенный для замены </a:t>
            </a:r>
            <a:r>
              <a:rPr lang="en-US" b="1" dirty="0"/>
              <a:t>CDFS.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78690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3351</Words>
  <Application>Microsoft Office PowerPoint</Application>
  <PresentationFormat>Широкоэкранный</PresentationFormat>
  <Paragraphs>106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Тема Office</vt:lpstr>
      <vt:lpstr>Программное обеспечение </vt:lpstr>
      <vt:lpstr>Презентация PowerPoint</vt:lpstr>
      <vt:lpstr>Презентация PowerPoint</vt:lpstr>
      <vt:lpstr>Классификация программного обеспечения </vt:lpstr>
      <vt:lpstr>Рыночная классификация ПО</vt:lpstr>
      <vt:lpstr>Презентация PowerPoint</vt:lpstr>
      <vt:lpstr>Презентация PowerPoint</vt:lpstr>
      <vt:lpstr>Операционные системы </vt:lpstr>
      <vt:lpstr>Презентация PowerPoint</vt:lpstr>
      <vt:lpstr>Презентация PowerPoint</vt:lpstr>
      <vt:lpstr>Презентация PowerPoint</vt:lpstr>
      <vt:lpstr>Развитие операционных систем для ПК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Некоторые команды</vt:lpstr>
      <vt:lpstr>Презентация PowerPoint</vt:lpstr>
      <vt:lpstr>Презентация PowerPoint</vt:lpstr>
      <vt:lpstr>Файловые системы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тома в FAT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тома в NTFS</vt:lpstr>
      <vt:lpstr>Презентация PowerPoint</vt:lpstr>
      <vt:lpstr>Файловые системы CD и DVD дисков – CDFS и UDF.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Программное обеспечение</dc:title>
  <dc:creator>Анис Галимянов</dc:creator>
  <cp:lastModifiedBy>Анис Галимянов</cp:lastModifiedBy>
  <cp:revision>16</cp:revision>
  <dcterms:created xsi:type="dcterms:W3CDTF">2017-10-18T17:23:11Z</dcterms:created>
  <dcterms:modified xsi:type="dcterms:W3CDTF">2017-10-22T08:26:16Z</dcterms:modified>
</cp:coreProperties>
</file>