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84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Операции внутреннего соединения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07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Анализируя </a:t>
            </a:r>
            <a:r>
              <a:rPr lang="ru-RU" sz="2400" dirty="0"/>
              <a:t>выражение операций на языке </a:t>
            </a:r>
            <a:r>
              <a:rPr lang="ru-RU" sz="2400" dirty="0" smtClean="0"/>
              <a:t>структурированных </a:t>
            </a:r>
            <a:r>
              <a:rPr lang="ru-RU" sz="2400" dirty="0"/>
              <a:t>запросов, можно прийти к выводу, что операция </a:t>
            </a:r>
            <a:r>
              <a:rPr lang="ru-RU" sz="2400" dirty="0" smtClean="0"/>
              <a:t>естественного соединения </a:t>
            </a:r>
            <a:r>
              <a:rPr lang="ru-RU" sz="2400" dirty="0"/>
              <a:t>является частным случаем операции внутреннего </a:t>
            </a:r>
            <a:r>
              <a:rPr lang="ru-RU" sz="2400" dirty="0" smtClean="0"/>
              <a:t>соединения</a:t>
            </a:r>
            <a:r>
              <a:rPr lang="ru-RU" sz="2400" dirty="0"/>
              <a:t>. Именно поэтому рационально рассмотреть эти операции как </a:t>
            </a:r>
            <a:r>
              <a:rPr lang="ru-RU" sz="2400" dirty="0" smtClean="0"/>
              <a:t>раз в </a:t>
            </a:r>
            <a:r>
              <a:rPr lang="ru-RU" sz="2400" dirty="0"/>
              <a:t>таком порядке</a:t>
            </a:r>
            <a:r>
              <a:rPr lang="ru-RU" sz="2400" dirty="0" smtClean="0"/>
              <a:t>.</a:t>
            </a:r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12976"/>
            <a:ext cx="7642057" cy="172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49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pPr marL="0" indent="457200">
              <a:buNone/>
            </a:pPr>
            <a:r>
              <a:rPr lang="ru-RU" dirty="0"/>
              <a:t>Для реализации операции внутреннего соединения в языке </a:t>
            </a:r>
            <a:r>
              <a:rPr lang="ru-RU" dirty="0" smtClean="0"/>
              <a:t>структурированных </a:t>
            </a:r>
            <a:r>
              <a:rPr lang="ru-RU" dirty="0"/>
              <a:t>запросов существует специальная опция </a:t>
            </a:r>
            <a:r>
              <a:rPr lang="ru-RU" b="1" dirty="0" err="1"/>
              <a:t>inner</a:t>
            </a:r>
            <a:r>
              <a:rPr lang="ru-RU" b="1" dirty="0"/>
              <a:t> </a:t>
            </a:r>
            <a:r>
              <a:rPr lang="ru-RU" b="1" dirty="0" err="1"/>
              <a:t>join</a:t>
            </a:r>
            <a:r>
              <a:rPr lang="ru-RU" dirty="0"/>
              <a:t>, </a:t>
            </a:r>
            <a:r>
              <a:rPr lang="ru-RU" dirty="0" smtClean="0"/>
              <a:t>которая </a:t>
            </a:r>
            <a:r>
              <a:rPr lang="ru-RU" dirty="0"/>
              <a:t>и переводится с английского буквально «внутреннее </a:t>
            </a:r>
            <a:r>
              <a:rPr lang="ru-RU" dirty="0" smtClean="0"/>
              <a:t>объединения</a:t>
            </a:r>
            <a:r>
              <a:rPr lang="ru-RU" dirty="0"/>
              <a:t>» или «внутреннее соединение».</a:t>
            </a:r>
          </a:p>
          <a:p>
            <a:pPr marL="0" indent="457200">
              <a:buNone/>
            </a:pPr>
            <a:r>
              <a:rPr lang="ru-RU" dirty="0"/>
              <a:t>Оператор </a:t>
            </a:r>
            <a:r>
              <a:rPr lang="ru-RU" dirty="0" err="1"/>
              <a:t>Select</a:t>
            </a:r>
            <a:r>
              <a:rPr lang="ru-RU" dirty="0"/>
              <a:t> в случае осуществления операции внутреннего</a:t>
            </a:r>
          </a:p>
          <a:p>
            <a:pPr marL="0" indent="457200">
              <a:buNone/>
            </a:pPr>
            <a:r>
              <a:rPr lang="ru-RU" dirty="0"/>
              <a:t>соединения будет выглядеть следующим образом:</a:t>
            </a:r>
          </a:p>
          <a:p>
            <a:pPr marL="0" indent="457200">
              <a:buNone/>
            </a:pPr>
            <a:r>
              <a:rPr lang="en-US" b="1" dirty="0"/>
              <a:t>Select *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b="1" dirty="0"/>
              <a:t>inner join </a:t>
            </a: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;</a:t>
            </a:r>
          </a:p>
          <a:p>
            <a:pPr marL="0" indent="457200">
              <a:buNone/>
            </a:pPr>
            <a:r>
              <a:rPr lang="ru-RU" dirty="0"/>
              <a:t>Здесь, как и раньше, R</a:t>
            </a:r>
            <a:r>
              <a:rPr lang="ru-RU" baseline="-25000" dirty="0"/>
              <a:t>1</a:t>
            </a:r>
            <a:r>
              <a:rPr lang="ru-RU" dirty="0"/>
              <a:t> и R</a:t>
            </a:r>
            <a:r>
              <a:rPr lang="ru-RU" baseline="-25000" dirty="0"/>
              <a:t>2</a:t>
            </a:r>
            <a:r>
              <a:rPr lang="ru-RU" dirty="0"/>
              <a:t> — имена исходных </a:t>
            </a:r>
            <a:r>
              <a:rPr lang="ru-RU" dirty="0" smtClean="0"/>
              <a:t>отношений-операндов.</a:t>
            </a:r>
          </a:p>
          <a:p>
            <a:pPr marL="0" indent="457200">
              <a:buNone/>
            </a:pPr>
            <a:r>
              <a:rPr lang="ru-RU" dirty="0"/>
              <a:t>При реализации этой операции нельзя допускать </a:t>
            </a:r>
            <a:r>
              <a:rPr lang="ru-RU" dirty="0" smtClean="0"/>
              <a:t>пересечения схем отношений-операндов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451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Операция естественного соединения.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62500" lnSpcReduction="20000"/>
          </a:bodyPr>
          <a:lstStyle/>
          <a:p>
            <a:pPr marL="0" indent="457200">
              <a:buNone/>
            </a:pPr>
            <a:r>
              <a:rPr lang="ru-RU" dirty="0" smtClean="0"/>
              <a:t>Операция </a:t>
            </a:r>
            <a:r>
              <a:rPr lang="ru-RU" dirty="0"/>
              <a:t>естественного соединения </a:t>
            </a:r>
            <a:r>
              <a:rPr lang="ru-RU" dirty="0" smtClean="0"/>
              <a:t>является </a:t>
            </a:r>
            <a:r>
              <a:rPr lang="ru-RU" dirty="0"/>
              <a:t>частным случаем операции внутреннего соединения. </a:t>
            </a:r>
            <a:r>
              <a:rPr lang="ru-RU" dirty="0" smtClean="0"/>
              <a:t>Почему? Да </a:t>
            </a:r>
            <a:r>
              <a:rPr lang="ru-RU" dirty="0"/>
              <a:t>потому что при действии естественного соединения кортежи </a:t>
            </a:r>
            <a:r>
              <a:rPr lang="ru-RU" dirty="0" smtClean="0"/>
              <a:t>исходных отношений-операндов </a:t>
            </a:r>
            <a:r>
              <a:rPr lang="ru-RU" dirty="0"/>
              <a:t>соединяются по особому условию.</a:t>
            </a:r>
          </a:p>
          <a:p>
            <a:pPr marL="0" indent="457200">
              <a:buNone/>
            </a:pPr>
            <a:r>
              <a:rPr lang="ru-RU" dirty="0"/>
              <a:t>А именно по условию равенства кортежей на пересечении </a:t>
            </a:r>
            <a:r>
              <a:rPr lang="ru-RU" dirty="0" smtClean="0"/>
              <a:t>отношений-операндов</a:t>
            </a:r>
            <a:r>
              <a:rPr lang="ru-RU" dirty="0"/>
              <a:t>, тогда как при действии операции внутреннего </a:t>
            </a:r>
            <a:r>
              <a:rPr lang="ru-RU" dirty="0" smtClean="0"/>
              <a:t>соединения </a:t>
            </a:r>
            <a:r>
              <a:rPr lang="ru-RU" dirty="0"/>
              <a:t>такой ситуации допускать было бы нельзя.</a:t>
            </a:r>
          </a:p>
          <a:p>
            <a:pPr marL="0" indent="457200">
              <a:buNone/>
            </a:pPr>
            <a:r>
              <a:rPr lang="ru-RU" dirty="0"/>
              <a:t>Так как рассматриваемая нами операция естественного </a:t>
            </a:r>
            <a:r>
              <a:rPr lang="ru-RU" dirty="0" smtClean="0"/>
              <a:t>соединения </a:t>
            </a:r>
            <a:r>
              <a:rPr lang="ru-RU" dirty="0"/>
              <a:t>является частным случаем операции внутреннего </a:t>
            </a:r>
            <a:r>
              <a:rPr lang="ru-RU" dirty="0" smtClean="0"/>
              <a:t>соединения, для </a:t>
            </a:r>
            <a:r>
              <a:rPr lang="ru-RU" dirty="0"/>
              <a:t>ее реализации используется та же опция, что и для предыдущей</a:t>
            </a:r>
          </a:p>
          <a:p>
            <a:pPr marL="0" indent="457200">
              <a:buNone/>
            </a:pPr>
            <a:r>
              <a:rPr lang="ru-RU" dirty="0"/>
              <a:t>рассмотренной операции, т. е. опция </a:t>
            </a:r>
            <a:r>
              <a:rPr lang="ru-RU" b="1" dirty="0" err="1"/>
              <a:t>inner</a:t>
            </a:r>
            <a:r>
              <a:rPr lang="ru-RU" b="1" dirty="0"/>
              <a:t> </a:t>
            </a:r>
            <a:r>
              <a:rPr lang="ru-RU" b="1" dirty="0" err="1"/>
              <a:t>join</a:t>
            </a:r>
            <a:r>
              <a:rPr lang="ru-RU" dirty="0"/>
              <a:t>. Но поскольку при </a:t>
            </a:r>
            <a:r>
              <a:rPr lang="ru-RU" dirty="0" smtClean="0"/>
              <a:t>составлении </a:t>
            </a:r>
            <a:r>
              <a:rPr lang="ru-RU" dirty="0"/>
              <a:t>оператора </a:t>
            </a:r>
            <a:r>
              <a:rPr lang="ru-RU" dirty="0" err="1"/>
              <a:t>Select</a:t>
            </a:r>
            <a:r>
              <a:rPr lang="ru-RU" dirty="0"/>
              <a:t> для операции естественного </a:t>
            </a:r>
            <a:r>
              <a:rPr lang="ru-RU" dirty="0" smtClean="0"/>
              <a:t>соединения необходимо </a:t>
            </a:r>
            <a:r>
              <a:rPr lang="ru-RU" dirty="0"/>
              <a:t>еще учесть условие равенства кортежей исходных </a:t>
            </a:r>
            <a:r>
              <a:rPr lang="ru-RU" dirty="0" smtClean="0"/>
              <a:t>отношений-операндов </a:t>
            </a:r>
            <a:r>
              <a:rPr lang="ru-RU" dirty="0"/>
              <a:t>на пересечении их схем, то дополнительно к </a:t>
            </a:r>
            <a:r>
              <a:rPr lang="ru-RU" dirty="0" smtClean="0"/>
              <a:t>означенной </a:t>
            </a:r>
            <a:r>
              <a:rPr lang="ru-RU" dirty="0"/>
              <a:t>опции применяется ключевое слово </a:t>
            </a:r>
            <a:r>
              <a:rPr lang="ru-RU" b="1" dirty="0" err="1"/>
              <a:t>on</a:t>
            </a:r>
            <a:r>
              <a:rPr lang="ru-RU" dirty="0"/>
              <a:t>. В переводе с </a:t>
            </a:r>
            <a:r>
              <a:rPr lang="ru-RU" dirty="0" smtClean="0"/>
              <a:t>английского</a:t>
            </a:r>
            <a:r>
              <a:rPr lang="ru-RU" dirty="0"/>
              <a:t>, это буквально означает «на», а применительно к </a:t>
            </a:r>
            <a:r>
              <a:rPr lang="ru-RU" dirty="0" smtClean="0"/>
              <a:t>нашему смыслу</a:t>
            </a:r>
            <a:r>
              <a:rPr lang="ru-RU" dirty="0"/>
              <a:t>, можно перевести как «при условии».</a:t>
            </a:r>
          </a:p>
        </p:txBody>
      </p:sp>
    </p:spTree>
    <p:extLst>
      <p:ext uri="{BB962C8B-B14F-4D97-AF65-F5344CB8AC3E}">
        <p14:creationId xmlns:p14="http://schemas.microsoft.com/office/powerpoint/2010/main" val="206491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pPr marL="0" indent="457200">
              <a:buNone/>
            </a:pPr>
            <a:r>
              <a:rPr lang="ru-RU" dirty="0"/>
              <a:t>Общий вид оператора </a:t>
            </a:r>
            <a:r>
              <a:rPr lang="ru-RU" dirty="0" err="1"/>
              <a:t>Select</a:t>
            </a:r>
            <a:r>
              <a:rPr lang="ru-RU" dirty="0"/>
              <a:t> для выполнения операции </a:t>
            </a:r>
            <a:r>
              <a:rPr lang="ru-RU" dirty="0" smtClean="0"/>
              <a:t>естественного </a:t>
            </a:r>
            <a:r>
              <a:rPr lang="ru-RU" dirty="0"/>
              <a:t>соединения следующий:</a:t>
            </a:r>
          </a:p>
          <a:p>
            <a:pPr marL="0" indent="457200">
              <a:buNone/>
            </a:pPr>
            <a:r>
              <a:rPr lang="en-US" b="1" dirty="0"/>
              <a:t>Select *</a:t>
            </a:r>
          </a:p>
          <a:p>
            <a:pPr marL="0" indent="457200">
              <a:buNone/>
            </a:pPr>
            <a:r>
              <a:rPr lang="ru-RU" b="1" dirty="0" err="1"/>
              <a:t>From</a:t>
            </a:r>
            <a:r>
              <a:rPr lang="ru-RU" b="1" dirty="0"/>
              <a:t> </a:t>
            </a:r>
            <a:r>
              <a:rPr lang="ru-RU" i="1" dirty="0"/>
              <a:t>имя отношения 1 </a:t>
            </a:r>
            <a:r>
              <a:rPr lang="ru-RU" b="1" dirty="0" err="1"/>
              <a:t>inner</a:t>
            </a:r>
            <a:r>
              <a:rPr lang="ru-RU" b="1" dirty="0"/>
              <a:t> </a:t>
            </a:r>
            <a:r>
              <a:rPr lang="ru-RU" b="1" dirty="0" err="1"/>
              <a:t>join</a:t>
            </a:r>
            <a:r>
              <a:rPr lang="ru-RU" b="1" dirty="0"/>
              <a:t> </a:t>
            </a:r>
            <a:r>
              <a:rPr lang="ru-RU" i="1" dirty="0"/>
              <a:t>имя отношения 2</a:t>
            </a:r>
          </a:p>
          <a:p>
            <a:pPr marL="0" indent="457200">
              <a:buNone/>
            </a:pPr>
            <a:r>
              <a:rPr lang="en-US" b="1" dirty="0"/>
              <a:t>on </a:t>
            </a:r>
            <a:r>
              <a:rPr lang="ru-RU" i="1" dirty="0"/>
              <a:t>условие равенства кортежей</a:t>
            </a:r>
            <a:r>
              <a:rPr lang="ru-RU" dirty="0"/>
              <a:t>;</a:t>
            </a:r>
          </a:p>
          <a:p>
            <a:pPr marL="0" indent="457200">
              <a:buNone/>
            </a:pPr>
            <a:r>
              <a:rPr lang="ru-RU" dirty="0"/>
              <a:t>Рассмотрим пример.</a:t>
            </a:r>
          </a:p>
          <a:p>
            <a:pPr marL="0" indent="457200">
              <a:buNone/>
            </a:pPr>
            <a:r>
              <a:rPr lang="ru-RU" dirty="0"/>
              <a:t>Пусть даны два отношения:</a:t>
            </a:r>
          </a:p>
          <a:p>
            <a:pPr marL="0" indent="457200">
              <a:buNone/>
            </a:pP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(A, B, C),</a:t>
            </a:r>
          </a:p>
          <a:p>
            <a:pPr marL="0" indent="457200">
              <a:buNone/>
            </a:pP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 (B, C, D);</a:t>
            </a:r>
          </a:p>
          <a:p>
            <a:pPr marL="0" indent="457200">
              <a:buNone/>
            </a:pPr>
            <a:r>
              <a:rPr lang="ru-RU" dirty="0"/>
              <a:t>Операцию естественного соединения этих отношений можно </a:t>
            </a:r>
            <a:r>
              <a:rPr lang="ru-RU" dirty="0" smtClean="0"/>
              <a:t>реализовать </a:t>
            </a:r>
            <a:r>
              <a:rPr lang="ru-RU" dirty="0"/>
              <a:t>с помощью следующего оператора:</a:t>
            </a:r>
          </a:p>
          <a:p>
            <a:pPr marL="0" indent="457200">
              <a:buNone/>
            </a:pPr>
            <a:r>
              <a:rPr lang="pt-BR" b="1" dirty="0"/>
              <a:t>Select </a:t>
            </a:r>
            <a:r>
              <a:rPr lang="pt-BR" i="1" dirty="0"/>
              <a:t>А</a:t>
            </a:r>
            <a:r>
              <a:rPr lang="pt-BR" dirty="0"/>
              <a:t>, 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.</a:t>
            </a:r>
            <a:r>
              <a:rPr lang="pt-BR" i="1" dirty="0"/>
              <a:t>B</a:t>
            </a:r>
            <a:r>
              <a:rPr lang="pt-BR" dirty="0"/>
              <a:t>, 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.</a:t>
            </a:r>
            <a:r>
              <a:rPr lang="pt-BR" i="1" dirty="0"/>
              <a:t>C</a:t>
            </a:r>
            <a:r>
              <a:rPr lang="pt-BR" dirty="0"/>
              <a:t>, </a:t>
            </a:r>
            <a:r>
              <a:rPr lang="pt-BR" i="1" dirty="0"/>
              <a:t>D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en-US" i="1" dirty="0"/>
              <a:t>R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b="1" dirty="0"/>
              <a:t>inner join </a:t>
            </a:r>
            <a:r>
              <a:rPr lang="en-US" i="1" dirty="0"/>
              <a:t>R</a:t>
            </a:r>
            <a:r>
              <a:rPr lang="en-US" baseline="-25000" dirty="0"/>
              <a:t>2</a:t>
            </a:r>
          </a:p>
          <a:p>
            <a:pPr marL="0" indent="457200">
              <a:buNone/>
            </a:pPr>
            <a:r>
              <a:rPr lang="ru-RU" b="1" dirty="0" smtClean="0"/>
              <a:t>            </a:t>
            </a:r>
            <a:r>
              <a:rPr lang="pt-BR" b="1" dirty="0" smtClean="0"/>
              <a:t>on 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.</a:t>
            </a:r>
            <a:r>
              <a:rPr lang="pt-BR" i="1" dirty="0"/>
              <a:t>B </a:t>
            </a:r>
            <a:r>
              <a:rPr lang="pt-BR" dirty="0"/>
              <a:t>= </a:t>
            </a:r>
            <a:r>
              <a:rPr lang="pt-BR" i="1" dirty="0"/>
              <a:t>R</a:t>
            </a:r>
            <a:r>
              <a:rPr lang="pt-BR" baseline="-25000" dirty="0"/>
              <a:t>2</a:t>
            </a:r>
            <a:r>
              <a:rPr lang="pt-BR" dirty="0"/>
              <a:t>.</a:t>
            </a:r>
            <a:r>
              <a:rPr lang="pt-BR" i="1" dirty="0"/>
              <a:t>B </a:t>
            </a:r>
            <a:r>
              <a:rPr lang="pt-BR" dirty="0"/>
              <a:t>and 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.</a:t>
            </a:r>
            <a:r>
              <a:rPr lang="pt-BR" i="1" dirty="0"/>
              <a:t>C </a:t>
            </a:r>
            <a:r>
              <a:rPr lang="pt-BR" dirty="0"/>
              <a:t>= </a:t>
            </a:r>
            <a:r>
              <a:rPr lang="pt-BR" i="1" dirty="0"/>
              <a:t>R</a:t>
            </a:r>
            <a:r>
              <a:rPr lang="pt-BR" baseline="-25000" dirty="0"/>
              <a:t>2</a:t>
            </a:r>
            <a:r>
              <a:rPr lang="pt-BR" dirty="0"/>
              <a:t>.</a:t>
            </a:r>
            <a:r>
              <a:rPr lang="pt-BR" i="1" dirty="0"/>
              <a:t>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872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итоге этой операции в результат выведутся атрибуты, </a:t>
            </a:r>
            <a:r>
              <a:rPr lang="ru-RU" dirty="0" smtClean="0"/>
              <a:t>указанные в </a:t>
            </a:r>
            <a:r>
              <a:rPr lang="ru-RU" dirty="0"/>
              <a:t>первой строке оператора </a:t>
            </a:r>
            <a:r>
              <a:rPr lang="ru-RU" dirty="0" err="1"/>
              <a:t>Select</a:t>
            </a:r>
            <a:r>
              <a:rPr lang="ru-RU" dirty="0"/>
              <a:t>, соответствующие кортежам, </a:t>
            </a:r>
            <a:r>
              <a:rPr lang="ru-RU" dirty="0" smtClean="0"/>
              <a:t>равным </a:t>
            </a:r>
            <a:r>
              <a:rPr lang="ru-RU" dirty="0"/>
              <a:t>на указанном пересечении.</a:t>
            </a:r>
          </a:p>
          <a:p>
            <a:r>
              <a:rPr lang="ru-RU" dirty="0"/>
              <a:t>Следует заметить, что здесь мы обращаемся к общим атрибутам В и </a:t>
            </a:r>
            <a:r>
              <a:rPr lang="ru-RU" dirty="0" smtClean="0"/>
              <a:t>С не </a:t>
            </a:r>
            <a:r>
              <a:rPr lang="ru-RU" dirty="0"/>
              <a:t>просто по именам. Это необходимо делать не по той причине, </a:t>
            </a:r>
            <a:r>
              <a:rPr lang="ru-RU" dirty="0" smtClean="0"/>
              <a:t>что и </a:t>
            </a:r>
            <a:r>
              <a:rPr lang="ru-RU" dirty="0"/>
              <a:t>в случае реализации операции декартова произведения, а потому, </a:t>
            </a:r>
            <a:r>
              <a:rPr lang="ru-RU" dirty="0" smtClean="0"/>
              <a:t>что в </a:t>
            </a:r>
            <a:r>
              <a:rPr lang="ru-RU" dirty="0"/>
              <a:t>противном случае будет не ясно, к какому отношению они относятся</a:t>
            </a:r>
            <a:r>
              <a:rPr lang="ru-RU" dirty="0" smtClean="0"/>
              <a:t>.</a:t>
            </a:r>
          </a:p>
          <a:p>
            <a:r>
              <a:rPr lang="ru-RU" dirty="0"/>
              <a:t>Интересно, что использованная формулировка условия </a:t>
            </a:r>
            <a:r>
              <a:rPr lang="ru-RU" dirty="0" smtClean="0"/>
              <a:t>соединения </a:t>
            </a:r>
            <a:r>
              <a:rPr lang="ru-RU" dirty="0"/>
              <a:t>(R</a:t>
            </a:r>
            <a:r>
              <a:rPr lang="ru-RU" baseline="-25000" dirty="0"/>
              <a:t>1</a:t>
            </a:r>
            <a:r>
              <a:rPr lang="ru-RU" dirty="0"/>
              <a:t>.B = R</a:t>
            </a:r>
            <a:r>
              <a:rPr lang="ru-RU" baseline="-25000" dirty="0"/>
              <a:t>2</a:t>
            </a:r>
            <a:r>
              <a:rPr lang="ru-RU" dirty="0"/>
              <a:t>.B </a:t>
            </a:r>
            <a:r>
              <a:rPr lang="ru-RU" dirty="0" err="1"/>
              <a:t>and</a:t>
            </a:r>
            <a:r>
              <a:rPr lang="ru-RU" dirty="0"/>
              <a:t> R</a:t>
            </a:r>
            <a:r>
              <a:rPr lang="ru-RU" baseline="-25000" dirty="0"/>
              <a:t>1</a:t>
            </a:r>
            <a:r>
              <a:rPr lang="ru-RU" dirty="0"/>
              <a:t>.C = R</a:t>
            </a:r>
            <a:r>
              <a:rPr lang="ru-RU" baseline="-25000" dirty="0"/>
              <a:t>2</a:t>
            </a:r>
            <a:r>
              <a:rPr lang="ru-RU" dirty="0"/>
              <a:t>.C) предполагает, что общие </a:t>
            </a:r>
            <a:r>
              <a:rPr lang="ru-RU" dirty="0" smtClean="0"/>
              <a:t>атрибуты соединяемых </a:t>
            </a:r>
            <a:r>
              <a:rPr lang="ru-RU" dirty="0"/>
              <a:t>отношений </a:t>
            </a:r>
            <a:r>
              <a:rPr lang="ru-RU" dirty="0" err="1" smtClean="0"/>
              <a:t>Null</a:t>
            </a:r>
            <a:r>
              <a:rPr lang="ru-RU" dirty="0" smtClean="0"/>
              <a:t>-значений </a:t>
            </a:r>
            <a:r>
              <a:rPr lang="ru-RU" dirty="0"/>
              <a:t>не допускают. Это </a:t>
            </a:r>
            <a:r>
              <a:rPr lang="ru-RU" dirty="0" smtClean="0"/>
              <a:t>изначально </a:t>
            </a:r>
            <a:r>
              <a:rPr lang="ru-RU" dirty="0"/>
              <a:t>встроено в систему языка структурированных запросов.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149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Операция левого внешнего соединения.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20000"/>
          </a:bodyPr>
          <a:lstStyle/>
          <a:p>
            <a:pPr marL="0" indent="457200">
              <a:buNone/>
            </a:pPr>
            <a:r>
              <a:rPr lang="ru-RU" dirty="0"/>
              <a:t>Выражение на языке структурированных запросов SQL </a:t>
            </a:r>
            <a:r>
              <a:rPr lang="ru-RU" dirty="0" smtClean="0"/>
              <a:t>операции левого </a:t>
            </a:r>
            <a:r>
              <a:rPr lang="ru-RU" dirty="0"/>
              <a:t>внешнего соединения получается из реализации </a:t>
            </a:r>
            <a:r>
              <a:rPr lang="ru-RU" dirty="0" smtClean="0"/>
              <a:t>операции естественного </a:t>
            </a:r>
            <a:r>
              <a:rPr lang="ru-RU" dirty="0"/>
              <a:t>соединения заменой ключевого слова </a:t>
            </a:r>
            <a:r>
              <a:rPr lang="ru-RU" b="1" dirty="0" err="1"/>
              <a:t>inner</a:t>
            </a:r>
            <a:r>
              <a:rPr lang="ru-RU" b="1" dirty="0"/>
              <a:t> </a:t>
            </a:r>
            <a:r>
              <a:rPr lang="ru-RU" dirty="0"/>
              <a:t>на </a:t>
            </a:r>
            <a:r>
              <a:rPr lang="ru-RU" dirty="0" smtClean="0"/>
              <a:t>ключевое </a:t>
            </a:r>
            <a:r>
              <a:rPr lang="ru-RU" dirty="0"/>
              <a:t>слово </a:t>
            </a:r>
            <a:r>
              <a:rPr lang="en-US" b="1" dirty="0"/>
              <a:t>left outer</a:t>
            </a:r>
            <a:r>
              <a:rPr lang="en-US" dirty="0"/>
              <a:t>.</a:t>
            </a:r>
          </a:p>
          <a:p>
            <a:pPr marL="0" indent="457200">
              <a:buNone/>
            </a:pPr>
            <a:r>
              <a:rPr lang="ru-RU" dirty="0"/>
              <a:t>Таким образом, на языке структурированных запросов эта </a:t>
            </a:r>
            <a:r>
              <a:rPr lang="ru-RU" dirty="0" smtClean="0"/>
              <a:t>операция </a:t>
            </a:r>
            <a:r>
              <a:rPr lang="ru-RU" dirty="0"/>
              <a:t>запишется следующим образом:</a:t>
            </a:r>
          </a:p>
          <a:p>
            <a:pPr marL="0" indent="457200">
              <a:buNone/>
            </a:pPr>
            <a:r>
              <a:rPr lang="en-US" b="1" dirty="0"/>
              <a:t>Select *</a:t>
            </a:r>
          </a:p>
          <a:p>
            <a:pPr marL="0" indent="457200">
              <a:buNone/>
            </a:pPr>
            <a:r>
              <a:rPr lang="ru-RU" b="1" dirty="0" err="1"/>
              <a:t>From</a:t>
            </a:r>
            <a:r>
              <a:rPr lang="ru-RU" b="1" dirty="0"/>
              <a:t> </a:t>
            </a:r>
            <a:r>
              <a:rPr lang="ru-RU" i="1" dirty="0"/>
              <a:t>имя отношения </a:t>
            </a:r>
            <a:r>
              <a:rPr lang="ru-RU" dirty="0"/>
              <a:t>1 </a:t>
            </a:r>
            <a:r>
              <a:rPr lang="ru-RU" b="1" dirty="0" err="1"/>
              <a:t>left</a:t>
            </a:r>
            <a:r>
              <a:rPr lang="ru-RU" b="1" dirty="0"/>
              <a:t> </a:t>
            </a:r>
            <a:r>
              <a:rPr lang="ru-RU" b="1" dirty="0" err="1"/>
              <a:t>outer</a:t>
            </a:r>
            <a:r>
              <a:rPr lang="ru-RU" b="1" dirty="0"/>
              <a:t> </a:t>
            </a:r>
            <a:r>
              <a:rPr lang="ru-RU" b="1" dirty="0" err="1"/>
              <a:t>join</a:t>
            </a:r>
            <a:r>
              <a:rPr lang="ru-RU" b="1" dirty="0"/>
              <a:t> </a:t>
            </a:r>
            <a:r>
              <a:rPr lang="ru-RU" i="1" dirty="0"/>
              <a:t>имя отношения </a:t>
            </a:r>
            <a:r>
              <a:rPr lang="ru-RU" dirty="0"/>
              <a:t>2</a:t>
            </a:r>
          </a:p>
          <a:p>
            <a:pPr marL="0" indent="457200"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on </a:t>
            </a:r>
            <a:r>
              <a:rPr lang="ru-RU" i="1" dirty="0"/>
              <a:t>условие равенства кортежей</a:t>
            </a:r>
            <a:r>
              <a:rPr lang="ru-RU" dirty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29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Операция правого внешнего соединения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pPr marL="0" indent="457200">
              <a:buNone/>
            </a:pPr>
            <a:r>
              <a:rPr lang="ru-RU" dirty="0"/>
              <a:t>Выражение для операции правого внешнего соединения на </a:t>
            </a:r>
            <a:r>
              <a:rPr lang="ru-RU" dirty="0" smtClean="0"/>
              <a:t>языке структурированных </a:t>
            </a:r>
            <a:r>
              <a:rPr lang="ru-RU" dirty="0"/>
              <a:t>запросов получается из осуществления </a:t>
            </a:r>
            <a:r>
              <a:rPr lang="ru-RU" dirty="0" smtClean="0"/>
              <a:t>операции естественного </a:t>
            </a:r>
            <a:r>
              <a:rPr lang="ru-RU" dirty="0"/>
              <a:t>соединения заменой ключевого слова </a:t>
            </a:r>
            <a:r>
              <a:rPr lang="ru-RU" b="1" dirty="0" err="1"/>
              <a:t>inner</a:t>
            </a:r>
            <a:r>
              <a:rPr lang="ru-RU" b="1" dirty="0"/>
              <a:t> </a:t>
            </a:r>
            <a:r>
              <a:rPr lang="ru-RU" dirty="0"/>
              <a:t>на ключе</a:t>
            </a:r>
          </a:p>
          <a:p>
            <a:pPr marL="0" indent="457200">
              <a:buNone/>
            </a:pPr>
            <a:r>
              <a:rPr lang="ru-RU" dirty="0"/>
              <a:t>вое слово </a:t>
            </a:r>
            <a:r>
              <a:rPr lang="en-US" b="1" dirty="0"/>
              <a:t>right outer</a:t>
            </a:r>
            <a:r>
              <a:rPr lang="en-US" dirty="0"/>
              <a:t>.</a:t>
            </a:r>
          </a:p>
          <a:p>
            <a:pPr marL="0" indent="457200">
              <a:buNone/>
            </a:pPr>
            <a:r>
              <a:rPr lang="ru-RU" dirty="0"/>
              <a:t>Итак, получаем, что на языке структурированных запросов </a:t>
            </a:r>
            <a:r>
              <a:rPr lang="ru-RU" dirty="0" smtClean="0"/>
              <a:t>SQL операция </a:t>
            </a:r>
            <a:r>
              <a:rPr lang="ru-RU" dirty="0"/>
              <a:t>правого внешнего соединения запишется следующим </a:t>
            </a:r>
            <a:r>
              <a:rPr lang="ru-RU" dirty="0" smtClean="0"/>
              <a:t>образом</a:t>
            </a:r>
            <a:r>
              <a:rPr lang="ru-RU" dirty="0"/>
              <a:t>:</a:t>
            </a:r>
          </a:p>
          <a:p>
            <a:pPr marL="0" indent="457200">
              <a:buNone/>
            </a:pPr>
            <a:r>
              <a:rPr lang="en-US" b="1" dirty="0"/>
              <a:t>Select *</a:t>
            </a:r>
          </a:p>
          <a:p>
            <a:pPr marL="0" indent="457200">
              <a:buNone/>
            </a:pPr>
            <a:r>
              <a:rPr lang="ru-RU" b="1" dirty="0" err="1"/>
              <a:t>From</a:t>
            </a:r>
            <a:r>
              <a:rPr lang="ru-RU" b="1" dirty="0"/>
              <a:t> </a:t>
            </a:r>
            <a:r>
              <a:rPr lang="ru-RU" i="1" dirty="0"/>
              <a:t>имя отношения </a:t>
            </a:r>
            <a:r>
              <a:rPr lang="ru-RU" dirty="0"/>
              <a:t>1 </a:t>
            </a:r>
            <a:r>
              <a:rPr lang="ru-RU" b="1" dirty="0" err="1"/>
              <a:t>right</a:t>
            </a:r>
            <a:r>
              <a:rPr lang="ru-RU" b="1" dirty="0"/>
              <a:t> </a:t>
            </a:r>
            <a:r>
              <a:rPr lang="ru-RU" b="1" dirty="0" err="1"/>
              <a:t>outer</a:t>
            </a:r>
            <a:r>
              <a:rPr lang="ru-RU" b="1" dirty="0"/>
              <a:t> </a:t>
            </a:r>
            <a:r>
              <a:rPr lang="ru-RU" b="1" dirty="0" err="1"/>
              <a:t>join</a:t>
            </a:r>
            <a:r>
              <a:rPr lang="ru-RU" b="1" dirty="0"/>
              <a:t> </a:t>
            </a:r>
            <a:r>
              <a:rPr lang="ru-RU" i="1" dirty="0"/>
              <a:t>имя отношения </a:t>
            </a:r>
            <a:r>
              <a:rPr lang="ru-RU" dirty="0"/>
              <a:t>2</a:t>
            </a:r>
          </a:p>
          <a:p>
            <a:pPr marL="0" indent="457200">
              <a:buNone/>
            </a:pPr>
            <a:r>
              <a:rPr lang="ru-RU" b="1" dirty="0" smtClean="0"/>
              <a:t>                  </a:t>
            </a:r>
            <a:r>
              <a:rPr lang="en-US" b="1" dirty="0" smtClean="0"/>
              <a:t>on </a:t>
            </a:r>
            <a:r>
              <a:rPr lang="ru-RU" i="1" dirty="0"/>
              <a:t>условие равенства кортежей</a:t>
            </a:r>
            <a:r>
              <a:rPr lang="ru-RU" dirty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76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Операция полного внешнего соединения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0000" lnSpcReduction="20000"/>
          </a:bodyPr>
          <a:lstStyle/>
          <a:p>
            <a:pPr marL="0" indent="457200">
              <a:buNone/>
            </a:pPr>
            <a:r>
              <a:rPr lang="ru-RU" dirty="0"/>
              <a:t>Выражение на языке структурированных запросов операции </a:t>
            </a:r>
            <a:r>
              <a:rPr lang="ru-RU" dirty="0" smtClean="0"/>
              <a:t>полного </a:t>
            </a:r>
            <a:r>
              <a:rPr lang="ru-RU" dirty="0"/>
              <a:t>внешнего соединения получается, как и в двух предыдущих </a:t>
            </a:r>
            <a:r>
              <a:rPr lang="ru-RU" dirty="0" smtClean="0"/>
              <a:t>случаях</a:t>
            </a:r>
            <a:r>
              <a:rPr lang="ru-RU" dirty="0"/>
              <a:t>, из выражения для операции естественного соединения </a:t>
            </a:r>
            <a:r>
              <a:rPr lang="ru-RU" dirty="0" smtClean="0"/>
              <a:t>путем замены </a:t>
            </a:r>
            <a:r>
              <a:rPr lang="ru-RU" dirty="0"/>
              <a:t>ключевого слова </a:t>
            </a:r>
            <a:r>
              <a:rPr lang="ru-RU" b="1" dirty="0" err="1"/>
              <a:t>inner</a:t>
            </a:r>
            <a:r>
              <a:rPr lang="ru-RU" b="1" dirty="0"/>
              <a:t> </a:t>
            </a:r>
            <a:r>
              <a:rPr lang="ru-RU" dirty="0"/>
              <a:t>на ключевое слово </a:t>
            </a:r>
            <a:r>
              <a:rPr lang="ru-RU" b="1" dirty="0" err="1"/>
              <a:t>full</a:t>
            </a:r>
            <a:r>
              <a:rPr lang="ru-RU" b="1" dirty="0"/>
              <a:t> </a:t>
            </a:r>
            <a:r>
              <a:rPr lang="ru-RU" b="1" dirty="0" err="1"/>
              <a:t>outer</a:t>
            </a:r>
            <a:r>
              <a:rPr lang="ru-RU" dirty="0"/>
              <a:t>.</a:t>
            </a:r>
          </a:p>
          <a:p>
            <a:pPr marL="0" indent="457200">
              <a:buNone/>
            </a:pPr>
            <a:r>
              <a:rPr lang="ru-RU" dirty="0"/>
              <a:t>Таким образом, на языке структурированных запросов эта </a:t>
            </a:r>
            <a:r>
              <a:rPr lang="ru-RU" dirty="0" smtClean="0"/>
              <a:t>операция </a:t>
            </a:r>
            <a:r>
              <a:rPr lang="ru-RU" dirty="0"/>
              <a:t>запишется так:</a:t>
            </a:r>
          </a:p>
          <a:p>
            <a:pPr marL="0" indent="457200">
              <a:buNone/>
            </a:pPr>
            <a:r>
              <a:rPr lang="en-US" b="1" dirty="0"/>
              <a:t>Select *</a:t>
            </a:r>
          </a:p>
          <a:p>
            <a:pPr marL="0" indent="457200">
              <a:buNone/>
            </a:pPr>
            <a:r>
              <a:rPr lang="ru-RU" b="1" dirty="0" err="1"/>
              <a:t>From</a:t>
            </a:r>
            <a:r>
              <a:rPr lang="ru-RU" b="1" dirty="0"/>
              <a:t> </a:t>
            </a:r>
            <a:r>
              <a:rPr lang="ru-RU" i="1" dirty="0"/>
              <a:t>имя отношения 1 </a:t>
            </a:r>
            <a:r>
              <a:rPr lang="ru-RU" b="1" dirty="0" err="1"/>
              <a:t>full</a:t>
            </a:r>
            <a:r>
              <a:rPr lang="ru-RU" b="1" dirty="0"/>
              <a:t> </a:t>
            </a:r>
            <a:r>
              <a:rPr lang="ru-RU" b="1" dirty="0" err="1"/>
              <a:t>outer</a:t>
            </a:r>
            <a:r>
              <a:rPr lang="ru-RU" b="1" dirty="0"/>
              <a:t> </a:t>
            </a:r>
            <a:r>
              <a:rPr lang="ru-RU" b="1" dirty="0" err="1"/>
              <a:t>join</a:t>
            </a:r>
            <a:r>
              <a:rPr lang="ru-RU" b="1" dirty="0"/>
              <a:t> </a:t>
            </a:r>
            <a:r>
              <a:rPr lang="ru-RU" i="1" dirty="0"/>
              <a:t>имя отношения 2</a:t>
            </a:r>
          </a:p>
          <a:p>
            <a:pPr marL="0" indent="457200">
              <a:buNone/>
            </a:pPr>
            <a:r>
              <a:rPr lang="ru-RU" b="1" dirty="0" smtClean="0"/>
              <a:t>           </a:t>
            </a:r>
            <a:r>
              <a:rPr lang="en-US" b="1" dirty="0" smtClean="0"/>
              <a:t>on </a:t>
            </a:r>
            <a:r>
              <a:rPr lang="ru-RU" i="1" dirty="0"/>
              <a:t>условие равенства кортежей</a:t>
            </a:r>
            <a:r>
              <a:rPr lang="ru-RU" dirty="0"/>
              <a:t>;</a:t>
            </a:r>
          </a:p>
          <a:p>
            <a:pPr marL="0" indent="457200">
              <a:buNone/>
            </a:pPr>
            <a:r>
              <a:rPr lang="ru-RU" dirty="0"/>
              <a:t>Очень удобно, что в семантику языка структурированных </a:t>
            </a:r>
            <a:r>
              <a:rPr lang="ru-RU" dirty="0" smtClean="0"/>
              <a:t>запросов SQL </a:t>
            </a:r>
            <a:r>
              <a:rPr lang="ru-RU" dirty="0"/>
              <a:t>изначально встроены эти опции, ведь иначе каждому </a:t>
            </a:r>
            <a:r>
              <a:rPr lang="ru-RU" dirty="0" smtClean="0"/>
              <a:t>программисту </a:t>
            </a:r>
            <a:r>
              <a:rPr lang="ru-RU" dirty="0"/>
              <a:t>приходилось бы выводить их самостоятельно и вводить в </a:t>
            </a:r>
            <a:r>
              <a:rPr lang="ru-RU" dirty="0" smtClean="0"/>
              <a:t>каждую </a:t>
            </a:r>
            <a:r>
              <a:rPr lang="ru-RU" dirty="0"/>
              <a:t>новую базу данных.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84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Использование подзапросов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Как можно было понять из пройденного материала, </a:t>
            </a:r>
            <a:r>
              <a:rPr lang="ru-RU" dirty="0" smtClean="0"/>
              <a:t>понятие «подзапрос</a:t>
            </a:r>
            <a:r>
              <a:rPr lang="ru-RU" dirty="0"/>
              <a:t>» в языке структурированных запросов является </a:t>
            </a:r>
            <a:r>
              <a:rPr lang="ru-RU" dirty="0" smtClean="0"/>
              <a:t>понятием базовым </a:t>
            </a:r>
            <a:r>
              <a:rPr lang="ru-RU" dirty="0"/>
              <a:t>и довольно широко применимым (иногда, кстати, их </a:t>
            </a:r>
            <a:r>
              <a:rPr lang="ru-RU" dirty="0" smtClean="0"/>
              <a:t>еще называют SQL-запросами</a:t>
            </a:r>
            <a:r>
              <a:rPr lang="ru-RU" dirty="0"/>
              <a:t>. Действительно, практика </a:t>
            </a:r>
            <a:r>
              <a:rPr lang="ru-RU" dirty="0" smtClean="0"/>
              <a:t>программирования </a:t>
            </a:r>
            <a:r>
              <a:rPr lang="ru-RU" dirty="0"/>
              <a:t>и работы с базами данных показывает, что составление </a:t>
            </a:r>
            <a:r>
              <a:rPr lang="ru-RU" dirty="0" smtClean="0"/>
              <a:t>системы </a:t>
            </a:r>
            <a:r>
              <a:rPr lang="ru-RU" dirty="0"/>
              <a:t>подзапросов для решения различных сопутствующих задач — </a:t>
            </a:r>
            <a:r>
              <a:rPr lang="ru-RU" dirty="0" smtClean="0"/>
              <a:t>деятельность </a:t>
            </a:r>
            <a:r>
              <a:rPr lang="ru-RU" dirty="0"/>
              <a:t>гораздо более благодарная по сравнению с </a:t>
            </a:r>
            <a:r>
              <a:rPr lang="ru-RU" dirty="0" smtClean="0"/>
              <a:t>какими-то другими </a:t>
            </a:r>
            <a:r>
              <a:rPr lang="ru-RU" dirty="0"/>
              <a:t>приемами работы со структурированной информацией. </a:t>
            </a:r>
            <a:r>
              <a:rPr lang="ru-RU" dirty="0" smtClean="0"/>
              <a:t>Поэтому</a:t>
            </a:r>
            <a:r>
              <a:rPr lang="ru-RU" dirty="0"/>
              <a:t>, рассмотрим пример для лучшего понимания действий с </a:t>
            </a:r>
            <a:r>
              <a:rPr lang="ru-RU" dirty="0" smtClean="0"/>
              <a:t>подзапросами</a:t>
            </a:r>
            <a:r>
              <a:rPr lang="ru-RU" dirty="0"/>
              <a:t>, их составлением и использованием.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17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pPr marL="0" indent="457200">
              <a:buNone/>
            </a:pPr>
            <a:r>
              <a:rPr lang="ru-RU" dirty="0"/>
              <a:t>Пусть имеется следующий фрагмент некой базы данных, </a:t>
            </a:r>
            <a:r>
              <a:rPr lang="ru-RU" dirty="0" smtClean="0"/>
              <a:t>которая вполне </a:t>
            </a:r>
            <a:r>
              <a:rPr lang="ru-RU" dirty="0"/>
              <a:t>может использоваться в </a:t>
            </a:r>
            <a:r>
              <a:rPr lang="ru-RU" dirty="0" smtClean="0"/>
              <a:t>каком-либо </a:t>
            </a:r>
            <a:r>
              <a:rPr lang="ru-RU" dirty="0"/>
              <a:t>учебном заведении:</a:t>
            </a:r>
          </a:p>
          <a:p>
            <a:pPr marL="0" indent="457200">
              <a:buNone/>
            </a:pPr>
            <a:r>
              <a:rPr lang="ru-RU" dirty="0"/>
              <a:t>Предметы (</a:t>
            </a:r>
            <a:r>
              <a:rPr lang="ru-RU" u="sng" dirty="0"/>
              <a:t>Код предмета</a:t>
            </a:r>
            <a:r>
              <a:rPr lang="ru-RU" dirty="0"/>
              <a:t>, Имя предмета);</a:t>
            </a:r>
          </a:p>
          <a:p>
            <a:pPr marL="0" indent="457200">
              <a:buNone/>
            </a:pPr>
            <a:r>
              <a:rPr lang="ru-RU" dirty="0"/>
              <a:t>Студенты (</a:t>
            </a:r>
            <a:r>
              <a:rPr lang="ru-RU" u="sng" dirty="0"/>
              <a:t>№ зачетной книжки</a:t>
            </a:r>
            <a:r>
              <a:rPr lang="ru-RU" dirty="0"/>
              <a:t>, Фамилия, Имя, Отчество);</a:t>
            </a:r>
          </a:p>
          <a:p>
            <a:pPr marL="0" indent="457200">
              <a:buNone/>
            </a:pPr>
            <a:r>
              <a:rPr lang="ru-RU" dirty="0"/>
              <a:t>Сессия (</a:t>
            </a:r>
            <a:r>
              <a:rPr lang="ru-RU" u="sng" dirty="0"/>
              <a:t>Код предмета, № зачетной книжки</a:t>
            </a:r>
            <a:r>
              <a:rPr lang="ru-RU" dirty="0"/>
              <a:t>, Оценка);</a:t>
            </a:r>
          </a:p>
          <a:p>
            <a:pPr marL="0" indent="457200">
              <a:buNone/>
            </a:pPr>
            <a:r>
              <a:rPr lang="ru-RU" dirty="0"/>
              <a:t>Сформулируем </a:t>
            </a:r>
            <a:r>
              <a:rPr lang="ru-RU" dirty="0" smtClean="0"/>
              <a:t>SQL-запрос</a:t>
            </a:r>
            <a:r>
              <a:rPr lang="ru-RU" dirty="0"/>
              <a:t>, возвращающий ведомость с </a:t>
            </a:r>
            <a:r>
              <a:rPr lang="ru-RU" dirty="0" smtClean="0"/>
              <a:t>указанием номера </a:t>
            </a:r>
            <a:r>
              <a:rPr lang="ru-RU" dirty="0"/>
              <a:t>зачетной книжки, фамилии и инициалов студента и оценки </a:t>
            </a:r>
            <a:r>
              <a:rPr lang="ru-RU" dirty="0" smtClean="0"/>
              <a:t>для предмета </a:t>
            </a:r>
            <a:r>
              <a:rPr lang="ru-RU" dirty="0"/>
              <a:t>с наименованием «Базы данных». Такую информацию в </a:t>
            </a:r>
            <a:r>
              <a:rPr lang="ru-RU" dirty="0" smtClean="0"/>
              <a:t>университетах </a:t>
            </a:r>
            <a:r>
              <a:rPr lang="ru-RU" dirty="0"/>
              <a:t>необходимо получать всегда и своевременно, поэтому </a:t>
            </a:r>
            <a:r>
              <a:rPr lang="ru-RU" dirty="0" smtClean="0"/>
              <a:t>приведенный </a:t>
            </a:r>
            <a:r>
              <a:rPr lang="ru-RU" dirty="0"/>
              <a:t>далее запрос является едва ли не самой востребованной </a:t>
            </a:r>
            <a:r>
              <a:rPr lang="ru-RU" dirty="0" smtClean="0"/>
              <a:t>единицей </a:t>
            </a:r>
            <a:r>
              <a:rPr lang="ru-RU" dirty="0"/>
              <a:t>программирования с использованием таких баз данных.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170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удобства работы, дополнительно предположим, что </a:t>
            </a:r>
            <a:r>
              <a:rPr lang="ru-RU" dirty="0" smtClean="0"/>
              <a:t>атрибуты «Фамилия</a:t>
            </a:r>
            <a:r>
              <a:rPr lang="ru-RU" dirty="0"/>
              <a:t>», «Имя» и «Отчество» не допускают </a:t>
            </a:r>
            <a:r>
              <a:rPr lang="ru-RU" dirty="0" err="1" smtClean="0"/>
              <a:t>Null</a:t>
            </a:r>
            <a:r>
              <a:rPr lang="ru-RU" dirty="0" smtClean="0"/>
              <a:t>-значений </a:t>
            </a:r>
            <a:r>
              <a:rPr lang="ru-RU" dirty="0"/>
              <a:t>и </a:t>
            </a:r>
            <a:r>
              <a:rPr lang="ru-RU" dirty="0" smtClean="0"/>
              <a:t>не являются </a:t>
            </a:r>
            <a:r>
              <a:rPr lang="ru-RU" dirty="0"/>
              <a:t>пустыми. Это требование вполне объяснимо и </a:t>
            </a:r>
            <a:r>
              <a:rPr lang="ru-RU" dirty="0" smtClean="0"/>
              <a:t>закономерно</a:t>
            </a:r>
            <a:r>
              <a:rPr lang="ru-RU" dirty="0"/>
              <a:t>, ведь в базу данных любого учебного заведения первыми из </a:t>
            </a:r>
            <a:r>
              <a:rPr lang="ru-RU" dirty="0" smtClean="0"/>
              <a:t>данных </a:t>
            </a:r>
            <a:r>
              <a:rPr lang="ru-RU" dirty="0"/>
              <a:t>на нового ученика вводятся именно данные о его фамилии, </a:t>
            </a:r>
            <a:r>
              <a:rPr lang="ru-RU" dirty="0" smtClean="0"/>
              <a:t>имени </a:t>
            </a:r>
            <a:r>
              <a:rPr lang="ru-RU" dirty="0"/>
              <a:t>и отчестве. И само собой разумеется, что не может быть </a:t>
            </a:r>
            <a:r>
              <a:rPr lang="ru-RU" dirty="0" smtClean="0"/>
              <a:t>записи в </a:t>
            </a:r>
            <a:r>
              <a:rPr lang="ru-RU" dirty="0"/>
              <a:t>подобной базе данных, в которой присутствуют данные на </a:t>
            </a:r>
            <a:r>
              <a:rPr lang="ru-RU" dirty="0" smtClean="0"/>
              <a:t>ученика, но </a:t>
            </a:r>
            <a:r>
              <a:rPr lang="ru-RU" dirty="0"/>
              <a:t>при этом неизвестно его имя.</a:t>
            </a:r>
          </a:p>
          <a:p>
            <a:r>
              <a:rPr lang="ru-RU" dirty="0"/>
              <a:t>Заметим, что атрибут «Имя предмета» схемы отношения «</a:t>
            </a:r>
            <a:r>
              <a:rPr lang="ru-RU" dirty="0" smtClean="0"/>
              <a:t>Предметы</a:t>
            </a:r>
            <a:r>
              <a:rPr lang="ru-RU" dirty="0"/>
              <a:t>» является ключом, поэтому, как следует из </a:t>
            </a:r>
            <a:r>
              <a:rPr lang="ru-RU" dirty="0" smtClean="0"/>
              <a:t>определения, </a:t>
            </a:r>
            <a:r>
              <a:rPr lang="ru-RU" dirty="0"/>
              <a:t>все наименования предметов </a:t>
            </a:r>
            <a:r>
              <a:rPr lang="ru-RU" dirty="0" smtClean="0"/>
              <a:t>являются уникальными</a:t>
            </a:r>
            <a:r>
              <a:rPr lang="ru-RU" dirty="0"/>
              <a:t>. Это тоже понятно и без пояснения представления </a:t>
            </a:r>
            <a:r>
              <a:rPr lang="ru-RU" dirty="0" smtClean="0"/>
              <a:t>ключа</a:t>
            </a:r>
            <a:r>
              <a:rPr lang="ru-RU" dirty="0"/>
              <a:t>, ведь все преподающиеся в учебном заведении предметы </a:t>
            </a:r>
            <a:r>
              <a:rPr lang="ru-RU" dirty="0" smtClean="0"/>
              <a:t>должны иметь </a:t>
            </a:r>
            <a:r>
              <a:rPr lang="ru-RU" dirty="0"/>
              <a:t>и имеют различные имена.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219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pPr marL="0" indent="457200">
              <a:buNone/>
            </a:pPr>
            <a:r>
              <a:rPr lang="ru-RU" dirty="0"/>
              <a:t>Теперь, прежде чем мы приступим к составлению текста </a:t>
            </a:r>
            <a:r>
              <a:rPr lang="ru-RU" dirty="0" smtClean="0"/>
              <a:t>самого оператора</a:t>
            </a:r>
            <a:r>
              <a:rPr lang="ru-RU" dirty="0"/>
              <a:t>, введем в рассмотрение две функции, которые нам </a:t>
            </a:r>
            <a:r>
              <a:rPr lang="ru-RU" dirty="0" smtClean="0"/>
              <a:t>пригодятся </a:t>
            </a:r>
            <a:r>
              <a:rPr lang="ru-RU" dirty="0"/>
              <a:t>по мере нашей деятельности</a:t>
            </a:r>
            <a:r>
              <a:rPr lang="ru-RU" dirty="0" smtClean="0"/>
              <a:t>.</a:t>
            </a:r>
          </a:p>
          <a:p>
            <a:pPr marL="0" indent="457200">
              <a:buNone/>
            </a:pPr>
            <a:r>
              <a:rPr lang="ru-RU" dirty="0" smtClean="0"/>
              <a:t>Во-первых</a:t>
            </a:r>
            <a:r>
              <a:rPr lang="ru-RU" dirty="0"/>
              <a:t>, нам будет полезна функция </a:t>
            </a:r>
            <a:r>
              <a:rPr lang="ru-RU" b="1" dirty="0" err="1"/>
              <a:t>Trim</a:t>
            </a:r>
            <a:r>
              <a:rPr lang="ru-RU" dirty="0"/>
              <a:t>, записывается </a:t>
            </a:r>
            <a:r>
              <a:rPr lang="ru-RU" dirty="0" err="1" smtClean="0"/>
              <a:t>Trim</a:t>
            </a:r>
            <a:r>
              <a:rPr lang="ru-RU" dirty="0" smtClean="0"/>
              <a:t> (</a:t>
            </a:r>
            <a:r>
              <a:rPr lang="ru-RU" i="1" dirty="0" smtClean="0"/>
              <a:t>«</a:t>
            </a:r>
            <a:r>
              <a:rPr lang="ru-RU" i="1" dirty="0"/>
              <a:t>строка»</a:t>
            </a:r>
            <a:r>
              <a:rPr lang="ru-RU" dirty="0"/>
              <a:t>), т. е. аргументом этой функции является строка. Что </a:t>
            </a:r>
            <a:r>
              <a:rPr lang="ru-RU" dirty="0" smtClean="0"/>
              <a:t>делает </a:t>
            </a:r>
            <a:r>
              <a:rPr lang="ru-RU" dirty="0"/>
              <a:t>эта функция? Они возвращает сам аргумент без пробелов, </a:t>
            </a:r>
            <a:r>
              <a:rPr lang="ru-RU" dirty="0" smtClean="0"/>
              <a:t>стоящих </a:t>
            </a:r>
            <a:r>
              <a:rPr lang="ru-RU" dirty="0"/>
              <a:t>в начале и в конце этой строки, т. е., эту функцию </a:t>
            </a:r>
            <a:r>
              <a:rPr lang="ru-RU" dirty="0" smtClean="0"/>
              <a:t>применяют, например</a:t>
            </a:r>
            <a:r>
              <a:rPr lang="ru-RU" dirty="0"/>
              <a:t>, в случаях: </a:t>
            </a:r>
            <a:r>
              <a:rPr lang="ru-RU" dirty="0" err="1"/>
              <a:t>Trim</a:t>
            </a:r>
            <a:r>
              <a:rPr lang="ru-RU" dirty="0"/>
              <a:t> («</a:t>
            </a:r>
            <a:r>
              <a:rPr lang="ru-RU" dirty="0" err="1"/>
              <a:t>Богучарников</a:t>
            </a:r>
            <a:r>
              <a:rPr lang="ru-RU" dirty="0"/>
              <a:t>») или </a:t>
            </a:r>
            <a:r>
              <a:rPr lang="ru-RU" dirty="0" err="1"/>
              <a:t>Trim</a:t>
            </a:r>
            <a:r>
              <a:rPr lang="ru-RU" dirty="0"/>
              <a:t> («</a:t>
            </a:r>
            <a:r>
              <a:rPr lang="ru-RU" dirty="0" err="1" smtClean="0"/>
              <a:t>Максимеенко</a:t>
            </a:r>
            <a:r>
              <a:rPr lang="ru-RU" dirty="0"/>
              <a:t>»), когда после или до аргумента стоят по несколько </a:t>
            </a:r>
            <a:r>
              <a:rPr lang="ru-RU" dirty="0" smtClean="0"/>
              <a:t>лишних пробелов</a:t>
            </a:r>
            <a:r>
              <a:rPr lang="ru-RU" dirty="0"/>
              <a:t>.</a:t>
            </a:r>
          </a:p>
          <a:p>
            <a:pPr marL="0" indent="457200">
              <a:buNone/>
            </a:pPr>
            <a:r>
              <a:rPr lang="ru-RU" dirty="0"/>
              <a:t>А </a:t>
            </a:r>
            <a:r>
              <a:rPr lang="ru-RU" dirty="0" smtClean="0"/>
              <a:t>во-вторых</a:t>
            </a:r>
            <a:r>
              <a:rPr lang="ru-RU" dirty="0"/>
              <a:t>, необходимо также рассмотреть функцию </a:t>
            </a:r>
            <a:r>
              <a:rPr lang="ru-RU" dirty="0" err="1"/>
              <a:t>Left</a:t>
            </a:r>
            <a:r>
              <a:rPr lang="ru-RU" dirty="0"/>
              <a:t>, </a:t>
            </a:r>
            <a:r>
              <a:rPr lang="ru-RU" dirty="0" smtClean="0"/>
              <a:t>которая </a:t>
            </a:r>
            <a:r>
              <a:rPr lang="ru-RU" dirty="0"/>
              <a:t>записывается </a:t>
            </a:r>
            <a:r>
              <a:rPr lang="ru-RU" dirty="0" err="1"/>
              <a:t>Left</a:t>
            </a:r>
            <a:r>
              <a:rPr lang="ru-RU" dirty="0"/>
              <a:t> (строка, число), т. е. функцию от уже двух </a:t>
            </a:r>
            <a:r>
              <a:rPr lang="ru-RU" dirty="0" smtClean="0"/>
              <a:t>аргументов</a:t>
            </a:r>
            <a:r>
              <a:rPr lang="ru-RU" dirty="0"/>
              <a:t>, одним из которых является, как и раньше, строка. Второй </a:t>
            </a:r>
            <a:r>
              <a:rPr lang="ru-RU" dirty="0" smtClean="0"/>
              <a:t>ее аргумент </a:t>
            </a:r>
            <a:r>
              <a:rPr lang="ru-RU" dirty="0"/>
              <a:t>— число, оно показывает, сколько символов из левой </a:t>
            </a:r>
            <a:r>
              <a:rPr lang="ru-RU" dirty="0" smtClean="0"/>
              <a:t>части строки </a:t>
            </a:r>
            <a:r>
              <a:rPr lang="ru-RU" dirty="0"/>
              <a:t>следует вывести в результат.</a:t>
            </a:r>
          </a:p>
          <a:p>
            <a:pPr marL="0" indent="457200">
              <a:buNone/>
            </a:pPr>
            <a:r>
              <a:rPr lang="ru-RU" dirty="0"/>
              <a:t>Например, результатом операции:</a:t>
            </a:r>
          </a:p>
          <a:p>
            <a:pPr marL="0" indent="457200">
              <a:buNone/>
            </a:pPr>
            <a:r>
              <a:rPr lang="ru-RU" dirty="0" err="1"/>
              <a:t>Left</a:t>
            </a:r>
            <a:r>
              <a:rPr lang="ru-RU" dirty="0"/>
              <a:t> («Михаил, 1») + «.» + </a:t>
            </a:r>
            <a:r>
              <a:rPr lang="ru-RU" dirty="0" err="1"/>
              <a:t>Left</a:t>
            </a:r>
            <a:r>
              <a:rPr lang="ru-RU" dirty="0"/>
              <a:t> («Зиновьевич, 1»)</a:t>
            </a:r>
          </a:p>
          <a:p>
            <a:pPr marL="0" indent="457200">
              <a:buNone/>
            </a:pPr>
            <a:r>
              <a:rPr lang="ru-RU" dirty="0"/>
              <a:t>будут инициалы «М. З.». Именно для выведения инициалов </a:t>
            </a:r>
            <a:r>
              <a:rPr lang="ru-RU" dirty="0" smtClean="0"/>
              <a:t>студентов </a:t>
            </a:r>
            <a:r>
              <a:rPr lang="ru-RU" dirty="0"/>
              <a:t>мы и будем использовать эту функцию в нашем запросе.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741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pPr marL="0" indent="457200">
              <a:buNone/>
            </a:pPr>
            <a:r>
              <a:rPr lang="ru-RU" dirty="0"/>
              <a:t>Для начала составим небольшой вспомогательный запрос, </a:t>
            </a:r>
            <a:r>
              <a:rPr lang="ru-RU" dirty="0" smtClean="0"/>
              <a:t>который </a:t>
            </a:r>
            <a:r>
              <a:rPr lang="ru-RU" dirty="0"/>
              <a:t>потом используем в основном, главном запросе:</a:t>
            </a:r>
          </a:p>
          <a:p>
            <a:pPr marL="0" indent="457200">
              <a:buNone/>
            </a:pPr>
            <a:r>
              <a:rPr lang="en-US" b="1" dirty="0"/>
              <a:t>Select</a:t>
            </a:r>
            <a:r>
              <a:rPr lang="en-US" dirty="0"/>
              <a:t>№</a:t>
            </a:r>
            <a:r>
              <a:rPr lang="ru-RU" i="1" dirty="0"/>
              <a:t>зачетной книжки, Оценка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ru-RU" i="1" dirty="0"/>
              <a:t>Сессия</a:t>
            </a:r>
          </a:p>
          <a:p>
            <a:pPr marL="0" indent="457200">
              <a:buNone/>
            </a:pPr>
            <a:r>
              <a:rPr lang="ru-RU" b="1" dirty="0" err="1"/>
              <a:t>Where</a:t>
            </a:r>
            <a:r>
              <a:rPr lang="ru-RU" b="1" dirty="0"/>
              <a:t> </a:t>
            </a:r>
            <a:r>
              <a:rPr lang="ru-RU" i="1" dirty="0"/>
              <a:t>Код предмета = </a:t>
            </a:r>
            <a:r>
              <a:rPr lang="ru-RU" dirty="0"/>
              <a:t>(</a:t>
            </a:r>
            <a:r>
              <a:rPr lang="ru-RU" b="1" i="1" dirty="0" err="1"/>
              <a:t>Select</a:t>
            </a:r>
            <a:r>
              <a:rPr lang="ru-RU" b="1" i="1" dirty="0"/>
              <a:t> </a:t>
            </a:r>
            <a:r>
              <a:rPr lang="ru-RU" i="1" dirty="0"/>
              <a:t>Код предмета</a:t>
            </a:r>
          </a:p>
          <a:p>
            <a:pPr marL="0" indent="457200">
              <a:buNone/>
            </a:pPr>
            <a:r>
              <a:rPr lang="ru-RU" b="1" dirty="0" smtClean="0"/>
              <a:t>                   </a:t>
            </a:r>
            <a:r>
              <a:rPr lang="en-US" b="1" dirty="0" smtClean="0"/>
              <a:t>From </a:t>
            </a:r>
            <a:r>
              <a:rPr lang="ru-RU" i="1" dirty="0"/>
              <a:t>Предметы</a:t>
            </a:r>
          </a:p>
          <a:p>
            <a:pPr marL="0" indent="457200">
              <a:buNone/>
            </a:pPr>
            <a:r>
              <a:rPr lang="ru-RU" b="1" dirty="0" smtClean="0"/>
              <a:t>                   </a:t>
            </a:r>
            <a:r>
              <a:rPr lang="ru-RU" b="1" dirty="0" err="1" smtClean="0"/>
              <a:t>Where</a:t>
            </a:r>
            <a:r>
              <a:rPr lang="ru-RU" b="1" dirty="0" smtClean="0"/>
              <a:t> </a:t>
            </a:r>
            <a:r>
              <a:rPr lang="ru-RU" i="1" dirty="0"/>
              <a:t>Имя предмета = «Базы данных»</a:t>
            </a:r>
            <a:r>
              <a:rPr lang="ru-RU" dirty="0"/>
              <a:t>)</a:t>
            </a:r>
          </a:p>
          <a:p>
            <a:pPr marL="0" indent="457200">
              <a:buNone/>
            </a:pPr>
            <a:r>
              <a:rPr lang="en-US" b="1" dirty="0"/>
              <a:t>as </a:t>
            </a:r>
            <a:r>
              <a:rPr lang="en-US" i="1" dirty="0"/>
              <a:t>«</a:t>
            </a:r>
            <a:r>
              <a:rPr lang="ru-RU" i="1" dirty="0"/>
              <a:t>Оценки «Базы данных»</a:t>
            </a:r>
            <a:r>
              <a:rPr lang="ru-RU" dirty="0"/>
              <a:t>;</a:t>
            </a:r>
          </a:p>
          <a:p>
            <a:pPr marL="0" indent="457200">
              <a:buNone/>
            </a:pPr>
            <a:r>
              <a:rPr lang="ru-RU" dirty="0"/>
              <a:t>Применение здесь опции </a:t>
            </a:r>
            <a:r>
              <a:rPr lang="ru-RU" dirty="0" err="1"/>
              <a:t>as</a:t>
            </a:r>
            <a:r>
              <a:rPr lang="ru-RU" dirty="0"/>
              <a:t> означает, что мы присвоили этому </a:t>
            </a:r>
            <a:r>
              <a:rPr lang="ru-RU" dirty="0" smtClean="0"/>
              <a:t>запросу </a:t>
            </a:r>
            <a:r>
              <a:rPr lang="ru-RU" dirty="0"/>
              <a:t>псевдоним </a:t>
            </a:r>
            <a:r>
              <a:rPr lang="ru-RU" i="1" dirty="0"/>
              <a:t>«Оценки «Базы данных»</a:t>
            </a:r>
            <a:r>
              <a:rPr lang="ru-RU" dirty="0"/>
              <a:t>. Сделали мы это для </a:t>
            </a:r>
            <a:r>
              <a:rPr lang="ru-RU" dirty="0" smtClean="0"/>
              <a:t>удобства </a:t>
            </a:r>
            <a:r>
              <a:rPr lang="ru-RU" dirty="0"/>
              <a:t>дальнейшей работы с этим запросом.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2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pPr marL="0" indent="457200">
              <a:buNone/>
            </a:pPr>
            <a:r>
              <a:rPr lang="ru-RU" dirty="0"/>
              <a:t>Далее, в этом запросе подзапрос:</a:t>
            </a:r>
          </a:p>
          <a:p>
            <a:pPr marL="0" indent="457200">
              <a:buNone/>
            </a:pPr>
            <a:r>
              <a:rPr lang="en-US" b="1" dirty="0"/>
              <a:t>Select </a:t>
            </a:r>
            <a:r>
              <a:rPr lang="ru-RU" i="1" dirty="0"/>
              <a:t>Код предмета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ru-RU" i="1" dirty="0"/>
              <a:t>Предметы</a:t>
            </a:r>
          </a:p>
          <a:p>
            <a:pPr marL="0" indent="457200">
              <a:buNone/>
            </a:pPr>
            <a:r>
              <a:rPr lang="ru-RU" b="1" dirty="0" err="1"/>
              <a:t>Where</a:t>
            </a:r>
            <a:r>
              <a:rPr lang="ru-RU" b="1" dirty="0"/>
              <a:t> </a:t>
            </a:r>
            <a:r>
              <a:rPr lang="ru-RU" i="1" dirty="0"/>
              <a:t>Имя предмета = «Базы данных»</a:t>
            </a:r>
            <a:r>
              <a:rPr lang="ru-RU" dirty="0"/>
              <a:t>;</a:t>
            </a:r>
          </a:p>
          <a:p>
            <a:pPr marL="0" indent="457200">
              <a:buNone/>
            </a:pPr>
            <a:r>
              <a:rPr lang="ru-RU" dirty="0"/>
              <a:t>позволяет выделить из отношения «Сессия» те кортежи, </a:t>
            </a:r>
            <a:r>
              <a:rPr lang="ru-RU" dirty="0" smtClean="0"/>
              <a:t>которые относятся </a:t>
            </a:r>
            <a:r>
              <a:rPr lang="ru-RU" dirty="0"/>
              <a:t>к рассматриваемому предмету, т. е. к базам данных.</a:t>
            </a:r>
          </a:p>
          <a:p>
            <a:pPr marL="0" indent="457200">
              <a:buNone/>
            </a:pPr>
            <a:r>
              <a:rPr lang="ru-RU" dirty="0"/>
              <a:t>Интересно, что этот внутренний подзапрос может возвращать </a:t>
            </a:r>
            <a:r>
              <a:rPr lang="ru-RU" dirty="0" smtClean="0"/>
              <a:t>не более </a:t>
            </a:r>
            <a:r>
              <a:rPr lang="ru-RU" dirty="0"/>
              <a:t>одного значения, так как атрибут «Имя предмета» </a:t>
            </a:r>
            <a:r>
              <a:rPr lang="ru-RU" dirty="0" smtClean="0"/>
              <a:t>является ключом </a:t>
            </a:r>
            <a:r>
              <a:rPr lang="ru-RU" dirty="0"/>
              <a:t>отношения «Предметы», т. е. все его значения уникальны.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944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dirty="0"/>
              <a:t>А весь запрос </a:t>
            </a:r>
            <a:r>
              <a:rPr lang="ru-RU" i="1" dirty="0"/>
              <a:t>«Оценки «Базы данных» </a:t>
            </a:r>
            <a:r>
              <a:rPr lang="ru-RU" dirty="0"/>
              <a:t>позволяет выделить из </a:t>
            </a:r>
            <a:r>
              <a:rPr lang="ru-RU" dirty="0" smtClean="0"/>
              <a:t>отношения </a:t>
            </a:r>
            <a:r>
              <a:rPr lang="ru-RU" dirty="0"/>
              <a:t>«Сессия» данные о тех студентах (их номера зачетных </a:t>
            </a:r>
            <a:r>
              <a:rPr lang="ru-RU" dirty="0" smtClean="0"/>
              <a:t>книжек и </a:t>
            </a:r>
            <a:r>
              <a:rPr lang="ru-RU" dirty="0"/>
              <a:t>оценки), которые удовлетворяют условию, оговоренному в </a:t>
            </a:r>
            <a:r>
              <a:rPr lang="ru-RU" dirty="0" smtClean="0"/>
              <a:t>подзапросе</a:t>
            </a:r>
            <a:r>
              <a:rPr lang="ru-RU" dirty="0"/>
              <a:t>, т. е. информацию о предмете под названием «База данных</a:t>
            </a:r>
            <a:r>
              <a:rPr lang="ru-RU" dirty="0" smtClean="0"/>
              <a:t>».</a:t>
            </a:r>
          </a:p>
          <a:p>
            <a:r>
              <a:rPr lang="ru-RU" dirty="0"/>
              <a:t>Теперь составим основной запрос, используя уже </a:t>
            </a:r>
            <a:r>
              <a:rPr lang="ru-RU" dirty="0" smtClean="0"/>
              <a:t>полученные результаты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851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pPr marL="0" indent="457200">
              <a:buNone/>
            </a:pPr>
            <a:r>
              <a:rPr lang="en-US" b="1" dirty="0"/>
              <a:t>Select </a:t>
            </a:r>
            <a:r>
              <a:rPr lang="ru-RU" i="1" dirty="0" err="1"/>
              <a:t>Студенты.</a:t>
            </a:r>
            <a:r>
              <a:rPr lang="ru-RU" dirty="0" err="1"/>
              <a:t>№</a:t>
            </a:r>
            <a:r>
              <a:rPr lang="ru-RU" i="1" dirty="0" err="1"/>
              <a:t>зачетной</a:t>
            </a:r>
            <a:r>
              <a:rPr lang="ru-RU" i="1" dirty="0"/>
              <a:t> книжки</a:t>
            </a:r>
            <a:r>
              <a:rPr lang="ru-RU" dirty="0"/>
              <a:t>,</a:t>
            </a:r>
          </a:p>
          <a:p>
            <a:pPr marL="0" indent="457200">
              <a:buNone/>
            </a:pPr>
            <a:r>
              <a:rPr lang="ru-RU" b="1" dirty="0" smtClean="0"/>
              <a:t>  </a:t>
            </a:r>
            <a:r>
              <a:rPr lang="en-US" b="1" dirty="0" smtClean="0"/>
              <a:t>Trim </a:t>
            </a:r>
            <a:r>
              <a:rPr lang="en-US" dirty="0"/>
              <a:t>(</a:t>
            </a:r>
            <a:r>
              <a:rPr lang="ru-RU" i="1" dirty="0"/>
              <a:t>Фамилия</a:t>
            </a:r>
            <a:r>
              <a:rPr lang="ru-RU" dirty="0"/>
              <a:t>) + « » + </a:t>
            </a:r>
            <a:r>
              <a:rPr lang="en-US" b="1" dirty="0"/>
              <a:t>Left </a:t>
            </a:r>
            <a:r>
              <a:rPr lang="en-US" dirty="0"/>
              <a:t>(</a:t>
            </a:r>
            <a:r>
              <a:rPr lang="ru-RU" i="1" dirty="0"/>
              <a:t>Имя</a:t>
            </a:r>
            <a:r>
              <a:rPr lang="ru-RU" dirty="0"/>
              <a:t>, 1) + «.» + </a:t>
            </a:r>
            <a:r>
              <a:rPr lang="en-US" b="1" dirty="0"/>
              <a:t>Left</a:t>
            </a:r>
          </a:p>
          <a:p>
            <a:pPr marL="0" indent="457200">
              <a:buNone/>
            </a:pPr>
            <a:r>
              <a:rPr lang="ru-RU" dirty="0" smtClean="0"/>
              <a:t>  (</a:t>
            </a:r>
            <a:r>
              <a:rPr lang="ru-RU" i="1" dirty="0"/>
              <a:t>Отчество</a:t>
            </a:r>
            <a:r>
              <a:rPr lang="ru-RU" dirty="0"/>
              <a:t>, 1) + «.»</a:t>
            </a:r>
            <a:r>
              <a:rPr lang="ru-RU" b="1" dirty="0" err="1"/>
              <a:t>as</a:t>
            </a:r>
            <a:r>
              <a:rPr lang="ru-RU" b="1" dirty="0"/>
              <a:t> </a:t>
            </a:r>
            <a:r>
              <a:rPr lang="ru-RU" i="1" dirty="0"/>
              <a:t>ФИО</a:t>
            </a:r>
            <a:r>
              <a:rPr lang="ru-RU" dirty="0"/>
              <a:t>, </a:t>
            </a:r>
            <a:r>
              <a:rPr lang="ru-RU" i="1" dirty="0"/>
              <a:t>Оценки «Базы данных»</a:t>
            </a:r>
            <a:r>
              <a:rPr lang="ru-RU" dirty="0"/>
              <a:t>. </a:t>
            </a:r>
            <a:r>
              <a:rPr lang="ru-RU" i="1" dirty="0"/>
              <a:t>Оценка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ru-RU" i="1" dirty="0"/>
              <a:t>Студенты </a:t>
            </a:r>
            <a:r>
              <a:rPr lang="en-US" b="1" dirty="0"/>
              <a:t>inner join</a:t>
            </a:r>
          </a:p>
          <a:p>
            <a:pPr marL="0" indent="457200">
              <a:buNone/>
            </a:pPr>
            <a:r>
              <a:rPr lang="ru-RU" b="1" dirty="0"/>
              <a:t>(</a:t>
            </a:r>
          </a:p>
          <a:p>
            <a:pPr marL="0" indent="457200">
              <a:buNone/>
            </a:pPr>
            <a:r>
              <a:rPr lang="en-US" b="1" dirty="0"/>
              <a:t>Select </a:t>
            </a:r>
            <a:r>
              <a:rPr lang="en-US" dirty="0"/>
              <a:t>№ </a:t>
            </a:r>
            <a:r>
              <a:rPr lang="ru-RU" i="1" dirty="0"/>
              <a:t>зачетной книжки, Оценка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ru-RU" i="1" dirty="0"/>
              <a:t>Сессия</a:t>
            </a:r>
          </a:p>
          <a:p>
            <a:pPr marL="0" indent="457200">
              <a:buNone/>
            </a:pPr>
            <a:r>
              <a:rPr lang="ru-RU" b="1" dirty="0" err="1"/>
              <a:t>Where</a:t>
            </a:r>
            <a:r>
              <a:rPr lang="ru-RU" b="1" dirty="0"/>
              <a:t> </a:t>
            </a:r>
            <a:r>
              <a:rPr lang="ru-RU" i="1" dirty="0"/>
              <a:t>Код предмета </a:t>
            </a:r>
            <a:r>
              <a:rPr lang="ru-RU" dirty="0"/>
              <a:t>= (</a:t>
            </a:r>
            <a:r>
              <a:rPr lang="ru-RU" b="1" dirty="0" err="1"/>
              <a:t>Select</a:t>
            </a:r>
            <a:r>
              <a:rPr lang="ru-RU" b="1" dirty="0"/>
              <a:t> </a:t>
            </a:r>
            <a:r>
              <a:rPr lang="ru-RU" i="1" dirty="0"/>
              <a:t>Код предмета</a:t>
            </a:r>
          </a:p>
          <a:p>
            <a:pPr marL="0" indent="457200">
              <a:buNone/>
            </a:pPr>
            <a:r>
              <a:rPr lang="en-US" b="1" dirty="0"/>
              <a:t>From </a:t>
            </a:r>
            <a:r>
              <a:rPr lang="ru-RU" i="1" dirty="0"/>
              <a:t>Предметы</a:t>
            </a:r>
          </a:p>
          <a:p>
            <a:pPr marL="0" indent="457200">
              <a:buNone/>
            </a:pPr>
            <a:r>
              <a:rPr lang="ru-RU" b="1" dirty="0" err="1"/>
              <a:t>Where</a:t>
            </a:r>
            <a:r>
              <a:rPr lang="ru-RU" b="1" dirty="0"/>
              <a:t> </a:t>
            </a:r>
            <a:r>
              <a:rPr lang="ru-RU" i="1" dirty="0"/>
              <a:t>Имя предмета = «Базы данных»</a:t>
            </a:r>
            <a:r>
              <a:rPr lang="ru-RU" dirty="0"/>
              <a:t>)</a:t>
            </a:r>
          </a:p>
          <a:p>
            <a:pPr marL="0" indent="457200">
              <a:buNone/>
            </a:pPr>
            <a:r>
              <a:rPr lang="en-US" b="1" dirty="0"/>
              <a:t>) as </a:t>
            </a:r>
            <a:r>
              <a:rPr lang="en-US" i="1" dirty="0"/>
              <a:t>«</a:t>
            </a:r>
            <a:r>
              <a:rPr lang="ru-RU" i="1" dirty="0"/>
              <a:t>Оценки «Базы данных».</a:t>
            </a:r>
          </a:p>
          <a:p>
            <a:pPr marL="0" indent="457200">
              <a:buNone/>
            </a:pPr>
            <a:r>
              <a:rPr lang="ru-RU" b="1" dirty="0" err="1"/>
              <a:t>on</a:t>
            </a:r>
            <a:r>
              <a:rPr lang="ru-RU" b="1" dirty="0"/>
              <a:t> </a:t>
            </a:r>
            <a:r>
              <a:rPr lang="ru-RU" i="1" dirty="0"/>
              <a:t>Студенты. </a:t>
            </a:r>
            <a:r>
              <a:rPr lang="ru-RU" dirty="0"/>
              <a:t>№ </a:t>
            </a:r>
            <a:r>
              <a:rPr lang="ru-RU" i="1" dirty="0"/>
              <a:t>зачетной книжки </a:t>
            </a:r>
            <a:r>
              <a:rPr lang="ru-RU" dirty="0"/>
              <a:t>= </a:t>
            </a:r>
            <a:r>
              <a:rPr lang="ru-RU" i="1" dirty="0"/>
              <a:t>Оценки «Базы</a:t>
            </a:r>
          </a:p>
          <a:p>
            <a:pPr marL="0" indent="457200">
              <a:buNone/>
            </a:pPr>
            <a:r>
              <a:rPr lang="ru-RU" i="1" dirty="0"/>
              <a:t>данных». </a:t>
            </a:r>
            <a:r>
              <a:rPr lang="ru-RU" dirty="0"/>
              <a:t>№ </a:t>
            </a:r>
            <a:r>
              <a:rPr lang="ru-RU" i="1" dirty="0"/>
              <a:t>зачетной книжки.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466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pPr marL="0" indent="457200">
              <a:buNone/>
            </a:pPr>
            <a:r>
              <a:rPr lang="ru-RU" dirty="0"/>
              <a:t>Итак, сначала мы перечисляем атрибуты, которые будет </a:t>
            </a:r>
            <a:r>
              <a:rPr lang="ru-RU" dirty="0" smtClean="0"/>
              <a:t>необходимо </a:t>
            </a:r>
            <a:r>
              <a:rPr lang="ru-RU" dirty="0"/>
              <a:t>вывести, после окончания работы запроса. Необходимо </a:t>
            </a:r>
            <a:r>
              <a:rPr lang="ru-RU" dirty="0" smtClean="0"/>
              <a:t>упомянуть</a:t>
            </a:r>
            <a:r>
              <a:rPr lang="ru-RU" dirty="0"/>
              <a:t>, что атрибут «№ зачетной книжки» из отношения Студенты, </a:t>
            </a:r>
            <a:r>
              <a:rPr lang="ru-RU" dirty="0" smtClean="0"/>
              <a:t>оттуда </a:t>
            </a:r>
            <a:r>
              <a:rPr lang="ru-RU" dirty="0"/>
              <a:t>же — атрибуты «Фамилия», «Имя» и «Отчество». Правда, </a:t>
            </a:r>
            <a:r>
              <a:rPr lang="ru-RU" dirty="0" smtClean="0"/>
              <a:t>два последних </a:t>
            </a:r>
            <a:r>
              <a:rPr lang="ru-RU" dirty="0"/>
              <a:t>атрибута выводим не полностью, а только первые </a:t>
            </a:r>
            <a:r>
              <a:rPr lang="ru-RU" dirty="0" smtClean="0"/>
              <a:t>буквы. Также </a:t>
            </a:r>
            <a:r>
              <a:rPr lang="ru-RU" dirty="0"/>
              <a:t>мы упоминаем атрибут «Оценка» из запроса </a:t>
            </a:r>
            <a:r>
              <a:rPr lang="ru-RU" i="1" dirty="0"/>
              <a:t>Оценки «Базы </a:t>
            </a:r>
            <a:r>
              <a:rPr lang="ru-RU" i="1" dirty="0" smtClean="0"/>
              <a:t>данных</a:t>
            </a:r>
            <a:r>
              <a:rPr lang="ru-RU" dirty="0"/>
              <a:t>, которое ввели раньше.</a:t>
            </a:r>
          </a:p>
          <a:p>
            <a:pPr marL="0" indent="457200">
              <a:buNone/>
            </a:pPr>
            <a:r>
              <a:rPr lang="ru-RU" dirty="0"/>
              <a:t>Выбираем мы все эти атрибуты из внутреннего соединения </a:t>
            </a:r>
            <a:r>
              <a:rPr lang="ru-RU" dirty="0" smtClean="0"/>
              <a:t>отношения </a:t>
            </a:r>
            <a:r>
              <a:rPr lang="ru-RU" dirty="0"/>
              <a:t>«Студенты» и запроса </a:t>
            </a:r>
            <a:r>
              <a:rPr lang="ru-RU" i="1" dirty="0"/>
              <a:t>«Оценки «Базы данных»</a:t>
            </a:r>
            <a:r>
              <a:rPr lang="ru-RU" dirty="0"/>
              <a:t>. Это </a:t>
            </a:r>
            <a:r>
              <a:rPr lang="ru-RU" dirty="0" smtClean="0"/>
              <a:t>внутреннее соединение</a:t>
            </a:r>
            <a:r>
              <a:rPr lang="ru-RU" dirty="0"/>
              <a:t>, как мы можем видеть, берется нами по условию </a:t>
            </a:r>
            <a:r>
              <a:rPr lang="ru-RU" dirty="0" smtClean="0"/>
              <a:t>равенства </a:t>
            </a:r>
            <a:r>
              <a:rPr lang="ru-RU" dirty="0"/>
              <a:t>номеров зачетной книжки. В результате этой операции </a:t>
            </a:r>
            <a:r>
              <a:rPr lang="ru-RU" dirty="0" smtClean="0"/>
              <a:t>внутреннего </a:t>
            </a:r>
            <a:r>
              <a:rPr lang="ru-RU" dirty="0"/>
              <a:t>соединения, к отношению «Студенты» добавляются оценки.</a:t>
            </a:r>
          </a:p>
          <a:p>
            <a:pPr marL="0" indent="457200">
              <a:buNone/>
            </a:pPr>
            <a:r>
              <a:rPr lang="ru-RU" dirty="0"/>
              <a:t>Надо заметить, что так как атрибуты «Фамилия», «Имя» и «</a:t>
            </a:r>
            <a:r>
              <a:rPr lang="ru-RU" dirty="0" smtClean="0"/>
              <a:t>Отчество» по </a:t>
            </a:r>
            <a:r>
              <a:rPr lang="ru-RU" dirty="0"/>
              <a:t>условию не допускают </a:t>
            </a:r>
            <a:r>
              <a:rPr lang="ru-RU" dirty="0" err="1"/>
              <a:t>Nullзначений</a:t>
            </a:r>
            <a:r>
              <a:rPr lang="ru-RU" dirty="0"/>
              <a:t> и не являются пустыми, то </a:t>
            </a:r>
            <a:r>
              <a:rPr lang="ru-RU" dirty="0" smtClean="0"/>
              <a:t>формула </a:t>
            </a:r>
            <a:r>
              <a:rPr lang="ru-RU" dirty="0"/>
              <a:t>вычисления, возвращающая атрибут «ФИО» (</a:t>
            </a:r>
            <a:r>
              <a:rPr lang="ru-RU" b="1" dirty="0" err="1"/>
              <a:t>Trim</a:t>
            </a:r>
            <a:r>
              <a:rPr lang="ru-RU" b="1" dirty="0"/>
              <a:t> </a:t>
            </a:r>
            <a:r>
              <a:rPr lang="ru-RU" dirty="0"/>
              <a:t>(Фамилия) + « </a:t>
            </a:r>
            <a:r>
              <a:rPr lang="ru-RU" dirty="0" smtClean="0"/>
              <a:t>»+ </a:t>
            </a:r>
            <a:r>
              <a:rPr lang="ru-RU" b="1" dirty="0" err="1"/>
              <a:t>Left</a:t>
            </a:r>
            <a:r>
              <a:rPr lang="ru-RU" b="1" dirty="0"/>
              <a:t> </a:t>
            </a:r>
            <a:r>
              <a:rPr lang="ru-RU" dirty="0"/>
              <a:t>(Имя, 1) + «.» + </a:t>
            </a:r>
            <a:r>
              <a:rPr lang="ru-RU" b="1" dirty="0" err="1"/>
              <a:t>Left</a:t>
            </a:r>
            <a:r>
              <a:rPr lang="ru-RU" b="1" dirty="0"/>
              <a:t> </a:t>
            </a:r>
            <a:r>
              <a:rPr lang="ru-RU" dirty="0"/>
              <a:t>(Отчество, 1) + «.»</a:t>
            </a:r>
            <a:r>
              <a:rPr lang="ru-RU" b="1" dirty="0" err="1"/>
              <a:t>as</a:t>
            </a:r>
            <a:r>
              <a:rPr lang="ru-RU" b="1" dirty="0"/>
              <a:t> </a:t>
            </a:r>
            <a:r>
              <a:rPr lang="ru-RU" dirty="0"/>
              <a:t>ФИО), соответственно </a:t>
            </a:r>
            <a:r>
              <a:rPr lang="ru-RU" dirty="0" smtClean="0"/>
              <a:t>не требует </a:t>
            </a:r>
            <a:r>
              <a:rPr lang="ru-RU" dirty="0"/>
              <a:t>дополнительных проверок, упрощается.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0444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1738</Words>
  <Application>Microsoft Office PowerPoint</Application>
  <PresentationFormat>Экран (4:3)</PresentationFormat>
  <Paragraphs>96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Операции внутреннего соединения</vt:lpstr>
      <vt:lpstr>Презентация PowerPoint</vt:lpstr>
      <vt:lpstr>Презентация PowerPoint</vt:lpstr>
      <vt:lpstr>Операция естественного соединения.</vt:lpstr>
      <vt:lpstr>Презентация PowerPoint</vt:lpstr>
      <vt:lpstr>Презентация PowerPoint</vt:lpstr>
      <vt:lpstr>Операция левого внешнего соединения.</vt:lpstr>
      <vt:lpstr>Операция правого внешнего соединения</vt:lpstr>
      <vt:lpstr>Операция полного внешнего соединения</vt:lpstr>
      <vt:lpstr>Использование подзапросов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Операции внутреннего соединения</dc:title>
  <dc:creator>Галимянов Анис Фуатович</dc:creator>
  <cp:lastModifiedBy>Галимянов Анис Фуатович</cp:lastModifiedBy>
  <cp:revision>6</cp:revision>
  <dcterms:created xsi:type="dcterms:W3CDTF">2018-03-05T09:55:27Z</dcterms:created>
  <dcterms:modified xsi:type="dcterms:W3CDTF">2018-03-05T11:19:40Z</dcterms:modified>
</cp:coreProperties>
</file>