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78" y="13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374E38C-910B-48A9-AF88-74EF6E3B7419}" type="datetimeFigureOut">
              <a:rPr lang="ru-RU" smtClean="0"/>
              <a:t>03.09.2018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9170793-762A-4DE9-9C93-EAB13DCE2FA4}" type="slidenum">
              <a:rPr lang="ru-RU" smtClean="0"/>
              <a:t>‹#›</a:t>
            </a:fld>
            <a:endParaRPr lang="ru-RU"/>
          </a:p>
        </p:txBody>
      </p:sp>
    </p:spTree>
    <p:extLst>
      <p:ext uri="{BB962C8B-B14F-4D97-AF65-F5344CB8AC3E}">
        <p14:creationId xmlns:p14="http://schemas.microsoft.com/office/powerpoint/2010/main" val="86200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374E38C-910B-48A9-AF88-74EF6E3B7419}" type="datetimeFigureOut">
              <a:rPr lang="ru-RU" smtClean="0"/>
              <a:t>03.09.2018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9170793-762A-4DE9-9C93-EAB13DCE2FA4}" type="slidenum">
              <a:rPr lang="ru-RU" smtClean="0"/>
              <a:t>‹#›</a:t>
            </a:fld>
            <a:endParaRPr lang="ru-RU"/>
          </a:p>
        </p:txBody>
      </p:sp>
    </p:spTree>
    <p:extLst>
      <p:ext uri="{BB962C8B-B14F-4D97-AF65-F5344CB8AC3E}">
        <p14:creationId xmlns:p14="http://schemas.microsoft.com/office/powerpoint/2010/main" val="4080372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374E38C-910B-48A9-AF88-74EF6E3B7419}" type="datetimeFigureOut">
              <a:rPr lang="ru-RU" smtClean="0"/>
              <a:t>03.09.2018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9170793-762A-4DE9-9C93-EAB13DCE2FA4}" type="slidenum">
              <a:rPr lang="ru-RU" smtClean="0"/>
              <a:t>‹#›</a:t>
            </a:fld>
            <a:endParaRPr lang="ru-RU"/>
          </a:p>
        </p:txBody>
      </p:sp>
    </p:spTree>
    <p:extLst>
      <p:ext uri="{BB962C8B-B14F-4D97-AF65-F5344CB8AC3E}">
        <p14:creationId xmlns:p14="http://schemas.microsoft.com/office/powerpoint/2010/main" val="4157230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374E38C-910B-48A9-AF88-74EF6E3B7419}" type="datetimeFigureOut">
              <a:rPr lang="ru-RU" smtClean="0"/>
              <a:t>03.09.2018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9170793-762A-4DE9-9C93-EAB13DCE2FA4}" type="slidenum">
              <a:rPr lang="ru-RU" smtClean="0"/>
              <a:t>‹#›</a:t>
            </a:fld>
            <a:endParaRPr lang="ru-RU"/>
          </a:p>
        </p:txBody>
      </p:sp>
    </p:spTree>
    <p:extLst>
      <p:ext uri="{BB962C8B-B14F-4D97-AF65-F5344CB8AC3E}">
        <p14:creationId xmlns:p14="http://schemas.microsoft.com/office/powerpoint/2010/main" val="3027149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374E38C-910B-48A9-AF88-74EF6E3B7419}" type="datetimeFigureOut">
              <a:rPr lang="ru-RU" smtClean="0"/>
              <a:t>03.09.2018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9170793-762A-4DE9-9C93-EAB13DCE2FA4}" type="slidenum">
              <a:rPr lang="ru-RU" smtClean="0"/>
              <a:t>‹#›</a:t>
            </a:fld>
            <a:endParaRPr lang="ru-RU"/>
          </a:p>
        </p:txBody>
      </p:sp>
    </p:spTree>
    <p:extLst>
      <p:ext uri="{BB962C8B-B14F-4D97-AF65-F5344CB8AC3E}">
        <p14:creationId xmlns:p14="http://schemas.microsoft.com/office/powerpoint/2010/main" val="517281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374E38C-910B-48A9-AF88-74EF6E3B7419}" type="datetimeFigureOut">
              <a:rPr lang="ru-RU" smtClean="0"/>
              <a:t>03.09.2018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9170793-762A-4DE9-9C93-EAB13DCE2FA4}" type="slidenum">
              <a:rPr lang="ru-RU" smtClean="0"/>
              <a:t>‹#›</a:t>
            </a:fld>
            <a:endParaRPr lang="ru-RU"/>
          </a:p>
        </p:txBody>
      </p:sp>
    </p:spTree>
    <p:extLst>
      <p:ext uri="{BB962C8B-B14F-4D97-AF65-F5344CB8AC3E}">
        <p14:creationId xmlns:p14="http://schemas.microsoft.com/office/powerpoint/2010/main" val="866233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374E38C-910B-48A9-AF88-74EF6E3B7419}" type="datetimeFigureOut">
              <a:rPr lang="ru-RU" smtClean="0"/>
              <a:t>03.09.2018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9170793-762A-4DE9-9C93-EAB13DCE2FA4}" type="slidenum">
              <a:rPr lang="ru-RU" smtClean="0"/>
              <a:t>‹#›</a:t>
            </a:fld>
            <a:endParaRPr lang="ru-RU"/>
          </a:p>
        </p:txBody>
      </p:sp>
    </p:spTree>
    <p:extLst>
      <p:ext uri="{BB962C8B-B14F-4D97-AF65-F5344CB8AC3E}">
        <p14:creationId xmlns:p14="http://schemas.microsoft.com/office/powerpoint/2010/main" val="3200361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374E38C-910B-48A9-AF88-74EF6E3B7419}" type="datetimeFigureOut">
              <a:rPr lang="ru-RU" smtClean="0"/>
              <a:t>03.09.2018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9170793-762A-4DE9-9C93-EAB13DCE2FA4}" type="slidenum">
              <a:rPr lang="ru-RU" smtClean="0"/>
              <a:t>‹#›</a:t>
            </a:fld>
            <a:endParaRPr lang="ru-RU"/>
          </a:p>
        </p:txBody>
      </p:sp>
    </p:spTree>
    <p:extLst>
      <p:ext uri="{BB962C8B-B14F-4D97-AF65-F5344CB8AC3E}">
        <p14:creationId xmlns:p14="http://schemas.microsoft.com/office/powerpoint/2010/main" val="1027777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374E38C-910B-48A9-AF88-74EF6E3B7419}" type="datetimeFigureOut">
              <a:rPr lang="ru-RU" smtClean="0"/>
              <a:t>03.09.2018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9170793-762A-4DE9-9C93-EAB13DCE2FA4}" type="slidenum">
              <a:rPr lang="ru-RU" smtClean="0"/>
              <a:t>‹#›</a:t>
            </a:fld>
            <a:endParaRPr lang="ru-RU"/>
          </a:p>
        </p:txBody>
      </p:sp>
    </p:spTree>
    <p:extLst>
      <p:ext uri="{BB962C8B-B14F-4D97-AF65-F5344CB8AC3E}">
        <p14:creationId xmlns:p14="http://schemas.microsoft.com/office/powerpoint/2010/main" val="1888119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374E38C-910B-48A9-AF88-74EF6E3B7419}" type="datetimeFigureOut">
              <a:rPr lang="ru-RU" smtClean="0"/>
              <a:t>03.09.2018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9170793-762A-4DE9-9C93-EAB13DCE2FA4}" type="slidenum">
              <a:rPr lang="ru-RU" smtClean="0"/>
              <a:t>‹#›</a:t>
            </a:fld>
            <a:endParaRPr lang="ru-RU"/>
          </a:p>
        </p:txBody>
      </p:sp>
    </p:spTree>
    <p:extLst>
      <p:ext uri="{BB962C8B-B14F-4D97-AF65-F5344CB8AC3E}">
        <p14:creationId xmlns:p14="http://schemas.microsoft.com/office/powerpoint/2010/main" val="3089309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374E38C-910B-48A9-AF88-74EF6E3B7419}" type="datetimeFigureOut">
              <a:rPr lang="ru-RU" smtClean="0"/>
              <a:t>03.09.2018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9170793-762A-4DE9-9C93-EAB13DCE2FA4}" type="slidenum">
              <a:rPr lang="ru-RU" smtClean="0"/>
              <a:t>‹#›</a:t>
            </a:fld>
            <a:endParaRPr lang="ru-RU"/>
          </a:p>
        </p:txBody>
      </p:sp>
    </p:spTree>
    <p:extLst>
      <p:ext uri="{BB962C8B-B14F-4D97-AF65-F5344CB8AC3E}">
        <p14:creationId xmlns:p14="http://schemas.microsoft.com/office/powerpoint/2010/main" val="1836086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74E38C-910B-48A9-AF88-74EF6E3B7419}" type="datetimeFigureOut">
              <a:rPr lang="ru-RU" smtClean="0"/>
              <a:t>03.09.2018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170793-762A-4DE9-9C93-EAB13DCE2FA4}" type="slidenum">
              <a:rPr lang="ru-RU" smtClean="0"/>
              <a:t>‹#›</a:t>
            </a:fld>
            <a:endParaRPr lang="ru-RU"/>
          </a:p>
        </p:txBody>
      </p:sp>
    </p:spTree>
    <p:extLst>
      <p:ext uri="{BB962C8B-B14F-4D97-AF65-F5344CB8AC3E}">
        <p14:creationId xmlns:p14="http://schemas.microsoft.com/office/powerpoint/2010/main" val="2946166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Парадигмы программирования</a:t>
            </a:r>
            <a:endParaRPr lang="ru-RU" dirty="0"/>
          </a:p>
        </p:txBody>
      </p:sp>
      <p:sp>
        <p:nvSpPr>
          <p:cNvPr id="3" name="Подзаголовок 2"/>
          <p:cNvSpPr>
            <a:spLocks noGrp="1"/>
          </p:cNvSpPr>
          <p:nvPr>
            <p:ph type="subTitle" idx="1"/>
          </p:nvPr>
        </p:nvSpPr>
        <p:spPr/>
        <p:txBody>
          <a:bodyPr/>
          <a:lstStyle/>
          <a:p>
            <a:r>
              <a:rPr lang="ru-RU" dirty="0"/>
              <a:t>Понятие об императивном программировании</a:t>
            </a:r>
          </a:p>
        </p:txBody>
      </p:sp>
    </p:spTree>
    <p:extLst>
      <p:ext uri="{BB962C8B-B14F-4D97-AF65-F5344CB8AC3E}">
        <p14:creationId xmlns:p14="http://schemas.microsoft.com/office/powerpoint/2010/main" val="1462451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9418"/>
          </a:xfrm>
        </p:spPr>
        <p:txBody>
          <a:bodyPr>
            <a:normAutofit fontScale="90000"/>
          </a:bodyPr>
          <a:lstStyle/>
          <a:p>
            <a:endParaRPr lang="ru-RU" dirty="0"/>
          </a:p>
        </p:txBody>
      </p:sp>
      <p:sp>
        <p:nvSpPr>
          <p:cNvPr id="3" name="Объект 2"/>
          <p:cNvSpPr>
            <a:spLocks noGrp="1"/>
          </p:cNvSpPr>
          <p:nvPr>
            <p:ph idx="1"/>
          </p:nvPr>
        </p:nvSpPr>
        <p:spPr>
          <a:xfrm>
            <a:off x="838200" y="604157"/>
            <a:ext cx="10515600" cy="5572806"/>
          </a:xfrm>
        </p:spPr>
        <p:txBody>
          <a:bodyPr>
            <a:normAutofit fontScale="92500" lnSpcReduction="10000"/>
          </a:bodyPr>
          <a:lstStyle/>
          <a:p>
            <a:r>
              <a:rPr lang="ru-RU" dirty="0"/>
              <a:t>Важнейшими факторами, влияющими на разработку языков программирования, являются архитектура компьютера и методологии </a:t>
            </a:r>
            <a:r>
              <a:rPr lang="ru-RU" dirty="0" smtClean="0"/>
              <a:t>программирования. </a:t>
            </a:r>
            <a:r>
              <a:rPr lang="ru-RU" dirty="0"/>
              <a:t>В конечном счете, большинство языков программирования являются выразителями концепций программирования и одновременно с этим своего рода моделями вычислительной </a:t>
            </a:r>
            <a:r>
              <a:rPr lang="ru-RU" dirty="0" smtClean="0"/>
              <a:t>системы. </a:t>
            </a:r>
            <a:r>
              <a:rPr lang="ru-RU" dirty="0"/>
              <a:t>Поэтому, определяя модель программирования, наряду с такими ключевыми факторами как организация управляющих конструкций языка, система типов данных, семантика основных конструкций, необходимо учитывать архитектуру вычислителя, на которую ориентирована эта модель.</a:t>
            </a:r>
          </a:p>
          <a:p>
            <a:r>
              <a:rPr lang="ru-RU" dirty="0"/>
              <a:t>Методология </a:t>
            </a:r>
            <a:r>
              <a:rPr lang="ru-RU" b="1" dirty="0"/>
              <a:t>императивного программирования </a:t>
            </a:r>
            <a:r>
              <a:rPr lang="ru-RU" dirty="0"/>
              <a:t>основана на принципе конструирования программ как описаний последовательного изменения состояния вычислителя пошаговым образом. Для императивного программирования характерна полная определенность и контролируемость переходов из одного состояния в </a:t>
            </a:r>
            <a:r>
              <a:rPr lang="ru-RU" dirty="0" smtClean="0"/>
              <a:t>другое.</a:t>
            </a:r>
            <a:endParaRPr lang="ru-RU" dirty="0"/>
          </a:p>
          <a:p>
            <a:endParaRPr lang="ru-RU" dirty="0"/>
          </a:p>
        </p:txBody>
      </p:sp>
    </p:spTree>
    <p:extLst>
      <p:ext uri="{BB962C8B-B14F-4D97-AF65-F5344CB8AC3E}">
        <p14:creationId xmlns:p14="http://schemas.microsoft.com/office/powerpoint/2010/main" val="2338918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8404"/>
          </a:xfrm>
        </p:spPr>
        <p:txBody>
          <a:bodyPr>
            <a:normAutofit fontScale="90000"/>
          </a:bodyPr>
          <a:lstStyle/>
          <a:p>
            <a:endParaRPr lang="ru-RU" dirty="0"/>
          </a:p>
        </p:txBody>
      </p:sp>
      <p:sp>
        <p:nvSpPr>
          <p:cNvPr id="3" name="Объект 2"/>
          <p:cNvSpPr>
            <a:spLocks noGrp="1"/>
          </p:cNvSpPr>
          <p:nvPr>
            <p:ph idx="1"/>
          </p:nvPr>
        </p:nvSpPr>
        <p:spPr>
          <a:xfrm>
            <a:off x="838200" y="669471"/>
            <a:ext cx="10515600" cy="5507492"/>
          </a:xfrm>
        </p:spPr>
        <p:txBody>
          <a:bodyPr>
            <a:normAutofit fontScale="85000" lnSpcReduction="20000"/>
          </a:bodyPr>
          <a:lstStyle/>
          <a:p>
            <a:r>
              <a:rPr lang="ru-RU" dirty="0"/>
              <a:t>Императивное программирование хорошо подходит для решения задач, характеризующихся не очень сложной логической структурой, для которых определение последовательности исполнения команд является наиболее естественным решением. На базе императивного программирования разработано множество управляющих программ (драйверов, компонентов встраиваемого ПО), обширная библиотека численных методов (например, на языке </a:t>
            </a:r>
            <a:r>
              <a:rPr lang="en-US" dirty="0"/>
              <a:t>FORTRAN), </a:t>
            </a:r>
            <a:r>
              <a:rPr lang="ru-RU" dirty="0"/>
              <a:t>программы для вычислительных машин с параллельной архитектурой. Императивная методология лежит в основе таких языков как </a:t>
            </a:r>
            <a:r>
              <a:rPr lang="en-US" dirty="0"/>
              <a:t>FORTRAN, Pascal, Algol, C.</a:t>
            </a:r>
            <a:endParaRPr lang="ru-RU" dirty="0"/>
          </a:p>
          <a:p>
            <a:r>
              <a:rPr lang="ru-RU" dirty="0"/>
              <a:t>Императивное программирование ориентировано в первую очередь на получение эффективного и компактного исполняемого кода. Поэтому при увеличении сложности системы, необходимости реализации </a:t>
            </a:r>
            <a:r>
              <a:rPr lang="ru-RU" dirty="0" err="1"/>
              <a:t>многовариантности</a:t>
            </a:r>
            <a:r>
              <a:rPr lang="ru-RU" dirty="0"/>
              <a:t> исполнения программы, роста числа проверяемых условий и функциональных блоков императивное программирование затрудняет проектирование, сопровождение и модификацию системы.</a:t>
            </a:r>
          </a:p>
          <a:p>
            <a:r>
              <a:rPr lang="ru-RU" dirty="0" smtClean="0"/>
              <a:t>Большинство императивных языков программирования разрабатывались </a:t>
            </a:r>
            <a:r>
              <a:rPr lang="ru-RU" dirty="0"/>
              <a:t>на основе модели архитектуры компьютера, названной фон Неймановской, по имени одного из ее авторов - американского математика родом из Будапешта Джона (Яноша) фон Неймана.</a:t>
            </a:r>
          </a:p>
          <a:p>
            <a:endParaRPr lang="ru-RU" dirty="0"/>
          </a:p>
        </p:txBody>
      </p:sp>
    </p:spTree>
    <p:extLst>
      <p:ext uri="{BB962C8B-B14F-4D97-AF65-F5344CB8AC3E}">
        <p14:creationId xmlns:p14="http://schemas.microsoft.com/office/powerpoint/2010/main" val="3137633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1061"/>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191987" y="683816"/>
            <a:ext cx="9715500" cy="5789373"/>
          </a:xfrm>
          <a:prstGeom prst="rect">
            <a:avLst/>
          </a:prstGeom>
        </p:spPr>
      </p:pic>
    </p:spTree>
    <p:extLst>
      <p:ext uri="{BB962C8B-B14F-4D97-AF65-F5344CB8AC3E}">
        <p14:creationId xmlns:p14="http://schemas.microsoft.com/office/powerpoint/2010/main" val="2475690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sp>
        <p:nvSpPr>
          <p:cNvPr id="3" name="Объект 2"/>
          <p:cNvSpPr>
            <a:spLocks noGrp="1"/>
          </p:cNvSpPr>
          <p:nvPr>
            <p:ph idx="1"/>
          </p:nvPr>
        </p:nvSpPr>
        <p:spPr>
          <a:xfrm>
            <a:off x="838200" y="676656"/>
            <a:ext cx="10515600" cy="5500307"/>
          </a:xfrm>
        </p:spPr>
        <p:txBody>
          <a:bodyPr>
            <a:normAutofit fontScale="77500" lnSpcReduction="20000"/>
          </a:bodyPr>
          <a:lstStyle/>
          <a:p>
            <a:r>
              <a:rPr lang="ru-RU" dirty="0"/>
              <a:t>В основе архитектуры фон Неймана лежит представление ЭВМ как композиции процессорного блока (выполняющего команды) и блока оперативной памяти (рис. 1.1) При этом основными элементами блока процессора является арифметико-логическое устройство (выполняющее операции) и устройство управления (обеспечивающее итерационную процедуру выполнения команд).</a:t>
            </a:r>
          </a:p>
          <a:p>
            <a:r>
              <a:rPr lang="ru-RU" dirty="0"/>
              <a:t>Одним из важнейших принципов, заложенных в фон Неймановскую модель, является хранение в одной и той же оперативной памяти и данных, и команд для обработки этих данных. Таким образом, главными элементами императивных языков программирования являются следующие элементы:</a:t>
            </a:r>
          </a:p>
          <a:p>
            <a:pPr lvl="0"/>
            <a:r>
              <a:rPr lang="ru-RU" dirty="0"/>
              <a:t>переменные, моделирующие ячейки оперативной памяти;</a:t>
            </a:r>
          </a:p>
          <a:p>
            <a:pPr lvl="0"/>
            <a:r>
              <a:rPr lang="ru-RU" dirty="0"/>
              <a:t>операции над переменными, включая важнейшую операцию присваивания, основанную на пересылке данных из одной ячейки в другую;</a:t>
            </a:r>
          </a:p>
          <a:p>
            <a:pPr lvl="0"/>
            <a:r>
              <a:rPr lang="ru-RU" dirty="0"/>
              <a:t>комплект управляющих конструкций, основанный на итеративной форме повторений, обеспечивающих организацию пошаговых вычислений.</a:t>
            </a:r>
          </a:p>
          <a:p>
            <a:r>
              <a:rPr lang="ru-RU" dirty="0"/>
              <a:t>Императивный язык, по сути, определяет виртуальную вычислительную машину с архитектурой фон Неймана. Именно поэтому понимание организации вычислительного процесса на низком уровне является важной составляющей изучения императивного основания процедурных языков.</a:t>
            </a:r>
          </a:p>
        </p:txBody>
      </p:sp>
    </p:spTree>
    <p:extLst>
      <p:ext uri="{BB962C8B-B14F-4D97-AF65-F5344CB8AC3E}">
        <p14:creationId xmlns:p14="http://schemas.microsoft.com/office/powerpoint/2010/main" val="1138045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21259"/>
          </a:xfrm>
        </p:spPr>
        <p:txBody>
          <a:bodyPr>
            <a:normAutofit fontScale="90000"/>
          </a:bodyPr>
          <a:lstStyle/>
          <a:p>
            <a:r>
              <a:rPr lang="ru-RU" dirty="0"/>
              <a:t>Процедурная парадигма</a:t>
            </a:r>
          </a:p>
        </p:txBody>
      </p:sp>
      <p:sp>
        <p:nvSpPr>
          <p:cNvPr id="3" name="Объект 2"/>
          <p:cNvSpPr>
            <a:spLocks noGrp="1"/>
          </p:cNvSpPr>
          <p:nvPr>
            <p:ph idx="1"/>
          </p:nvPr>
        </p:nvSpPr>
        <p:spPr>
          <a:xfrm>
            <a:off x="838200" y="932688"/>
            <a:ext cx="10515600" cy="5244275"/>
          </a:xfrm>
        </p:spPr>
        <p:txBody>
          <a:bodyPr/>
          <a:lstStyle/>
          <a:p>
            <a:r>
              <a:rPr lang="ru-RU" dirty="0"/>
              <a:t>Развитием императивной методологии является методология структурно-императивного программирования, или просто - структурное программирование. </a:t>
            </a:r>
            <a:r>
              <a:rPr lang="ru-RU" dirty="0" smtClean="0"/>
              <a:t>Многие программисты  характеризуют </a:t>
            </a:r>
            <a:r>
              <a:rPr lang="ru-RU" dirty="0"/>
              <a:t>структурное программирование как подход, заключающийся в задании хорошей топологии императивных </a:t>
            </a:r>
            <a:r>
              <a:rPr lang="ru-RU" dirty="0" smtClean="0"/>
              <a:t>программ, </a:t>
            </a:r>
            <a:r>
              <a:rPr lang="ru-RU" dirty="0"/>
              <a:t>что подразумевает следование ряду проектных принципов:</a:t>
            </a:r>
          </a:p>
        </p:txBody>
      </p:sp>
    </p:spTree>
    <p:extLst>
      <p:ext uri="{BB962C8B-B14F-4D97-AF65-F5344CB8AC3E}">
        <p14:creationId xmlns:p14="http://schemas.microsoft.com/office/powerpoint/2010/main" val="580066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5227"/>
          </a:xfrm>
        </p:spPr>
        <p:txBody>
          <a:bodyPr>
            <a:normAutofit fontScale="90000"/>
          </a:bodyPr>
          <a:lstStyle/>
          <a:p>
            <a:endParaRPr lang="ru-RU" dirty="0"/>
          </a:p>
        </p:txBody>
      </p:sp>
      <p:sp>
        <p:nvSpPr>
          <p:cNvPr id="3" name="Объект 2"/>
          <p:cNvSpPr>
            <a:spLocks noGrp="1"/>
          </p:cNvSpPr>
          <p:nvPr>
            <p:ph idx="1"/>
          </p:nvPr>
        </p:nvSpPr>
        <p:spPr>
          <a:xfrm>
            <a:off x="838200" y="731520"/>
            <a:ext cx="10515600" cy="5445443"/>
          </a:xfrm>
        </p:spPr>
        <p:txBody>
          <a:bodyPr>
            <a:normAutofit lnSpcReduction="10000"/>
          </a:bodyPr>
          <a:lstStyle/>
          <a:p>
            <a:pPr lvl="0"/>
            <a:r>
              <a:rPr lang="ru-RU" dirty="0"/>
              <a:t>Отказ от безусловной передачи управления (или, по крайней мере, ужесточение правил использования).</a:t>
            </a:r>
          </a:p>
          <a:p>
            <a:pPr lvl="0"/>
            <a:r>
              <a:rPr lang="ru-RU" dirty="0"/>
              <a:t>Функционально-иерархическая декомпозиция.</a:t>
            </a:r>
          </a:p>
          <a:p>
            <a:pPr lvl="0"/>
            <a:r>
              <a:rPr lang="ru-RU" dirty="0"/>
              <a:t>Разработка модулей, исходя из логической связи определяемых в модуле данных и процедур обработки этих данных.</a:t>
            </a:r>
          </a:p>
          <a:p>
            <a:pPr lvl="0"/>
            <a:r>
              <a:rPr lang="ru-RU" dirty="0"/>
              <a:t>Использование для связи между модулями механизма связывания через параметры и возвращаемые значения процедур и функций.</a:t>
            </a:r>
          </a:p>
          <a:p>
            <a:pPr lvl="0"/>
            <a:r>
              <a:rPr lang="ru-RU" dirty="0"/>
              <a:t>Независимая компиляция модулей.</a:t>
            </a:r>
          </a:p>
          <a:p>
            <a:pPr lvl="0"/>
            <a:r>
              <a:rPr lang="ru-RU" dirty="0"/>
              <a:t>Ограничение использования переменных с глобальной областью видимости.</a:t>
            </a:r>
          </a:p>
          <a:p>
            <a:r>
              <a:rPr lang="ru-RU" dirty="0"/>
              <a:t>Иерархическое проектирование по принципу «сверху - вниз».</a:t>
            </a:r>
          </a:p>
        </p:txBody>
      </p:sp>
    </p:spTree>
    <p:extLst>
      <p:ext uri="{BB962C8B-B14F-4D97-AF65-F5344CB8AC3E}">
        <p14:creationId xmlns:p14="http://schemas.microsoft.com/office/powerpoint/2010/main" val="1581641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sp>
        <p:nvSpPr>
          <p:cNvPr id="3" name="Объект 2"/>
          <p:cNvSpPr>
            <a:spLocks noGrp="1"/>
          </p:cNvSpPr>
          <p:nvPr>
            <p:ph idx="1"/>
          </p:nvPr>
        </p:nvSpPr>
        <p:spPr>
          <a:xfrm>
            <a:off x="838200" y="603504"/>
            <a:ext cx="10515600" cy="5573459"/>
          </a:xfrm>
        </p:spPr>
        <p:txBody>
          <a:bodyPr>
            <a:normAutofit fontScale="92500" lnSpcReduction="10000"/>
          </a:bodyPr>
          <a:lstStyle/>
          <a:p>
            <a:r>
              <a:rPr lang="ru-RU" dirty="0"/>
              <a:t>В литературе встречаются два эквивалентных термина, обозначающих обсуждаемый здесь предмет: процедурное программирование и функционально-ориентированное программирование (не путать с функциональным программированием). Появление второго наименования, вероятно, обусловлено развитием технологий программирования, ориентированных на языки </a:t>
            </a:r>
            <a:r>
              <a:rPr lang="en-US" dirty="0"/>
              <a:t>C </a:t>
            </a:r>
            <a:r>
              <a:rPr lang="ru-RU" dirty="0"/>
              <a:t>и C++, где понятие «процедура», как правило, не используется.</a:t>
            </a:r>
          </a:p>
          <a:p>
            <a:r>
              <a:rPr lang="ru-RU" dirty="0" smtClean="0"/>
              <a:t>Основное </a:t>
            </a:r>
            <a:r>
              <a:rPr lang="ru-RU" dirty="0"/>
              <a:t>отличие процедурных языков от простых императивных языков заключается в том, что процедурные языки предоставляют высокоуровневые средства для реализации таких важных концепций проектирования как </a:t>
            </a:r>
            <a:r>
              <a:rPr lang="ru-RU" dirty="0" smtClean="0"/>
              <a:t>абстрагирование, иерархия </a:t>
            </a:r>
            <a:r>
              <a:rPr lang="ru-RU" dirty="0"/>
              <a:t>и модульность. Процедурные языки ориентированы на развитие таких систематических методов проектирования как пошаговое уточнение структур данных и функционально-иерархическая декомпозиция. Изучение указанных концепций и методов и составляет основу изучения процедурного программирования.</a:t>
            </a:r>
          </a:p>
        </p:txBody>
      </p:sp>
    </p:spTree>
    <p:extLst>
      <p:ext uri="{BB962C8B-B14F-4D97-AF65-F5344CB8AC3E}">
        <p14:creationId xmlns:p14="http://schemas.microsoft.com/office/powerpoint/2010/main" val="1071272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Основные виды абстракций процедурного программирования</a:t>
            </a:r>
          </a:p>
        </p:txBody>
      </p:sp>
      <p:sp>
        <p:nvSpPr>
          <p:cNvPr id="3" name="Объект 2"/>
          <p:cNvSpPr>
            <a:spLocks noGrp="1"/>
          </p:cNvSpPr>
          <p:nvPr>
            <p:ph idx="1"/>
          </p:nvPr>
        </p:nvSpPr>
        <p:spPr/>
        <p:txBody>
          <a:bodyPr>
            <a:normAutofit fontScale="92500" lnSpcReduction="10000"/>
          </a:bodyPr>
          <a:lstStyle/>
          <a:p>
            <a:r>
              <a:rPr lang="ru-RU" dirty="0"/>
              <a:t>Процедурное программирование имеет дело с тремя основными видами абстракций: процессов, управляющих конструкций и данных. Абстракции процессов представлены процедурами и функциями, абстракции управляющих конструкций представлены комплектом основных управляющих конструкций структурного программирования, абстракции данных представлены структурами данных.</a:t>
            </a:r>
          </a:p>
          <a:p>
            <a:r>
              <a:rPr lang="ru-RU" dirty="0"/>
              <a:t>Использование в наименовании парадигмы определения «процедурная» показывает приоритетность абстракций процессов в процедурных языках. Не случайно в первых языках программирования основными высокоуровневыми понятиями были именно подпрограмма (</a:t>
            </a:r>
            <a:r>
              <a:rPr lang="en-US" dirty="0"/>
              <a:t>subroutine</a:t>
            </a:r>
            <a:r>
              <a:rPr lang="ru-RU" dirty="0"/>
              <a:t>) и ее категории - процедура и функция. Обособление элементов реализации в виде отдельных подпрограмм позволяет обеспечить следующие преимущества исходного текста:</a:t>
            </a:r>
          </a:p>
        </p:txBody>
      </p:sp>
    </p:spTree>
    <p:extLst>
      <p:ext uri="{BB962C8B-B14F-4D97-AF65-F5344CB8AC3E}">
        <p14:creationId xmlns:p14="http://schemas.microsoft.com/office/powerpoint/2010/main" val="416584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939"/>
          </a:xfrm>
        </p:spPr>
        <p:txBody>
          <a:bodyPr>
            <a:normAutofit fontScale="90000"/>
          </a:bodyPr>
          <a:lstStyle/>
          <a:p>
            <a:endParaRPr lang="ru-RU" dirty="0"/>
          </a:p>
        </p:txBody>
      </p:sp>
      <p:sp>
        <p:nvSpPr>
          <p:cNvPr id="3" name="Объект 2"/>
          <p:cNvSpPr>
            <a:spLocks noGrp="1"/>
          </p:cNvSpPr>
          <p:nvPr>
            <p:ph idx="1"/>
          </p:nvPr>
        </p:nvSpPr>
        <p:spPr>
          <a:xfrm>
            <a:off x="838200" y="676656"/>
            <a:ext cx="10515600" cy="5500307"/>
          </a:xfrm>
        </p:spPr>
        <p:txBody>
          <a:bodyPr>
            <a:normAutofit fontScale="92500"/>
          </a:bodyPr>
          <a:lstStyle/>
          <a:p>
            <a:pPr lvl="0"/>
            <a:r>
              <a:rPr lang="ru-RU" dirty="0"/>
              <a:t>Большую наглядность и понятность за счет абстрагирования от мелких деталей, требуемых для понимания внутреннего устройства процесса, но не нужных для понимания целей процесса.</a:t>
            </a:r>
          </a:p>
          <a:p>
            <a:pPr lvl="0"/>
            <a:r>
              <a:rPr lang="ru-RU" dirty="0"/>
              <a:t>Исключение дублирования кода (в этом случае функциональное или процедурное обособление является обязательным).</a:t>
            </a:r>
          </a:p>
          <a:p>
            <a:pPr lvl="0"/>
            <a:r>
              <a:rPr lang="ru-RU" dirty="0"/>
              <a:t>Упрощение построения модульной структуры на основе группирования процедур или функций по принципу общности выполняемых действий или обрабатываемых данных.</a:t>
            </a:r>
          </a:p>
          <a:p>
            <a:pPr lvl="0"/>
            <a:r>
              <a:rPr lang="ru-RU" dirty="0"/>
              <a:t>Возможность распределения участков кода между различными проектировщиками.</a:t>
            </a:r>
          </a:p>
          <a:p>
            <a:pPr lvl="0"/>
            <a:r>
              <a:rPr lang="ru-RU" dirty="0"/>
              <a:t>Возможность реализации функциональных блоков, выполняющих распространенные вычисления, с целью их повторного использования.</a:t>
            </a:r>
          </a:p>
          <a:p>
            <a:r>
              <a:rPr lang="ru-RU" dirty="0"/>
              <a:t>Возможность раздельной отладки функциональных блоков.</a:t>
            </a:r>
          </a:p>
        </p:txBody>
      </p:sp>
    </p:spTree>
    <p:extLst>
      <p:ext uri="{BB962C8B-B14F-4D97-AF65-F5344CB8AC3E}">
        <p14:creationId xmlns:p14="http://schemas.microsoft.com/office/powerpoint/2010/main" val="1598319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04139"/>
          </a:xfrm>
        </p:spPr>
        <p:txBody>
          <a:bodyPr>
            <a:normAutofit fontScale="90000"/>
          </a:bodyPr>
          <a:lstStyle/>
          <a:p>
            <a:r>
              <a:rPr lang="ru-RU" dirty="0"/>
              <a:t>Иерархии процедур и функций</a:t>
            </a:r>
          </a:p>
        </p:txBody>
      </p:sp>
      <p:sp>
        <p:nvSpPr>
          <p:cNvPr id="3" name="Объект 2"/>
          <p:cNvSpPr>
            <a:spLocks noGrp="1"/>
          </p:cNvSpPr>
          <p:nvPr>
            <p:ph idx="1"/>
          </p:nvPr>
        </p:nvSpPr>
        <p:spPr>
          <a:xfrm>
            <a:off x="838200" y="969264"/>
            <a:ext cx="10515600" cy="5207699"/>
          </a:xfrm>
        </p:spPr>
        <p:txBody>
          <a:bodyPr>
            <a:normAutofit lnSpcReduction="10000"/>
          </a:bodyPr>
          <a:lstStyle/>
          <a:p>
            <a:r>
              <a:rPr lang="ru-RU" dirty="0"/>
              <a:t>Процедурное программирование воплощает концепцию иерархии через иерархию процессов (в отличие от ООП, где на первый план выходит иерархия данных, и, скажем, от функционального программирования, где иерархичность проектирования вообще выражена существенно в меньшей степени).</a:t>
            </a:r>
          </a:p>
          <a:p>
            <a:r>
              <a:rPr lang="ru-RU" dirty="0"/>
              <a:t>Процедурное программирование иерархично по своей природе. Решение задачи средствами процедурного программирования всегда связано с построением иерархии процедур и </a:t>
            </a:r>
            <a:r>
              <a:rPr lang="ru-RU" dirty="0" smtClean="0"/>
              <a:t>функций.</a:t>
            </a:r>
          </a:p>
          <a:p>
            <a:r>
              <a:rPr lang="ru-RU" dirty="0"/>
              <a:t>Основным систематическим методом проектирования, нацеленным на реализацию иерархического проектирования в процедурном программировании, является функционально-иерархическая декомпозиция.</a:t>
            </a:r>
          </a:p>
        </p:txBody>
      </p:sp>
    </p:spTree>
    <p:extLst>
      <p:ext uri="{BB962C8B-B14F-4D97-AF65-F5344CB8AC3E}">
        <p14:creationId xmlns:p14="http://schemas.microsoft.com/office/powerpoint/2010/main" val="2342088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Модульность в процедурном программировании</a:t>
            </a:r>
          </a:p>
        </p:txBody>
      </p:sp>
      <p:sp>
        <p:nvSpPr>
          <p:cNvPr id="3" name="Объект 2"/>
          <p:cNvSpPr>
            <a:spLocks noGrp="1"/>
          </p:cNvSpPr>
          <p:nvPr>
            <p:ph idx="1"/>
          </p:nvPr>
        </p:nvSpPr>
        <p:spPr/>
        <p:txBody>
          <a:bodyPr>
            <a:normAutofit fontScale="92500" lnSpcReduction="20000"/>
          </a:bodyPr>
          <a:lstStyle/>
          <a:p>
            <a:r>
              <a:rPr lang="ru-RU" dirty="0"/>
              <a:t>Сложный проект обычно содержит большое число функциональных блоков. Однако рассмотрение программы только как единого набора процедур</a:t>
            </a:r>
          </a:p>
          <a:p>
            <a:r>
              <a:rPr lang="ru-RU" dirty="0"/>
              <a:t>и функций, не позволяет обеспечить адекватного сложности задачи уровня организации программы и управления вычислительным процессом. Поэтому происходит группирование функций в соответствии с общностью решаемых </a:t>
            </a:r>
            <a:r>
              <a:rPr lang="ru-RU" dirty="0" smtClean="0"/>
              <a:t>задач.</a:t>
            </a:r>
          </a:p>
          <a:p>
            <a:r>
              <a:rPr lang="ru-RU" dirty="0"/>
              <a:t>Наиболее распространенной единицей модульности чаще всего является отдельный файл (</a:t>
            </a:r>
            <a:r>
              <a:rPr lang="en-US" dirty="0"/>
              <a:t>module</a:t>
            </a:r>
            <a:r>
              <a:rPr lang="ru-RU" dirty="0"/>
              <a:t>, </a:t>
            </a:r>
            <a:r>
              <a:rPr lang="en-US" dirty="0"/>
              <a:t>unit</a:t>
            </a:r>
            <a:r>
              <a:rPr lang="ru-RU" dirty="0"/>
              <a:t>). При этом говорят о </a:t>
            </a:r>
            <a:r>
              <a:rPr lang="ru-RU" b="1" dirty="0"/>
              <a:t>модульности </a:t>
            </a:r>
            <a:r>
              <a:rPr lang="ru-RU" dirty="0"/>
              <a:t>на физическом уровне. Однако при построении сложных проектов физического уровня часто оказывается недостаточно, поскольку относительно обособленные наборы функций могут относиться к одной подобласти предметной области проекта.</a:t>
            </a:r>
          </a:p>
        </p:txBody>
      </p:sp>
    </p:spTree>
    <p:extLst>
      <p:ext uri="{BB962C8B-B14F-4D97-AF65-F5344CB8AC3E}">
        <p14:creationId xmlns:p14="http://schemas.microsoft.com/office/powerpoint/2010/main" val="4187730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sp>
        <p:nvSpPr>
          <p:cNvPr id="3" name="Объект 2"/>
          <p:cNvSpPr>
            <a:spLocks noGrp="1"/>
          </p:cNvSpPr>
          <p:nvPr>
            <p:ph idx="1"/>
          </p:nvPr>
        </p:nvSpPr>
        <p:spPr>
          <a:xfrm>
            <a:off x="838200" y="676656"/>
            <a:ext cx="10515600" cy="5500307"/>
          </a:xfrm>
        </p:spPr>
        <p:txBody>
          <a:bodyPr/>
          <a:lstStyle/>
          <a:p>
            <a:r>
              <a:rPr lang="ru-RU" dirty="0"/>
              <a:t>Для выражения понятия модульности на уровне, учитывающем логические связи между функциями и обрабатываемыми им данными, во многих языках программирования реализованы механизмы </a:t>
            </a:r>
            <a:r>
              <a:rPr lang="ru-RU" b="1" dirty="0"/>
              <a:t>пространств имен</a:t>
            </a:r>
            <a:r>
              <a:rPr lang="ru-RU" dirty="0"/>
              <a:t>.</a:t>
            </a:r>
          </a:p>
          <a:p>
            <a:r>
              <a:rPr lang="ru-RU" dirty="0"/>
              <a:t>Пространство имен (</a:t>
            </a:r>
            <a:r>
              <a:rPr lang="en-US" dirty="0"/>
              <a:t>namespace</a:t>
            </a:r>
            <a:r>
              <a:rPr lang="ru-RU" dirty="0"/>
              <a:t>) является абстракцией более высокого уровня, поскольку, в общем случае, одно пространство имен может объединять объекты, определенные в разных файлах, с другой стороны, в одном файле могут быть определены объекты из нескольких пространств имен. Таким образом, концепции физической и логической модульности являются </a:t>
            </a:r>
            <a:r>
              <a:rPr lang="ru-RU" dirty="0" smtClean="0"/>
              <a:t>ортогональными.</a:t>
            </a:r>
            <a:endParaRPr lang="ru-RU" dirty="0"/>
          </a:p>
        </p:txBody>
      </p:sp>
    </p:spTree>
    <p:extLst>
      <p:ext uri="{BB962C8B-B14F-4D97-AF65-F5344CB8AC3E}">
        <p14:creationId xmlns:p14="http://schemas.microsoft.com/office/powerpoint/2010/main" val="2174596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348107"/>
          </a:xfrm>
        </p:spPr>
        <p:txBody>
          <a:bodyPr>
            <a:normAutofit fontScale="90000"/>
          </a:bodyPr>
          <a:lstStyle/>
          <a:p>
            <a:r>
              <a:rPr lang="ru-RU" dirty="0"/>
              <a:t>Типы данных</a:t>
            </a:r>
          </a:p>
        </p:txBody>
      </p:sp>
      <p:sp>
        <p:nvSpPr>
          <p:cNvPr id="3" name="Объект 2"/>
          <p:cNvSpPr>
            <a:spLocks noGrp="1"/>
          </p:cNvSpPr>
          <p:nvPr>
            <p:ph idx="1"/>
          </p:nvPr>
        </p:nvSpPr>
        <p:spPr>
          <a:xfrm>
            <a:off x="838200" y="969264"/>
            <a:ext cx="10515600" cy="5207699"/>
          </a:xfrm>
        </p:spPr>
        <p:txBody>
          <a:bodyPr>
            <a:normAutofit fontScale="92500" lnSpcReduction="10000"/>
          </a:bodyPr>
          <a:lstStyle/>
          <a:p>
            <a:r>
              <a:rPr lang="ru-RU" dirty="0"/>
              <a:t>В математике принято классифицировать математические объекты в соответствии с их основными особенностями. Поэтому вещественные переменные отличаются от комплексных, действительные от рациональных и трансцендентных, целочисленные вычисления от алгебры логики и т. п. Постановка и решение задач существенно облегчается, если отличать отдельные значения от множеств значений, а функции от множеств функций [</a:t>
            </a:r>
            <a:r>
              <a:rPr lang="en-US" dirty="0"/>
              <a:t>Wirth</a:t>
            </a:r>
            <a:r>
              <a:rPr lang="ru-RU" dirty="0"/>
              <a:t>, 1976]. Несмотря на то, что концепция типа данных в наибольшей степени связана в настоящее время с языками и технологиями программирования, формирование основных элементов этой концепции началось еще до появления первых вычислительных машин.</a:t>
            </a:r>
          </a:p>
          <a:p>
            <a:r>
              <a:rPr lang="ru-RU" dirty="0"/>
              <a:t>Рассмотрим исторический пример из теории множеств. Несмотря на то, что в целом логики предпочитают не иметь дело с переменными различных типов, иногда без использования типизации трудно решить некоторые задачи.</a:t>
            </a:r>
          </a:p>
          <a:p>
            <a:endParaRPr lang="ru-RU" dirty="0"/>
          </a:p>
        </p:txBody>
      </p:sp>
    </p:spTree>
    <p:extLst>
      <p:ext uri="{BB962C8B-B14F-4D97-AF65-F5344CB8AC3E}">
        <p14:creationId xmlns:p14="http://schemas.microsoft.com/office/powerpoint/2010/main" val="40464585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3787"/>
          </a:xfrm>
        </p:spPr>
        <p:txBody>
          <a:bodyPr>
            <a:normAutofit fontScale="90000"/>
          </a:bodyPr>
          <a:lstStyle/>
          <a:p>
            <a:endParaRPr lang="ru-RU" dirty="0"/>
          </a:p>
        </p:txBody>
      </p:sp>
      <p:sp>
        <p:nvSpPr>
          <p:cNvPr id="3" name="Объект 2"/>
          <p:cNvSpPr>
            <a:spLocks noGrp="1"/>
          </p:cNvSpPr>
          <p:nvPr>
            <p:ph idx="1"/>
          </p:nvPr>
        </p:nvSpPr>
        <p:spPr>
          <a:xfrm>
            <a:off x="838200" y="603504"/>
            <a:ext cx="10515600" cy="5573459"/>
          </a:xfrm>
        </p:spPr>
        <p:txBody>
          <a:bodyPr>
            <a:normAutofit fontScale="92500" lnSpcReduction="10000"/>
          </a:bodyPr>
          <a:lstStyle/>
          <a:p>
            <a:r>
              <a:rPr lang="ru-RU" dirty="0"/>
              <a:t>Примером таких задач являются так называемые логические парадоксы (антиномии). Вот известный парадокс, сформулированный Расселом в 1902 году: «Пусть имеется множество </a:t>
            </a:r>
            <a:r>
              <a:rPr lang="en-US" i="1" dirty="0"/>
              <a:t>A</a:t>
            </a:r>
            <a:r>
              <a:rPr lang="en-US" dirty="0"/>
              <a:t> </a:t>
            </a:r>
            <a:r>
              <a:rPr lang="ru-RU" dirty="0"/>
              <a:t>всех множеств X, не содержащих себя в качестве одного из элементов. Содержит ли множество </a:t>
            </a:r>
            <a:r>
              <a:rPr lang="en-US" i="1" dirty="0"/>
              <a:t>A</a:t>
            </a:r>
            <a:r>
              <a:rPr lang="en-US" dirty="0"/>
              <a:t> </a:t>
            </a:r>
            <a:r>
              <a:rPr lang="ru-RU" dirty="0"/>
              <a:t>себя в качестве элемента?» Нетрудно убедиться, что любое предположение ведет к противоречию. Общеизвестна почти эквивалентная формулировка этого парадокса без использования понятий теории множеств: «Бреет ли брадобрей сам себя, если он бреет только тех, кто не бреет себя сам?» Рассел и Уайтхед еще в 1910-13 гг. предложили идею разрешения подобных парадоксов введением концепции типа переменных [</a:t>
            </a:r>
            <a:r>
              <a:rPr lang="en-US" dirty="0"/>
              <a:t>Mendelson</a:t>
            </a:r>
            <a:r>
              <a:rPr lang="ru-RU" dirty="0"/>
              <a:t>, 1963]. Действительно, если элементы множества приписать некоторому типу </a:t>
            </a:r>
            <a:r>
              <a:rPr lang="en-US" i="1" dirty="0" err="1"/>
              <a:t>Typel</a:t>
            </a:r>
            <a:r>
              <a:rPr lang="en-US" i="1" dirty="0"/>
              <a:t>,</a:t>
            </a:r>
            <a:r>
              <a:rPr lang="en-US" dirty="0"/>
              <a:t> </a:t>
            </a:r>
            <a:r>
              <a:rPr lang="ru-RU" dirty="0"/>
              <a:t>сами множества - типу </a:t>
            </a:r>
            <a:r>
              <a:rPr lang="en-US" i="1" dirty="0"/>
              <a:t>Type2,</a:t>
            </a:r>
            <a:r>
              <a:rPr lang="en-US" dirty="0"/>
              <a:t> </a:t>
            </a:r>
            <a:r>
              <a:rPr lang="ru-RU" dirty="0"/>
              <a:t>а множества множеств - типу </a:t>
            </a:r>
            <a:r>
              <a:rPr lang="en-US" i="1" dirty="0"/>
              <a:t>Type3,</a:t>
            </a:r>
            <a:r>
              <a:rPr lang="en-US" dirty="0"/>
              <a:t> </a:t>
            </a:r>
            <a:r>
              <a:rPr lang="ru-RU" dirty="0"/>
              <a:t>то парадокс просто перестает существовать: объект типа </a:t>
            </a:r>
            <a:r>
              <a:rPr lang="en-US" i="1" dirty="0"/>
              <a:t>Type3</a:t>
            </a:r>
            <a:r>
              <a:rPr lang="en-US" dirty="0"/>
              <a:t> </a:t>
            </a:r>
            <a:r>
              <a:rPr lang="ru-RU" dirty="0"/>
              <a:t>может содержать внутри себя только объекты типа </a:t>
            </a:r>
            <a:r>
              <a:rPr lang="en-US" i="1" dirty="0"/>
              <a:t>Type2</a:t>
            </a:r>
            <a:r>
              <a:rPr lang="ru-RU" dirty="0"/>
              <a:t>, следовательно, формулировка парадокса является невозможным </a:t>
            </a:r>
            <a:r>
              <a:rPr lang="ru-RU" dirty="0" smtClean="0"/>
              <a:t>построением.</a:t>
            </a:r>
            <a:endParaRPr lang="ru-RU" dirty="0"/>
          </a:p>
        </p:txBody>
      </p:sp>
    </p:spTree>
    <p:extLst>
      <p:ext uri="{BB962C8B-B14F-4D97-AF65-F5344CB8AC3E}">
        <p14:creationId xmlns:p14="http://schemas.microsoft.com/office/powerpoint/2010/main" val="2388788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939"/>
          </a:xfrm>
        </p:spPr>
        <p:txBody>
          <a:bodyPr>
            <a:normAutofit fontScale="90000"/>
          </a:bodyPr>
          <a:lstStyle/>
          <a:p>
            <a:endParaRPr lang="ru-RU" dirty="0"/>
          </a:p>
        </p:txBody>
      </p:sp>
      <p:sp>
        <p:nvSpPr>
          <p:cNvPr id="3" name="Объект 2"/>
          <p:cNvSpPr>
            <a:spLocks noGrp="1"/>
          </p:cNvSpPr>
          <p:nvPr>
            <p:ph idx="1"/>
          </p:nvPr>
        </p:nvSpPr>
        <p:spPr>
          <a:xfrm>
            <a:off x="838200" y="786384"/>
            <a:ext cx="10515600" cy="5390579"/>
          </a:xfrm>
        </p:spPr>
        <p:txBody>
          <a:bodyPr>
            <a:normAutofit fontScale="77500" lnSpcReduction="20000"/>
          </a:bodyPr>
          <a:lstStyle/>
          <a:p>
            <a:r>
              <a:rPr lang="ru-RU" dirty="0"/>
              <a:t>Вероятно, наиболее полное перечисление отличительных особенностей понятия типа дал Ч. Хоар [</a:t>
            </a:r>
            <a:r>
              <a:rPr lang="en-US" dirty="0"/>
              <a:t>Dahl</a:t>
            </a:r>
            <a:r>
              <a:rPr lang="ru-RU" dirty="0"/>
              <a:t>, </a:t>
            </a:r>
            <a:r>
              <a:rPr lang="en-US" dirty="0"/>
              <a:t>Dijkstra</a:t>
            </a:r>
            <a:r>
              <a:rPr lang="ru-RU" dirty="0"/>
              <a:t>, </a:t>
            </a:r>
            <a:r>
              <a:rPr lang="en-US" dirty="0"/>
              <a:t>Hoare</a:t>
            </a:r>
            <a:r>
              <a:rPr lang="ru-RU" dirty="0"/>
              <a:t>, 1972]:</a:t>
            </a:r>
          </a:p>
          <a:p>
            <a:pPr lvl="0"/>
            <a:r>
              <a:rPr lang="ru-RU" dirty="0"/>
              <a:t>Тип определяет класс значений, которые могут принимать переменная или выражение.</a:t>
            </a:r>
          </a:p>
          <a:p>
            <a:pPr lvl="0"/>
            <a:r>
              <a:rPr lang="ru-RU" dirty="0"/>
              <a:t>Каждое значение принадлежит одному и только одному типу.</a:t>
            </a:r>
          </a:p>
          <a:p>
            <a:pPr lvl="0"/>
            <a:r>
              <a:rPr lang="ru-RU" dirty="0"/>
              <a:t>Тип значения константы, переменной или выражения можно вывести либо из контекста, либо из самого операнда, не обращаясь к значениям, вычисляемым во время работы программы.</a:t>
            </a:r>
          </a:p>
          <a:p>
            <a:pPr lvl="0"/>
            <a:r>
              <a:rPr lang="ru-RU" dirty="0"/>
              <a:t>Каждой операции соответствует некоторый фиксированный тип ее операндов и некоторый фиксированный (обычно такой же) тип результата. Разрешение систематической неопределенности в случае, когда один и тот же символ (например, символ '+') применяется к операндам разного типа, производится на стадии компиляции.</a:t>
            </a:r>
          </a:p>
          <a:p>
            <a:pPr lvl="0"/>
            <a:r>
              <a:rPr lang="ru-RU" dirty="0"/>
              <a:t>Для каждого типа свойства значений и элементарных операций над значениями задаются с помощью аксиом.</a:t>
            </a:r>
          </a:p>
          <a:p>
            <a:r>
              <a:rPr lang="ru-RU" dirty="0"/>
              <a:t>При работе с языком программирования знание типа позволяет обнаруживать бессмысленные конструкции и решать вопрос о методе представления данных и преобразования их в ЭВМ</a:t>
            </a:r>
          </a:p>
        </p:txBody>
      </p:sp>
    </p:spTree>
    <p:extLst>
      <p:ext uri="{BB962C8B-B14F-4D97-AF65-F5344CB8AC3E}">
        <p14:creationId xmlns:p14="http://schemas.microsoft.com/office/powerpoint/2010/main" val="25291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3787"/>
          </a:xfrm>
        </p:spPr>
        <p:txBody>
          <a:bodyPr>
            <a:normAutofit fontScale="90000"/>
          </a:bodyPr>
          <a:lstStyle/>
          <a:p>
            <a:endParaRPr lang="ru-RU" dirty="0"/>
          </a:p>
        </p:txBody>
      </p:sp>
      <p:sp>
        <p:nvSpPr>
          <p:cNvPr id="3" name="Объект 2"/>
          <p:cNvSpPr>
            <a:spLocks noGrp="1"/>
          </p:cNvSpPr>
          <p:nvPr>
            <p:ph idx="1"/>
          </p:nvPr>
        </p:nvSpPr>
        <p:spPr>
          <a:xfrm>
            <a:off x="838200" y="566928"/>
            <a:ext cx="10515600" cy="5610035"/>
          </a:xfrm>
        </p:spPr>
        <p:txBody>
          <a:bodyPr>
            <a:normAutofit fontScale="92500" lnSpcReduction="20000"/>
          </a:bodyPr>
          <a:lstStyle/>
          <a:p>
            <a:r>
              <a:rPr lang="ru-RU" dirty="0"/>
              <a:t>Тип данных позволяет абстрагировать то, как представляются данные в памяти компьютера и какие операции разрешены над этими данными. Таким образом, обеспечивается однозначность интерпретации транслятором самих определений переменных и констант и однозначность семантики операций над этими объектами. Информация о типе позволяет транслятору удостовериться в корректности программных конструкций без выполнения программы. Справедливо, однако, и то, что в некоторых случаях транслятор не имеет возможности установить действительный тип обрабатываемого объекта во время </a:t>
            </a:r>
            <a:r>
              <a:rPr lang="ru-RU" dirty="0" smtClean="0"/>
              <a:t>компиляции, </a:t>
            </a:r>
            <a:r>
              <a:rPr lang="ru-RU" dirty="0"/>
              <a:t>в этом случае, информация о типе объекта используется в процессе выполнения программы.</a:t>
            </a:r>
          </a:p>
          <a:p>
            <a:r>
              <a:rPr lang="ru-RU" dirty="0"/>
              <a:t>Несмотря на то, что концепция типа данных является одной из фундаментальных концепций программирования, некоторые языки не предоставляют синтаксических средств идентификации типа объекта (например, многие языки сценариев). Для некоторых объектов принадлежность к типу выводится из контекста. Однако в целом такие языки не обеспечивают полноценный контроль типов, некорректные операции могут быть выявлены (или, что еще опаснее, не выявлены) на этапе выполнения.</a:t>
            </a:r>
          </a:p>
        </p:txBody>
      </p:sp>
    </p:spTree>
    <p:extLst>
      <p:ext uri="{BB962C8B-B14F-4D97-AF65-F5344CB8AC3E}">
        <p14:creationId xmlns:p14="http://schemas.microsoft.com/office/powerpoint/2010/main" val="3007092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3515"/>
          </a:xfrm>
        </p:spPr>
        <p:txBody>
          <a:bodyPr>
            <a:normAutofit fontScale="90000"/>
          </a:bodyPr>
          <a:lstStyle/>
          <a:p>
            <a:endParaRPr lang="ru-RU" dirty="0"/>
          </a:p>
        </p:txBody>
      </p:sp>
      <p:sp>
        <p:nvSpPr>
          <p:cNvPr id="3" name="Объект 2"/>
          <p:cNvSpPr>
            <a:spLocks noGrp="1"/>
          </p:cNvSpPr>
          <p:nvPr>
            <p:ph idx="1"/>
          </p:nvPr>
        </p:nvSpPr>
        <p:spPr>
          <a:xfrm>
            <a:off x="838200" y="694944"/>
            <a:ext cx="10515600" cy="5482019"/>
          </a:xfrm>
        </p:spPr>
        <p:txBody>
          <a:bodyPr>
            <a:normAutofit fontScale="85000" lnSpcReduction="20000"/>
          </a:bodyPr>
          <a:lstStyle/>
          <a:p>
            <a:r>
              <a:rPr lang="ru-RU" dirty="0"/>
              <a:t>Тип всегда является выразителем некоторой абстракции. Некоторые разновидности данных встречаются столь часто, что в большинстве языков для них предназначены </a:t>
            </a:r>
            <a:r>
              <a:rPr lang="ru-RU" b="1" dirty="0"/>
              <a:t>встроенные</a:t>
            </a:r>
            <a:r>
              <a:rPr lang="ru-RU" dirty="0"/>
              <a:t>, или </a:t>
            </a:r>
            <a:r>
              <a:rPr lang="ru-RU" b="1" dirty="0"/>
              <a:t>стандартные</a:t>
            </a:r>
            <a:r>
              <a:rPr lang="ru-RU" dirty="0"/>
              <a:t>, типы. К стандартным типам обычно относят числовые типы данных, логические (булевские) типы и символьные типы. Некоторые языки могут поддерживать стандартные типы, специфические для различных классов задач (например, тип </a:t>
            </a:r>
            <a:r>
              <a:rPr lang="en-US" dirty="0"/>
              <a:t>decimal </a:t>
            </a:r>
            <a:r>
              <a:rPr lang="ru-RU" dirty="0"/>
              <a:t>в </a:t>
            </a:r>
            <a:r>
              <a:rPr lang="ru-RU" dirty="0" smtClean="0"/>
              <a:t>языке </a:t>
            </a:r>
            <a:r>
              <a:rPr lang="en-US" dirty="0"/>
              <a:t>C</a:t>
            </a:r>
            <a:r>
              <a:rPr lang="ru-RU" dirty="0"/>
              <a:t>#). Многие языки поддерживает типы для хранения адресной информации (например, указатели в языке </a:t>
            </a:r>
            <a:r>
              <a:rPr lang="en-US" dirty="0"/>
              <a:t>C</a:t>
            </a:r>
            <a:r>
              <a:rPr lang="ru-RU" dirty="0"/>
              <a:t>).</a:t>
            </a:r>
          </a:p>
          <a:p>
            <a:r>
              <a:rPr lang="ru-RU" dirty="0"/>
              <a:t>Тип, определяющий множество элементов, равномощное множеству натуральных чисел, (это означает, что элементы этого типа можно перенумеровать), называется </a:t>
            </a:r>
            <a:r>
              <a:rPr lang="ru-RU" b="1" dirty="0"/>
              <a:t>интегральным</a:t>
            </a:r>
            <a:r>
              <a:rPr lang="ru-RU" dirty="0"/>
              <a:t>, или </a:t>
            </a:r>
            <a:r>
              <a:rPr lang="ru-RU" b="1" dirty="0"/>
              <a:t>порядковым</a:t>
            </a:r>
            <a:r>
              <a:rPr lang="ru-RU" dirty="0"/>
              <a:t>, типом. В математике такие множества называются счетными. Например, типы </a:t>
            </a:r>
            <a:r>
              <a:rPr lang="en-US" dirty="0" err="1"/>
              <a:t>int</a:t>
            </a:r>
            <a:r>
              <a:rPr lang="ru-RU" dirty="0"/>
              <a:t>, </a:t>
            </a:r>
            <a:r>
              <a:rPr lang="en-US" dirty="0"/>
              <a:t>short</a:t>
            </a:r>
            <a:r>
              <a:rPr lang="ru-RU" dirty="0"/>
              <a:t>, </a:t>
            </a:r>
            <a:r>
              <a:rPr lang="en-US" dirty="0"/>
              <a:t>long</a:t>
            </a:r>
            <a:r>
              <a:rPr lang="ru-RU" dirty="0"/>
              <a:t>, </a:t>
            </a:r>
            <a:r>
              <a:rPr lang="en-US" dirty="0"/>
              <a:t>char</a:t>
            </a:r>
            <a:r>
              <a:rPr lang="ru-RU" dirty="0"/>
              <a:t>, </a:t>
            </a:r>
            <a:r>
              <a:rPr lang="en-US" dirty="0"/>
              <a:t>bool</a:t>
            </a:r>
            <a:r>
              <a:rPr lang="ru-RU" dirty="0"/>
              <a:t>, а также типы-перечисления (</a:t>
            </a:r>
            <a:r>
              <a:rPr lang="en-US" dirty="0" err="1"/>
              <a:t>enum</a:t>
            </a:r>
            <a:r>
              <a:rPr lang="ru-RU" dirty="0"/>
              <a:t>) в языке C++ являются интегральными.</a:t>
            </a:r>
          </a:p>
          <a:p>
            <a:r>
              <a:rPr lang="ru-RU" dirty="0"/>
              <a:t>Что касается абстракций, которые напрямую не выражаются встроенными типами, то большинство языков структурного программирования предоставляют инструментарий для конструирования новых типов данных, основой которого являются </a:t>
            </a:r>
            <a:r>
              <a:rPr lang="ru-RU" dirty="0" smtClean="0"/>
              <a:t>структуры.</a:t>
            </a:r>
            <a:endParaRPr lang="ru-RU" dirty="0"/>
          </a:p>
        </p:txBody>
      </p:sp>
    </p:spTree>
    <p:extLst>
      <p:ext uri="{BB962C8B-B14F-4D97-AF65-F5344CB8AC3E}">
        <p14:creationId xmlns:p14="http://schemas.microsoft.com/office/powerpoint/2010/main" val="23478191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0363"/>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554480" y="640081"/>
            <a:ext cx="9235440" cy="6054102"/>
          </a:xfrm>
          <a:prstGeom prst="rect">
            <a:avLst/>
          </a:prstGeom>
        </p:spPr>
      </p:pic>
    </p:spTree>
    <p:extLst>
      <p:ext uri="{BB962C8B-B14F-4D97-AF65-F5344CB8AC3E}">
        <p14:creationId xmlns:p14="http://schemas.microsoft.com/office/powerpoint/2010/main" val="3907473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sp>
        <p:nvSpPr>
          <p:cNvPr id="3" name="Объект 2"/>
          <p:cNvSpPr>
            <a:spLocks noGrp="1"/>
          </p:cNvSpPr>
          <p:nvPr>
            <p:ph idx="1"/>
          </p:nvPr>
        </p:nvSpPr>
        <p:spPr>
          <a:xfrm>
            <a:off x="838200" y="640080"/>
            <a:ext cx="10515600" cy="5536883"/>
          </a:xfrm>
        </p:spPr>
        <p:txBody>
          <a:bodyPr/>
          <a:lstStyle/>
          <a:p>
            <a:r>
              <a:rPr lang="ru-RU" dirty="0"/>
              <a:t>Для многих практических случаев изобразительных средств, обеспечиваемых встроенными типами, недостаточно, поскольку требуется конструировать более сложные составные типы, включающие в себя элементы разных типов</a:t>
            </a:r>
            <a:r>
              <a:rPr lang="ru-RU" dirty="0" smtClean="0"/>
              <a:t>. </a:t>
            </a:r>
            <a:r>
              <a:rPr lang="ru-RU" dirty="0"/>
              <a:t>Такие составные типы обычно называют структурными типами, или просто - структурами. Примеры структурных типов </a:t>
            </a:r>
            <a:r>
              <a:rPr lang="ru-RU" dirty="0" smtClean="0"/>
              <a:t> </a:t>
            </a:r>
            <a:r>
              <a:rPr lang="ru-RU" dirty="0"/>
              <a:t>приведены </a:t>
            </a:r>
            <a:r>
              <a:rPr lang="ru-RU" dirty="0" smtClean="0"/>
              <a:t> </a:t>
            </a:r>
            <a:r>
              <a:rPr lang="ru-RU" dirty="0"/>
              <a:t>на </a:t>
            </a:r>
            <a:r>
              <a:rPr lang="ru-RU" dirty="0" smtClean="0"/>
              <a:t>рисунке. </a:t>
            </a:r>
            <a:r>
              <a:rPr lang="ru-RU" dirty="0"/>
              <a:t>Соответствующие определения типов на C++ выглядят следующим образом:</a:t>
            </a:r>
          </a:p>
          <a:p>
            <a:endParaRPr lang="ru-RU" dirty="0"/>
          </a:p>
        </p:txBody>
      </p:sp>
    </p:spTree>
    <p:extLst>
      <p:ext uri="{BB962C8B-B14F-4D97-AF65-F5344CB8AC3E}">
        <p14:creationId xmlns:p14="http://schemas.microsoft.com/office/powerpoint/2010/main" val="1989782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0363"/>
          </a:xfrm>
        </p:spPr>
        <p:txBody>
          <a:bodyPr>
            <a:normAutofit fontScale="90000"/>
          </a:bodyPr>
          <a:lstStyle/>
          <a:p>
            <a:endParaRPr lang="ru-RU" dirty="0"/>
          </a:p>
        </p:txBody>
      </p:sp>
      <p:sp>
        <p:nvSpPr>
          <p:cNvPr id="3" name="Объект 2"/>
          <p:cNvSpPr>
            <a:spLocks noGrp="1"/>
          </p:cNvSpPr>
          <p:nvPr>
            <p:ph idx="1"/>
          </p:nvPr>
        </p:nvSpPr>
        <p:spPr>
          <a:xfrm>
            <a:off x="838200" y="640080"/>
            <a:ext cx="10515600" cy="5536883"/>
          </a:xfrm>
        </p:spPr>
        <p:txBody>
          <a:bodyPr>
            <a:normAutofit fontScale="62500" lnSpcReduction="20000"/>
          </a:bodyPr>
          <a:lstStyle/>
          <a:p>
            <a:pPr marL="0" indent="0">
              <a:buNone/>
            </a:pPr>
            <a:r>
              <a:rPr lang="en-US" dirty="0" err="1"/>
              <a:t>struct</a:t>
            </a:r>
            <a:r>
              <a:rPr lang="en-US" dirty="0"/>
              <a:t> Point </a:t>
            </a:r>
            <a:endParaRPr lang="ru-RU" dirty="0" smtClean="0"/>
          </a:p>
          <a:p>
            <a:pPr marL="0" indent="0">
              <a:buNone/>
            </a:pPr>
            <a:r>
              <a:rPr lang="en-US" dirty="0" smtClean="0"/>
              <a:t>{ </a:t>
            </a:r>
            <a:endParaRPr lang="ru-RU" dirty="0" smtClean="0"/>
          </a:p>
          <a:p>
            <a:pPr marL="0" indent="0">
              <a:buNone/>
            </a:pPr>
            <a:r>
              <a:rPr lang="en-US" dirty="0" smtClean="0"/>
              <a:t>double </a:t>
            </a:r>
            <a:r>
              <a:rPr lang="en-US" dirty="0"/>
              <a:t>x; </a:t>
            </a:r>
            <a:endParaRPr lang="ru-RU" dirty="0" smtClean="0"/>
          </a:p>
          <a:p>
            <a:pPr marL="0" indent="0">
              <a:buNone/>
            </a:pPr>
            <a:r>
              <a:rPr lang="en-US" dirty="0" smtClean="0"/>
              <a:t>double </a:t>
            </a:r>
            <a:r>
              <a:rPr lang="en-US" dirty="0"/>
              <a:t>y; </a:t>
            </a:r>
            <a:endParaRPr lang="ru-RU" dirty="0" smtClean="0"/>
          </a:p>
          <a:p>
            <a:pPr marL="0" indent="0">
              <a:buNone/>
            </a:pPr>
            <a:r>
              <a:rPr lang="en-US" dirty="0" smtClean="0"/>
              <a:t>};</a:t>
            </a:r>
            <a:endParaRPr lang="ru-RU" dirty="0" smtClean="0"/>
          </a:p>
          <a:p>
            <a:pPr marL="0" indent="0">
              <a:buNone/>
            </a:pPr>
            <a:r>
              <a:rPr lang="en-US" dirty="0" smtClean="0"/>
              <a:t> </a:t>
            </a:r>
            <a:r>
              <a:rPr lang="en-US" dirty="0" err="1"/>
              <a:t>struct</a:t>
            </a:r>
            <a:r>
              <a:rPr lang="en-US" dirty="0"/>
              <a:t> </a:t>
            </a:r>
            <a:r>
              <a:rPr lang="en-US" dirty="0" err="1"/>
              <a:t>RGBColor</a:t>
            </a:r>
            <a:r>
              <a:rPr lang="en-US" dirty="0"/>
              <a:t> </a:t>
            </a:r>
            <a:endParaRPr lang="ru-RU" dirty="0" smtClean="0"/>
          </a:p>
          <a:p>
            <a:pPr marL="0" indent="0">
              <a:buNone/>
            </a:pPr>
            <a:r>
              <a:rPr lang="en-US" dirty="0" smtClean="0"/>
              <a:t>{</a:t>
            </a:r>
            <a:endParaRPr lang="ru-RU" dirty="0" smtClean="0"/>
          </a:p>
          <a:p>
            <a:pPr marL="0" indent="0">
              <a:buNone/>
            </a:pPr>
            <a:r>
              <a:rPr lang="en-US" dirty="0" smtClean="0"/>
              <a:t> </a:t>
            </a:r>
            <a:r>
              <a:rPr lang="en-US" dirty="0"/>
              <a:t>char red; </a:t>
            </a:r>
            <a:endParaRPr lang="ru-RU" dirty="0" smtClean="0"/>
          </a:p>
          <a:p>
            <a:pPr marL="0" indent="0">
              <a:buNone/>
            </a:pPr>
            <a:r>
              <a:rPr lang="ru-RU" dirty="0" smtClean="0"/>
              <a:t> </a:t>
            </a:r>
            <a:r>
              <a:rPr lang="en-US" dirty="0" smtClean="0"/>
              <a:t>char </a:t>
            </a:r>
            <a:r>
              <a:rPr lang="en-US" dirty="0"/>
              <a:t>green; </a:t>
            </a:r>
            <a:endParaRPr lang="ru-RU" dirty="0" smtClean="0"/>
          </a:p>
          <a:p>
            <a:pPr marL="0" indent="0">
              <a:buNone/>
            </a:pPr>
            <a:r>
              <a:rPr lang="ru-RU" dirty="0" smtClean="0"/>
              <a:t> </a:t>
            </a:r>
            <a:r>
              <a:rPr lang="en-US" dirty="0" smtClean="0"/>
              <a:t>char </a:t>
            </a:r>
            <a:r>
              <a:rPr lang="en-US" dirty="0"/>
              <a:t>blue; </a:t>
            </a:r>
            <a:r>
              <a:rPr lang="en-US" dirty="0" smtClean="0"/>
              <a:t>};</a:t>
            </a:r>
            <a:endParaRPr lang="ru-RU" dirty="0" smtClean="0"/>
          </a:p>
          <a:p>
            <a:pPr marL="0" indent="0">
              <a:buNone/>
            </a:pPr>
            <a:r>
              <a:rPr lang="en-US" dirty="0" smtClean="0"/>
              <a:t> </a:t>
            </a:r>
            <a:r>
              <a:rPr lang="en-US" dirty="0" err="1"/>
              <a:t>struct</a:t>
            </a:r>
            <a:r>
              <a:rPr lang="en-US" dirty="0"/>
              <a:t> </a:t>
            </a:r>
            <a:r>
              <a:rPr lang="en-US" dirty="0" smtClean="0"/>
              <a:t>Circle</a:t>
            </a:r>
            <a:endParaRPr lang="ru-RU" dirty="0" smtClean="0"/>
          </a:p>
          <a:p>
            <a:pPr marL="0" indent="0">
              <a:buNone/>
            </a:pPr>
            <a:r>
              <a:rPr lang="en-US" dirty="0" smtClean="0"/>
              <a:t> </a:t>
            </a:r>
            <a:r>
              <a:rPr lang="en-US" dirty="0"/>
              <a:t>{ </a:t>
            </a:r>
            <a:endParaRPr lang="ru-RU" dirty="0" smtClean="0"/>
          </a:p>
          <a:p>
            <a:pPr marL="0" indent="0">
              <a:buNone/>
            </a:pPr>
            <a:r>
              <a:rPr lang="en-US" dirty="0" smtClean="0"/>
              <a:t>Point </a:t>
            </a:r>
            <a:r>
              <a:rPr lang="en-US" dirty="0"/>
              <a:t>center</a:t>
            </a:r>
            <a:r>
              <a:rPr lang="en-US" dirty="0" smtClean="0"/>
              <a:t>;</a:t>
            </a:r>
            <a:endParaRPr lang="ru-RU" dirty="0" smtClean="0"/>
          </a:p>
          <a:p>
            <a:pPr marL="0" indent="0">
              <a:buNone/>
            </a:pPr>
            <a:r>
              <a:rPr lang="en-US" dirty="0" smtClean="0"/>
              <a:t>double </a:t>
            </a:r>
            <a:r>
              <a:rPr lang="en-US" dirty="0"/>
              <a:t>radius</a:t>
            </a:r>
            <a:r>
              <a:rPr lang="en-US" dirty="0" smtClean="0"/>
              <a:t>;</a:t>
            </a:r>
            <a:endParaRPr lang="ru-RU" dirty="0" smtClean="0"/>
          </a:p>
          <a:p>
            <a:pPr marL="0" indent="0">
              <a:buNone/>
            </a:pPr>
            <a:r>
              <a:rPr lang="en-US" dirty="0" smtClean="0"/>
              <a:t> </a:t>
            </a:r>
            <a:r>
              <a:rPr lang="en-US" dirty="0" err="1"/>
              <a:t>int</a:t>
            </a:r>
            <a:r>
              <a:rPr lang="en-US" dirty="0"/>
              <a:t> thickness</a:t>
            </a:r>
            <a:r>
              <a:rPr lang="en-US" dirty="0" smtClean="0"/>
              <a:t>;</a:t>
            </a:r>
            <a:endParaRPr lang="ru-RU" dirty="0" smtClean="0"/>
          </a:p>
          <a:p>
            <a:pPr marL="0" indent="0">
              <a:buNone/>
            </a:pPr>
            <a:r>
              <a:rPr lang="en-US" dirty="0" smtClean="0"/>
              <a:t> </a:t>
            </a:r>
            <a:r>
              <a:rPr lang="en-US" dirty="0" err="1"/>
              <a:t>RGBCOlor</a:t>
            </a:r>
            <a:r>
              <a:rPr lang="en-US" dirty="0"/>
              <a:t> color</a:t>
            </a:r>
            <a:r>
              <a:rPr lang="en-US" dirty="0" smtClean="0"/>
              <a:t>;</a:t>
            </a:r>
            <a:endParaRPr lang="ru-RU" dirty="0" smtClean="0"/>
          </a:p>
          <a:p>
            <a:pPr marL="0" indent="0">
              <a:buNone/>
            </a:pPr>
            <a:r>
              <a:rPr lang="en-US" dirty="0" smtClean="0"/>
              <a:t> </a:t>
            </a:r>
            <a:r>
              <a:rPr lang="en-US" dirty="0"/>
              <a:t>}; </a:t>
            </a:r>
            <a:endParaRPr lang="ru-RU" dirty="0"/>
          </a:p>
        </p:txBody>
      </p:sp>
    </p:spTree>
    <p:extLst>
      <p:ext uri="{BB962C8B-B14F-4D97-AF65-F5344CB8AC3E}">
        <p14:creationId xmlns:p14="http://schemas.microsoft.com/office/powerpoint/2010/main" val="3855102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939"/>
          </a:xfrm>
        </p:spPr>
        <p:txBody>
          <a:bodyPr>
            <a:normAutofit fontScale="90000"/>
          </a:bodyPr>
          <a:lstStyle/>
          <a:p>
            <a:endParaRPr lang="ru-RU" dirty="0"/>
          </a:p>
        </p:txBody>
      </p:sp>
      <p:sp>
        <p:nvSpPr>
          <p:cNvPr id="3" name="Объект 2"/>
          <p:cNvSpPr>
            <a:spLocks noGrp="1"/>
          </p:cNvSpPr>
          <p:nvPr>
            <p:ph idx="1"/>
          </p:nvPr>
        </p:nvSpPr>
        <p:spPr>
          <a:xfrm>
            <a:off x="838200" y="658368"/>
            <a:ext cx="10515600" cy="5518595"/>
          </a:xfrm>
        </p:spPr>
        <p:txBody>
          <a:bodyPr/>
          <a:lstStyle/>
          <a:p>
            <a:r>
              <a:rPr lang="ru-RU" dirty="0"/>
              <a:t>Обращение к полям структуры осуществляется посредством операции выбора поля структура («точка»):</a:t>
            </a:r>
          </a:p>
          <a:p>
            <a:r>
              <a:rPr lang="en-US" dirty="0"/>
              <a:t>Circle </a:t>
            </a:r>
            <a:r>
              <a:rPr lang="en-US" dirty="0" err="1"/>
              <a:t>crcl</a:t>
            </a:r>
            <a:r>
              <a:rPr lang="en-US" dirty="0"/>
              <a:t>;</a:t>
            </a:r>
            <a:endParaRPr lang="ru-RU" dirty="0"/>
          </a:p>
          <a:p>
            <a:r>
              <a:rPr lang="ru-RU" dirty="0" err="1"/>
              <a:t>crcl.radius</a:t>
            </a:r>
            <a:r>
              <a:rPr lang="ru-RU" dirty="0"/>
              <a:t> = 10.0; </a:t>
            </a:r>
            <a:endParaRPr lang="ru-RU" dirty="0" smtClean="0"/>
          </a:p>
          <a:p>
            <a:r>
              <a:rPr lang="ru-RU" dirty="0" err="1" smtClean="0"/>
              <a:t>crcl.center.x</a:t>
            </a:r>
            <a:r>
              <a:rPr lang="ru-RU" dirty="0" smtClean="0"/>
              <a:t> </a:t>
            </a:r>
            <a:r>
              <a:rPr lang="ru-RU" dirty="0"/>
              <a:t>= -1.5; </a:t>
            </a:r>
            <a:endParaRPr lang="ru-RU" dirty="0" smtClean="0"/>
          </a:p>
          <a:p>
            <a:r>
              <a:rPr lang="ru-RU" dirty="0" err="1" smtClean="0"/>
              <a:t>crcl.center.y</a:t>
            </a:r>
            <a:r>
              <a:rPr lang="ru-RU" dirty="0" smtClean="0"/>
              <a:t> </a:t>
            </a:r>
            <a:r>
              <a:rPr lang="ru-RU" dirty="0"/>
              <a:t>= 0.7</a:t>
            </a:r>
            <a:r>
              <a:rPr lang="ru-RU" dirty="0" smtClean="0"/>
              <a:t>;</a:t>
            </a:r>
          </a:p>
          <a:p>
            <a:endParaRPr lang="ru-RU" dirty="0"/>
          </a:p>
        </p:txBody>
      </p:sp>
    </p:spTree>
    <p:extLst>
      <p:ext uri="{BB962C8B-B14F-4D97-AF65-F5344CB8AC3E}">
        <p14:creationId xmlns:p14="http://schemas.microsoft.com/office/powerpoint/2010/main" val="40346658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8651"/>
          </a:xfrm>
        </p:spPr>
        <p:txBody>
          <a:bodyPr>
            <a:normAutofit fontScale="90000"/>
          </a:bodyPr>
          <a:lstStyle/>
          <a:p>
            <a:endParaRPr lang="ru-RU" dirty="0"/>
          </a:p>
        </p:txBody>
      </p:sp>
      <p:sp>
        <p:nvSpPr>
          <p:cNvPr id="3" name="Объект 2"/>
          <p:cNvSpPr>
            <a:spLocks noGrp="1"/>
          </p:cNvSpPr>
          <p:nvPr>
            <p:ph idx="1"/>
          </p:nvPr>
        </p:nvSpPr>
        <p:spPr>
          <a:xfrm>
            <a:off x="838200" y="694944"/>
            <a:ext cx="10515600" cy="5482019"/>
          </a:xfrm>
        </p:spPr>
        <p:txBody>
          <a:bodyPr>
            <a:normAutofit/>
          </a:bodyPr>
          <a:lstStyle/>
          <a:p>
            <a:r>
              <a:rPr lang="ru-RU" dirty="0"/>
              <a:t>Во многих случаях структурные объекты управляются указателями:</a:t>
            </a:r>
          </a:p>
          <a:p>
            <a:r>
              <a:rPr lang="en-US" dirty="0" smtClean="0"/>
              <a:t>Point </a:t>
            </a:r>
            <a:r>
              <a:rPr lang="en-US" dirty="0"/>
              <a:t>*p;</a:t>
            </a:r>
            <a:endParaRPr lang="ru-RU" dirty="0"/>
          </a:p>
          <a:p>
            <a:r>
              <a:rPr lang="ru-RU" dirty="0"/>
              <a:t>В этом случае для обращения к полям структуры можно использовать явное разыменование с последующим обращением к полю структуры через «точку» или используя специальную операцию -&gt; (во втором случае разыменование осуществляется неявно</a:t>
            </a:r>
            <a:r>
              <a:rPr lang="ru-RU" dirty="0" smtClean="0"/>
              <a:t>):</a:t>
            </a:r>
          </a:p>
          <a:p>
            <a:r>
              <a:rPr lang="ru-RU" dirty="0"/>
              <a:t>// В предположении, что указатель p связан с какой-либо </a:t>
            </a:r>
            <a:endParaRPr lang="ru-RU" dirty="0" smtClean="0"/>
          </a:p>
          <a:p>
            <a:r>
              <a:rPr lang="ru-RU" dirty="0" smtClean="0"/>
              <a:t>// </a:t>
            </a:r>
            <a:r>
              <a:rPr lang="ru-RU" dirty="0"/>
              <a:t>структурой типа </a:t>
            </a:r>
            <a:r>
              <a:rPr lang="ru-RU" dirty="0" err="1"/>
              <a:t>Point</a:t>
            </a:r>
            <a:r>
              <a:rPr lang="ru-RU" dirty="0"/>
              <a:t>... </a:t>
            </a:r>
            <a:endParaRPr lang="ru-RU" dirty="0" smtClean="0"/>
          </a:p>
          <a:p>
            <a:r>
              <a:rPr lang="ru-RU" dirty="0" smtClean="0"/>
              <a:t>(*</a:t>
            </a:r>
            <a:r>
              <a:rPr lang="ru-RU" dirty="0"/>
              <a:t>p).x = 1.0;  </a:t>
            </a:r>
            <a:r>
              <a:rPr lang="ru-RU" dirty="0" smtClean="0"/>
              <a:t>// </a:t>
            </a:r>
            <a:r>
              <a:rPr lang="ru-RU" dirty="0"/>
              <a:t>Обращение с явным разыменованием </a:t>
            </a:r>
            <a:endParaRPr lang="ru-RU" dirty="0" smtClean="0"/>
          </a:p>
          <a:p>
            <a:r>
              <a:rPr lang="ru-RU" dirty="0" smtClean="0"/>
              <a:t>p-</a:t>
            </a:r>
            <a:r>
              <a:rPr lang="ru-RU" dirty="0"/>
              <a:t>&gt;x = 1.0; </a:t>
            </a:r>
            <a:r>
              <a:rPr lang="ru-RU" dirty="0" smtClean="0"/>
              <a:t>// </a:t>
            </a:r>
            <a:r>
              <a:rPr lang="ru-RU" dirty="0"/>
              <a:t>Обращение с неявным разыменованием </a:t>
            </a:r>
          </a:p>
        </p:txBody>
      </p:sp>
    </p:spTree>
    <p:extLst>
      <p:ext uri="{BB962C8B-B14F-4D97-AF65-F5344CB8AC3E}">
        <p14:creationId xmlns:p14="http://schemas.microsoft.com/office/powerpoint/2010/main" val="2143160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sp>
        <p:nvSpPr>
          <p:cNvPr id="3" name="Объект 2"/>
          <p:cNvSpPr>
            <a:spLocks noGrp="1"/>
          </p:cNvSpPr>
          <p:nvPr>
            <p:ph idx="1"/>
          </p:nvPr>
        </p:nvSpPr>
        <p:spPr>
          <a:xfrm>
            <a:off x="838200" y="621792"/>
            <a:ext cx="10515600" cy="5555171"/>
          </a:xfrm>
        </p:spPr>
        <p:txBody>
          <a:bodyPr>
            <a:normAutofit lnSpcReduction="10000"/>
          </a:bodyPr>
          <a:lstStyle/>
          <a:p>
            <a:r>
              <a:rPr lang="ru-RU" dirty="0"/>
              <a:t>Умение правильно определить основные типы данных разрабатываемой программы во многом определяет квалификацию программиста. Н. Вирт отмечает по этому поводу: «Сутью искусства программирования обычно считается умение составлять операции. Однако мы увидим, что не менее важно умение составлять данные» [</a:t>
            </a:r>
            <a:r>
              <a:rPr lang="ru-RU" dirty="0" err="1"/>
              <a:t>Wirth</a:t>
            </a:r>
            <a:r>
              <a:rPr lang="ru-RU" dirty="0"/>
              <a:t>, 1976]. Определение типа обычно предполагает не только моделирование данных, но и моделирование поведения, то есть определения правильных вариантов работы с объектами данных этого типа. Совмещение модели данных и поведения в рамках одной программной абстракции приводит к появлению понятия </a:t>
            </a:r>
            <a:r>
              <a:rPr lang="ru-RU" i="1" dirty="0"/>
              <a:t>класса </a:t>
            </a:r>
            <a:r>
              <a:rPr lang="ru-RU" dirty="0"/>
              <a:t>как основного механизма абстрагирования в объектно-ориентированном программировании. Листинг </a:t>
            </a:r>
            <a:r>
              <a:rPr lang="ru-RU" dirty="0" smtClean="0"/>
              <a:t>1 в виртуальной аудитории </a:t>
            </a:r>
            <a:r>
              <a:rPr lang="ru-RU" dirty="0"/>
              <a:t>иллюстрирует определение фрагмента класса, воплощающего абстракцию рациональной дроби. </a:t>
            </a:r>
          </a:p>
        </p:txBody>
      </p:sp>
    </p:spTree>
    <p:extLst>
      <p:ext uri="{BB962C8B-B14F-4D97-AF65-F5344CB8AC3E}">
        <p14:creationId xmlns:p14="http://schemas.microsoft.com/office/powerpoint/2010/main" val="3904572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12699"/>
          </a:xfrm>
        </p:spPr>
        <p:txBody>
          <a:bodyPr>
            <a:normAutofit fontScale="90000"/>
          </a:bodyPr>
          <a:lstStyle/>
          <a:p>
            <a:r>
              <a:rPr lang="ru-RU" dirty="0"/>
              <a:t>Массивы</a:t>
            </a:r>
            <a:endParaRPr lang="ru-RU" dirty="0"/>
          </a:p>
        </p:txBody>
      </p:sp>
      <p:sp>
        <p:nvSpPr>
          <p:cNvPr id="3" name="Объект 2"/>
          <p:cNvSpPr>
            <a:spLocks noGrp="1"/>
          </p:cNvSpPr>
          <p:nvPr>
            <p:ph idx="1"/>
          </p:nvPr>
        </p:nvSpPr>
        <p:spPr>
          <a:xfrm>
            <a:off x="838200" y="1078992"/>
            <a:ext cx="10515600" cy="5097971"/>
          </a:xfrm>
        </p:spPr>
        <p:txBody>
          <a:bodyPr/>
          <a:lstStyle/>
          <a:p>
            <a:r>
              <a:rPr lang="ru-RU" dirty="0"/>
              <a:t>Решение многих задач упрощается, если набор однотипных объектов хранить в виде последовательности соседних ячеек памяти. Доступ к этим ячейкам обычно осуществляется посредством индекса.</a:t>
            </a:r>
          </a:p>
          <a:p>
            <a:r>
              <a:rPr lang="ru-RU" dirty="0"/>
              <a:t>В языке C++ под индексом элемента массива понимают смещение относительно адреса начала массива в оперативной памяти, выраженное в элементах (рис. </a:t>
            </a:r>
            <a:r>
              <a:rPr lang="ru-RU" dirty="0" smtClean="0"/>
              <a:t>1). </a:t>
            </a:r>
            <a:r>
              <a:rPr lang="ru-RU" dirty="0"/>
              <a:t>В связи с этим в C++ принята модель, в соответствии с которой описание массива, по существу, сводится к описанию адресной переменной (указателя), хранящей адрес первого элемента массива (с индексом 0).</a:t>
            </a:r>
            <a:endParaRPr lang="ru-RU" dirty="0"/>
          </a:p>
        </p:txBody>
      </p:sp>
    </p:spTree>
    <p:extLst>
      <p:ext uri="{BB962C8B-B14F-4D97-AF65-F5344CB8AC3E}">
        <p14:creationId xmlns:p14="http://schemas.microsoft.com/office/powerpoint/2010/main" val="3060379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603264"/>
            <a:ext cx="10324486" cy="3889361"/>
          </a:xfrm>
          <a:prstGeom prst="rect">
            <a:avLst/>
          </a:prstGeom>
        </p:spPr>
      </p:pic>
    </p:spTree>
    <p:extLst>
      <p:ext uri="{BB962C8B-B14F-4D97-AF65-F5344CB8AC3E}">
        <p14:creationId xmlns:p14="http://schemas.microsoft.com/office/powerpoint/2010/main" val="1269991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939"/>
          </a:xfrm>
        </p:spPr>
        <p:txBody>
          <a:bodyPr>
            <a:normAutofit fontScale="90000"/>
          </a:bodyPr>
          <a:lstStyle/>
          <a:p>
            <a:endParaRPr lang="ru-RU" dirty="0"/>
          </a:p>
        </p:txBody>
      </p:sp>
      <p:sp>
        <p:nvSpPr>
          <p:cNvPr id="3" name="Объект 2"/>
          <p:cNvSpPr>
            <a:spLocks noGrp="1"/>
          </p:cNvSpPr>
          <p:nvPr>
            <p:ph idx="1"/>
          </p:nvPr>
        </p:nvSpPr>
        <p:spPr>
          <a:xfrm>
            <a:off x="838200" y="694944"/>
            <a:ext cx="10515600" cy="5482019"/>
          </a:xfrm>
        </p:spPr>
        <p:txBody>
          <a:bodyPr/>
          <a:lstStyle/>
          <a:p>
            <a:r>
              <a:rPr lang="ru-RU" dirty="0"/>
              <a:t>Таким образом, в C++ индекс может изменяться от 0 до </a:t>
            </a:r>
            <a:r>
              <a:rPr lang="en-US" dirty="0"/>
              <a:t>size</a:t>
            </a:r>
            <a:r>
              <a:rPr lang="ru-RU" dirty="0"/>
              <a:t>-1, где </a:t>
            </a:r>
            <a:r>
              <a:rPr lang="en-US" dirty="0"/>
              <a:t>size </a:t>
            </a:r>
            <a:r>
              <a:rPr lang="ru-RU" dirty="0"/>
              <a:t>- число элементов в массиве. Отметим, что компилятор не имеет возможности контролировать ошибки индексирования при обращении к элементу массива. Ошибки индексирования (равно как и ошибки при работе с неинициализированными или некорректно инициализированными указателями) являются наиболее неприятными в связи с трудностью их обнаружения:</a:t>
            </a:r>
            <a:endParaRPr lang="ru-RU" dirty="0"/>
          </a:p>
        </p:txBody>
      </p:sp>
    </p:spTree>
    <p:extLst>
      <p:ext uri="{BB962C8B-B14F-4D97-AF65-F5344CB8AC3E}">
        <p14:creationId xmlns:p14="http://schemas.microsoft.com/office/powerpoint/2010/main" val="33100009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939"/>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554480" y="752514"/>
            <a:ext cx="9198864" cy="5770986"/>
          </a:xfrm>
          <a:prstGeom prst="rect">
            <a:avLst/>
          </a:prstGeom>
        </p:spPr>
      </p:pic>
    </p:spTree>
    <p:extLst>
      <p:ext uri="{BB962C8B-B14F-4D97-AF65-F5344CB8AC3E}">
        <p14:creationId xmlns:p14="http://schemas.microsoft.com/office/powerpoint/2010/main" val="1374379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5719"/>
          </a:xfrm>
        </p:spPr>
        <p:txBody>
          <a:bodyPr>
            <a:normAutofit fontScale="90000"/>
          </a:bodyPr>
          <a:lstStyle/>
          <a:p>
            <a:endParaRPr lang="ru-RU" dirty="0"/>
          </a:p>
        </p:txBody>
      </p:sp>
      <p:sp>
        <p:nvSpPr>
          <p:cNvPr id="3" name="Объект 2"/>
          <p:cNvSpPr>
            <a:spLocks noGrp="1"/>
          </p:cNvSpPr>
          <p:nvPr>
            <p:ph idx="1"/>
          </p:nvPr>
        </p:nvSpPr>
        <p:spPr>
          <a:xfrm>
            <a:off x="838200" y="566928"/>
            <a:ext cx="10515600" cy="5610035"/>
          </a:xfrm>
        </p:spPr>
        <p:txBody>
          <a:bodyPr/>
          <a:lstStyle/>
          <a:p>
            <a:r>
              <a:rPr lang="ru-RU" dirty="0"/>
              <a:t>Перечень операций над массивами в существенной степени зависит от того, как реализована абстракция массива в языке программирования. Рассмотрим правила работы с массивами, принятые в С/С++.</a:t>
            </a:r>
          </a:p>
          <a:p>
            <a:r>
              <a:rPr lang="ru-RU" dirty="0"/>
              <a:t>В языке </a:t>
            </a:r>
            <a:r>
              <a:rPr lang="en-US" dirty="0"/>
              <a:t>C </a:t>
            </a:r>
            <a:r>
              <a:rPr lang="ru-RU" dirty="0"/>
              <a:t>любая операция над массивом в целом (например, копирование одного массива в другой) сводится к последовательности операций над отдельными элементами. При этом ответственность за корректное использование памяти, отведенной под массивы, полностью лежит на </a:t>
            </a:r>
            <a:r>
              <a:rPr lang="ru-RU" dirty="0" smtClean="0"/>
              <a:t>программисте.</a:t>
            </a:r>
          </a:p>
          <a:p>
            <a:r>
              <a:rPr lang="ru-RU" dirty="0"/>
              <a:t>В C++ вместо массивов </a:t>
            </a:r>
            <a:r>
              <a:rPr lang="en-US" dirty="0"/>
              <a:t>C </a:t>
            </a:r>
            <a:r>
              <a:rPr lang="ru-RU" dirty="0"/>
              <a:t>программист может использовать контейнерные классы из библиотеки </a:t>
            </a:r>
            <a:r>
              <a:rPr lang="en-US" dirty="0"/>
              <a:t>STL </a:t>
            </a:r>
            <a:r>
              <a:rPr lang="ru-RU" dirty="0"/>
              <a:t>(например, </a:t>
            </a:r>
            <a:r>
              <a:rPr lang="en-US" dirty="0"/>
              <a:t>vector</a:t>
            </a:r>
            <a:r>
              <a:rPr lang="ru-RU" dirty="0"/>
              <a:t>). Класс </a:t>
            </a:r>
            <a:r>
              <a:rPr lang="en-US" dirty="0"/>
              <a:t>vector </a:t>
            </a:r>
            <a:r>
              <a:rPr lang="ru-RU" dirty="0"/>
              <a:t>определяет абстракцию динамического массива объектов произвольного типа. </a:t>
            </a:r>
            <a:r>
              <a:rPr lang="ru-RU" dirty="0" smtClean="0"/>
              <a:t>(Пример есть в ВА)</a:t>
            </a:r>
            <a:endParaRPr lang="ru-RU" dirty="0"/>
          </a:p>
          <a:p>
            <a:endParaRPr lang="ru-RU" dirty="0"/>
          </a:p>
        </p:txBody>
      </p:sp>
    </p:spTree>
    <p:extLst>
      <p:ext uri="{BB962C8B-B14F-4D97-AF65-F5344CB8AC3E}">
        <p14:creationId xmlns:p14="http://schemas.microsoft.com/office/powerpoint/2010/main" val="19899958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r>
              <a:rPr lang="ru-RU" dirty="0"/>
              <a:t>Множества</a:t>
            </a:r>
            <a:endParaRPr lang="ru-RU" dirty="0"/>
          </a:p>
        </p:txBody>
      </p:sp>
      <p:sp>
        <p:nvSpPr>
          <p:cNvPr id="3" name="Объект 2"/>
          <p:cNvSpPr>
            <a:spLocks noGrp="1"/>
          </p:cNvSpPr>
          <p:nvPr>
            <p:ph idx="1"/>
          </p:nvPr>
        </p:nvSpPr>
        <p:spPr>
          <a:xfrm>
            <a:off x="838200" y="914400"/>
            <a:ext cx="10515600" cy="5262563"/>
          </a:xfrm>
        </p:spPr>
        <p:txBody>
          <a:bodyPr/>
          <a:lstStyle/>
          <a:p>
            <a:r>
              <a:rPr lang="ru-RU" dirty="0"/>
              <a:t>Аналогично массивам, множества представляют собой набор однородных объектов, однако, в отличие от массивов, порядок следования элементов множества является несущественным. Если для массива основной операцией доступа к элементу является операция обращения по индексу, то для множества - это операция проверки принадлежности элемента множеству. Кроме того, над множеством определяют ряд специфических операций: добавление элемента в множество, объединение, пересечение и разность множеств, проверка является ли одно множество подмножеством или надмножеством другого, дополнение множества и др.</a:t>
            </a:r>
            <a:endParaRPr lang="ru-RU" dirty="0"/>
          </a:p>
        </p:txBody>
      </p:sp>
    </p:spTree>
    <p:extLst>
      <p:ext uri="{BB962C8B-B14F-4D97-AF65-F5344CB8AC3E}">
        <p14:creationId xmlns:p14="http://schemas.microsoft.com/office/powerpoint/2010/main" val="12257101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5227"/>
          </a:xfrm>
        </p:spPr>
        <p:txBody>
          <a:bodyPr>
            <a:normAutofit fontScale="90000"/>
          </a:bodyPr>
          <a:lstStyle/>
          <a:p>
            <a:endParaRPr lang="ru-RU" dirty="0"/>
          </a:p>
        </p:txBody>
      </p:sp>
      <p:sp>
        <p:nvSpPr>
          <p:cNvPr id="3" name="Объект 2"/>
          <p:cNvSpPr>
            <a:spLocks noGrp="1"/>
          </p:cNvSpPr>
          <p:nvPr>
            <p:ph idx="1"/>
          </p:nvPr>
        </p:nvSpPr>
        <p:spPr>
          <a:xfrm>
            <a:off x="838200" y="694944"/>
            <a:ext cx="10515600" cy="5482019"/>
          </a:xfrm>
        </p:spPr>
        <p:txBody>
          <a:bodyPr>
            <a:normAutofit fontScale="92500"/>
          </a:bodyPr>
          <a:lstStyle/>
          <a:p>
            <a:r>
              <a:rPr lang="ru-RU" dirty="0"/>
              <a:t>Очевидно, что обычный одномерный массив можно использовать в качестве внутренней реализации множества, однако такая реализация может оказаться неэффективной, поскольку либо многие типичные для множества операции будут выполняться слишком долго. В программистской практике, однако, чаще всего встречаются не множества общего вида, а такие множества, которые могут быть сведены к множеству целых числе из некоторого диапазона (обычно не слишком большого). В этом случае наиболее эффективная реализация получается, если хранить не сами элементы множества, а только информацию о принадлежности данного элемента множеству. В основе такой реализации обычно лежит использование так называемой шкалы битов. Каждый бит и определяет, принадлежит элемент множеству или нет. Общее число битов в шкале равно числу всех возможных элементов множества (то есть мощности универсального множества для данной предметной области)</a:t>
            </a:r>
            <a:endParaRPr lang="ru-RU" dirty="0"/>
          </a:p>
        </p:txBody>
      </p:sp>
    </p:spTree>
    <p:extLst>
      <p:ext uri="{BB962C8B-B14F-4D97-AF65-F5344CB8AC3E}">
        <p14:creationId xmlns:p14="http://schemas.microsoft.com/office/powerpoint/2010/main" val="29027624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sp>
        <p:nvSpPr>
          <p:cNvPr id="3" name="Объект 2"/>
          <p:cNvSpPr>
            <a:spLocks noGrp="1"/>
          </p:cNvSpPr>
          <p:nvPr>
            <p:ph idx="1"/>
          </p:nvPr>
        </p:nvSpPr>
        <p:spPr>
          <a:xfrm>
            <a:off x="838200" y="603504"/>
            <a:ext cx="10515600" cy="5573459"/>
          </a:xfrm>
        </p:spPr>
        <p:txBody>
          <a:bodyPr/>
          <a:lstStyle/>
          <a:p>
            <a:r>
              <a:rPr lang="ru-RU" dirty="0"/>
              <a:t>Средствами языка C++ можно представить битовую шкалу посредством массива слов одинаковой разрядности (в </a:t>
            </a:r>
            <a:r>
              <a:rPr lang="ru-RU" dirty="0" smtClean="0"/>
              <a:t>рассматриваемом примере в ВА используются </a:t>
            </a:r>
            <a:r>
              <a:rPr lang="ru-RU" dirty="0"/>
              <a:t>16-разрядные слова, соответствующие типу </a:t>
            </a:r>
            <a:r>
              <a:rPr lang="en-US" dirty="0"/>
              <a:t>unsigned short</a:t>
            </a:r>
            <a:r>
              <a:rPr lang="ru-RU" dirty="0"/>
              <a:t>). Тогда для доступа к биту номер </a:t>
            </a:r>
            <a:r>
              <a:rPr lang="en-US" i="1" dirty="0"/>
              <a:t>n</a:t>
            </a:r>
            <a:r>
              <a:rPr lang="en-US" dirty="0"/>
              <a:t> </a:t>
            </a:r>
            <a:r>
              <a:rPr lang="ru-RU" dirty="0"/>
              <a:t>следует сначала определить индекс слова (в нашем случае - это </a:t>
            </a:r>
            <a:r>
              <a:rPr lang="en-US" i="1" dirty="0"/>
              <a:t>n/16),</a:t>
            </a:r>
            <a:r>
              <a:rPr lang="en-US" dirty="0"/>
              <a:t> </a:t>
            </a:r>
            <a:r>
              <a:rPr lang="ru-RU" dirty="0"/>
              <a:t>а затем определить конкретный бит в слове, вычислив остаток от деления на 16</a:t>
            </a:r>
            <a:endParaRPr lang="ru-RU" dirty="0"/>
          </a:p>
        </p:txBody>
      </p:sp>
    </p:spTree>
    <p:extLst>
      <p:ext uri="{BB962C8B-B14F-4D97-AF65-F5344CB8AC3E}">
        <p14:creationId xmlns:p14="http://schemas.microsoft.com/office/powerpoint/2010/main" val="9274903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spTree>
    <p:extLst>
      <p:ext uri="{BB962C8B-B14F-4D97-AF65-F5344CB8AC3E}">
        <p14:creationId xmlns:p14="http://schemas.microsoft.com/office/powerpoint/2010/main" val="196799255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TotalTime>
  <Words>2770</Words>
  <Application>Microsoft Office PowerPoint</Application>
  <PresentationFormat>Широкоэкранный</PresentationFormat>
  <Paragraphs>101</Paragraphs>
  <Slides>33</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33</vt:i4>
      </vt:variant>
    </vt:vector>
  </HeadingPairs>
  <TitlesOfParts>
    <vt:vector size="37" baseType="lpstr">
      <vt:lpstr>Arial</vt:lpstr>
      <vt:lpstr>Calibri</vt:lpstr>
      <vt:lpstr>Calibri Light</vt:lpstr>
      <vt:lpstr>Тема Office</vt:lpstr>
      <vt:lpstr>Парадигмы программирования</vt:lpstr>
      <vt:lpstr>Презентация PowerPoint</vt:lpstr>
      <vt:lpstr>Презентация PowerPoint</vt:lpstr>
      <vt:lpstr>Презентация PowerPoint</vt:lpstr>
      <vt:lpstr>Презентация PowerPoint</vt:lpstr>
      <vt:lpstr>Процедурная парадигма</vt:lpstr>
      <vt:lpstr>Презентация PowerPoint</vt:lpstr>
      <vt:lpstr>Презентация PowerPoint</vt:lpstr>
      <vt:lpstr>Основные виды абстракций процедурного программирования</vt:lpstr>
      <vt:lpstr>Презентация PowerPoint</vt:lpstr>
      <vt:lpstr>Иерархии процедур и функций</vt:lpstr>
      <vt:lpstr>Модульность в процедурном программировании</vt:lpstr>
      <vt:lpstr>Презентация PowerPoint</vt:lpstr>
      <vt:lpstr>Типы данных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Массивы</vt:lpstr>
      <vt:lpstr>Презентация PowerPoint</vt:lpstr>
      <vt:lpstr>Презентация PowerPoint</vt:lpstr>
      <vt:lpstr>Презентация PowerPoint</vt:lpstr>
      <vt:lpstr>Презентация PowerPoint</vt:lpstr>
      <vt:lpstr>Множества</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Парадигмы программирования</dc:title>
  <dc:creator>Анис Галимянов</dc:creator>
  <cp:lastModifiedBy>Анис Галимянов</cp:lastModifiedBy>
  <cp:revision>11</cp:revision>
  <dcterms:created xsi:type="dcterms:W3CDTF">2018-09-02T08:54:28Z</dcterms:created>
  <dcterms:modified xsi:type="dcterms:W3CDTF">2018-09-03T17:08:27Z</dcterms:modified>
</cp:coreProperties>
</file>