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6" y="1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73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19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69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99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0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46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74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6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92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3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95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2BC16-404A-4CD2-9EBE-1CE84E2C9253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0326C-8E0A-49F0-A602-8986E1AE4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23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Информационные технологии конечного пользователя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96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472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3311"/>
            <a:ext cx="10515600" cy="5223652"/>
          </a:xfrm>
        </p:spPr>
        <p:txBody>
          <a:bodyPr/>
          <a:lstStyle/>
          <a:p>
            <a:r>
              <a:rPr lang="ru-RU" dirty="0"/>
              <a:t>Потребители (пользователи, абоненты) информации являются важным звеном в ИТ. В теоретическом аспекте потребителями информации могут быть различные категории — люди, ЭВМ, сети ЭВМ, телекоммуникационные системы и др. Что касается людей, то пользователь информационной системы (от англ</a:t>
            </a:r>
            <a:r>
              <a:rPr lang="ru-RU" dirty="0" smtClean="0"/>
              <a:t>. </a:t>
            </a:r>
            <a:r>
              <a:rPr lang="en-US" i="1" dirty="0" smtClean="0"/>
              <a:t>Information</a:t>
            </a:r>
            <a:r>
              <a:rPr lang="ru-RU" i="1" dirty="0" smtClean="0"/>
              <a:t> </a:t>
            </a:r>
            <a:r>
              <a:rPr lang="en-US" i="1" dirty="0" smtClean="0"/>
              <a:t>system </a:t>
            </a:r>
            <a:r>
              <a:rPr lang="en-US" i="1" dirty="0"/>
              <a:t>user</a:t>
            </a:r>
            <a:r>
              <a:rPr lang="ru-RU" i="1" dirty="0" smtClean="0"/>
              <a:t>)</a:t>
            </a:r>
            <a:r>
              <a:rPr lang="ru-RU" dirty="0" smtClean="0"/>
              <a:t> </a:t>
            </a:r>
            <a:r>
              <a:rPr lang="ru-RU" dirty="0"/>
              <a:t>— это лицо или организация, получающие информацию от информационной системы для решения задач.</a:t>
            </a:r>
          </a:p>
        </p:txBody>
      </p:sp>
    </p:spTree>
    <p:extLst>
      <p:ext uri="{BB962C8B-B14F-4D97-AF65-F5344CB8AC3E}">
        <p14:creationId xmlns:p14="http://schemas.microsoft.com/office/powerpoint/2010/main" val="793441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7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8757"/>
            <a:ext cx="10515600" cy="5418206"/>
          </a:xfrm>
        </p:spPr>
        <p:txBody>
          <a:bodyPr/>
          <a:lstStyle/>
          <a:p>
            <a:r>
              <a:rPr lang="ru-RU" dirty="0"/>
              <a:t>С целью получения нужной информации пользователи осуществляют ее поиск собственными силами или с помощью посредников. В качестве посредников обычно выступают информационные специалисты: работники библиотек (библиографы) и информационных служб. В этом случае пользователи, обратившиеся к посредникам для получения информации, называются конечными. Конечный пользователь (от англ. </a:t>
            </a:r>
            <a:r>
              <a:rPr lang="en-US" i="1" dirty="0"/>
              <a:t>end user</a:t>
            </a:r>
            <a:r>
              <a:rPr lang="ru-RU" i="1" dirty="0" smtClean="0"/>
              <a:t>)</a:t>
            </a:r>
            <a:r>
              <a:rPr lang="ru-RU" dirty="0" smtClean="0"/>
              <a:t> </a:t>
            </a:r>
            <a:r>
              <a:rPr lang="ru-RU" dirty="0"/>
              <a:t>— это пользователь, не имеющий непосредственного контакта с информационной системой, но использующий ее результатную информацию. Например, АРМ является средством и местом работы конечного пользователя.</a:t>
            </a:r>
          </a:p>
        </p:txBody>
      </p:sp>
    </p:spTree>
    <p:extLst>
      <p:ext uri="{BB962C8B-B14F-4D97-AF65-F5344CB8AC3E}">
        <p14:creationId xmlns:p14="http://schemas.microsoft.com/office/powerpoint/2010/main" val="3704027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ПОЛЬЗОВАТЕЛЬСКИЙ ИНТЕРФЕЙС И ЕГО ВИДЫ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Идентификация пользовательского интерфейса. </a:t>
            </a:r>
            <a:r>
              <a:rPr lang="ru-RU" dirty="0"/>
              <a:t>В любой </a:t>
            </a:r>
            <a:r>
              <a:rPr lang="ru-RU" dirty="0" smtClean="0"/>
              <a:t>ИТ эффективность </a:t>
            </a:r>
            <a:r>
              <a:rPr lang="ru-RU" dirty="0"/>
              <a:t>ее применения обусловлена организацией </a:t>
            </a:r>
            <a:r>
              <a:rPr lang="ru-RU" dirty="0" smtClean="0"/>
              <a:t>диалога пользователя </a:t>
            </a:r>
            <a:r>
              <a:rPr lang="ru-RU" dirty="0"/>
              <a:t>с ЭВМ. Средством диалога в ИТ выступает </a:t>
            </a:r>
            <a:r>
              <a:rPr lang="ru-RU" dirty="0" smtClean="0"/>
              <a:t>интерфейс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518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1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9847"/>
            <a:ext cx="10515600" cy="5457116"/>
          </a:xfrm>
        </p:spPr>
        <p:txBody>
          <a:bodyPr>
            <a:normAutofit/>
          </a:bodyPr>
          <a:lstStyle/>
          <a:p>
            <a:r>
              <a:rPr lang="ru-RU" sz="3600" dirty="0"/>
              <a:t>Интерфейс (от англ</a:t>
            </a:r>
            <a:r>
              <a:rPr lang="ru-RU" sz="3600" dirty="0" smtClean="0"/>
              <a:t>. </a:t>
            </a:r>
            <a:r>
              <a:rPr lang="en-US" sz="3600" i="1" dirty="0"/>
              <a:t>interface</a:t>
            </a:r>
            <a:r>
              <a:rPr lang="ru-RU" sz="3600" i="1" dirty="0" smtClean="0"/>
              <a:t>)</a:t>
            </a:r>
            <a:r>
              <a:rPr lang="ru-RU" sz="3600" dirty="0" smtClean="0"/>
              <a:t> </a:t>
            </a:r>
            <a:r>
              <a:rPr lang="ru-RU" sz="3600" dirty="0"/>
              <a:t>в широком понимании — промежуточная область (граница) между взаимодействующими объектами. Интерфейс, как правило, устанавливается стандартами, инструкциями, протоколами и другими нормативными документами. Посредством интерфейса задаются параметры и процедуры взаимодействия пользователя и ЭВМ, компонентов ЭВМ между собой и др.</a:t>
            </a:r>
          </a:p>
        </p:txBody>
      </p:sp>
    </p:spTree>
    <p:extLst>
      <p:ext uri="{BB962C8B-B14F-4D97-AF65-F5344CB8AC3E}">
        <p14:creationId xmlns:p14="http://schemas.microsoft.com/office/powerpoint/2010/main" val="2860883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системе «пользователь — ЭВМ» интерфейс определяет: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4000" dirty="0"/>
              <a:t>язык пользователя;</a:t>
            </a:r>
          </a:p>
          <a:p>
            <a:pPr lvl="0"/>
            <a:r>
              <a:rPr lang="ru-RU" sz="4000" dirty="0"/>
              <a:t>язык сообщений компьютера, организующий диалог на экране дисплея;</a:t>
            </a:r>
          </a:p>
          <a:p>
            <a:r>
              <a:rPr lang="ru-RU" sz="4000" dirty="0" smtClean="0"/>
              <a:t>уровень </a:t>
            </a:r>
            <a:r>
              <a:rPr lang="ru-RU" sz="4000" dirty="0"/>
              <a:t>необходимого знания пользователя.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448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096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Язык пользователя</a:t>
            </a: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2222"/>
            <a:ext cx="10515600" cy="5184741"/>
          </a:xfrm>
        </p:spPr>
        <p:txBody>
          <a:bodyPr/>
          <a:lstStyle/>
          <a:p>
            <a:r>
              <a:rPr lang="ru-RU" dirty="0"/>
              <a:t>это совокупность процедур, методов и средств, посредством которых пользователь реализует интерфейс. В этом составе могут быть использованы возможности клавиатуры, пишущих на экране электронных карандашей, джойстика, мыши, подаваемых голосом команд и др. Наиболее простой формой языка пользователя является создание форм входных и выходных документов. Получив форму входного документа, пользователь заполняет ее необходимыми данными и вводит в компьютер. Система поддержки принятия решений производит необходимый анализ и выдает результаты в виде выходного документа установленной формы или других форм языка сообщений. </a:t>
            </a:r>
          </a:p>
        </p:txBody>
      </p:sp>
    </p:spTree>
    <p:extLst>
      <p:ext uri="{BB962C8B-B14F-4D97-AF65-F5344CB8AC3E}">
        <p14:creationId xmlns:p14="http://schemas.microsoft.com/office/powerpoint/2010/main" val="2442374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7641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Язык сообщений</a:t>
            </a: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2766"/>
            <a:ext cx="10515600" cy="5204197"/>
          </a:xfrm>
        </p:spPr>
        <p:txBody>
          <a:bodyPr>
            <a:normAutofit/>
          </a:bodyPr>
          <a:lstStyle/>
          <a:p>
            <a:r>
              <a:rPr lang="ru-RU" sz="4400" dirty="0"/>
              <a:t>это информация, которую пользователь видит на различных экранах ее отображения. Это могут быть экран дисплея, распечатка принтера и другие звуковые выходные сигналы.</a:t>
            </a:r>
          </a:p>
        </p:txBody>
      </p:sp>
    </p:spTree>
    <p:extLst>
      <p:ext uri="{BB962C8B-B14F-4D97-AF65-F5344CB8AC3E}">
        <p14:creationId xmlns:p14="http://schemas.microsoft.com/office/powerpoint/2010/main" val="97160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79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>
            <a:normAutofit/>
          </a:bodyPr>
          <a:lstStyle/>
          <a:p>
            <a:r>
              <a:rPr lang="ru-RU" sz="3600" dirty="0"/>
              <a:t>Эффективность интерфейса зависит от уровня необходимого знания пользователя. </a:t>
            </a:r>
            <a:r>
              <a:rPr lang="ru-RU" sz="3600" i="1" dirty="0">
                <a:solidFill>
                  <a:srgbClr val="FF0000"/>
                </a:solidFill>
              </a:rPr>
              <a:t>Уровень необходимого знания пользователя</a:t>
            </a:r>
            <a:r>
              <a:rPr lang="ru-RU" sz="3600" dirty="0"/>
              <a:t> — это совокупность профессиональных знаний, умений и опыта пользователя в работе на ЭВМ при решении своих задач посредством применения соответствующей ИТ. Важным измерителем эффективности знаний в использовании интерфейса является выбранная форма диалога между пользователем и ИТ. </a:t>
            </a:r>
          </a:p>
        </p:txBody>
      </p:sp>
    </p:spTree>
    <p:extLst>
      <p:ext uri="{BB962C8B-B14F-4D97-AF65-F5344CB8AC3E}">
        <p14:creationId xmlns:p14="http://schemas.microsoft.com/office/powerpoint/2010/main" val="423936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6579"/>
            <a:ext cx="10515600" cy="5340384"/>
          </a:xfrm>
        </p:spPr>
        <p:txBody>
          <a:bodyPr>
            <a:normAutofit/>
          </a:bodyPr>
          <a:lstStyle/>
          <a:p>
            <a:r>
              <a:rPr lang="ru-RU" sz="4000" dirty="0"/>
              <a:t>Наиболее распространены следующие формы диалога: </a:t>
            </a:r>
            <a:r>
              <a:rPr lang="ru-RU" sz="4000" dirty="0">
                <a:solidFill>
                  <a:srgbClr val="FF0000"/>
                </a:solidFill>
              </a:rPr>
              <a:t>запросно-ответный режим, командный режим, режим меню, режим заполнения пропусков в выражениях, предлагаемых компьютером. </a:t>
            </a:r>
            <a:r>
              <a:rPr lang="ru-RU" sz="4000" dirty="0"/>
              <a:t>Каждая форма в зависимости от типа задачи, особенностей пользователя и принимаемого решения имеет достоинства и недостатки. </a:t>
            </a:r>
          </a:p>
        </p:txBody>
      </p:sp>
    </p:spTree>
    <p:extLst>
      <p:ext uri="{BB962C8B-B14F-4D97-AF65-F5344CB8AC3E}">
        <p14:creationId xmlns:p14="http://schemas.microsoft.com/office/powerpoint/2010/main" val="390604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>
            <a:normAutofit lnSpcReduction="10000"/>
          </a:bodyPr>
          <a:lstStyle/>
          <a:p>
            <a:r>
              <a:rPr lang="ru-RU" sz="3600" dirty="0"/>
              <a:t>Долгое время единственной реализацией языка сообщений был отпечатанный или выведенный на экран дисплея отчет или сообщение. Ныне представление выходных данных осуществляется также и с помощью машинной графики. Она позволяет создавать на экране и бумаге цветные графические изображения в двумерном и трехмерном видах. Использование машинной графики значительно повышает наглядность и интерпретацию выходных данных, все чаще используется в ИТ поддержки принятия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910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81050"/>
            <a:ext cx="10515600" cy="5395913"/>
          </a:xfrm>
        </p:spPr>
        <p:txBody>
          <a:bodyPr>
            <a:normAutofit/>
          </a:bodyPr>
          <a:lstStyle/>
          <a:p>
            <a:r>
              <a:rPr lang="ru-RU" sz="3200" dirty="0"/>
              <a:t>Большую часть содержания интерфейса определяет понятие «пользовательский интерфейс». </a:t>
            </a:r>
            <a:r>
              <a:rPr lang="ru-RU" sz="3200" dirty="0">
                <a:solidFill>
                  <a:srgbClr val="FF0000"/>
                </a:solidFill>
              </a:rPr>
              <a:t>Пользовательский интерфейс (от англ</a:t>
            </a:r>
            <a:r>
              <a:rPr lang="ru-RU" sz="3200" dirty="0" smtClean="0">
                <a:solidFill>
                  <a:srgbClr val="FF0000"/>
                </a:solidFill>
              </a:rPr>
              <a:t>.</a:t>
            </a:r>
            <a:r>
              <a:rPr lang="en-US" sz="3200" i="1" dirty="0">
                <a:solidFill>
                  <a:srgbClr val="FF0000"/>
                </a:solidFill>
              </a:rPr>
              <a:t> user interface</a:t>
            </a:r>
            <a:r>
              <a:rPr lang="ru-RU" sz="3200" i="1" dirty="0" smtClean="0">
                <a:solidFill>
                  <a:srgbClr val="FF0000"/>
                </a:solidFill>
              </a:rPr>
              <a:t>)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— это совокупность правил, методов </a:t>
            </a:r>
            <a:r>
              <a:rPr lang="ru-RU" sz="3200" dirty="0" smtClean="0">
                <a:solidFill>
                  <a:srgbClr val="FF0000"/>
                </a:solidFill>
              </a:rPr>
              <a:t>и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программно-аппаратных </a:t>
            </a:r>
            <a:r>
              <a:rPr lang="ru-RU" sz="3200" dirty="0">
                <a:solidFill>
                  <a:srgbClr val="FF0000"/>
                </a:solidFill>
              </a:rPr>
              <a:t>средств, обеспечивающих взаимодействие пользователя с компьютером. </a:t>
            </a:r>
            <a:r>
              <a:rPr lang="ru-RU" sz="3200" dirty="0"/>
              <a:t>В расширенном понимании пользовательский интерфейс — это совокупность информационной модели проблемной области, средств и способов взаимодействия пользователя с информационной моделью, а также компонентов, обеспечивающих формирование информационной модели в процессе работы.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3097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>
            <a:normAutofit/>
          </a:bodyPr>
          <a:lstStyle/>
          <a:p>
            <a:r>
              <a:rPr lang="ru-RU" sz="4000" dirty="0"/>
              <a:t>Интерфейс включает правила представления информации на экране и правила интерактивной технологии, например, правила реагирования человека-оператора на то, что представлено на экране. С точки зрения категорий пользователей можно </a:t>
            </a:r>
            <a:r>
              <a:rPr lang="ru-RU" sz="4000" dirty="0" smtClean="0"/>
              <a:t>выделить</a:t>
            </a:r>
            <a:r>
              <a:rPr lang="en-US" sz="4000" dirty="0"/>
              <a:t> </a:t>
            </a:r>
            <a:r>
              <a:rPr lang="ru-RU" sz="4000" dirty="0" smtClean="0"/>
              <a:t>следующие: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76800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3900"/>
            <a:ext cx="10515600" cy="5453063"/>
          </a:xfrm>
        </p:spPr>
        <p:txBody>
          <a:bodyPr/>
          <a:lstStyle/>
          <a:p>
            <a:pPr lvl="0"/>
            <a:r>
              <a:rPr lang="ru-RU" sz="4000" dirty="0"/>
              <a:t>интерфейс конечного пользователя, обеспечивающий выбор объектов и методов из предлагаемого перечня;</a:t>
            </a:r>
          </a:p>
          <a:p>
            <a:r>
              <a:rPr lang="ru-RU" sz="4000" dirty="0"/>
              <a:t>интерфейс системного администратора, обеспечивающий расширенный набор средств и позволяющий создавать новые интерфейсные сценарии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056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8200"/>
            <a:ext cx="10515600" cy="5338763"/>
          </a:xfrm>
        </p:spPr>
        <p:txBody>
          <a:bodyPr>
            <a:normAutofit/>
          </a:bodyPr>
          <a:lstStyle/>
          <a:p>
            <a:r>
              <a:rPr lang="ru-RU" sz="4400" dirty="0"/>
              <a:t>Однажды грамотно разработанный интерфейс пользователя способствует экономии времени пользователей и разработчиков. Для пользователя уменьшается время изучения и использования системы, сокращается число ошибок, появляется чувство комфортности и уверенности.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76909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/>
          </a:bodyPr>
          <a:lstStyle/>
          <a:p>
            <a:r>
              <a:rPr lang="ru-RU" sz="3600" dirty="0"/>
              <a:t>Разработчик может выделять общие блоки интерфейса, унифицировать и стандартизировать отдельные элементы и правила взаимодействия с ними, сокращать тем самым время проектирования системы. Эти блоки позволяют программистам создавать и изменять приложения более простым и быстрым способом. Например, унифицированная или стандартная панель может быть использована разработчиками приложений в различных проектах.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73370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850"/>
            <a:ext cx="10515600" cy="5472113"/>
          </a:xfrm>
        </p:spPr>
        <p:txBody>
          <a:bodyPr>
            <a:normAutofit/>
          </a:bodyPr>
          <a:lstStyle/>
          <a:p>
            <a:r>
              <a:rPr lang="ru-RU" sz="4400" dirty="0"/>
              <a:t>Совершенствование пользовательского интерфейса определяется развитием многих компонентов ИТ. Интерфейс должен обладать </a:t>
            </a:r>
            <a:r>
              <a:rPr lang="ru-RU" sz="4400" dirty="0" err="1" smtClean="0"/>
              <a:t>слкдующими</a:t>
            </a:r>
            <a:r>
              <a:rPr lang="ru-RU" sz="4400" dirty="0" smtClean="0"/>
              <a:t> возможностями: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323090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9150"/>
            <a:ext cx="10515600" cy="5357813"/>
          </a:xfrm>
        </p:spPr>
        <p:txBody>
          <a:bodyPr>
            <a:normAutofit/>
          </a:bodyPr>
          <a:lstStyle/>
          <a:p>
            <a:pPr lvl="0"/>
            <a:r>
              <a:rPr lang="ru-RU" sz="3600" dirty="0"/>
              <a:t>манипулировать различными формами диалога, изменяя их в процессе принятия решения по выбору пользователя;</a:t>
            </a:r>
          </a:p>
          <a:p>
            <a:pPr lvl="0"/>
            <a:r>
              <a:rPr lang="ru-RU" sz="3600" dirty="0"/>
              <a:t>передавать данные системе различными способами;</a:t>
            </a:r>
          </a:p>
          <a:p>
            <a:pPr lvl="0"/>
            <a:r>
              <a:rPr lang="ru-RU" sz="3600" dirty="0"/>
              <a:t>получать данные от различных устройств системы в различном формате;</a:t>
            </a:r>
          </a:p>
          <a:p>
            <a:r>
              <a:rPr lang="ru-RU" sz="3600" dirty="0"/>
              <a:t>развивать и закреплять знания пользователя (подсказки по запросу).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48289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На теоретическом уровне интерфейс имеет три </a:t>
            </a:r>
            <a:r>
              <a:rPr lang="ru-RU" sz="3600" dirty="0" smtClean="0"/>
              <a:t>основные составляющие: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4000" dirty="0"/>
              <a:t>способ общения машины с человеком-оператором;</a:t>
            </a:r>
          </a:p>
          <a:p>
            <a:pPr lvl="0"/>
            <a:r>
              <a:rPr lang="ru-RU" sz="4000" dirty="0"/>
              <a:t>способ общения человека-оператора с машиной;</a:t>
            </a:r>
          </a:p>
          <a:p>
            <a:r>
              <a:rPr lang="ru-RU" sz="4000" dirty="0"/>
              <a:t>способ пользовательского представления интерфейса.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08214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/>
          <a:lstStyle/>
          <a:p>
            <a:r>
              <a:rPr lang="ru-RU" sz="3600" i="1" dirty="0"/>
              <a:t>Важнейшая задача интерфейса — формирование у пользователя одинаковой реакции на одинаковые действия приложений. Пользовательский интерфейс реализуется ОС и иным ПО. ОС осуществляют как командный, так и иные виды интерфейса. Командный интерфейс предполагает выдачу на экран приглашения для ввода команды.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428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850"/>
            <a:ext cx="10515600" cy="5472113"/>
          </a:xfrm>
        </p:spPr>
        <p:txBody>
          <a:bodyPr/>
          <a:lstStyle/>
          <a:p>
            <a:r>
              <a:rPr lang="ru-RU" dirty="0"/>
              <a:t>Диалоговые интерфейсы обеспечивают контроль информационных процессов. Так, пользователь решает, что делать с информацией, которую он распечатывает на конкретном устройстве, следует ли ее сохранить или запомнить при переходе пользователя к другой панели приложения или другим процедурам. Когда пользователи возвращаются к диалогу, приложение аннулирует или сохраняет любые изменения информации на панели. Если действия пользователя могут привести к потере определенной информации, программа рекомендует пользователю подтвердить, что:</a:t>
            </a:r>
          </a:p>
          <a:p>
            <a:r>
              <a:rPr lang="ru-RU" dirty="0"/>
              <a:t>а)	информацию не нужно сохранять;</a:t>
            </a:r>
          </a:p>
          <a:p>
            <a:r>
              <a:rPr lang="ru-RU" dirty="0"/>
              <a:t>б)	необходимо сохранить информацию или аннулировать последний запрос и вернуться назад.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526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6750"/>
            <a:ext cx="10515600" cy="5510213"/>
          </a:xfrm>
        </p:spPr>
        <p:txBody>
          <a:bodyPr/>
          <a:lstStyle/>
          <a:p>
            <a:r>
              <a:rPr lang="ru-RU" dirty="0"/>
              <a:t>Диалог в большей степени осуществляется с помощью форм меню. Одним из важных элементов взаимодействия пользователей с компьютером являются «окна»</a:t>
            </a:r>
            <a:r>
              <a:rPr lang="ru-RU" dirty="0">
                <a:solidFill>
                  <a:srgbClr val="FF0000"/>
                </a:solidFill>
              </a:rPr>
              <a:t>. Любое «окно» делится на три части.</a:t>
            </a:r>
            <a:r>
              <a:rPr lang="ru-RU" dirty="0"/>
              <a:t> Первая располагается вверху и содержит несколько строк, например заголовок, меню и панель инструментов. С ее помощью производится доступ к другим объектам и выполняются основные команды. Вторая часть самая большая. Ее называют рабочей поверхностью, или областью. В ней отображаются объекты, которые вызываются из меню или строки состояния, а также часть активированной программы. Третья часть обычно располагается внизу и может даже отсутствовать. Она называется строкой состояния, или информационной строкой.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403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>
            <a:noAutofit/>
          </a:bodyPr>
          <a:lstStyle/>
          <a:p>
            <a:r>
              <a:rPr lang="ru-RU" sz="4400" dirty="0"/>
              <a:t>Пользовательский интерфейс включает также программы обучения, справочный материал, возможность подстройки внешнего вида программ и содержания меню под индивидуальные особенности пользователя и другие сервисы. Сюда же входят дизайн, пошаговые подсказки и визуальные реплики, например использование «помощника».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74388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Современный интерфейс пользователя — графический интерфейс. </a:t>
            </a:r>
            <a:r>
              <a:rPr lang="ru-RU" sz="3200" dirty="0"/>
              <a:t>Устройства графического ввода-вывода выполняют функции обеспечения интерфейсного диалога компьютера с человеком при вводе команд и запросов в систему, а также функции обеспечения выполнения информационных процессов. Пользователю достаточно помнить минимальное количество информации процедурного характера, чтобы иметь возможность оперативно принимать соответствующие решения. Для этого ему необходимо владеть алгоритмами функционирования подсистемы «человек — техническое средство» и </a:t>
            </a:r>
            <a:r>
              <a:rPr lang="ru-RU" sz="3200" dirty="0" smtClean="0"/>
              <a:t>профессиональными навыками </a:t>
            </a:r>
            <a:r>
              <a:rPr lang="ru-RU" sz="3200" dirty="0"/>
              <a:t>взаимодействия с ЭВМ.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569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2625"/>
          </a:xfrm>
        </p:spPr>
        <p:txBody>
          <a:bodyPr>
            <a:normAutofit fontScale="90000"/>
          </a:bodyPr>
          <a:lstStyle/>
          <a:p>
            <a:r>
              <a:rPr lang="ru-RU" dirty="0"/>
              <a:t>Виды пользовательского интерфейса.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7750"/>
            <a:ext cx="10515600" cy="5129213"/>
          </a:xfrm>
        </p:spPr>
        <p:txBody>
          <a:bodyPr>
            <a:normAutofit/>
          </a:bodyPr>
          <a:lstStyle/>
          <a:p>
            <a:r>
              <a:rPr lang="ru-RU" sz="3600" dirty="0"/>
              <a:t>По различным основаниям деления можно обозначить следующие виды интерфейса ИТ: интерфейс ввода-вывода, внешний, внутренний, единый, инфракрасный, малый, межмодульный, межсетевой, межуровневый, магистральный, параллельный, программный, прозрачный, стандартный, пользовательский интерфейс, или человеко-машинный интерфейс. </a:t>
            </a:r>
            <a:r>
              <a:rPr lang="ru-RU" sz="3600" dirty="0">
                <a:solidFill>
                  <a:srgbClr val="FF0000"/>
                </a:solidFill>
              </a:rPr>
              <a:t>Обозначим виды пользовательского интерфейса: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273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дружественный — средства помощи пользователю в общении с системой, не требующие от него предварительного обучения: меню, форматированные экраны, подсказки в диалоге, наглядные простые и понятные для пользователя средства его взаимодействия с компьютером;</a:t>
            </a:r>
          </a:p>
          <a:p>
            <a:r>
              <a:rPr lang="ru-RU" dirty="0"/>
              <a:t>интеллектуальный — совокупность средств взаимодействия пользователя с ЭВМ на естественном языке, включающая диалоговый процессор, планировщик, преобразующий описание задачи в программу ее решения на основе информации, хранящейся в базе знаний, и монитор, осуществляющий управление всеми компонентами интерфейса;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889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/>
          <a:lstStyle/>
          <a:p>
            <a:pPr lvl="0"/>
            <a:r>
              <a:rPr lang="ru-RU" dirty="0"/>
              <a:t>операционный — совокупность средств организации работы оператора ЭВМ и выполнение манипуляций с устройствами и носителями данных;</a:t>
            </a:r>
          </a:p>
          <a:p>
            <a:pPr lvl="0"/>
            <a:r>
              <a:rPr lang="ru-RU" dirty="0"/>
              <a:t>экранный — языковые и программные средства, обеспечивающие взаимодействие пользователя и ЭВМ с помощью дисплея;</a:t>
            </a:r>
          </a:p>
          <a:p>
            <a:pPr lvl="0"/>
            <a:r>
              <a:rPr lang="ru-RU" dirty="0"/>
              <a:t>абонентский интерфейс — технико-технологические параметры физических цепей, соединяющих средства связи с пользовательским (оконечным) оборудованием;</a:t>
            </a:r>
          </a:p>
          <a:p>
            <a:r>
              <a:rPr lang="ru-RU" dirty="0"/>
              <a:t>«абонентский терминал» — оконечное оборудование пользователя для подключения к узлу связи сети ЭВМ с помощью абонентской линии.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036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i="1" dirty="0"/>
              <a:t>Практическая реализация интерфейса пользователя в конкретных ИТ принимает вышеуказанные виды. Эти виды в значительной мере обусловливаются необходимостью соблюдения требований стандартов.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3350262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025"/>
          </a:xfrm>
        </p:spPr>
        <p:txBody>
          <a:bodyPr>
            <a:normAutofit fontScale="90000"/>
          </a:bodyPr>
          <a:lstStyle/>
          <a:p>
            <a:r>
              <a:rPr lang="ru-RU" dirty="0"/>
              <a:t>Стандарты пользовательского интерфейса ИТ.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91063"/>
          </a:xfrm>
        </p:spPr>
        <p:txBody>
          <a:bodyPr>
            <a:noAutofit/>
          </a:bodyPr>
          <a:lstStyle/>
          <a:p>
            <a:r>
              <a:rPr lang="ru-RU" sz="3200" dirty="0"/>
              <a:t>Стандарты в информатике определяют общепринятые требования, предъявляемые к техническому, программному, информационному и иному обеспечению, которые реализуют возможность стыковки и совместной работы систем. Следует обозначить два основных вида стандартов:</a:t>
            </a:r>
          </a:p>
          <a:p>
            <a:pPr lvl="0"/>
            <a:r>
              <a:rPr lang="ru-RU" sz="3200" dirty="0" smtClean="0"/>
              <a:t>1) утвержденные </a:t>
            </a:r>
            <a:r>
              <a:rPr lang="ru-RU" sz="3200" dirty="0"/>
              <a:t>и принятые официально (стандарты де-юре);</a:t>
            </a:r>
          </a:p>
          <a:p>
            <a:pPr lvl="0"/>
            <a:r>
              <a:rPr lang="ru-RU" sz="3200" dirty="0" smtClean="0"/>
              <a:t>2) применяемые </a:t>
            </a:r>
            <a:r>
              <a:rPr lang="ru-RU" sz="3200" dirty="0"/>
              <a:t>на практике, не принятые официально (</a:t>
            </a:r>
            <a:r>
              <a:rPr lang="ru-RU" sz="3200" dirty="0" smtClean="0"/>
              <a:t>стандарты де-факто</a:t>
            </a:r>
            <a:r>
              <a:rPr lang="ru-RU" sz="3200" dirty="0"/>
              <a:t>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90872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Развитие ИТ связано с национальными и международными стандартами. </a:t>
            </a:r>
            <a:r>
              <a:rPr lang="ru-RU" sz="3200" dirty="0"/>
              <a:t>Международные стандарты создаются на основе следующих принципов, определенных Международной организацией по стандартизации (ИСО) </a:t>
            </a:r>
            <a:r>
              <a:rPr lang="ru-RU" sz="3200" i="1" dirty="0" smtClean="0"/>
              <a:t>(</a:t>
            </a:r>
            <a:r>
              <a:rPr lang="en-US" sz="3200" i="1" dirty="0"/>
              <a:t>International Standard Organization</a:t>
            </a:r>
            <a:r>
              <a:rPr lang="en-US" sz="3200" dirty="0"/>
              <a:t>, ISO</a:t>
            </a:r>
            <a:r>
              <a:rPr lang="ru-RU" sz="3200" dirty="0" smtClean="0"/>
              <a:t>):</a:t>
            </a:r>
            <a:endParaRPr lang="ru-RU" sz="3200" dirty="0"/>
          </a:p>
          <a:p>
            <a:pPr lvl="0"/>
            <a:r>
              <a:rPr lang="ru-RU" sz="3200" dirty="0"/>
              <a:t>открытость;</a:t>
            </a:r>
          </a:p>
          <a:p>
            <a:pPr lvl="0"/>
            <a:r>
              <a:rPr lang="ru-RU" sz="3200" dirty="0"/>
              <a:t>прозрачность;</a:t>
            </a:r>
          </a:p>
          <a:p>
            <a:pPr lvl="0"/>
            <a:r>
              <a:rPr lang="ru-RU" sz="3200" dirty="0"/>
              <a:t>непредвзятость и соблюдение консенсуса;</a:t>
            </a:r>
          </a:p>
          <a:p>
            <a:pPr lvl="0"/>
            <a:r>
              <a:rPr lang="ru-RU" sz="3200" dirty="0"/>
              <a:t>эффективность и целесообразность;</a:t>
            </a:r>
          </a:p>
          <a:p>
            <a:r>
              <a:rPr lang="ru-RU" sz="3200" dirty="0"/>
              <a:t>согласованность и нацеленность на развитие.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77718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/>
          </a:bodyPr>
          <a:lstStyle/>
          <a:p>
            <a:r>
              <a:rPr lang="ru-RU" sz="3600" dirty="0"/>
              <a:t>Кроме того, подобные вопросы рассматриваются такими организациями, как Международная электротехническая комиссия (МЭК) и Международный союз электросвязи (МСЭ). Разработкой стандартов в области открытых систем занимаются международные, национальные и специализированные организации, например: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84238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7700"/>
            <a:ext cx="10515600" cy="5529263"/>
          </a:xfrm>
        </p:spPr>
        <p:txBody>
          <a:bodyPr>
            <a:normAutofit/>
          </a:bodyPr>
          <a:lstStyle/>
          <a:p>
            <a:pPr lvl="0"/>
            <a:r>
              <a:rPr lang="ru-RU" sz="3200" dirty="0"/>
              <a:t>Общество Интернет (от англ</a:t>
            </a:r>
            <a:r>
              <a:rPr lang="ru-RU" sz="3200" dirty="0" smtClean="0"/>
              <a:t>.</a:t>
            </a:r>
            <a:r>
              <a:rPr lang="en-US" sz="3200" i="1" dirty="0"/>
              <a:t> Internet Society</a:t>
            </a:r>
            <a:r>
              <a:rPr lang="ru-RU" sz="3200" i="1" dirty="0" smtClean="0"/>
              <a:t>);</a:t>
            </a:r>
            <a:endParaRPr lang="ru-RU" sz="3200" dirty="0"/>
          </a:p>
          <a:p>
            <a:pPr lvl="0"/>
            <a:r>
              <a:rPr lang="ru-RU" sz="3200" dirty="0"/>
              <a:t>Европейский комитет по стандартизации;</a:t>
            </a:r>
          </a:p>
          <a:p>
            <a:pPr lvl="0"/>
            <a:r>
              <a:rPr lang="ru-RU" sz="3200" dirty="0"/>
              <a:t>Институт инженеров по электротехнике и электронике;</a:t>
            </a:r>
          </a:p>
          <a:p>
            <a:pPr lvl="0"/>
            <a:r>
              <a:rPr lang="ru-RU" sz="3200" dirty="0"/>
              <a:t>Европейская ассоциация производителей компьютеров;</a:t>
            </a:r>
          </a:p>
          <a:p>
            <a:pPr lvl="0"/>
            <a:r>
              <a:rPr lang="ru-RU" sz="3200" dirty="0"/>
              <a:t>европейские рабочие группы по открытым системам;</a:t>
            </a:r>
          </a:p>
          <a:p>
            <a:pPr lvl="0"/>
            <a:r>
              <a:rPr lang="ru-RU" sz="3200" dirty="0"/>
              <a:t>Европейский институт по стандартизации в области телекоммуникаций;</a:t>
            </a:r>
          </a:p>
          <a:p>
            <a:r>
              <a:rPr lang="ru-RU" sz="3200" dirty="0"/>
              <a:t>Форум управления сетями и др.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35936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>
            <a:noAutofit/>
          </a:bodyPr>
          <a:lstStyle/>
          <a:p>
            <a:r>
              <a:rPr lang="ru-RU" sz="3600" i="1" dirty="0"/>
              <a:t>В России создается отечественная нормативная база в области ИТ. Для стандартизации ИТ, информационно-телекоммуникационных систем и проектирования ИС в стране создаются национальные стандарты и другие нормативные документы. Они определяют общие процедуры, положения и требования, используемые в различных предметных областях. Эту деятельность направляют и контролируют специализированные организации: </a:t>
            </a:r>
            <a:r>
              <a:rPr lang="ru-RU" sz="3600" i="1" dirty="0" err="1" smtClean="0"/>
              <a:t>ВНИИстандарт</a:t>
            </a:r>
            <a:r>
              <a:rPr lang="ru-RU" sz="3600" i="1" dirty="0"/>
              <a:t>, </a:t>
            </a:r>
            <a:r>
              <a:rPr lang="ru-RU" sz="3600" i="1" dirty="0" err="1"/>
              <a:t>Гостехкомиссии</a:t>
            </a:r>
            <a:r>
              <a:rPr lang="ru-RU" sz="3600" i="1" dirty="0"/>
              <a:t> России и др.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1372613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54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7250"/>
            <a:ext cx="10515600" cy="5319713"/>
          </a:xfrm>
        </p:spPr>
        <p:txBody>
          <a:bodyPr>
            <a:noAutofit/>
          </a:bodyPr>
          <a:lstStyle/>
          <a:p>
            <a:r>
              <a:rPr lang="ru-RU" sz="3200" dirty="0"/>
              <a:t>Началом современного этапа стандартизации описания продукции и технологии можно считать появление в середине 1980-х гг. проекта 8ТЕР </a:t>
            </a:r>
            <a:r>
              <a:rPr lang="ru-RU" sz="3200" i="1" dirty="0" smtClean="0"/>
              <a:t>(</a:t>
            </a:r>
            <a:r>
              <a:rPr lang="en-US" sz="3200" i="1" dirty="0"/>
              <a:t>Standard for the Exchange of Product model data</a:t>
            </a:r>
            <a:r>
              <a:rPr lang="ru-RU" sz="3200" i="1" dirty="0" smtClean="0"/>
              <a:t>)</a:t>
            </a:r>
            <a:r>
              <a:rPr lang="ru-RU" sz="3200" dirty="0" smtClean="0"/>
              <a:t> </a:t>
            </a:r>
            <a:r>
              <a:rPr lang="ru-RU" sz="3200" dirty="0"/>
              <a:t>— семейства стандартов для обеспечения универсального механизма обмена данными о продукции и технологии как между различными организациями, так и между различными этапами жизненного цикла продукции. Поскольку разработчики при создании программных продуктов могут создавать собственные интерфейсы, то общепринято использовать существующие рекомендации и стандарты.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53855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54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>
            <a:normAutofit/>
          </a:bodyPr>
          <a:lstStyle/>
          <a:p>
            <a:r>
              <a:rPr lang="ru-RU" sz="4000" dirty="0"/>
              <a:t>Перспективным для широкого использования различных </a:t>
            </a:r>
            <a:r>
              <a:rPr lang="ru-RU" sz="4000" dirty="0" smtClean="0"/>
              <a:t>данных </a:t>
            </a:r>
            <a:r>
              <a:rPr lang="ru-RU" sz="4000" dirty="0"/>
              <a:t>в информационных сетях является стандарт XML. Принятая </a:t>
            </a:r>
            <a:r>
              <a:rPr lang="ru-RU" sz="4000" dirty="0" smtClean="0"/>
              <a:t>в нем объектно-ориентированная </a:t>
            </a:r>
            <a:r>
              <a:rPr lang="ru-RU" sz="4000" dirty="0"/>
              <a:t>модель DOM (</a:t>
            </a:r>
            <a:r>
              <a:rPr lang="ru-RU" sz="4000" i="1" dirty="0" err="1"/>
              <a:t>Document</a:t>
            </a:r>
            <a:r>
              <a:rPr lang="ru-RU" sz="4000" i="1" dirty="0"/>
              <a:t> </a:t>
            </a:r>
            <a:r>
              <a:rPr lang="ru-RU" sz="4000" i="1" dirty="0" err="1" smtClean="0"/>
              <a:t>Object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Model</a:t>
            </a:r>
            <a:r>
              <a:rPr lang="ru-RU" sz="4000" dirty="0"/>
              <a:t>) позволяет легко преобразовывать </a:t>
            </a:r>
            <a:r>
              <a:rPr lang="ru-RU" sz="4000" dirty="0" smtClean="0"/>
              <a:t>XML-документы </a:t>
            </a:r>
            <a:r>
              <a:rPr lang="ru-RU" sz="4000" dirty="0"/>
              <a:t>для </a:t>
            </a:r>
            <a:r>
              <a:rPr lang="ru-RU" sz="4000" dirty="0" smtClean="0"/>
              <a:t>хранения </a:t>
            </a:r>
            <a:r>
              <a:rPr lang="ru-RU" sz="4000" dirty="0"/>
              <a:t>в </a:t>
            </a:r>
            <a:r>
              <a:rPr lang="ru-RU" sz="4000" dirty="0" smtClean="0"/>
              <a:t>объектно-реляционных </a:t>
            </a:r>
            <a:r>
              <a:rPr lang="ru-RU" sz="4000" dirty="0"/>
              <a:t>и реляционных СУБД, и наоборот.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677135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ГРАФИЧЕСКОЕ ИЗОБРАЖЕНИЕ ТЕХНОЛОГИЧЕСКОГО</a:t>
            </a:r>
            <a:br>
              <a:rPr lang="ru-RU" sz="4800" b="1" dirty="0">
                <a:solidFill>
                  <a:srgbClr val="FF0000"/>
                </a:solidFill>
              </a:rPr>
            </a:br>
            <a:r>
              <a:rPr lang="ru-RU" sz="4800" b="1" dirty="0">
                <a:solidFill>
                  <a:srgbClr val="FF0000"/>
                </a:solidFill>
              </a:rPr>
              <a:t>ПРОЦЕССА ОБРАБОТКИ ДАННЫХ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32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Формы графического изображения технологического </a:t>
            </a:r>
            <a:r>
              <a:rPr lang="ru-RU" b="1" dirty="0" smtClean="0"/>
              <a:t>процесса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Решение задач ИТ замыкается на технологическом процессе обработки данных (ТПОД). Графическое представление ТПОД имеет различные формы:</a:t>
            </a:r>
          </a:p>
          <a:p>
            <a:pPr lvl="0"/>
            <a:r>
              <a:rPr lang="ru-RU" dirty="0"/>
              <a:t>дескриптивное (описательное) отображение;</a:t>
            </a:r>
          </a:p>
          <a:p>
            <a:pPr lvl="0"/>
            <a:r>
              <a:rPr lang="ru-RU" dirty="0"/>
              <a:t>отображение математическими символами;</a:t>
            </a:r>
          </a:p>
          <a:p>
            <a:pPr lvl="0"/>
            <a:r>
              <a:rPr lang="ru-RU" dirty="0"/>
              <a:t>отображение графическими средствами;</a:t>
            </a:r>
          </a:p>
          <a:p>
            <a:r>
              <a:rPr lang="ru-RU" dirty="0"/>
              <a:t>отображение мультимедийными средствами.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541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r>
              <a:rPr lang="ru-RU" dirty="0"/>
              <a:t>Чаще всего для отображения ТПОД применяется графический способ. Графическое изображение технологических процессов проводится в соответствии со стандартами Единой системы программной документации. Этот стандарт распространяется на условные графические обозначения в схемах алгоритмов и программ, отображающие основные операции процесса обработки данных и программирования. Он устанавливает перечень, обозначение и размеры рекомендуемых символов и отображаемые ими функции в алгоритме и программе обработки данных, а также соотношение геометрических элементов, символов. </a:t>
            </a:r>
            <a:r>
              <a:rPr lang="ru-RU" dirty="0"/>
              <a:t>Эти категории должны </a:t>
            </a:r>
            <a:r>
              <a:rPr lang="ru-RU" dirty="0" smtClean="0"/>
              <a:t>соответствовать </a:t>
            </a:r>
            <a:r>
              <a:rPr lang="ru-RU" dirty="0"/>
              <a:t>графическим представлениям, указанным в </a:t>
            </a:r>
            <a:r>
              <a:rPr lang="ru-RU" dirty="0" smtClean="0"/>
              <a:t>таблице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939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750" y="792502"/>
            <a:ext cx="10306050" cy="543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29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550" y="759618"/>
            <a:ext cx="10229850" cy="539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785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800100"/>
            <a:ext cx="10363200" cy="521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329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550" y="666750"/>
            <a:ext cx="1038225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443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04850"/>
            <a:ext cx="105156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33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Инструменты меню ИТ обеспечивают реализацию решения </a:t>
            </a:r>
            <a:r>
              <a:rPr lang="ru-RU" sz="4400" dirty="0" smtClean="0"/>
              <a:t>задач </a:t>
            </a:r>
            <a:r>
              <a:rPr lang="ru-RU" sz="4400" dirty="0"/>
              <a:t>пользователя. Последовательность решения задачи может </a:t>
            </a:r>
            <a:r>
              <a:rPr lang="ru-RU" sz="4400" dirty="0" smtClean="0"/>
              <a:t>быть отображена </a:t>
            </a:r>
            <a:r>
              <a:rPr lang="ru-RU" sz="4400" dirty="0"/>
              <a:t>в виде схемы работы ИТ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268155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052871"/>
            <a:ext cx="9886950" cy="466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601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8937" y="1181100"/>
            <a:ext cx="10184863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625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9150"/>
            <a:ext cx="10515600" cy="5357813"/>
          </a:xfrm>
        </p:spPr>
        <p:txBody>
          <a:bodyPr>
            <a:noAutofit/>
          </a:bodyPr>
          <a:lstStyle/>
          <a:p>
            <a:r>
              <a:rPr lang="ru-RU" sz="3200" dirty="0"/>
              <a:t>Графические изображения технологических процессов на экране компьютера образуют графические </a:t>
            </a:r>
            <a:r>
              <a:rPr lang="ru-RU" sz="3200" dirty="0" smtClean="0"/>
              <a:t>интерфейсы </a:t>
            </a:r>
            <a:r>
              <a:rPr lang="en-US" sz="3200" dirty="0"/>
              <a:t>WIMPD (</a:t>
            </a:r>
            <a:r>
              <a:rPr lang="en-US" sz="3200" i="1" dirty="0" smtClean="0"/>
              <a:t>Windows</a:t>
            </a:r>
            <a:r>
              <a:rPr lang="en-US" sz="3200" dirty="0" smtClean="0"/>
              <a:t>,</a:t>
            </a:r>
            <a:r>
              <a:rPr lang="ru-RU" sz="3200" dirty="0" smtClean="0"/>
              <a:t> </a:t>
            </a:r>
            <a:r>
              <a:rPr lang="en-US" sz="3200" i="1" dirty="0" smtClean="0"/>
              <a:t>Menu</a:t>
            </a:r>
            <a:r>
              <a:rPr lang="en-US" sz="3200" dirty="0"/>
              <a:t>, </a:t>
            </a:r>
            <a:r>
              <a:rPr lang="en-US" sz="3200" i="1" dirty="0"/>
              <a:t>Pointing Device</a:t>
            </a:r>
            <a:r>
              <a:rPr lang="en-US" sz="3200" dirty="0"/>
              <a:t>)</a:t>
            </a:r>
            <a:r>
              <a:rPr lang="ru-RU" sz="3200" dirty="0" smtClean="0"/>
              <a:t>— </a:t>
            </a:r>
            <a:r>
              <a:rPr lang="ru-RU" sz="3200" dirty="0"/>
              <a:t>окна, меню, указывающее устройство. В ОС </a:t>
            </a:r>
            <a:r>
              <a:rPr lang="en-US" sz="3200" i="1" dirty="0" smtClean="0"/>
              <a:t>Windows</a:t>
            </a:r>
            <a:r>
              <a:rPr lang="ru-RU" sz="3200" i="1" dirty="0" smtClean="0"/>
              <a:t> </a:t>
            </a:r>
            <a:r>
              <a:rPr lang="ru-RU" sz="3200" dirty="0" smtClean="0"/>
              <a:t>корпорации </a:t>
            </a:r>
            <a:r>
              <a:rPr lang="en-US" sz="3200" dirty="0"/>
              <a:t>Microsoft</a:t>
            </a:r>
            <a:r>
              <a:rPr lang="ru-RU" sz="3200" dirty="0" smtClean="0"/>
              <a:t>, </a:t>
            </a:r>
            <a:r>
              <a:rPr lang="ru-RU" sz="3200" dirty="0"/>
              <a:t>используемой для </a:t>
            </a:r>
            <a:r>
              <a:rPr lang="en-US" sz="3200" dirty="0"/>
              <a:t>IBM</a:t>
            </a:r>
            <a:r>
              <a:rPr lang="ru-RU" sz="3200" dirty="0" smtClean="0"/>
              <a:t>-совместимых </a:t>
            </a:r>
            <a:r>
              <a:rPr lang="ru-RU" sz="3200" dirty="0"/>
              <a:t>компьютеров, впервые был применен графический интерфейс пользователей. Его появление и широкое распространение были вызваны тем, что пользователям хотелось иметь инструмент, позволяющий легко освоить основные процедуры и комфортно работать на компьютере. Так появился графический интерфейс пользователя.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187800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/>
              <a:t>Отображение </a:t>
            </a:r>
            <a:r>
              <a:rPr lang="ru-RU" dirty="0" smtClean="0"/>
              <a:t>меню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Autofit/>
          </a:bodyPr>
          <a:lstStyle/>
          <a:p>
            <a:r>
              <a:rPr lang="ru-RU" sz="3600" dirty="0"/>
              <a:t>Опорным средством в интерфейсе пользователя является меню ИТ. </a:t>
            </a:r>
            <a:r>
              <a:rPr lang="ru-RU" sz="3600" dirty="0">
                <a:solidFill>
                  <a:srgbClr val="FF0000"/>
                </a:solidFill>
              </a:rPr>
              <a:t>Меню — это список вариантов условий продолжения процесса, выводимых на экран дисплея и предлагаемых пользователю для выбора. </a:t>
            </a:r>
            <a:r>
              <a:rPr lang="ru-RU" sz="3600" dirty="0"/>
              <a:t>Условия продолжения процесса </a:t>
            </a:r>
            <a:r>
              <a:rPr lang="ru-RU" sz="3600" dirty="0" smtClean="0"/>
              <a:t>— </a:t>
            </a:r>
            <a:r>
              <a:rPr lang="ru-RU" sz="3600" dirty="0"/>
              <a:t>это предлагаемые режимы, команды, ответы и т.п., которые ЭВМ формирует по командам пользователя. Выбранный вариант определяет, как правило, следующее операционное действие пользователя в технологии обработки данных. </a:t>
            </a:r>
            <a:r>
              <a:rPr lang="ru-RU" sz="3600" dirty="0">
                <a:solidFill>
                  <a:srgbClr val="FF0000"/>
                </a:solidFill>
              </a:rPr>
              <a:t>Меню бывают следующих типов: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170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3900"/>
            <a:ext cx="10515600" cy="5453063"/>
          </a:xfrm>
        </p:spPr>
        <p:txBody>
          <a:bodyPr>
            <a:normAutofit/>
          </a:bodyPr>
          <a:lstStyle/>
          <a:p>
            <a:pPr lvl="0"/>
            <a:r>
              <a:rPr lang="ru-RU" sz="3200" dirty="0"/>
              <a:t>вертикальное, элементы которого расположены вертикально, один под другим. На экране дисплея такое меню перекрывает выведенную информацию;</a:t>
            </a:r>
          </a:p>
          <a:p>
            <a:pPr lvl="0"/>
            <a:r>
              <a:rPr lang="ru-RU" sz="3200" dirty="0"/>
              <a:t>всплывающее, появляющееся на экране дисплея в текущем положении курсора и исчезающее после выбора пункта меню;</a:t>
            </a:r>
          </a:p>
          <a:p>
            <a:r>
              <a:rPr lang="ru-RU" sz="3200" dirty="0"/>
              <a:t>горизонтальное — меню, элементы которого размещены на экране дисплея горизонтально в верхней или нижней части и не перекрывают выведенную информацию;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823602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/>
          </a:bodyPr>
          <a:lstStyle/>
          <a:p>
            <a:pPr lvl="0"/>
            <a:r>
              <a:rPr lang="ru-RU" sz="3600" dirty="0"/>
              <a:t>ключи — набор возможностей (команд, операций) системы, указываемый в одной из частей экрана дисплея;</a:t>
            </a:r>
          </a:p>
          <a:p>
            <a:pPr lvl="0"/>
            <a:r>
              <a:rPr lang="ru-RU" sz="3600" dirty="0"/>
              <a:t>опускающееся — меню, вызываемое указанием его заголовка, расположенного у верхнего края экрана дисплея. Появляется непосредственно под этим заголовком и исчезает после </a:t>
            </a:r>
            <a:r>
              <a:rPr lang="ru-RU" sz="3600" dirty="0" smtClean="0"/>
              <a:t>выбора команды</a:t>
            </a:r>
            <a:r>
              <a:rPr lang="ru-RU" sz="3600" dirty="0"/>
              <a:t>;</a:t>
            </a:r>
          </a:p>
          <a:p>
            <a:r>
              <a:rPr lang="ru-RU" sz="3600" dirty="0" smtClean="0"/>
              <a:t>поиск </a:t>
            </a:r>
            <a:r>
              <a:rPr lang="ru-RU" sz="3600" dirty="0"/>
              <a:t>— набор альтернативных режимов работы ИТ, выводимых на экран дисплея.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59244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1175"/>
          </a:xfrm>
        </p:spPr>
        <p:txBody>
          <a:bodyPr>
            <a:normAutofit fontScale="90000"/>
          </a:bodyPr>
          <a:lstStyle/>
          <a:p>
            <a:r>
              <a:rPr lang="ru-RU" dirty="0"/>
              <a:t>Отображение схемы </a:t>
            </a:r>
            <a:r>
              <a:rPr lang="ru-RU" dirty="0" smtClean="0"/>
              <a:t>данных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6300"/>
            <a:ext cx="10515600" cy="5300663"/>
          </a:xfrm>
        </p:spPr>
        <p:txBody>
          <a:bodyPr>
            <a:normAutofit/>
          </a:bodyPr>
          <a:lstStyle/>
          <a:p>
            <a:r>
              <a:rPr lang="ru-RU" sz="4000" dirty="0"/>
              <a:t>В технологии обработки данных следует учитывать и указывать схему данных. Схема отображает путь данных в ходе решения задачи, определяет этапы обработки, применяемые носители данных. Рассмотрим пример схемы данных для обработки документов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909154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66750"/>
            <a:ext cx="103632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021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результате обработки формируются три отчета. На основе полученных от источника сведений составляется документ в произвольной или регламентной форме. Формы документов могут иметь системные индексы, например документ 1, документ 2 и т.д. В определенных случаях к документам могут быть созданы корректировочные документы, содержащие необходимую информацию по обновлению, корректировке </a:t>
            </a:r>
            <a:r>
              <a:rPr lang="ru-RU" noProof="1" smtClean="0"/>
              <a:t>информации</a:t>
            </a:r>
            <a:r>
              <a:rPr lang="ru-RU" dirty="0" smtClean="0"/>
              <a:t> </a:t>
            </a:r>
            <a:r>
              <a:rPr lang="ru-RU" dirty="0"/>
              <a:t>соответствующего документа. Ввод данных документа и корректировочных сведений проводится по соответствующим макетам ввода. На этапе обработки для создания результатных документов, в нашем случае отчетов, к матрице документа </a:t>
            </a:r>
            <a:r>
              <a:rPr lang="ru-RU" noProof="1" smtClean="0"/>
              <a:t>приформировываются</a:t>
            </a:r>
            <a:r>
              <a:rPr lang="ru-RU" dirty="0" smtClean="0"/>
              <a:t> </a:t>
            </a:r>
            <a:r>
              <a:rPr lang="ru-RU" dirty="0"/>
              <a:t>данные из нормализованных словарей и справочников — наименования «шапок» и «боковиков» таблиц, классификатор продукции и др. По окончании обработки отчеты в различных разрезах (аспектах) сохраняются в памяти ЭВМ. Отчеты как выходные документы выводятся на печать и передаются пользователю в установленные сроки по регламенту решения задачи.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578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125"/>
          </a:xfrm>
        </p:spPr>
        <p:txBody>
          <a:bodyPr>
            <a:normAutofit fontScale="90000"/>
          </a:bodyPr>
          <a:lstStyle/>
          <a:p>
            <a:r>
              <a:rPr lang="ru-RU" dirty="0"/>
              <a:t>Схемы взаимодействия программ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7750"/>
            <a:ext cx="10515600" cy="5129213"/>
          </a:xfrm>
        </p:spPr>
        <p:txBody>
          <a:bodyPr/>
          <a:lstStyle/>
          <a:p>
            <a:r>
              <a:rPr lang="ru-RU" dirty="0"/>
              <a:t>Меню в ИТ может отображать последовательность решения задачи, а также схему взаимосвязи данных только в определенной мере. Посредством меню сложно, а иногда и невозможно отобразить схему взаимодействия программ, реализующих информационные процессы ИТ по решению определенной задачи. В ИТ очень важно обозначить схему взаимодействия программ, а также отобразить порядок активизации тех или иных программ. В схеме взаимодействия программ должны быть отображены программы и соответствующие данные. Как правило, каждая программа в схеме взаимодействия указывается однократно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9024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550" y="797719"/>
            <a:ext cx="10382250" cy="52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07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>
            <a:normAutofit/>
          </a:bodyPr>
          <a:lstStyle/>
          <a:p>
            <a:r>
              <a:rPr lang="ru-RU" sz="3600" dirty="0"/>
              <a:t>На схеме взаимодействие программ представлено по двум отчетам. Создание каждого отчета в общем виде обеспечивается взаимодействием трех программ: ввода, формирования (обработки) и печати. В зависимости от характера программы в качестве исходных привлекаются соответствующие данные. Относительно реализованных программ результатные данные записываются во внешней памяти (ВП) ЭВМ или в виде распечатки документа на принтере.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76590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2534</Words>
  <Application>Microsoft Office PowerPoint</Application>
  <PresentationFormat>Широкоэкранный</PresentationFormat>
  <Paragraphs>93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Тема Office</vt:lpstr>
      <vt:lpstr>Информационные технологии конечного пользователя</vt:lpstr>
      <vt:lpstr>Презентация PowerPoint</vt:lpstr>
      <vt:lpstr>Презентация PowerPoint</vt:lpstr>
      <vt:lpstr>ПОЛЬЗОВАТЕЛЬСКИЙ ИНТЕРФЕЙС И ЕГО ВИДЫ</vt:lpstr>
      <vt:lpstr>Презентация PowerPoint</vt:lpstr>
      <vt:lpstr>В системе «пользователь — ЭВМ» интерфейс определяет:</vt:lpstr>
      <vt:lpstr>Язык пользователя  </vt:lpstr>
      <vt:lpstr>Язык сообщений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теоретическом уровне интерфейс имеет три основные составляющие: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пользовательского интерфейса.</vt:lpstr>
      <vt:lpstr>Презентация PowerPoint</vt:lpstr>
      <vt:lpstr>Презентация PowerPoint</vt:lpstr>
      <vt:lpstr>Презентация PowerPoint</vt:lpstr>
      <vt:lpstr>Стандарты пользовательского интерфейса ИТ.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ГРАФИЧЕСКОЕ ИЗОБРАЖЕНИЕ ТЕХНОЛОГИЧЕСКОГО ПРОЦЕССА ОБРАБОТКИ ДАННЫХ</vt:lpstr>
      <vt:lpstr>Формы графического изображения технологического процесса.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Отображение меню </vt:lpstr>
      <vt:lpstr>Презентация PowerPoint</vt:lpstr>
      <vt:lpstr>Презентация PowerPoint</vt:lpstr>
      <vt:lpstr>Отображение схемы данных </vt:lpstr>
      <vt:lpstr>Презентация PowerPoint</vt:lpstr>
      <vt:lpstr>Презентация PowerPoint</vt:lpstr>
      <vt:lpstr>Схемы взаимодействия программ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технологии конечного пользователя</dc:title>
  <dc:creator>Анис Галимянов</dc:creator>
  <cp:lastModifiedBy>Анис Галимянов</cp:lastModifiedBy>
  <cp:revision>11</cp:revision>
  <dcterms:created xsi:type="dcterms:W3CDTF">2016-03-16T19:50:33Z</dcterms:created>
  <dcterms:modified xsi:type="dcterms:W3CDTF">2016-03-17T17:08:44Z</dcterms:modified>
</cp:coreProperties>
</file>