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0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ТЕХНОЛОГИИ ИНТЕЛЛЕКТУАЛЬНЫХ ИС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14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В профессиональной деятельности приходится решать разнообразные задачи. Достаточно хорошо структурированные задачи решаются на основе программных систем, построенных на формализованных моделях. Однако не всегда и не везде задачи можно решить только на строго детерминированных принципах. Существует класс задач, когда операторы управления, как правило, вынуждены прибегать к так называемым интуитивным, или эвристическим, решениям. Эти решения основаны на нечетких алгоритмах. Решения, получаемые при этом, неоптимальные в математическом смысле, тем не менее учитывают сложную природу взаимосвязи реальных объектов и их элементов между собой и внешней средой. Поэтому синтез моделей объектов, которые учитывают еще и профессиональные знания специалистов, позволяет повысить обоснованность принимаемых решений и добиться нового качества управления объектами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13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Одним из путей улучшения качества управления сложными системами является создание интеллектуальных ИТ (ИИТ). Создание ИИТ связано с решением комплекса проблем синтеза БЗ в интеллектуальных ИС (ИИС). База знаний </a:t>
            </a:r>
            <a:r>
              <a:rPr lang="ru-RU" sz="3400" i="1" dirty="0" smtClean="0"/>
              <a:t>(</a:t>
            </a:r>
            <a:r>
              <a:rPr lang="en-US" sz="3400" i="1" dirty="0"/>
              <a:t>knowledge base</a:t>
            </a:r>
            <a:r>
              <a:rPr lang="ru-RU" sz="3400" i="1" dirty="0" smtClean="0"/>
              <a:t>)</a:t>
            </a:r>
            <a:r>
              <a:rPr lang="ru-RU" sz="3400" dirty="0" smtClean="0"/>
              <a:t> </a:t>
            </a:r>
            <a:r>
              <a:rPr lang="ru-RU" sz="3400" dirty="0"/>
              <a:t>— это совокупность знаний, относящихся к некоторой предметной области и формально представленных таким образом, чтобы на их основе можно было осуществлять рассуждения. БЗ включают навыки и опыт экспертов, занятых практической деятельностью в определенной области, например в медицине или информатике. Создание БЗ повлекло за собой появление методов искусственного интеллекта для решения творческих задач на базе ЭВМ. Эти системы называют экспертными (ЭС) и экспертно-советующими (ЭСС). </a:t>
            </a:r>
            <a:r>
              <a:rPr lang="ru-RU" sz="3400" i="1" dirty="0">
                <a:solidFill>
                  <a:srgbClr val="FF0000"/>
                </a:solidFill>
              </a:rPr>
              <a:t>Экспертная система </a:t>
            </a:r>
            <a:r>
              <a:rPr lang="ru-RU" sz="3400" dirty="0">
                <a:solidFill>
                  <a:srgbClr val="FF0000"/>
                </a:solidFill>
              </a:rPr>
              <a:t>— это набор программ или ПО, которое выполняет функции эксперта при решении какой-либо задачи в области его компетенции.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91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Синтез БЗ является не только сложной научной проблемой, </a:t>
            </a:r>
            <a:r>
              <a:rPr lang="ru-RU" dirty="0" smtClean="0"/>
              <a:t>но и </a:t>
            </a:r>
            <a:r>
              <a:rPr lang="ru-RU" dirty="0"/>
              <a:t>длительным, трудоемким и слабоструктурированным процессом.</a:t>
            </a:r>
          </a:p>
          <a:p>
            <a:r>
              <a:rPr lang="ru-RU" dirty="0"/>
              <a:t>До 90% времени при создании систем с БЗ идет на процесс </a:t>
            </a:r>
            <a:r>
              <a:rPr lang="ru-RU" dirty="0" smtClean="0"/>
              <a:t>приобретения </a:t>
            </a:r>
            <a:r>
              <a:rPr lang="ru-RU" dirty="0"/>
              <a:t>и формализации знаний. Эффективность экспертных </a:t>
            </a:r>
            <a:r>
              <a:rPr lang="ru-RU" dirty="0" smtClean="0"/>
              <a:t>систем </a:t>
            </a:r>
            <a:r>
              <a:rPr lang="ru-RU" dirty="0"/>
              <a:t>в значительной степени определяется знаниями, введенными </a:t>
            </a:r>
            <a:r>
              <a:rPr lang="ru-RU" dirty="0" smtClean="0"/>
              <a:t>в БЗ</a:t>
            </a:r>
            <a:r>
              <a:rPr lang="ru-RU" dirty="0"/>
              <a:t>. Экспертная система является средством информационной </a:t>
            </a:r>
            <a:r>
              <a:rPr lang="ru-RU" dirty="0" smtClean="0"/>
              <a:t>технологии</a:t>
            </a:r>
            <a:r>
              <a:rPr lang="ru-RU" dirty="0"/>
              <a:t>, автоматизирующим процесс представления знаний и </a:t>
            </a:r>
            <a:r>
              <a:rPr lang="ru-RU" dirty="0" smtClean="0"/>
              <a:t>его процедур </a:t>
            </a:r>
            <a:r>
              <a:rPr lang="ru-RU" dirty="0"/>
              <a:t>— получения и генерации (вывода) знаний.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20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dirty="0"/>
              <a:t>Технологию построения ЭС называют инженерией знаний. </a:t>
            </a:r>
            <a:r>
              <a:rPr lang="ru-RU" dirty="0" smtClean="0"/>
              <a:t>Она заключается </a:t>
            </a:r>
            <a:r>
              <a:rPr lang="ru-RU" dirty="0"/>
              <a:t>в преобразовании знаний эксперта и описании </a:t>
            </a:r>
            <a:r>
              <a:rPr lang="ru-RU" dirty="0" smtClean="0"/>
              <a:t>применяемых </a:t>
            </a:r>
            <a:r>
              <a:rPr lang="ru-RU" dirty="0"/>
              <a:t>им способов поиска решений в форму, </a:t>
            </a:r>
            <a:r>
              <a:rPr lang="ru-RU" dirty="0" smtClean="0"/>
              <a:t>позволяющую представить </a:t>
            </a:r>
            <a:r>
              <a:rPr lang="ru-RU" dirty="0"/>
              <a:t>их в БЗ системы, а затем эффективно использовать </a:t>
            </a:r>
            <a:r>
              <a:rPr lang="ru-RU" dirty="0" smtClean="0"/>
              <a:t>для решения </a:t>
            </a:r>
            <a:r>
              <a:rPr lang="ru-RU" dirty="0"/>
              <a:t>задач в </a:t>
            </a:r>
            <a:r>
              <a:rPr lang="ru-RU" dirty="0" smtClean="0"/>
              <a:t>какой либо </a:t>
            </a:r>
            <a:r>
              <a:rPr lang="ru-RU" dirty="0"/>
              <a:t>предметной области. Одной из </a:t>
            </a:r>
            <a:r>
              <a:rPr lang="ru-RU" dirty="0" smtClean="0"/>
              <a:t>принципиальных </a:t>
            </a:r>
            <a:r>
              <a:rPr lang="ru-RU" dirty="0"/>
              <a:t>задач построения ЭС является определение </a:t>
            </a:r>
            <a:r>
              <a:rPr lang="ru-RU" dirty="0" smtClean="0"/>
              <a:t>общей структуры </a:t>
            </a:r>
            <a:r>
              <a:rPr lang="ru-RU" dirty="0"/>
              <a:t>БЗ (</a:t>
            </a:r>
            <a:r>
              <a:rPr lang="ru-RU" dirty="0" smtClean="0"/>
              <a:t>рис).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17" y="1196752"/>
            <a:ext cx="861315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04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Создание и модификация БЗ осуществляются совместными усилиями эксперта и инженера по знаниям. Для этой цели создается интеллектуальный редактор БЗ. Он представляет собой программу диалогового взаимодействия, облегчающую работу с БЗ. Решатель (блок логического вывода) производит вывод (генерацию) нового знания, т.е. решает поставленную задачу на основе имеющихся в базе знаний. При желании пользователь ЭС может получить объяснение того, как была решена задача. Для этого в ЭС включают блок объяснений. Взаимодействие пользователя с ЭС происходит при помощи интерфейса пользователя. Центральным блоком экспертной системы является БЗ.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98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r>
              <a:rPr lang="ru-RU" sz="2000" dirty="0"/>
              <a:t>Свойства и типы знаний. Знания — это не только особая форма информации, но и особая система отношений. Основные типы отношений отображаются с позиций семиотики и подчиняются ее основным категориям — семантике, синтаксису и прагматике. Относительно предметной области ИИТ знания представляются как особая форма информации, отображающая совокупность структурированных теоретических и эмпирических категорий предметной области. Грань, отделяющая информацию от знаний, условна. Признается, что знания имеют пять важных свойств, позволяющих считать их таковыми: внутренняя интерпретируемость, рекурсивная </a:t>
            </a:r>
            <a:r>
              <a:rPr lang="ru-RU" sz="2000" dirty="0" err="1"/>
              <a:t>структурируемость</a:t>
            </a:r>
            <a:r>
              <a:rPr lang="ru-RU" sz="2000" dirty="0"/>
              <a:t>, взаимосвязь единиц, наличие семантического пространства с метрикой и активность. ИИТ строится на основе нескольких моделей представления знаний и реализуется в форме автоматизированных интеллектуальных информационных систем (АИИС).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2872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Модели представления знаний (МПЗ). Представление знаний в ИИТ является не только фундаментальным понятием, но и решающим аспектом их разработки. Выбор модели представления знаний важен ввиду их многообразия и размытости критериев выбора, поскольку он оказывает огромное влияние на любую </a:t>
            </a:r>
            <a:r>
              <a:rPr lang="ru-RU" dirty="0" err="1"/>
              <a:t>частъ</a:t>
            </a:r>
            <a:r>
              <a:rPr lang="ru-RU" dirty="0"/>
              <a:t> ИИТ и предопределяет их возможности. Последствия неудачного решения проблемы представления знаний могут быть значительными. Используемый в ИИТ формализм представления знаний определяет характер их получения и накопления. В результате этого создается БЗ, ориентированная на определенную структуру представления, а не на сущность самих знаний. Выбор модели, неадекватной типам знаний, приводит к потере многих существенных</a:t>
            </a:r>
          </a:p>
          <a:p>
            <a:r>
              <a:rPr lang="ru-RU" dirty="0"/>
              <a:t>деталей прикладной задачи и порождает тривиальный интеллект.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435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Проблемы представления знаний в ЭВМ решаются на трех уровнях</a:t>
            </a:r>
            <a:r>
              <a:rPr lang="ru-RU" sz="2700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техническом — реализация сложного представления знаний, требующая ЭВМ с чрезвычайно развитой функциональной структурой, которая обеспечивает параллельные вычисления в режиме реального времени;</a:t>
            </a:r>
          </a:p>
          <a:p>
            <a:pPr lvl="0"/>
            <a:r>
              <a:rPr lang="ru-RU" dirty="0"/>
              <a:t>программном — создание программ, которые обеспечивают выполнение всех алгоритмов, необходимых для представления знаний;</a:t>
            </a:r>
          </a:p>
          <a:p>
            <a:pPr lvl="0"/>
            <a:r>
              <a:rPr lang="ru-RU" dirty="0"/>
              <a:t>концептуальном — выработка концепций, моделей, образующих методологию искусственного интеллекта.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25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Под представлением знаний подразумевают соглашение о том, как описывать реальную предметную область, в частности понятия и отношения. Иногда такое соглашение называют нотацией. Каждая модель знаний определяет форму представления знаний и является формализмом, призванным отобразить объекты, связи между ними и отношения, иерархию понятий предметной области и изменение отношений между объектами. Для решения проблемы представления знаний разработаны разнообразные МПЗ. В системах искусственного интеллекта используются в основном четыре их типа: логические, продукционные, семантические сети и фреймы.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40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/>
              <a:t>Логические МПЗ</a:t>
            </a:r>
            <a:r>
              <a:rPr lang="ru-RU" dirty="0"/>
              <a:t> представляют знания в виде формул, которые состоят из констант, переменных, функций, предикатов, логических связок и кванторов. Каждая логическая формула дает частичное описание состояния предметной области. В основе всех логических схем представления знаний лежит понятие формальной системы, которую можно задать четверкой:</a:t>
            </a:r>
          </a:p>
          <a:p>
            <a:r>
              <a:rPr lang="fr-FR" dirty="0"/>
              <a:t>MПЗ = &lt;T, P, A, F&gt;</a:t>
            </a:r>
            <a:endParaRPr lang="ru-RU" dirty="0"/>
          </a:p>
          <a:p>
            <a:r>
              <a:rPr lang="ru-RU" dirty="0"/>
              <a:t>где </a:t>
            </a:r>
            <a:r>
              <a:rPr lang="ru-RU" i="1" dirty="0"/>
              <a:t>Т</a:t>
            </a:r>
            <a:r>
              <a:rPr lang="ru-RU" dirty="0"/>
              <a:t> — множество базовых элементов (алфавит формальной системы); </a:t>
            </a:r>
            <a:r>
              <a:rPr lang="ru-RU" i="1" dirty="0"/>
              <a:t>Р</a:t>
            </a:r>
            <a:r>
              <a:rPr lang="ru-RU" dirty="0"/>
              <a:t> — множество синтаксических правил, позволяющих строить синтаксически правильные выражения </a:t>
            </a:r>
            <a:r>
              <a:rPr lang="ru-RU" i="1" dirty="0"/>
              <a:t>А</a:t>
            </a:r>
            <a:r>
              <a:rPr lang="ru-RU" dirty="0"/>
              <a:t> из Т;</a:t>
            </a:r>
          </a:p>
          <a:p>
            <a:r>
              <a:rPr lang="ru-RU" i="1" dirty="0"/>
              <a:t>А</a:t>
            </a:r>
            <a:r>
              <a:rPr lang="ru-RU" dirty="0"/>
              <a:t> — множество априорно истинных аксиом (любое множество синтаксически правильных выражений);</a:t>
            </a:r>
          </a:p>
          <a:p>
            <a:r>
              <a:rPr lang="en-US" i="1" dirty="0"/>
              <a:t>F</a:t>
            </a:r>
            <a:r>
              <a:rPr lang="ru-RU" dirty="0" smtClean="0"/>
              <a:t> </a:t>
            </a:r>
            <a:r>
              <a:rPr lang="ru-RU" dirty="0"/>
              <a:t>— правила вывода, позволяющие расширять множество аксиом.</a:t>
            </a:r>
          </a:p>
          <a:p>
            <a:r>
              <a:rPr lang="ru-RU" dirty="0"/>
              <a:t>Среди реализаций логических схем представления знаний различают системы дедуктивного и индуктивного типа. Дедуктивные системы имеют фиксированную систему правил вывода, а в индуктивных правила вывода порождаются системой на основе конечного числа обучающих примеров.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955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логических схемах синтаксис задается набором правил построения правильных синтаксических выражений, а семантика — набором правил</a:t>
            </a:r>
          </a:p>
          <a:p>
            <a:r>
              <a:rPr lang="ru-RU" dirty="0"/>
              <a:t>преобразования выражений и разрешающей процедурой, позволяющей однозначным образом и за конечное число шагов определить, является ли данное выражение семантически правильным. К достоинствам логических МПЗ относятся: высокий уровень модульности знаний, лаконичность представления, наличие четкого объекта анализа и определение понятия логического вывода. Они позволяют получить формальным путем новые знания.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236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 недостаткам можно отнести: чрезмерный уровень формализации знаний, слабую наглядность, трудность прочтения логических формул и сложность их понимания. Кроме того, логические МПЗ имеют технологические ограничения: низкая производительность при отработке знаний, необходимость большой памяти, отсутствие выразительности средств для отражения особенностей	предметной области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структурирования </a:t>
            </a:r>
            <a:r>
              <a:rPr lang="ru-RU" dirty="0"/>
              <a:t>знаний, громоздкость при описании больших объемов знаний. Чаще всего логические МПЗ применяются в сочетании с другими МПЗ.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37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/>
              <a:t>Продукционные МПЗ</a:t>
            </a:r>
            <a:r>
              <a:rPr lang="ru-RU" dirty="0"/>
              <a:t> задаются в виде выражений: «если имеется условие, то предполагается выполнить действие»; «если имеется причина, то она влечет следствие», «если возникает ситуация, то предполагается решение». Продукционные модели могут быть реализованы как процедурно, так и декларативно. В процедурных системах присутствует три компонента: БД, некоторое число продукционных правил, состоящих из условий и действий, а также интерпретатор, который последовательно определяет, какие продукции могут быть активированы в зависимости от содержащихся в них условий. В БД содержатся известные факты выбранной предметной области.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158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Продукционные правила (продукции) включают специфические знания предметной области о том, какие еще дополнительные факты могут быть учтены, есть ли специфические данные в БД. В системах, построенных на использовании продукционных МПЗ, БД представляет собой переменную часть, а правила и интерпретатор не изменяются. Благодаря свойству модульности, присущему продукционным МПЗ, можно добавлять и изменять знания (правила, факты). Поэтому продукционные МПЗ применяются в предметной области, где нет четкой логики, и задачи решаются на основе независимых правил (эвристик). Правила продукции несут информацию о последовательности действий. Продукционные МПЗ благодаря причинно-следственному характеру правил-продукций хорошо отражают прагматическую составляющую знаний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268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ИИТ продукционного типа проявляют сильные стороны, если решается небольшая задача. С увеличением объема знаний эффективность ИИТ снижается. Следующим шагом на пути выявления структуры, присущей знаниям, являются модели, в которых в явной форме выделяются все отношения, образующие эту структуру, с описанием их семантики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491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</a:t>
            </a:r>
            <a:r>
              <a:rPr lang="ru-RU" i="1" dirty="0"/>
              <a:t>семантических сетях</a:t>
            </a:r>
            <a:r>
              <a:rPr lang="ru-RU" dirty="0"/>
              <a:t> знания представлены в терминах естественного языка и отношений между ними (элемент — класс; класс — подкласс, функциональные дуги). Основными общими характеристиками сетей являются следующие. Описание объектов производится на естественном языке. Все знания накапливаются в относительно однородной структуре памяти. В сетях определяются унифицированные отношения между объектами, которым соответствуют унифицированные методы вывода. Методы вывода в соответствии с запросами определяют участки семантического знания, имеющего отношение к поставленной задаче. Аппарат вывода определяет процедуру понимания запроса и соответствующую цепь выводов по решению задачи.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2797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 достоинствам семантических сетей можно отнести: логическую гибкость за счет наличия свойств ассоциативности и иерархичности; гармоничность и естественность сочетания декларативного и процедурного, синтаксического и семантического знаний; наглядность отображения объектов, связей, отношений в силу присущей им возможности графической нотации; лучшую читаемость и </a:t>
            </a:r>
            <a:r>
              <a:rPr lang="ru-RU" dirty="0" err="1"/>
              <a:t>понимаемость</a:t>
            </a:r>
            <a:r>
              <a:rPr lang="ru-RU" dirty="0"/>
              <a:t> знаний и высокую степень их структуризации. Семантические сети хорошо отражают прагматическую составляющую знаний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683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Среди недостатков следует выделить:	сложность и </a:t>
            </a:r>
            <a:r>
              <a:rPr lang="ru-RU" dirty="0" smtClean="0"/>
              <a:t>трудность</a:t>
            </a:r>
            <a:r>
              <a:rPr lang="en-US" dirty="0" smtClean="0"/>
              <a:t> </a:t>
            </a:r>
            <a:r>
              <a:rPr lang="ru-RU" dirty="0" smtClean="0"/>
              <a:t>разработки </a:t>
            </a:r>
            <a:r>
              <a:rPr lang="ru-RU" dirty="0"/>
              <a:t>алгоритмов анализа семантической сети в силу нерегулярности структуры и большого количества дуг, несущих синтаксическую информацию; пассивность структуры сети, для обработки которой необходим сложный аппарат формального вывода и планирования; разнообразие типов вершин и связей, произвольность структуры, требующая большого разнообразия процедур обработки; трудность представления и обработки неточных и противоречивых знаний. Для устранения недостатков сделаны попытки улучшения семантических сетей. Попытки в основном нацелены на организацию процессов обобщения в сети, решение проблемы поиска и повышения их изобразительных возможностей.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465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Фреймовые МПЗ — это особые познавательные структуры, </a:t>
            </a:r>
            <a:r>
              <a:rPr lang="ru-RU" dirty="0" smtClean="0"/>
              <a:t>дающие </a:t>
            </a:r>
            <a:r>
              <a:rPr lang="ru-RU" dirty="0"/>
              <a:t>целостное представление о явлениях и их типах. </a:t>
            </a:r>
            <a:r>
              <a:rPr lang="ru-RU" dirty="0" smtClean="0"/>
              <a:t>Основным</a:t>
            </a:r>
            <a:r>
              <a:rPr lang="en-US" dirty="0" smtClean="0"/>
              <a:t> </a:t>
            </a:r>
            <a:r>
              <a:rPr lang="ru-RU" dirty="0" smtClean="0"/>
              <a:t>элементом </a:t>
            </a:r>
            <a:r>
              <a:rPr lang="ru-RU" dirty="0"/>
              <a:t>фреймовой МПЗ является фрейм. В общем виде </a:t>
            </a:r>
            <a:r>
              <a:rPr lang="ru-RU" dirty="0" smtClean="0"/>
              <a:t>фрейм</a:t>
            </a:r>
            <a:r>
              <a:rPr lang="en-US" dirty="0" smtClean="0"/>
              <a:t> </a:t>
            </a:r>
            <a:r>
              <a:rPr lang="ru-RU" dirty="0" smtClean="0"/>
              <a:t>представляется </a:t>
            </a:r>
            <a:r>
              <a:rPr lang="ru-RU" dirty="0"/>
              <a:t>как</a:t>
            </a:r>
          </a:p>
          <a:p>
            <a:r>
              <a:rPr lang="ru-RU" dirty="0"/>
              <a:t>F : {</a:t>
            </a:r>
            <a:r>
              <a:rPr lang="ru-RU" dirty="0" err="1"/>
              <a:t>Si</a:t>
            </a:r>
            <a:r>
              <a:rPr lang="ru-RU" dirty="0"/>
              <a:t>, </a:t>
            </a:r>
            <a:r>
              <a:rPr lang="ru-RU" dirty="0" err="1"/>
              <a:t>Zi</a:t>
            </a:r>
            <a:r>
              <a:rPr lang="ru-RU" dirty="0"/>
              <a:t>, </a:t>
            </a:r>
            <a:r>
              <a:rPr lang="ru-RU" dirty="0" err="1"/>
              <a:t>Pi</a:t>
            </a:r>
            <a:r>
              <a:rPr lang="ru-RU" dirty="0"/>
              <a:t>,},</a:t>
            </a:r>
          </a:p>
          <a:p>
            <a:r>
              <a:rPr lang="ru-RU" dirty="0"/>
              <a:t>где F — имя фрейма;</a:t>
            </a:r>
          </a:p>
          <a:p>
            <a:r>
              <a:rPr lang="ru-RU" dirty="0"/>
              <a:t>i — индекс слота;</a:t>
            </a:r>
          </a:p>
          <a:p>
            <a:r>
              <a:rPr lang="ru-RU" dirty="0" err="1"/>
              <a:t>Si</a:t>
            </a:r>
            <a:r>
              <a:rPr lang="ru-RU" dirty="0"/>
              <a:t> — имя слота;</a:t>
            </a:r>
          </a:p>
          <a:p>
            <a:r>
              <a:rPr lang="ru-RU" dirty="0" err="1"/>
              <a:t>Zi</a:t>
            </a:r>
            <a:r>
              <a:rPr lang="ru-RU" dirty="0"/>
              <a:t> — значение слота;</a:t>
            </a:r>
          </a:p>
          <a:p>
            <a:r>
              <a:rPr lang="ru-RU" dirty="0" err="1"/>
              <a:t>Pi</a:t>
            </a:r>
            <a:r>
              <a:rPr lang="ru-RU" dirty="0"/>
              <a:t> — процедура.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756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Фреймы отражают концептуальную основу организации памяти человека на основе слотов. Слоты — это некоторые структурные элементы фрейма, заполнение которых приводит к тому, что фрейм ставится в соответствие знанию некоторого объекта — предмета или процесса (явления). В качестве слота может быть указано имя другого фрейма. Значениями слота могут быть конкретные данные, процедуры и даже продукции. Слот может быть пустым (незаполненным).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901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Из всех ранее рассмотренных МПЗ только фреймам свойственны высокая </a:t>
            </a:r>
            <a:r>
              <a:rPr lang="ru-RU" dirty="0" err="1"/>
              <a:t>структурируемость</a:t>
            </a:r>
            <a:r>
              <a:rPr lang="ru-RU" dirty="0"/>
              <a:t>, внутренняя интерпретируемость посредством имен и значений и связность слотов и их значений. Кроме того, фреймы обладают высокой наглядностью и модульностью, объединяют достоинства декларативного и процедурного представления знаний. Однако фреймы наиболее эффективны при обработке семантической составляющей знаний. У фреймов, как и у семантических сетей, отсутствуют универсальные процедуры их обработки, что приводит к неэффективному использованию ресурсов процессора и памяти ЭВМ.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538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Рассмотренные МПЗ наследуют ряд структур данных и являются в некотором смысле их разновидностями, хотя и используются в ИИТ для обработки знаний. На основе МПЗ строятся технологии приобретения знаний.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294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Технология приобретения знаний</a:t>
            </a:r>
            <a:r>
              <a:rPr lang="ru-RU" dirty="0"/>
              <a:t>. Главной задачей при построении ИИТ является приобретение знаний. От качества и полноты первоначальных знаний, введенных в БЗ, в решающей степени зависят эффективность работы ИИТ и качество решения задач пользователя. В современных экспертных системах генерация знаний базируется на следующих основных компонентах (</a:t>
            </a:r>
            <a:r>
              <a:rPr lang="ru-RU" dirty="0" smtClean="0"/>
              <a:t>рис):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262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9502"/>
            <a:ext cx="7920880" cy="55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366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компоненты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lvl="0"/>
            <a:r>
              <a:rPr lang="ru-RU" dirty="0"/>
              <a:t>подсистема приобретения знаний;</a:t>
            </a:r>
          </a:p>
          <a:p>
            <a:pPr lvl="0"/>
            <a:r>
              <a:rPr lang="ru-RU" dirty="0"/>
              <a:t>БЗ;</a:t>
            </a:r>
          </a:p>
          <a:p>
            <a:pPr lvl="0"/>
            <a:r>
              <a:rPr lang="ru-RU" dirty="0"/>
              <a:t>машина вывода;</a:t>
            </a:r>
          </a:p>
          <a:p>
            <a:pPr lvl="0"/>
            <a:r>
              <a:rPr lang="ru-RU" dirty="0"/>
              <a:t>доска объявлений (рабочая память);</a:t>
            </a:r>
          </a:p>
          <a:p>
            <a:pPr lvl="0"/>
            <a:r>
              <a:rPr lang="ru-RU" dirty="0"/>
              <a:t>интерфейс пользователя;</a:t>
            </a:r>
          </a:p>
          <a:p>
            <a:pPr lvl="0"/>
            <a:r>
              <a:rPr lang="ru-RU" dirty="0"/>
              <a:t>подсистема объяснения;</a:t>
            </a:r>
          </a:p>
          <a:p>
            <a:pPr lvl="0"/>
            <a:r>
              <a:rPr lang="ru-RU" dirty="0"/>
              <a:t>подсистема совершенствования вывода.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424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подсистеме приобретения знаний происходят сбор, передача и преобразование опыта решения задач из определенных источников знаний в компьютерные программы при их создании </a:t>
            </a:r>
            <a:r>
              <a:rPr lang="ru-RU" dirty="0" smtClean="0"/>
              <a:t>или </a:t>
            </a:r>
            <a:r>
              <a:rPr lang="ru-RU" dirty="0"/>
              <a:t>расширении. Источники знаний — это эксперты, специалисты, БД, научные отчеты, учебная литература, опыт пользователей. Извлечение знаний в силу своей сложности является узким местом в создании и технологии ЭС. Для построения базы знаний нужен инженер по знаниям. Он оказывает эксперту методическую помощь в структурировании его знания о предметной области, интерпретирует и интегрирует ответы на вопросы, находит аналогии, предлагает контрмеры и выявляет затруднения в определении концептуального уровня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0204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базе знаний содержится все необходимое для понимания, формирования и решения задач. Это два основных элемента: факты (данные) из предметной области и специальные правила или так называемые эвристики, которые управляют использованием фактов при решении задач генерации знаний. Кроме того, БЗ может включать метаправила, т.е. правила о правилах для решения проблем и получения выводов. Эвристики здесь выражают формальные суждения о предметной области. Для ЭС первичным исходным материалом являются знания, а не факты. Информация БЗ включается в программу ЭВМ в процессе представления знаний.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5449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«Мозгом» ЭС является машина вывода, или интерпретатор правил. Этот блок — программа ЭВМ, поддерживающая методологию обработки информации из БЗ, получение и представление заключений и рекомендаций. Машина вывода реализуется посредством формирования и организации последовательности процедур, предпринимаемых для решения задачи и состоит из следующих основных элементов: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650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lvl="0"/>
            <a:r>
              <a:rPr lang="ru-RU" dirty="0"/>
              <a:t>интерпретатора, выполняющего выбранные процедуры с применением соответствующих правил БЗ;</a:t>
            </a:r>
          </a:p>
          <a:p>
            <a:pPr lvl="0"/>
            <a:r>
              <a:rPr lang="ru-RU" dirty="0"/>
              <a:t>планировщика, управляющего процессом выполнения процедур посредством оценки эффекта применения различных правил с точки зрения приоритетов или других критериев.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4668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Доска объявлений как область рабочей памяти выделяется для описания текущей задачи посредством специфицированных входных данных. Она используется также для записи промежуточных результатов. Здесь регистрируются текущие гипотезы и управляющая информация, в частности план — стратегия для решения задачи; «повестка» — потенциальные действия, ожидающие выполнения; решения — гипотезы и альтернативные способы действий, порожденные экспертной системой.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574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0"/>
            <a:r>
              <a:rPr lang="ru-RU" dirty="0"/>
              <a:t>Интерфейс пользователя ЭС играет важную роль в решении задач ИИТ. ЭС имеет лингвистический процессор, который обеспечивает дружественный и проблемно-ориентированный интерфейс пользователя с ЭВМ. Здесь реализуется многооконное меню с естественным языком и графикой.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030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Подсистема объяснения обеспечивает возможность проверки соответствия выводов их посылам и имеет важное значение как при передаче опыта, так и при решении задач. Подсистема объяснения может проследить это соответствие и объяснить поведение ЭС, интерактивно отвечая на вопросы типа: «Как было получено это заключение?», «Почему эта альтернатива была отвергнута?», «Какова последовательность подготовки решения?»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961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Компонента совершенствования вывода основана на обратной связи. В процессе решения задач ЭС проводит двусторонний диалог с пользователем. Она запрашивает его о фактах, уточняя конкретную ситуацию решаемой задачи. После получения ответов ЭС пытается получить заключение. Эта попытка выполняется машиной вывода. Она определяет, какую стратегию эвристики необходимо использовать для определения порядка применения знаний к этой задаче. Если нужно, пользователь запрашивает объяснение ЭС и ее заключение. Истинность вывода зависит от метода, который был выбран для представления знаний, полноты БЗ и логического аппарата машины вывода.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221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процессе работы эксперты проводят тщательную работу по накоплению знаний, опыта, набора правил порождения знаний и др. Это позволяет в дальнейшем анализировать и оценивать успешность принятых решений, методик и средств, задействованных при построении и эксплуатации ЭС. Это приводит к «очищению» знаний, улучшению представления и выработки знаний, к совершенствованию технологии ЭС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208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осуществлении процесса приобретения знаний принимают участие инженеры по знаниям, программисты и источники знаний. В роли источников знаний выступают эксперты, факты, примеры, данные предметной области, в частности учебники, монографии, статьи, инструкции и т.п. Инженеры по знаниям и эксперты в процессе приобретения знаний могут выполнять различные функции в зависимости от применяемых методов извлечения, получения и формирования знаний, а также наличия и степени развитости средств автоматизации. Инженер по знаниям выполняет следующие основные функции: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958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управление процессом коммуникации в форме последовательности содержательных сообщений;</a:t>
            </a:r>
          </a:p>
          <a:p>
            <a:pPr lvl="0"/>
            <a:r>
              <a:rPr lang="ru-RU" dirty="0"/>
              <a:t>переработка сведений, включающая все возможные способы, процедуры анализа и синтеза информации;</a:t>
            </a:r>
          </a:p>
          <a:p>
            <a:pPr lvl="0"/>
            <a:r>
              <a:rPr lang="ru-RU" dirty="0"/>
              <a:t>идентификация и конструирование понятий, выяснение и фиксирование их смысла, а также установление отношений между ними и другими элементами;</a:t>
            </a:r>
          </a:p>
          <a:p>
            <a:r>
              <a:rPr lang="ru-RU" dirty="0"/>
              <a:t>хранение информации путем запоминания, выборки и документирования.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691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Поскольку приобретение знаний и разработка прототипа ЭС — процесс трудоемкий и сложный, то вполне естественно, что его стремятся максимально автоматизировать. Основная задача автоматизации приобретения знаний состоит в облегчении труда эксперта и инженера по знаниям — разработчиков ИИТ. Эта задача может быть решена двумя путями. Первый путь состоит в том, что автоматизированной системе может быть передана часть функций по приобретению знаний. По второму пути проводится полное исключение экспертов и инженеров из процесса генерации знаний и создания автоматизированной системы приобретения знаний.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6337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Применение автоматизированных систем приобретения знаний позволяет реализовать три стратегии в технологии получения знаний. В рамках первой стратегии основные функции по актуализации и формированию знаний выполняет эксперт, обращаясь при этом за помощью к ИИТ. Благодаря этой помощи эксперт структурирует, систематизирует и формализует свои знания, используя некоторые средства формализации. В результате получаются готовые формы знания для непосредственного кодирования и ввода в БЗ. Такая стратегия позволяет исключить инженеров по знаниям из технологической цепочки приобретения знаний и все его функции возложить на автоматизированную систему.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595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/>
              <a:t>В рамках второй стратегии получения знаний ведущей стороной в диалоге является автоматизированная система. По ответам эксперта ИИТ конструирует готовые формы знания и затем передает их в другие компоненты ИИТ для включения в состав БЗ. Инженер по знаниям полностью исключается из рассмотренной технологической цепочки получения знаний.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55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/>
              <a:t>Третья стратегия приобретения знаний связана с исключением из классической технологии и инженера по знаниям, и программиста. Заполнение знаниями таких ИИТ может быть осуществлено без изменения механизма логического вывода с помощью редактора знаний. Основная функция редактора знаний — заполнение БЗ нужными знаниями самим экспертом.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755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Методы приобретения знаний</a:t>
            </a:r>
            <a:r>
              <a:rPr lang="ru-RU" dirty="0"/>
              <a:t>. Рассматривая методы приобретения знаний, будем использовать следующие термины:	«извлечение</a:t>
            </a:r>
            <a:r>
              <a:rPr lang="ru-RU" dirty="0" smtClean="0"/>
              <a:t>», «</a:t>
            </a:r>
            <a:r>
              <a:rPr lang="ru-RU" dirty="0"/>
              <a:t>получение», «формирование», «приобретение знаний» и «обучение БЗ». Определим сущность указанных терминов. Под извлечением знаний можно понимать процесс приобретения материализованных знаний из текстологических источников информации с помощью некоторой совокупности методов и процедур, позволяющих переходить от знаний в текстовой форме к их аналогам для ввода в базу знаний ИИТ. Получение знаний — это процесс приобретения </a:t>
            </a:r>
            <a:r>
              <a:rPr lang="ru-RU" dirty="0" err="1"/>
              <a:t>вербализуемых</a:t>
            </a:r>
            <a:r>
              <a:rPr lang="ru-RU" dirty="0"/>
              <a:t> и </a:t>
            </a:r>
            <a:r>
              <a:rPr lang="ru-RU" dirty="0" err="1"/>
              <a:t>невербализуемых</a:t>
            </a:r>
            <a:r>
              <a:rPr lang="ru-RU" dirty="0"/>
              <a:t> знаний эксперта, основанный на использовании непосредственно им самим или инженером по знаниям процедур, методов и инструментальных средств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021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Формирование знаний</a:t>
            </a:r>
            <a:r>
              <a:rPr lang="ru-RU" dirty="0"/>
              <a:t> — это процесс автоматического приобретения системой искусственного интеллекта или инструментальным средством нового и полезного знания из исходной и текущей информации, которое в явном виде не формируют эксперты. Под приобретением знаний понимается процесс, основанный на переносе знаний из различных источников в БЗ путем использования различных методов, моделей, алгоритмов и средств.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368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Методы извлечения знаний. Они состоят из текстологических методов и методов автоматической обработки текстов. Текстологические методы предназначены для получения инженером по знаниям знаний из материализованных источников, в качестве которых выступают монографии, учебники, статьи, методики, инструкции и другие носители профессиональных знаний. Текстологические методы, несмотря на их простоту, являются наименее разработанными. Эти методы основываются не только на выявлении и понимании смысла текста, но и на выделении базовых понятий и отношений, т.е. формировании семантической (понятийной) структуры </a:t>
            </a:r>
            <a:r>
              <a:rPr lang="ru-RU" dirty="0" err="1"/>
              <a:t>ПрО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446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Компрессия текста служит методологической основой для использования текстологических процедур извлечения знаний. Текстологические методы являются самыми трудоемкими и применяются, как правило, на начальном этапе создания ИИТ. Значительное развитие получили методы извлечения знаний при применении современных ИТ, в частности гипертекстовой технологии.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143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К методам получения экспертных знаний можно отнести: коммуникативные (пассивные и активные), основанные на прямом диалоге экспертов и инженеров по знаниям как без использования ИИТ, так и с их применением, а также методы </a:t>
            </a:r>
            <a:r>
              <a:rPr lang="ru-RU" dirty="0" err="1"/>
              <a:t>психосемантики</a:t>
            </a:r>
            <a:r>
              <a:rPr lang="ru-RU" dirty="0"/>
              <a:t> и тестирования БЗ. Коммуникативные методы получения знаний рассматриваются как разновидности интервьюирования.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1224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Коммуникативные методы получения знаний отличаются своей низкой эффективностью. Так, при непосредственном взаимодействии инженера по знаниям и эксперта теряется до 76% информации. Один из путей совершенствования процесса приобретения знаний состоит в разработке методов, позволяющих передать часть функций, выполняемых инженером по знаниям, самому эксперту или ИИТ.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04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Трудности извлечения знаний из текстовых источников и получения их от экспертов стимулировали развитие методов формирования знаний, известных как </a:t>
            </a:r>
            <a:r>
              <a:rPr lang="ru-RU" dirty="0">
                <a:solidFill>
                  <a:srgbClr val="C00000"/>
                </a:solidFill>
              </a:rPr>
              <a:t>методы машинного обучения</a:t>
            </a:r>
            <a:r>
              <a:rPr lang="ru-RU" dirty="0"/>
              <a:t>. Для развитых ИИТ способность обучаться, т.е. самостоятельно формировать новые знания на основе текущих знаний, собственного опыта решения прикладных задач, является их существенной характеристикой. Методы формирования знаний лежат в основе автоматических систем приобретения знаний.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623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Автоматические системы формирования знаний являются более предпочтительными, так как уменьшается вероятность ошибок в формируемых знаниях и снижается, естественно, время их приобретения. Главный вопрос, на который должны ответить методы формирования знаний, состоит в следующем: как от набора частных случаев перейти к их обобщению? Фундаментом формирования знаний является индукция, которая лежит в основе получения общих выводов из совокупности частных утверждений.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00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Повышение эффективности процесса представления знаний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Основным направлением повышения эффективности процесса представления знаний является его автоматизация. Процесс приобретения знаний поглощает от 50 до 90% общего времени и ресурсов, затрачиваемых на построение ИИТ. Одновременно применение оболочек уменьшает стоимость генерации единицы знания примерно в 10 раз. В то же время применяемые ИИТ, в частности ЭС, дают значительный выигрыш в зависимости от сферы их применения. Так, в проектировании они повышают производительность труда в 3—6 раз; ускоряют поиск неисправностей в технических системах в 5—10 раз; в профессиональной подготовке снижают затраты времени в 8—12 раз.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3929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/>
              <a:t>Системы интеллектуального проектирования и </a:t>
            </a:r>
            <a:r>
              <a:rPr lang="ru-RU" dirty="0" smtClean="0"/>
              <a:t>совершенствования </a:t>
            </a:r>
            <a:r>
              <a:rPr lang="ru-RU" dirty="0"/>
              <a:t>управления предназначены для использования так </a:t>
            </a:r>
            <a:r>
              <a:rPr lang="ru-RU" dirty="0" smtClean="0"/>
              <a:t>называемых CASE технологий </a:t>
            </a:r>
            <a:r>
              <a:rPr lang="ru-RU" dirty="0"/>
              <a:t>(</a:t>
            </a:r>
            <a:r>
              <a:rPr lang="ru-RU" dirty="0" err="1"/>
              <a:t>Computer</a:t>
            </a:r>
            <a:r>
              <a:rPr lang="ru-RU" dirty="0"/>
              <a:t> </a:t>
            </a:r>
            <a:r>
              <a:rPr lang="ru-RU" dirty="0" err="1"/>
              <a:t>Aid</a:t>
            </a:r>
            <a:r>
              <a:rPr lang="ru-RU" dirty="0"/>
              <a:t> </a:t>
            </a:r>
            <a:r>
              <a:rPr lang="ru-RU" dirty="0" err="1"/>
              <a:t>System</a:t>
            </a:r>
            <a:r>
              <a:rPr lang="ru-RU" dirty="0"/>
              <a:t> </a:t>
            </a:r>
            <a:r>
              <a:rPr lang="ru-RU" dirty="0" err="1"/>
              <a:t>Engineering</a:t>
            </a:r>
            <a:r>
              <a:rPr lang="ru-RU" dirty="0"/>
              <a:t>), </a:t>
            </a:r>
            <a:r>
              <a:rPr lang="ru-RU" dirty="0" smtClean="0"/>
              <a:t>ориентированных </a:t>
            </a:r>
            <a:r>
              <a:rPr lang="ru-RU" dirty="0"/>
              <a:t>на автоматизированную разработку проектных </a:t>
            </a:r>
            <a:r>
              <a:rPr lang="ru-RU" dirty="0" smtClean="0"/>
              <a:t>решений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8723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ЭС с искусственным интеллектом находят применение в планировании, управлении производством, обслуживании оборудования, т.е. в областях, где решения в области управления не могут полностью основываться на алгоритмах. </a:t>
            </a:r>
            <a:r>
              <a:rPr lang="ru-RU" i="1" dirty="0"/>
              <a:t>Экспертные системы</a:t>
            </a:r>
            <a:r>
              <a:rPr lang="ru-RU" dirty="0"/>
              <a:t> и </a:t>
            </a:r>
            <a:r>
              <a:rPr lang="ru-RU" i="1" dirty="0"/>
              <a:t>системы поддержки принятия решений</a:t>
            </a:r>
            <a:r>
              <a:rPr lang="ru-RU" dirty="0"/>
              <a:t> (СППР) используются в учебных и научных целях для информационного обеспечения принятия решений. Они создаются с использованием методов </a:t>
            </a:r>
            <a:r>
              <a:rPr lang="ru-RU" dirty="0" err="1"/>
              <a:t>эконо</a:t>
            </a:r>
            <a:r>
              <a:rPr lang="ru-RU" dirty="0"/>
              <a:t>- </a:t>
            </a:r>
            <a:r>
              <a:rPr lang="ru-RU" dirty="0" err="1"/>
              <a:t>мико</a:t>
            </a:r>
            <a:r>
              <a:rPr lang="ru-RU" dirty="0"/>
              <a:t>-математического моделирования и принципов искусственного интеллекта.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1674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начале 19900х гг. началось интенсивное продвижение на </a:t>
            </a:r>
            <a:r>
              <a:rPr lang="ru-RU" dirty="0" smtClean="0"/>
              <a:t>рынок </a:t>
            </a:r>
            <a:r>
              <a:rPr lang="ru-RU" dirty="0" err="1"/>
              <a:t>нейросетевых</a:t>
            </a:r>
            <a:r>
              <a:rPr lang="ru-RU" dirty="0"/>
              <a:t> технологий. Появилось новое поколение </a:t>
            </a:r>
            <a:r>
              <a:rPr lang="ru-RU" dirty="0" smtClean="0"/>
              <a:t>систем этого </a:t>
            </a:r>
            <a:r>
              <a:rPr lang="ru-RU" dirty="0"/>
              <a:t>класса, основанных на достаточно мощных, недорогих, </a:t>
            </a:r>
            <a:r>
              <a:rPr lang="ru-RU" dirty="0" smtClean="0"/>
              <a:t>но простых </a:t>
            </a:r>
            <a:r>
              <a:rPr lang="ru-RU" dirty="0"/>
              <a:t>в использовании персональных ЭВМ. Таким </a:t>
            </a:r>
            <a:r>
              <a:rPr lang="ru-RU" dirty="0" smtClean="0"/>
              <a:t>представителем </a:t>
            </a:r>
            <a:r>
              <a:rPr lang="ru-RU" dirty="0"/>
              <a:t>может быть </a:t>
            </a:r>
            <a:r>
              <a:rPr lang="ru-RU" dirty="0" err="1"/>
              <a:t>нейросетевой</a:t>
            </a:r>
            <a:r>
              <a:rPr lang="ru-RU" dirty="0"/>
              <a:t> пакет </a:t>
            </a:r>
            <a:r>
              <a:rPr lang="ru-RU" dirty="0" err="1"/>
              <a:t>Вrain</a:t>
            </a:r>
            <a:r>
              <a:rPr lang="ru-RU" dirty="0"/>
              <a:t> </a:t>
            </a:r>
            <a:r>
              <a:rPr lang="ru-RU" dirty="0" err="1"/>
              <a:t>Maker</a:t>
            </a:r>
            <a:r>
              <a:rPr lang="ru-RU" dirty="0"/>
              <a:t> </a:t>
            </a:r>
            <a:r>
              <a:rPr lang="ru-RU" dirty="0" smtClean="0"/>
              <a:t>американской фирмы </a:t>
            </a:r>
            <a:r>
              <a:rPr lang="ru-RU" dirty="0" err="1"/>
              <a:t>California</a:t>
            </a:r>
            <a:r>
              <a:rPr lang="ru-RU" dirty="0"/>
              <a:t> </a:t>
            </a:r>
            <a:r>
              <a:rPr lang="ru-RU" dirty="0" err="1"/>
              <a:t>Scientific</a:t>
            </a:r>
            <a:r>
              <a:rPr lang="ru-RU" dirty="0"/>
              <a:t> </a:t>
            </a:r>
            <a:r>
              <a:rPr lang="ru-RU" dirty="0" err="1"/>
              <a:t>Software</a:t>
            </a:r>
            <a:r>
              <a:rPr lang="ru-RU" dirty="0"/>
              <a:t>. В настоящее время это </a:t>
            </a:r>
            <a:r>
              <a:rPr lang="ru-RU" dirty="0" smtClean="0"/>
              <a:t>один из </a:t>
            </a:r>
            <a:r>
              <a:rPr lang="ru-RU" dirty="0"/>
              <a:t>самых популярных </a:t>
            </a:r>
            <a:r>
              <a:rPr lang="ru-RU" dirty="0" err="1"/>
              <a:t>нейросетевых</a:t>
            </a:r>
            <a:r>
              <a:rPr lang="ru-RU" dirty="0"/>
              <a:t> пакетов на рынке США. </a:t>
            </a:r>
            <a:r>
              <a:rPr lang="ru-RU" dirty="0" smtClean="0"/>
              <a:t>На российском </a:t>
            </a:r>
            <a:r>
              <a:rPr lang="ru-RU" dirty="0"/>
              <a:t>рынке </a:t>
            </a:r>
            <a:r>
              <a:rPr lang="ru-RU" dirty="0" err="1"/>
              <a:t>нейросетевые</a:t>
            </a:r>
            <a:r>
              <a:rPr lang="ru-RU" dirty="0"/>
              <a:t> технологии появились в </a:t>
            </a:r>
            <a:r>
              <a:rPr lang="ru-RU" dirty="0" smtClean="0"/>
              <a:t>финансово кредитной </a:t>
            </a:r>
            <a:r>
              <a:rPr lang="ru-RU" dirty="0"/>
              <a:t>сфере. Финансисты стали довольно широко </a:t>
            </a:r>
            <a:r>
              <a:rPr lang="ru-RU" dirty="0" smtClean="0"/>
              <a:t>применять </a:t>
            </a:r>
            <a:r>
              <a:rPr lang="ru-RU" dirty="0"/>
              <a:t>этот пакет в аналитической работе банков. Кроме </a:t>
            </a:r>
            <a:r>
              <a:rPr lang="ru-RU" dirty="0" smtClean="0"/>
              <a:t>финансовой </a:t>
            </a:r>
            <a:r>
              <a:rPr lang="ru-RU" dirty="0"/>
              <a:t>сферы пакет начал применяться и в решении задач </a:t>
            </a:r>
            <a:r>
              <a:rPr lang="ru-RU" dirty="0" smtClean="0"/>
              <a:t>властных структур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0774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Нейросетевая</a:t>
            </a:r>
            <a:r>
              <a:rPr lang="ru-RU" dirty="0"/>
              <a:t> технология обладает двумя свойствами:</a:t>
            </a:r>
          </a:p>
          <a:p>
            <a:pPr lvl="0"/>
            <a:r>
              <a:rPr lang="ru-RU" dirty="0"/>
              <a:t>способностью обучаться на конкретном множестве примеров;</a:t>
            </a:r>
          </a:p>
          <a:p>
            <a:pPr lvl="0"/>
            <a:r>
              <a:rPr lang="ru-RU" dirty="0"/>
              <a:t>умением стабильно распознавать и прогнозировать новые ситуации с высокой степенью точности, причем в условиях внешних помех, например появления противоречивых или неполных значений в потоках информации.</a:t>
            </a:r>
          </a:p>
          <a:p>
            <a:r>
              <a:rPr lang="ru-RU" dirty="0"/>
              <a:t>В России популярность приобрели системы </a:t>
            </a:r>
            <a:r>
              <a:rPr lang="en-US" dirty="0"/>
              <a:t>Brain Maker</a:t>
            </a:r>
          </a:p>
          <a:p>
            <a:pPr marL="0" indent="0">
              <a:buNone/>
            </a:pPr>
            <a:r>
              <a:rPr lang="en-US" dirty="0" err="1"/>
              <a:t>Professionall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Neuroforester</a:t>
            </a:r>
            <a:r>
              <a:rPr lang="en-US" dirty="0"/>
              <a:t>.</a:t>
            </a:r>
            <a:r>
              <a:rPr lang="ru-RU" dirty="0" smtClean="0"/>
              <a:t> </a:t>
            </a:r>
            <a:r>
              <a:rPr lang="ru-RU" dirty="0"/>
              <a:t>В этих пакетах работа алгоритма заключается в управлении процессом общения на некотором множестве примеров, а также стабильном распознавании новых ситуаций с высоким уровнем точности.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4525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48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3688</Words>
  <Application>Microsoft Office PowerPoint</Application>
  <PresentationFormat>Экран (4:3)</PresentationFormat>
  <Paragraphs>86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ТЕХНОЛОГИИ ИНТЕЛЛЕКТУАЛЬНЫХ 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представления знаний в ЭВМ решаются на трех уровнях: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компоненты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Повышение эффективности процесса представления знаний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ИНТЕЛЛЕКТУАЛЬНЫХ ИС</dc:title>
  <dc:creator>Галимянов Анис Фуатович</dc:creator>
  <cp:lastModifiedBy>Галимянов Анис Фуатович</cp:lastModifiedBy>
  <cp:revision>9</cp:revision>
  <dcterms:created xsi:type="dcterms:W3CDTF">2016-04-25T13:05:49Z</dcterms:created>
  <dcterms:modified xsi:type="dcterms:W3CDTF">2016-04-25T15:04:24Z</dcterms:modified>
</cp:coreProperties>
</file>