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6" y="-93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58CFA18-7F83-4418-A70D-0F6A765DB617}" type="datetimeFigureOut">
              <a:rPr lang="ru-RU" smtClean="0"/>
              <a:t>04.10.2016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89B031-6285-420F-B526-25AB5FCB81EE}" type="slidenum">
              <a:rPr lang="ru-RU" smtClean="0"/>
              <a:t>‹#›</a:t>
            </a:fld>
            <a:endParaRPr lang="ru-RU"/>
          </a:p>
        </p:txBody>
      </p:sp>
    </p:spTree>
    <p:extLst>
      <p:ext uri="{BB962C8B-B14F-4D97-AF65-F5344CB8AC3E}">
        <p14:creationId xmlns:p14="http://schemas.microsoft.com/office/powerpoint/2010/main" val="3976935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58CFA18-7F83-4418-A70D-0F6A765DB617}" type="datetimeFigureOut">
              <a:rPr lang="ru-RU" smtClean="0"/>
              <a:t>04.10.2016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89B031-6285-420F-B526-25AB5FCB81EE}" type="slidenum">
              <a:rPr lang="ru-RU" smtClean="0"/>
              <a:t>‹#›</a:t>
            </a:fld>
            <a:endParaRPr lang="ru-RU"/>
          </a:p>
        </p:txBody>
      </p:sp>
    </p:spTree>
    <p:extLst>
      <p:ext uri="{BB962C8B-B14F-4D97-AF65-F5344CB8AC3E}">
        <p14:creationId xmlns:p14="http://schemas.microsoft.com/office/powerpoint/2010/main" val="2527224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58CFA18-7F83-4418-A70D-0F6A765DB617}" type="datetimeFigureOut">
              <a:rPr lang="ru-RU" smtClean="0"/>
              <a:t>04.10.2016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89B031-6285-420F-B526-25AB5FCB81EE}" type="slidenum">
              <a:rPr lang="ru-RU" smtClean="0"/>
              <a:t>‹#›</a:t>
            </a:fld>
            <a:endParaRPr lang="ru-RU"/>
          </a:p>
        </p:txBody>
      </p:sp>
    </p:spTree>
    <p:extLst>
      <p:ext uri="{BB962C8B-B14F-4D97-AF65-F5344CB8AC3E}">
        <p14:creationId xmlns:p14="http://schemas.microsoft.com/office/powerpoint/2010/main" val="3896534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58CFA18-7F83-4418-A70D-0F6A765DB617}" type="datetimeFigureOut">
              <a:rPr lang="ru-RU" smtClean="0"/>
              <a:t>04.10.2016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89B031-6285-420F-B526-25AB5FCB81EE}" type="slidenum">
              <a:rPr lang="ru-RU" smtClean="0"/>
              <a:t>‹#›</a:t>
            </a:fld>
            <a:endParaRPr lang="ru-RU"/>
          </a:p>
        </p:txBody>
      </p:sp>
    </p:spTree>
    <p:extLst>
      <p:ext uri="{BB962C8B-B14F-4D97-AF65-F5344CB8AC3E}">
        <p14:creationId xmlns:p14="http://schemas.microsoft.com/office/powerpoint/2010/main" val="224395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58CFA18-7F83-4418-A70D-0F6A765DB617}" type="datetimeFigureOut">
              <a:rPr lang="ru-RU" smtClean="0"/>
              <a:t>04.10.2016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289B031-6285-420F-B526-25AB5FCB81EE}" type="slidenum">
              <a:rPr lang="ru-RU" smtClean="0"/>
              <a:t>‹#›</a:t>
            </a:fld>
            <a:endParaRPr lang="ru-RU"/>
          </a:p>
        </p:txBody>
      </p:sp>
    </p:spTree>
    <p:extLst>
      <p:ext uri="{BB962C8B-B14F-4D97-AF65-F5344CB8AC3E}">
        <p14:creationId xmlns:p14="http://schemas.microsoft.com/office/powerpoint/2010/main" val="4798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58CFA18-7F83-4418-A70D-0F6A765DB617}" type="datetimeFigureOut">
              <a:rPr lang="ru-RU" smtClean="0"/>
              <a:t>04.10.2016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289B031-6285-420F-B526-25AB5FCB81EE}" type="slidenum">
              <a:rPr lang="ru-RU" smtClean="0"/>
              <a:t>‹#›</a:t>
            </a:fld>
            <a:endParaRPr lang="ru-RU"/>
          </a:p>
        </p:txBody>
      </p:sp>
    </p:spTree>
    <p:extLst>
      <p:ext uri="{BB962C8B-B14F-4D97-AF65-F5344CB8AC3E}">
        <p14:creationId xmlns:p14="http://schemas.microsoft.com/office/powerpoint/2010/main" val="131130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58CFA18-7F83-4418-A70D-0F6A765DB617}" type="datetimeFigureOut">
              <a:rPr lang="ru-RU" smtClean="0"/>
              <a:t>04.10.2016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289B031-6285-420F-B526-25AB5FCB81EE}" type="slidenum">
              <a:rPr lang="ru-RU" smtClean="0"/>
              <a:t>‹#›</a:t>
            </a:fld>
            <a:endParaRPr lang="ru-RU"/>
          </a:p>
        </p:txBody>
      </p:sp>
    </p:spTree>
    <p:extLst>
      <p:ext uri="{BB962C8B-B14F-4D97-AF65-F5344CB8AC3E}">
        <p14:creationId xmlns:p14="http://schemas.microsoft.com/office/powerpoint/2010/main" val="1639303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58CFA18-7F83-4418-A70D-0F6A765DB617}" type="datetimeFigureOut">
              <a:rPr lang="ru-RU" smtClean="0"/>
              <a:t>04.10.2016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89B031-6285-420F-B526-25AB5FCB81EE}" type="slidenum">
              <a:rPr lang="ru-RU" smtClean="0"/>
              <a:t>‹#›</a:t>
            </a:fld>
            <a:endParaRPr lang="ru-RU"/>
          </a:p>
        </p:txBody>
      </p:sp>
    </p:spTree>
    <p:extLst>
      <p:ext uri="{BB962C8B-B14F-4D97-AF65-F5344CB8AC3E}">
        <p14:creationId xmlns:p14="http://schemas.microsoft.com/office/powerpoint/2010/main" val="3480630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58CFA18-7F83-4418-A70D-0F6A765DB617}" type="datetimeFigureOut">
              <a:rPr lang="ru-RU" smtClean="0"/>
              <a:t>04.10.2016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89B031-6285-420F-B526-25AB5FCB81EE}" type="slidenum">
              <a:rPr lang="ru-RU" smtClean="0"/>
              <a:t>‹#›</a:t>
            </a:fld>
            <a:endParaRPr lang="ru-RU"/>
          </a:p>
        </p:txBody>
      </p:sp>
    </p:spTree>
    <p:extLst>
      <p:ext uri="{BB962C8B-B14F-4D97-AF65-F5344CB8AC3E}">
        <p14:creationId xmlns:p14="http://schemas.microsoft.com/office/powerpoint/2010/main" val="346859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58CFA18-7F83-4418-A70D-0F6A765DB617}" type="datetimeFigureOut">
              <a:rPr lang="ru-RU" smtClean="0"/>
              <a:t>04.10.2016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89B031-6285-420F-B526-25AB5FCB81EE}" type="slidenum">
              <a:rPr lang="ru-RU" smtClean="0"/>
              <a:t>‹#›</a:t>
            </a:fld>
            <a:endParaRPr lang="ru-RU"/>
          </a:p>
        </p:txBody>
      </p:sp>
    </p:spTree>
    <p:extLst>
      <p:ext uri="{BB962C8B-B14F-4D97-AF65-F5344CB8AC3E}">
        <p14:creationId xmlns:p14="http://schemas.microsoft.com/office/powerpoint/2010/main" val="997277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58CFA18-7F83-4418-A70D-0F6A765DB617}" type="datetimeFigureOut">
              <a:rPr lang="ru-RU" smtClean="0"/>
              <a:t>04.10.2016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89B031-6285-420F-B526-25AB5FCB81EE}" type="slidenum">
              <a:rPr lang="ru-RU" smtClean="0"/>
              <a:t>‹#›</a:t>
            </a:fld>
            <a:endParaRPr lang="ru-RU"/>
          </a:p>
        </p:txBody>
      </p:sp>
    </p:spTree>
    <p:extLst>
      <p:ext uri="{BB962C8B-B14F-4D97-AF65-F5344CB8AC3E}">
        <p14:creationId xmlns:p14="http://schemas.microsoft.com/office/powerpoint/2010/main" val="3575802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8CFA18-7F83-4418-A70D-0F6A765DB617}" type="datetimeFigureOut">
              <a:rPr lang="ru-RU" smtClean="0"/>
              <a:t>04.10.2016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89B031-6285-420F-B526-25AB5FCB81EE}" type="slidenum">
              <a:rPr lang="ru-RU" smtClean="0"/>
              <a:t>‹#›</a:t>
            </a:fld>
            <a:endParaRPr lang="ru-RU"/>
          </a:p>
        </p:txBody>
      </p:sp>
    </p:spTree>
    <p:extLst>
      <p:ext uri="{BB962C8B-B14F-4D97-AF65-F5344CB8AC3E}">
        <p14:creationId xmlns:p14="http://schemas.microsoft.com/office/powerpoint/2010/main" val="370038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sz="4400" dirty="0" smtClean="0"/>
              <a:t>Милли </a:t>
            </a:r>
            <a:r>
              <a:rPr lang="ru-RU" sz="4400" dirty="0" err="1" smtClean="0"/>
              <a:t>куркынычсызлык</a:t>
            </a:r>
            <a:r>
              <a:rPr lang="ru-RU" sz="4400" dirty="0" smtClean="0"/>
              <a:t> т</a:t>
            </a:r>
            <a:r>
              <a:rPr lang="tt-RU" sz="4400" dirty="0" smtClean="0"/>
              <a:t>өшенчәсе. Куркынычсызлык төрләре. РФ информацион куркынычсызлыгы</a:t>
            </a:r>
            <a:endParaRPr lang="ru-RU" sz="4400"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2495241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745067"/>
            <a:ext cx="10515600" cy="5431896"/>
          </a:xfrm>
        </p:spPr>
        <p:txBody>
          <a:bodyPr/>
          <a:lstStyle/>
          <a:p>
            <a:r>
              <a:rPr lang="ru-RU" dirty="0" smtClean="0"/>
              <a:t>Указ </a:t>
            </a:r>
            <a:r>
              <a:rPr lang="ru-RU" dirty="0"/>
              <a:t>Президента РФ от 17.12.1997 г. № 1300 (в редакции Указа Президента РФ от 10.01.2000 </a:t>
            </a:r>
            <a:r>
              <a:rPr lang="ru-RU" dirty="0" smtClean="0"/>
              <a:t>г </a:t>
            </a:r>
            <a:r>
              <a:rPr lang="ru-RU" dirty="0"/>
              <a:t>№24) </a:t>
            </a:r>
            <a:endParaRPr lang="en-US" dirty="0"/>
          </a:p>
          <a:p>
            <a:r>
              <a:rPr lang="tt-RU" dirty="0" smtClean="0"/>
              <a:t>Билгеләмә.</a:t>
            </a:r>
            <a:r>
              <a:rPr lang="ru-RU" dirty="0" smtClean="0"/>
              <a:t> Под национальной безопасностью РФ понимается безопасность ее многонационального народа как носителя суверенитета и единственного источника власти в РФ.</a:t>
            </a:r>
          </a:p>
          <a:p>
            <a:r>
              <a:rPr lang="tt-RU" dirty="0" smtClean="0"/>
              <a:t>РФ милли куркынычсызлыгы дип аның суверенитеты һәм бердәнбе власть – хакимият чыганагы булган күпмилләтле халкының куркынычсызлыгы аңлана.</a:t>
            </a:r>
            <a:endParaRPr lang="ru-RU" dirty="0"/>
          </a:p>
        </p:txBody>
      </p:sp>
    </p:spTree>
    <p:extLst>
      <p:ext uri="{BB962C8B-B14F-4D97-AF65-F5344CB8AC3E}">
        <p14:creationId xmlns:p14="http://schemas.microsoft.com/office/powerpoint/2010/main" val="2588706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694267"/>
            <a:ext cx="10515600" cy="5482696"/>
          </a:xfrm>
        </p:spPr>
        <p:txBody>
          <a:bodyPr/>
          <a:lstStyle/>
          <a:p>
            <a:r>
              <a:rPr lang="tt-RU" dirty="0" smtClean="0"/>
              <a:t>Россиянең милли мәнфәгатьләре – национальные интересы России – бу шәхес, җәмгыять һәм дәүләтнең тормышның төрле даирәләрендә : экономик, эчке сәяси, социаль, халыкара, информацион, хәрби, чик буе, экология һәм башка өлкәләрдә балансирланган мәнфәгатьләре җыелмасы.Милли куркынычсызлык теориясендә “тормыш өчен мөһим мәнфәгатьләр” – “жизненно важные интересы” төшенчәсе кулланыла. Тормыш өчен мөһим мәнфәгатьләр – аларны канәгатьләндерү шәхес, җәмгыять һәм дәүләтчелекне прогрессив үстерү һәм яшәтүне ышанычлы тәэмин итүче ихтыяҗлар берләшмәсе. </a:t>
            </a:r>
            <a:endParaRPr lang="ru-RU" dirty="0"/>
          </a:p>
        </p:txBody>
      </p:sp>
    </p:spTree>
    <p:extLst>
      <p:ext uri="{BB962C8B-B14F-4D97-AF65-F5344CB8AC3E}">
        <p14:creationId xmlns:p14="http://schemas.microsoft.com/office/powerpoint/2010/main" val="3393794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745067"/>
            <a:ext cx="10515600" cy="5685896"/>
          </a:xfrm>
        </p:spPr>
        <p:txBody>
          <a:bodyPr/>
          <a:lstStyle/>
          <a:p>
            <a:r>
              <a:rPr lang="tt-RU" dirty="0" smtClean="0"/>
              <a:t>Милли мәнфәгатьләр озак сроклы характерга ия. Дәүләтнең эчке һәм тышкы сәясәтендә бу мәнфәгатьләр түбәндәгеләрне билгели:</a:t>
            </a:r>
          </a:p>
          <a:p>
            <a:r>
              <a:rPr lang="tt-RU" dirty="0" smtClean="0"/>
              <a:t>Бу сәясәтнең төп максатлары</a:t>
            </a:r>
          </a:p>
          <a:p>
            <a:r>
              <a:rPr lang="tt-RU" dirty="0" smtClean="0"/>
              <a:t>Стратегик һәм агымдагы мәсьәләләр.</a:t>
            </a:r>
          </a:p>
          <a:p>
            <a:r>
              <a:rPr lang="tt-RU" dirty="0" smtClean="0"/>
              <a:t>Милли мәнфәгатьләр РФ Конституциясе һәм РФ законнары нигезендә эш итүче иҗтимагый оешмалар булышлыгында дәүләт хакимияте институтлары тарафыннан тормышка ашырыла.</a:t>
            </a:r>
            <a:endParaRPr lang="ru-RU" dirty="0"/>
          </a:p>
        </p:txBody>
      </p:sp>
    </p:spTree>
    <p:extLst>
      <p:ext uri="{BB962C8B-B14F-4D97-AF65-F5344CB8AC3E}">
        <p14:creationId xmlns:p14="http://schemas.microsoft.com/office/powerpoint/2010/main" val="585346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3675"/>
          </a:xfrm>
        </p:spPr>
        <p:txBody>
          <a:bodyPr>
            <a:normAutofit fontScale="90000"/>
          </a:bodyPr>
          <a:lstStyle/>
          <a:p>
            <a:endParaRPr lang="ru-RU" dirty="0"/>
          </a:p>
        </p:txBody>
      </p:sp>
      <p:sp>
        <p:nvSpPr>
          <p:cNvPr id="3" name="Объект 2"/>
          <p:cNvSpPr>
            <a:spLocks noGrp="1"/>
          </p:cNvSpPr>
          <p:nvPr>
            <p:ph idx="1"/>
          </p:nvPr>
        </p:nvSpPr>
        <p:spPr>
          <a:xfrm>
            <a:off x="838200" y="711200"/>
            <a:ext cx="10515600" cy="5465763"/>
          </a:xfrm>
        </p:spPr>
        <p:txBody>
          <a:bodyPr/>
          <a:lstStyle/>
          <a:p>
            <a:r>
              <a:rPr lang="tt-RU" dirty="0" smtClean="0"/>
              <a:t>Шәхес мәнфәгатьләре конституцион хокук һәм ирекләрне реализацияләүдән, шәхси куркынычсызлыкны тәэмин итүдән, тормыш дәрәҗәсе һәм сыйфатын үстерүдән, кеше һәм гражданинның физик, рухи һәм интеллектуаль үсешеннән гыйбарәт.</a:t>
            </a:r>
            <a:endParaRPr lang="ru-RU" dirty="0"/>
          </a:p>
        </p:txBody>
      </p:sp>
    </p:spTree>
    <p:extLst>
      <p:ext uri="{BB962C8B-B14F-4D97-AF65-F5344CB8AC3E}">
        <p14:creationId xmlns:p14="http://schemas.microsoft.com/office/powerpoint/2010/main" val="4170168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3675"/>
          </a:xfrm>
        </p:spPr>
        <p:txBody>
          <a:bodyPr>
            <a:normAutofit fontScale="90000"/>
          </a:bodyPr>
          <a:lstStyle/>
          <a:p>
            <a:endParaRPr lang="ru-RU" dirty="0"/>
          </a:p>
        </p:txBody>
      </p:sp>
      <p:sp>
        <p:nvSpPr>
          <p:cNvPr id="3" name="Объект 2"/>
          <p:cNvSpPr>
            <a:spLocks noGrp="1"/>
          </p:cNvSpPr>
          <p:nvPr>
            <p:ph idx="1"/>
          </p:nvPr>
        </p:nvSpPr>
        <p:spPr>
          <a:xfrm>
            <a:off x="838200" y="762000"/>
            <a:ext cx="10515600" cy="5414963"/>
          </a:xfrm>
        </p:spPr>
        <p:txBody>
          <a:bodyPr/>
          <a:lstStyle/>
          <a:p>
            <a:r>
              <a:rPr lang="tt-RU" dirty="0" smtClean="0"/>
              <a:t>Җәмгыять мәнфәгатьләре демократияне ныгытудан, хокукый социаль дәүләт төзүдән, иҗтимагый килешүгә ирешү һәм аны тәэмин итүдән, Россиянең рухи яңарышыннан гыйбарәт.</a:t>
            </a:r>
          </a:p>
          <a:p>
            <a:r>
              <a:rPr lang="tt-RU" dirty="0" smtClean="0"/>
              <a:t>Дәүләт мәнфәгатьләре конституцион стройның кагылгысызлыгыннан, Россиянең суверенитеты һәм территориаль бөтенлегеннән, сәяси, экономик һәм социаль тотрыклылыктан, закон үтәлешләрен тәэмин итү һәм хокукый тәртипне тәэмин итүдән, тигез хокуклы һәм үзара файдалы халыкара хезмәттәшлекне тәэмин итүдән гыйбарәт.</a:t>
            </a:r>
            <a:endParaRPr lang="ru-RU" dirty="0"/>
          </a:p>
        </p:txBody>
      </p:sp>
    </p:spTree>
    <p:extLst>
      <p:ext uri="{BB962C8B-B14F-4D97-AF65-F5344CB8AC3E}">
        <p14:creationId xmlns:p14="http://schemas.microsoft.com/office/powerpoint/2010/main" val="1894334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10608"/>
          </a:xfrm>
        </p:spPr>
        <p:txBody>
          <a:bodyPr>
            <a:normAutofit fontScale="90000"/>
          </a:bodyPr>
          <a:lstStyle/>
          <a:p>
            <a:endParaRPr lang="ru-RU" dirty="0"/>
          </a:p>
        </p:txBody>
      </p:sp>
      <p:sp>
        <p:nvSpPr>
          <p:cNvPr id="3" name="Объект 2"/>
          <p:cNvSpPr>
            <a:spLocks noGrp="1"/>
          </p:cNvSpPr>
          <p:nvPr>
            <p:ph idx="1"/>
          </p:nvPr>
        </p:nvSpPr>
        <p:spPr>
          <a:xfrm>
            <a:off x="838200" y="778933"/>
            <a:ext cx="10515600" cy="5398030"/>
          </a:xfrm>
        </p:spPr>
        <p:txBody>
          <a:bodyPr/>
          <a:lstStyle/>
          <a:p>
            <a:r>
              <a:rPr lang="tt-RU" dirty="0" smtClean="0"/>
              <a:t>Россиянең информацион даирәдәге милли мәнфәгатьләре гражданнарның информация алу һәм аны файдалануда конституцион хокук һәм ирекләрен тәэмин итүдән, заманча телекоммуникацион технологияләрне үстерүдән, дәүләти информацион ресурсларга санкцияләнмәгән керүдән саклаудан тора.</a:t>
            </a:r>
          </a:p>
          <a:p>
            <a:r>
              <a:rPr lang="tt-RU" dirty="0" smtClean="0"/>
              <a:t>Россия милли мәнфәгатьләренең мөһим өлешләре булып шәхес, җәмгяять һәм дәүләтне терроризмнан һәм табигый, техноген характердагы гадәттән тыш ситуацияләрдән һәм аларның нәтиҗәләреннән саклау, ә сугыш вакытында исә хәрби гамәлләр һәм бу гамәлләр аркасында барлыкка  килгән нәтиҗәләрдән саклау тора. </a:t>
            </a:r>
            <a:endParaRPr lang="ru-RU" dirty="0"/>
          </a:p>
        </p:txBody>
      </p:sp>
    </p:spTree>
    <p:extLst>
      <p:ext uri="{BB962C8B-B14F-4D97-AF65-F5344CB8AC3E}">
        <p14:creationId xmlns:p14="http://schemas.microsoft.com/office/powerpoint/2010/main" val="99996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10608"/>
          </a:xfrm>
        </p:spPr>
        <p:txBody>
          <a:bodyPr>
            <a:normAutofit fontScale="90000"/>
          </a:bodyPr>
          <a:lstStyle/>
          <a:p>
            <a:endParaRPr lang="ru-RU" dirty="0"/>
          </a:p>
        </p:txBody>
      </p:sp>
      <p:sp>
        <p:nvSpPr>
          <p:cNvPr id="3" name="Объект 2"/>
          <p:cNvSpPr>
            <a:spLocks noGrp="1"/>
          </p:cNvSpPr>
          <p:nvPr>
            <p:ph idx="1"/>
          </p:nvPr>
        </p:nvSpPr>
        <p:spPr>
          <a:xfrm>
            <a:off x="838200" y="745067"/>
            <a:ext cx="10515600" cy="5431896"/>
          </a:xfrm>
        </p:spPr>
        <p:txBody>
          <a:bodyPr>
            <a:normAutofit lnSpcReduction="10000"/>
          </a:bodyPr>
          <a:lstStyle/>
          <a:p>
            <a:r>
              <a:rPr lang="tt-RU" dirty="0" smtClean="0"/>
              <a:t>Милли куркынычсызлык өчен йомшак урыннар булып– уязвимости – ил экономикасы халәте, дәүләт власте һәм гражданлык җәмгыяте оештыруның камил булмавы, россия җәмгыятенең социаль поляризациясе, терроризм һәм оешкан җинаятьчелек булу, милләтара һәм халыкара мөнәсәбәтләрнең катлаулануы һ.б. тора.</a:t>
            </a:r>
          </a:p>
          <a:p>
            <a:r>
              <a:rPr lang="tt-RU" dirty="0" smtClean="0"/>
              <a:t>РФ нең информацион сферада милли куркынычсызлыгына янаулар көчәя.  Кайбер илләрнең дөнья информацион пространствосында баш булырга теләве, Россияне эчке һәм тышкы информацион базардан кысрыклап чыгаруга омтылышлар, кайбер илләр тарафыннан информацион сугыш концепциясе эшләнү, инфо-телекоммуникацион системаларның нормаль функөиональлеге бозылу, һ.б. Җитди куркыныч булып тора.</a:t>
            </a:r>
            <a:endParaRPr lang="ru-RU" dirty="0"/>
          </a:p>
        </p:txBody>
      </p:sp>
    </p:spTree>
    <p:extLst>
      <p:ext uri="{BB962C8B-B14F-4D97-AF65-F5344CB8AC3E}">
        <p14:creationId xmlns:p14="http://schemas.microsoft.com/office/powerpoint/2010/main" val="109174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3675"/>
          </a:xfrm>
        </p:spPr>
        <p:txBody>
          <a:bodyPr>
            <a:normAutofit fontScale="90000"/>
          </a:bodyPr>
          <a:lstStyle/>
          <a:p>
            <a:endParaRPr lang="ru-RU" dirty="0"/>
          </a:p>
        </p:txBody>
      </p:sp>
      <p:sp>
        <p:nvSpPr>
          <p:cNvPr id="3" name="Объект 2"/>
          <p:cNvSpPr>
            <a:spLocks noGrp="1"/>
          </p:cNvSpPr>
          <p:nvPr>
            <p:ph idx="1"/>
          </p:nvPr>
        </p:nvSpPr>
        <p:spPr>
          <a:xfrm>
            <a:off x="838200" y="694267"/>
            <a:ext cx="10515600" cy="5482696"/>
          </a:xfrm>
        </p:spPr>
        <p:txBody>
          <a:bodyPr/>
          <a:lstStyle/>
          <a:p>
            <a:r>
              <a:rPr lang="tt-RU" dirty="0" smtClean="0"/>
              <a:t>РФнең информацион куркынычсызлыгын тәэмин итүнең мөһим мәсъәләләре:</a:t>
            </a:r>
          </a:p>
          <a:p>
            <a:r>
              <a:rPr lang="tt-RU" dirty="0" smtClean="0"/>
              <a:t>РФ граңданнарының информацион эшчәнлек сферасында конституцион хокук һәм ирекләрен реализацияләү</a:t>
            </a:r>
          </a:p>
          <a:p>
            <a:r>
              <a:rPr lang="tt-RU" dirty="0" smtClean="0"/>
              <a:t>Ил информацион структурасын камилләштерү һәм саклау, Россияне дөнья информацион пространствосына интеграцияләү</a:t>
            </a:r>
          </a:p>
          <a:p>
            <a:r>
              <a:rPr lang="tt-RU" dirty="0" smtClean="0"/>
              <a:t>Информацион сферада конфронтация куркынычына каршы тору</a:t>
            </a:r>
            <a:endParaRPr lang="ru-RU" dirty="0"/>
          </a:p>
        </p:txBody>
      </p:sp>
    </p:spTree>
    <p:extLst>
      <p:ext uri="{BB962C8B-B14F-4D97-AF65-F5344CB8AC3E}">
        <p14:creationId xmlns:p14="http://schemas.microsoft.com/office/powerpoint/2010/main" val="784701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5942"/>
          </a:xfrm>
        </p:spPr>
        <p:txBody>
          <a:bodyPr>
            <a:normAutofit fontScale="90000"/>
          </a:bodyPr>
          <a:lstStyle/>
          <a:p>
            <a:endParaRPr lang="ru-RU" dirty="0"/>
          </a:p>
        </p:txBody>
      </p:sp>
      <p:sp>
        <p:nvSpPr>
          <p:cNvPr id="3" name="Объект 2"/>
          <p:cNvSpPr>
            <a:spLocks noGrp="1"/>
          </p:cNvSpPr>
          <p:nvPr>
            <p:ph idx="1"/>
          </p:nvPr>
        </p:nvSpPr>
        <p:spPr>
          <a:xfrm>
            <a:off x="838200" y="660400"/>
            <a:ext cx="10515600" cy="5516563"/>
          </a:xfrm>
        </p:spPr>
        <p:txBody>
          <a:bodyPr>
            <a:normAutofit fontScale="85000" lnSpcReduction="20000"/>
          </a:bodyPr>
          <a:lstStyle/>
          <a:p>
            <a:r>
              <a:rPr lang="tt-RU" dirty="0" smtClean="0"/>
              <a:t>Информатизация хәзерге заман җәмгыятенең төп күренешләренән берсе. Информацион технологияләрнең куркынычсызлыгын тәэмин итүнең актуальлеге һәм мөһимлеге түбәндәге факторлардан чыга:</a:t>
            </a:r>
          </a:p>
          <a:p>
            <a:r>
              <a:rPr lang="tt-RU" dirty="0" smtClean="0"/>
              <a:t>Хәзерге заман компҗютерларының егәрлеге кискен арту һәм аларны файдалану гадиләшү</a:t>
            </a:r>
          </a:p>
          <a:p>
            <a:r>
              <a:rPr lang="tt-RU" dirty="0" smtClean="0"/>
              <a:t>Компьютер ярдәмендә эшкәртелүче информация күләме кискен арту</a:t>
            </a:r>
          </a:p>
          <a:p>
            <a:r>
              <a:rPr lang="tt-RU" dirty="0" smtClean="0"/>
              <a:t>Бердәм мәгълүмат базаларында төрле макксаттагы һәм төрле затларныкы булган информация туплану</a:t>
            </a:r>
          </a:p>
          <a:p>
            <a:r>
              <a:rPr lang="tt-RU" dirty="0" smtClean="0"/>
              <a:t>Шәхси компьютерлар паркы кискен арту һәм аларны барлык сферада дип әйтерлк куллану</a:t>
            </a:r>
          </a:p>
          <a:p>
            <a:r>
              <a:rPr lang="tt-RU" dirty="0" smtClean="0"/>
              <a:t>Исәпләү ресурсларына һәм мәгълүмат массивына турыдан-туры керә алган кулланучылар даирәсенең кискен артуы</a:t>
            </a:r>
          </a:p>
          <a:p>
            <a:r>
              <a:rPr lang="tt-RU" dirty="0" smtClean="0"/>
              <a:t>Куркынычсызлыкның минималь таләпләренә дә җавап бирмәгән програм чаралар үсеше</a:t>
            </a:r>
          </a:p>
          <a:p>
            <a:r>
              <a:rPr lang="tt-RU" dirty="0" smtClean="0"/>
              <a:t>Челтәр технологияләренең һәр кайда үтеп керүе</a:t>
            </a:r>
          </a:p>
          <a:p>
            <a:r>
              <a:rPr lang="tt-RU" dirty="0" smtClean="0"/>
              <a:t>Глобаль Интернет челтәре үсеше</a:t>
            </a:r>
          </a:p>
          <a:p>
            <a:endParaRPr lang="ru-RU" dirty="0"/>
          </a:p>
        </p:txBody>
      </p:sp>
    </p:spTree>
    <p:extLst>
      <p:ext uri="{BB962C8B-B14F-4D97-AF65-F5344CB8AC3E}">
        <p14:creationId xmlns:p14="http://schemas.microsoft.com/office/powerpoint/2010/main" val="1425314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6742"/>
          </a:xfrm>
        </p:spPr>
        <p:txBody>
          <a:bodyPr>
            <a:normAutofit fontScale="90000"/>
          </a:bodyPr>
          <a:lstStyle/>
          <a:p>
            <a:endParaRPr lang="ru-RU" dirty="0"/>
          </a:p>
        </p:txBody>
      </p:sp>
      <p:sp>
        <p:nvSpPr>
          <p:cNvPr id="3" name="Объект 2"/>
          <p:cNvSpPr>
            <a:spLocks noGrp="1"/>
          </p:cNvSpPr>
          <p:nvPr>
            <p:ph idx="1"/>
          </p:nvPr>
        </p:nvSpPr>
        <p:spPr>
          <a:xfrm>
            <a:off x="838200" y="694267"/>
            <a:ext cx="10515600" cy="5482696"/>
          </a:xfrm>
        </p:spPr>
        <p:txBody>
          <a:bodyPr/>
          <a:lstStyle/>
          <a:p>
            <a:r>
              <a:rPr lang="tt-RU" dirty="0" smtClean="0"/>
              <a:t>РФ информацион куркынычсызлык доктринасы информацион сферадагы милли мәнфәгатьләрнең ике классификациясен бирә:</a:t>
            </a:r>
          </a:p>
          <a:p>
            <a:r>
              <a:rPr lang="tt-RU" dirty="0" smtClean="0"/>
              <a:t>Беренче классификация мәнфәгатьләрнең кемгә каравыннан чыгып үткәрелә</a:t>
            </a:r>
          </a:p>
          <a:p>
            <a:r>
              <a:rPr lang="tt-RU" dirty="0" smtClean="0"/>
              <a:t>Икенче классификация мәнфәгатьләр мөһимлегеннән чыгып башкарыла</a:t>
            </a:r>
            <a:endParaRPr lang="ru-RU" dirty="0"/>
          </a:p>
        </p:txBody>
      </p:sp>
    </p:spTree>
    <p:extLst>
      <p:ext uri="{BB962C8B-B14F-4D97-AF65-F5344CB8AC3E}">
        <p14:creationId xmlns:p14="http://schemas.microsoft.com/office/powerpoint/2010/main" val="82916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3675"/>
          </a:xfrm>
        </p:spPr>
        <p:txBody>
          <a:bodyPr>
            <a:normAutofit fontScale="90000"/>
          </a:bodyPr>
          <a:lstStyle/>
          <a:p>
            <a:endParaRPr lang="ru-RU" dirty="0"/>
          </a:p>
        </p:txBody>
      </p:sp>
      <p:sp>
        <p:nvSpPr>
          <p:cNvPr id="3" name="Объект 2"/>
          <p:cNvSpPr>
            <a:spLocks noGrp="1"/>
          </p:cNvSpPr>
          <p:nvPr>
            <p:ph idx="1"/>
          </p:nvPr>
        </p:nvSpPr>
        <p:spPr>
          <a:xfrm>
            <a:off x="838200" y="863600"/>
            <a:ext cx="10515600" cy="5313363"/>
          </a:xfrm>
        </p:spPr>
        <p:txBody>
          <a:bodyPr/>
          <a:lstStyle/>
          <a:p>
            <a:r>
              <a:rPr lang="tt-RU" dirty="0" smtClean="0"/>
              <a:t>Беренче классификация: шәхес, җәмгыять, дәүләтнең информацион сферадагы мәнфәгатьләре</a:t>
            </a:r>
            <a:endParaRPr lang="ru-RU" dirty="0"/>
          </a:p>
        </p:txBody>
      </p:sp>
    </p:spTree>
    <p:extLst>
      <p:ext uri="{BB962C8B-B14F-4D97-AF65-F5344CB8AC3E}">
        <p14:creationId xmlns:p14="http://schemas.microsoft.com/office/powerpoint/2010/main" val="3018369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32342"/>
          </a:xfrm>
        </p:spPr>
        <p:txBody>
          <a:bodyPr>
            <a:normAutofit fontScale="90000"/>
          </a:bodyPr>
          <a:lstStyle/>
          <a:p>
            <a:r>
              <a:rPr lang="tt-RU" dirty="0" smtClean="0"/>
              <a:t>Шәхес мәнфәгатьләре</a:t>
            </a:r>
            <a:endParaRPr lang="ru-RU" dirty="0"/>
          </a:p>
        </p:txBody>
      </p:sp>
      <p:sp>
        <p:nvSpPr>
          <p:cNvPr id="3" name="Объект 2"/>
          <p:cNvSpPr>
            <a:spLocks noGrp="1"/>
          </p:cNvSpPr>
          <p:nvPr>
            <p:ph idx="1"/>
          </p:nvPr>
        </p:nvSpPr>
        <p:spPr>
          <a:xfrm>
            <a:off x="838200" y="897468"/>
            <a:ext cx="10515600" cy="5279495"/>
          </a:xfrm>
        </p:spPr>
        <p:txBody>
          <a:bodyPr/>
          <a:lstStyle/>
          <a:p>
            <a:r>
              <a:rPr lang="tt-RU" dirty="0" smtClean="0"/>
              <a:t>Информация куллануга конституцион хокукны реализацияләү</a:t>
            </a:r>
          </a:p>
          <a:p>
            <a:r>
              <a:rPr lang="tt-RU" dirty="0" smtClean="0"/>
              <a:t>Информацияне закон тарафыннан тыелмаган эшчәнлектә файдалану</a:t>
            </a:r>
          </a:p>
          <a:p>
            <a:r>
              <a:rPr lang="tt-RU" dirty="0" smtClean="0"/>
              <a:t>Физик, рухи, интеллектуаль үсеш</a:t>
            </a:r>
          </a:p>
          <a:p>
            <a:r>
              <a:rPr lang="tt-RU" dirty="0" smtClean="0"/>
              <a:t>Шәхси куркынычсызлыкны тәэмин итүче информацияне саклау</a:t>
            </a:r>
            <a:endParaRPr lang="ru-RU" dirty="0"/>
          </a:p>
        </p:txBody>
      </p:sp>
    </p:spTree>
    <p:extLst>
      <p:ext uri="{BB962C8B-B14F-4D97-AF65-F5344CB8AC3E}">
        <p14:creationId xmlns:p14="http://schemas.microsoft.com/office/powerpoint/2010/main" val="1685623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81542"/>
          </a:xfrm>
        </p:spPr>
        <p:txBody>
          <a:bodyPr>
            <a:normAutofit fontScale="90000"/>
          </a:bodyPr>
          <a:lstStyle/>
          <a:p>
            <a:r>
              <a:rPr lang="tt-RU" dirty="0" smtClean="0"/>
              <a:t>Җәмгыять мәнфәгатьләре</a:t>
            </a:r>
            <a:endParaRPr lang="ru-RU" dirty="0"/>
          </a:p>
        </p:txBody>
      </p:sp>
      <p:sp>
        <p:nvSpPr>
          <p:cNvPr id="3" name="Объект 2"/>
          <p:cNvSpPr>
            <a:spLocks noGrp="1"/>
          </p:cNvSpPr>
          <p:nvPr>
            <p:ph idx="1"/>
          </p:nvPr>
        </p:nvSpPr>
        <p:spPr>
          <a:xfrm>
            <a:off x="838200" y="982133"/>
            <a:ext cx="10515600" cy="5194830"/>
          </a:xfrm>
        </p:spPr>
        <p:txBody>
          <a:bodyPr/>
          <a:lstStyle/>
          <a:p>
            <a:r>
              <a:rPr lang="tt-RU" dirty="0" smtClean="0"/>
              <a:t>Шәхеснең информацион сферадагы мәнфәгатьләрен тәэмин итү</a:t>
            </a:r>
          </a:p>
          <a:p>
            <a:r>
              <a:rPr lang="tt-RU" dirty="0" smtClean="0"/>
              <a:t>Демократияне ныгыту, хокукый, социаль дәүләт төзү</a:t>
            </a:r>
          </a:p>
          <a:p>
            <a:r>
              <a:rPr lang="tt-RU" dirty="0" smtClean="0"/>
              <a:t>Җәмгыятьтә килешү булдыру һәм аны тәэмин итү</a:t>
            </a:r>
          </a:p>
          <a:p>
            <a:r>
              <a:rPr lang="tt-RU" smtClean="0"/>
              <a:t>Россиянең рухи яңарышы </a:t>
            </a:r>
            <a:endParaRPr lang="tt-RU" dirty="0" smtClean="0"/>
          </a:p>
          <a:p>
            <a:endParaRPr lang="ru-RU" dirty="0"/>
          </a:p>
        </p:txBody>
      </p:sp>
    </p:spTree>
    <p:extLst>
      <p:ext uri="{BB962C8B-B14F-4D97-AF65-F5344CB8AC3E}">
        <p14:creationId xmlns:p14="http://schemas.microsoft.com/office/powerpoint/2010/main" val="3200325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49028"/>
          </a:xfrm>
        </p:spPr>
        <p:txBody>
          <a:bodyPr>
            <a:normAutofit fontScale="90000"/>
          </a:bodyPr>
          <a:lstStyle/>
          <a:p>
            <a:r>
              <a:rPr lang="tt-RU" dirty="0" smtClean="0"/>
              <a:t>Дәүләт мәнфәгатьләре</a:t>
            </a:r>
            <a:endParaRPr lang="ru-RU" dirty="0"/>
          </a:p>
        </p:txBody>
      </p:sp>
      <p:sp>
        <p:nvSpPr>
          <p:cNvPr id="3" name="Объект 2"/>
          <p:cNvSpPr>
            <a:spLocks noGrp="1"/>
          </p:cNvSpPr>
          <p:nvPr>
            <p:ph idx="1"/>
          </p:nvPr>
        </p:nvSpPr>
        <p:spPr>
          <a:xfrm>
            <a:off x="838200" y="1047404"/>
            <a:ext cx="10515600" cy="5129559"/>
          </a:xfrm>
        </p:spPr>
        <p:txBody>
          <a:bodyPr/>
          <a:lstStyle/>
          <a:p>
            <a:r>
              <a:rPr lang="tt-RU" dirty="0" smtClean="0"/>
              <a:t>Россия информацион инфраструктурасының гармонияле үсеше</a:t>
            </a:r>
          </a:p>
          <a:p>
            <a:r>
              <a:rPr lang="tt-RU" dirty="0" smtClean="0"/>
              <a:t>Кеше һәм гражданинның информация алу һәм аны файдалануда конституцион хокукларын реализацияләү</a:t>
            </a:r>
          </a:p>
          <a:p>
            <a:r>
              <a:rPr lang="tt-RU" dirty="0" smtClean="0"/>
              <a:t>Россиянең конституцион строеның, суверенитетының һәм территориаль бөтенлегенең кагылгысызлыгы</a:t>
            </a:r>
          </a:p>
          <a:p>
            <a:r>
              <a:rPr lang="tt-RU" dirty="0" smtClean="0"/>
              <a:t>Сәяси, экономик һәм социаль стабилҗлек</a:t>
            </a:r>
          </a:p>
          <a:p>
            <a:r>
              <a:rPr lang="tt-RU" dirty="0" smtClean="0"/>
              <a:t>Законлыкны һәм хокук тәртибен тәэмин итү</a:t>
            </a:r>
          </a:p>
          <a:p>
            <a:r>
              <a:rPr lang="tt-RU" dirty="0" smtClean="0"/>
              <a:t>Тигез хокуклы һәм үзара файдалы халыкара хезмәттәшлекне үстерү</a:t>
            </a:r>
            <a:endParaRPr lang="ru-RU" dirty="0"/>
          </a:p>
        </p:txBody>
      </p:sp>
    </p:spTree>
    <p:extLst>
      <p:ext uri="{BB962C8B-B14F-4D97-AF65-F5344CB8AC3E}">
        <p14:creationId xmlns:p14="http://schemas.microsoft.com/office/powerpoint/2010/main" val="3178936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dirty="0" smtClean="0"/>
              <a:t>РФ информацион сферасында хәвефләр һәм аларның чыганаклары (доктрина буенча)</a:t>
            </a:r>
            <a:endParaRPr lang="ru-RU" dirty="0"/>
          </a:p>
        </p:txBody>
      </p:sp>
      <p:sp>
        <p:nvSpPr>
          <p:cNvPr id="3" name="Объект 2"/>
          <p:cNvSpPr>
            <a:spLocks noGrp="1"/>
          </p:cNvSpPr>
          <p:nvPr>
            <p:ph idx="1"/>
          </p:nvPr>
        </p:nvSpPr>
        <p:spPr/>
        <p:txBody>
          <a:bodyPr/>
          <a:lstStyle/>
          <a:p>
            <a:r>
              <a:rPr lang="tt-RU" dirty="0" smtClean="0"/>
              <a:t>Кеше һәм гражданинның рухи өлкәдә һәм мәгълүмати эшчәнлек өлкәсендә конституцион хокуклары һәм ирекләренә кагылышлы хәвефләр</a:t>
            </a:r>
          </a:p>
          <a:p>
            <a:r>
              <a:rPr lang="tt-RU" dirty="0" smtClean="0"/>
              <a:t>РФ дәүләт сәясәтен информаөион тәэмин итү өлкәсендәге хәвефләр</a:t>
            </a:r>
          </a:p>
          <a:p>
            <a:r>
              <a:rPr lang="tt-RU" dirty="0" smtClean="0"/>
              <a:t>Илдә информаөион индучтрия үсешенә хәвефләр; </a:t>
            </a:r>
          </a:p>
          <a:p>
            <a:r>
              <a:rPr lang="tt-RU" dirty="0" smtClean="0"/>
              <a:t>Россия территориясендә булган һәм төзелүче информаөион һәм телекоммуникаөион чараларның куркынычсызлыгына янаган хәвефләр</a:t>
            </a:r>
            <a:endParaRPr lang="ru-RU" dirty="0"/>
          </a:p>
        </p:txBody>
      </p:sp>
    </p:spTree>
    <p:extLst>
      <p:ext uri="{BB962C8B-B14F-4D97-AF65-F5344CB8AC3E}">
        <p14:creationId xmlns:p14="http://schemas.microsoft.com/office/powerpoint/2010/main" val="2916585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565265"/>
            <a:ext cx="10515600" cy="5611698"/>
          </a:xfrm>
        </p:spPr>
        <p:txBody>
          <a:bodyPr>
            <a:normAutofit fontScale="85000" lnSpcReduction="20000"/>
          </a:bodyPr>
          <a:lstStyle/>
          <a:p>
            <a:r>
              <a:rPr lang="tt-RU" dirty="0" smtClean="0"/>
              <a:t>РФ информацион куркынычсызлыгына янаган хәвефләр чыганагы эчке һәм тышкы булырга мөмкин.</a:t>
            </a:r>
          </a:p>
          <a:p>
            <a:r>
              <a:rPr lang="tt-RU" dirty="0" smtClean="0"/>
              <a:t>Тышкы чыганаклар:</a:t>
            </a:r>
          </a:p>
          <a:p>
            <a:r>
              <a:rPr lang="tt-RU" dirty="0" smtClean="0"/>
              <a:t>Чит ил сәяси, экономик, хәрби, разведка һәм информаөион структураларының информаөион сферада РФ мәнфәгатьләренә каршы алып барган эшләре</a:t>
            </a:r>
          </a:p>
          <a:p>
            <a:r>
              <a:rPr lang="tt-RU" dirty="0" smtClean="0"/>
              <a:t>Бер төркем илләрнең Россияне халыкара информацион пространстводан кысрыклап чыгарырга һәм аның мәнфәгатьләрен кыерсытырга теләве</a:t>
            </a:r>
          </a:p>
          <a:p>
            <a:r>
              <a:rPr lang="tt-RU" dirty="0" smtClean="0"/>
              <a:t>Халыкара террористик оешмалар эшчәнлеге</a:t>
            </a:r>
          </a:p>
          <a:p>
            <a:r>
              <a:rPr lang="tt-RU" dirty="0" smtClean="0"/>
              <a:t>Әйдәүче державаларның технологик яктан бик нык алга ыргылуы һәм аларның конкуренциягә сәләтле Россия информаөион технологияләре булдыруга каршы торуы</a:t>
            </a:r>
          </a:p>
          <a:p>
            <a:r>
              <a:rPr lang="tt-RU" dirty="0" smtClean="0"/>
              <a:t>Чит илләрнең космик, һава, җирдәге һәм техник разведка чаралары эшчәнлеге</a:t>
            </a:r>
          </a:p>
          <a:p>
            <a:r>
              <a:rPr lang="tt-RU" dirty="0" smtClean="0"/>
              <a:t>Бер төркем дәүләтләр тарафыннан информаөион сугыш концепөиясе эшләнүе </a:t>
            </a:r>
            <a:endParaRPr lang="ru-RU" dirty="0"/>
          </a:p>
        </p:txBody>
      </p:sp>
    </p:spTree>
    <p:extLst>
      <p:ext uri="{BB962C8B-B14F-4D97-AF65-F5344CB8AC3E}">
        <p14:creationId xmlns:p14="http://schemas.microsoft.com/office/powerpoint/2010/main" val="516143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tt-RU" dirty="0" smtClean="0"/>
              <a:t>Эчке чыганаклар:</a:t>
            </a:r>
            <a:endParaRPr lang="ru-RU" dirty="0"/>
          </a:p>
        </p:txBody>
      </p:sp>
      <p:sp>
        <p:nvSpPr>
          <p:cNvPr id="3" name="Объект 2"/>
          <p:cNvSpPr>
            <a:spLocks noGrp="1"/>
          </p:cNvSpPr>
          <p:nvPr>
            <p:ph idx="1"/>
          </p:nvPr>
        </p:nvSpPr>
        <p:spPr>
          <a:xfrm>
            <a:off x="838200" y="1030778"/>
            <a:ext cx="10515600" cy="5146185"/>
          </a:xfrm>
        </p:spPr>
        <p:txBody>
          <a:bodyPr>
            <a:normAutofit fontScale="92500" lnSpcReduction="10000"/>
          </a:bodyPr>
          <a:lstStyle/>
          <a:p>
            <a:r>
              <a:rPr lang="tt-RU" dirty="0" smtClean="0"/>
              <a:t>Ил сәнәгать тармакларының критик халәте</a:t>
            </a:r>
          </a:p>
          <a:p>
            <a:r>
              <a:rPr lang="tt-RU" dirty="0" smtClean="0"/>
              <a:t>Начар криминоген обстановка</a:t>
            </a:r>
          </a:p>
          <a:p>
            <a:r>
              <a:rPr lang="tt-RU" dirty="0" smtClean="0"/>
              <a:t>Дәүләт властенең федераль органнары эшчәнлегенең информацион куркынычсызлыкны тәэмин итү өлкәсендә  координациясе җитәрлек булмау; </a:t>
            </a:r>
          </a:p>
          <a:p>
            <a:r>
              <a:rPr lang="tt-RU" dirty="0" smtClean="0"/>
              <a:t>Информацион сферада мөнәсәбәтләрне көйләүче хокукый норматив базаның җитәрлек эшләнгән булмавы</a:t>
            </a:r>
          </a:p>
          <a:p>
            <a:r>
              <a:rPr lang="tt-RU" dirty="0" smtClean="0"/>
              <a:t>Гражданлык җәмгыяте институтларының җитәрлек дәрәҗәдә үскән булмавы һәм Россиядә информацион базарның үсешенә контроль җитәрлек булмау</a:t>
            </a:r>
          </a:p>
          <a:p>
            <a:r>
              <a:rPr lang="tt-RU" dirty="0" smtClean="0"/>
              <a:t>РФ информацион куркынычсызлыгын тәэмин итүче чараларның җитәрлек дәрәҗәдә финансланмавы</a:t>
            </a:r>
          </a:p>
          <a:p>
            <a:r>
              <a:rPr lang="tt-RU" dirty="0" smtClean="0"/>
              <a:t>Дәүләтнең экономик егәрлеге җитәрлек булмау </a:t>
            </a:r>
            <a:endParaRPr lang="ru-RU" dirty="0"/>
          </a:p>
        </p:txBody>
      </p:sp>
    </p:spTree>
    <p:extLst>
      <p:ext uri="{BB962C8B-B14F-4D97-AF65-F5344CB8AC3E}">
        <p14:creationId xmlns:p14="http://schemas.microsoft.com/office/powerpoint/2010/main" val="4135396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3515"/>
          </a:xfrm>
        </p:spPr>
        <p:txBody>
          <a:bodyPr>
            <a:normAutofit fontScale="90000"/>
          </a:bodyPr>
          <a:lstStyle/>
          <a:p>
            <a:endParaRPr lang="ru-RU" dirty="0"/>
          </a:p>
        </p:txBody>
      </p:sp>
      <p:sp>
        <p:nvSpPr>
          <p:cNvPr id="3" name="Объект 2"/>
          <p:cNvSpPr>
            <a:spLocks noGrp="1"/>
          </p:cNvSpPr>
          <p:nvPr>
            <p:ph idx="1"/>
          </p:nvPr>
        </p:nvSpPr>
        <p:spPr>
          <a:xfrm>
            <a:off x="838200" y="798022"/>
            <a:ext cx="10515600" cy="5378941"/>
          </a:xfrm>
        </p:spPr>
        <p:txBody>
          <a:bodyPr/>
          <a:lstStyle/>
          <a:p>
            <a:r>
              <a:rPr lang="tt-RU" dirty="0" smtClean="0"/>
              <a:t>Мәгариф һәм тәрбия системасы эффективлыгы түбәнәю, информацион куркынычсызлык өлкәсендә эшләүче квалификацияле кадрлар җитмәү</a:t>
            </a:r>
          </a:p>
          <a:p>
            <a:r>
              <a:rPr lang="tt-RU" dirty="0" smtClean="0"/>
              <a:t>Дәүләт власте органнарының үз эшләре хакында мәгълүматны җитәрлек бирмәве. </a:t>
            </a:r>
          </a:p>
          <a:p>
            <a:r>
              <a:rPr lang="tt-RU" dirty="0" smtClean="0"/>
              <a:t>Россиянең әйдәп баручы державалардан информатизация буенча калышуы</a:t>
            </a:r>
            <a:endParaRPr lang="ru-RU" dirty="0"/>
          </a:p>
        </p:txBody>
      </p:sp>
    </p:spTree>
    <p:extLst>
      <p:ext uri="{BB962C8B-B14F-4D97-AF65-F5344CB8AC3E}">
        <p14:creationId xmlns:p14="http://schemas.microsoft.com/office/powerpoint/2010/main" val="628618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tt-RU" dirty="0" smtClean="0"/>
              <a:t>РФ информацион куркынычсызлыгын дәүләт дәрәҗәсендә тәэмин итүнең гомуми структурасы</a:t>
            </a:r>
            <a:endParaRPr lang="ru-RU" dirty="0"/>
          </a:p>
        </p:txBody>
      </p:sp>
    </p:spTree>
    <p:extLst>
      <p:ext uri="{BB962C8B-B14F-4D97-AF65-F5344CB8AC3E}">
        <p14:creationId xmlns:p14="http://schemas.microsoft.com/office/powerpoint/2010/main" val="3589847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53166" y="698326"/>
            <a:ext cx="5997843" cy="5481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3316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759417"/>
            <a:ext cx="10515600" cy="5417546"/>
          </a:xfrm>
        </p:spPr>
        <p:txBody>
          <a:bodyPr>
            <a:normAutofit lnSpcReduction="10000"/>
          </a:bodyPr>
          <a:lstStyle/>
          <a:p>
            <a:r>
              <a:rPr lang="tt-RU" dirty="0" smtClean="0"/>
              <a:t>Информацион куркынычсызлыкны тәэмин итүнең дәүләт системасы структурасын тирәнрәк карыйк.</a:t>
            </a:r>
          </a:p>
          <a:p>
            <a:r>
              <a:rPr lang="tt-RU" dirty="0" smtClean="0"/>
              <a:t>Информация саклау буенча дәүләт структураларының гамәлләрен координаөияләүче төп орган булып дәүләт серен саклау буенча Ведомствоара комиссия тора (</a:t>
            </a:r>
            <a:r>
              <a:rPr lang="ru-RU" dirty="0"/>
              <a:t>Межведомственная комиссия по защите государственной тайны</a:t>
            </a:r>
            <a:r>
              <a:rPr lang="tt-RU" dirty="0" smtClean="0"/>
              <a:t>). Ул РФ президентының </a:t>
            </a:r>
            <a:r>
              <a:rPr lang="ru-RU" dirty="0"/>
              <a:t>№ 1108 </a:t>
            </a:r>
            <a:r>
              <a:rPr lang="tt-RU" dirty="0" smtClean="0"/>
              <a:t> указы белән 8.11.1995 тә төзелгән. Ул “техник каналлар аша югалырга мөмкин булган информацияне саклау дәүләт системасы” ( “</a:t>
            </a:r>
            <a:r>
              <a:rPr lang="ru-RU" dirty="0" smtClean="0"/>
              <a:t>Государственная </a:t>
            </a:r>
            <a:r>
              <a:rPr lang="ru-RU" dirty="0"/>
              <a:t>системы защиты информации от утечки по техническим каналам</a:t>
            </a:r>
            <a:r>
              <a:rPr lang="tt-RU" dirty="0" smtClean="0"/>
              <a:t>”) (РФ хөкүмәте карары </a:t>
            </a:r>
            <a:r>
              <a:rPr lang="ru-RU" dirty="0"/>
              <a:t>№</a:t>
            </a:r>
            <a:r>
              <a:rPr lang="ru-RU" dirty="0" smtClean="0"/>
              <a:t>912-51, </a:t>
            </a:r>
            <a:r>
              <a:rPr lang="ru-RU" dirty="0"/>
              <a:t>15.09.1993 </a:t>
            </a:r>
            <a:r>
              <a:rPr lang="ru-RU" dirty="0" smtClean="0"/>
              <a:t>) </a:t>
            </a:r>
            <a:r>
              <a:rPr lang="ru-RU" dirty="0" err="1" smtClean="0"/>
              <a:t>кысаларында</a:t>
            </a:r>
            <a:r>
              <a:rPr lang="ru-RU" dirty="0" smtClean="0"/>
              <a:t> </a:t>
            </a:r>
            <a:r>
              <a:rPr lang="ru-RU" dirty="0" err="1" smtClean="0"/>
              <a:t>эш</a:t>
            </a:r>
            <a:r>
              <a:rPr lang="ru-RU" dirty="0" smtClean="0"/>
              <a:t> </a:t>
            </a:r>
            <a:r>
              <a:rPr lang="ru-RU" dirty="0" err="1" smtClean="0"/>
              <a:t>итә.Мәгълүмат</a:t>
            </a:r>
            <a:r>
              <a:rPr lang="ru-RU" dirty="0" smtClean="0"/>
              <a:t> </a:t>
            </a:r>
            <a:r>
              <a:rPr lang="ru-RU" dirty="0" err="1" smtClean="0"/>
              <a:t>саклау</a:t>
            </a:r>
            <a:r>
              <a:rPr lang="ru-RU" dirty="0" smtClean="0"/>
              <a:t> </a:t>
            </a:r>
            <a:r>
              <a:rPr lang="ru-RU" dirty="0" err="1" smtClean="0"/>
              <a:t>буенча</a:t>
            </a:r>
            <a:r>
              <a:rPr lang="ru-RU" dirty="0" smtClean="0"/>
              <a:t> </a:t>
            </a:r>
            <a:r>
              <a:rPr lang="ru-RU" dirty="0" err="1" smtClean="0"/>
              <a:t>дәүләт</a:t>
            </a:r>
            <a:r>
              <a:rPr lang="ru-RU" dirty="0" smtClean="0"/>
              <a:t> </a:t>
            </a:r>
            <a:r>
              <a:rPr lang="ru-RU" dirty="0" err="1" smtClean="0"/>
              <a:t>системасының</a:t>
            </a:r>
            <a:r>
              <a:rPr lang="ru-RU" dirty="0" smtClean="0"/>
              <a:t> </a:t>
            </a:r>
            <a:r>
              <a:rPr lang="ru-RU" dirty="0" err="1" smtClean="0"/>
              <a:t>төп</a:t>
            </a:r>
            <a:r>
              <a:rPr lang="ru-RU" dirty="0" smtClean="0"/>
              <a:t> </a:t>
            </a:r>
            <a:r>
              <a:rPr lang="ru-RU" dirty="0" err="1" smtClean="0"/>
              <a:t>мәсьәләсе</a:t>
            </a:r>
            <a:r>
              <a:rPr lang="ru-RU" dirty="0" smtClean="0"/>
              <a:t> </a:t>
            </a:r>
            <a:r>
              <a:rPr lang="ru-RU" dirty="0" err="1" smtClean="0"/>
              <a:t>булып</a:t>
            </a:r>
            <a:r>
              <a:rPr lang="ru-RU" dirty="0" smtClean="0"/>
              <a:t> </a:t>
            </a:r>
            <a:r>
              <a:rPr lang="ru-RU" dirty="0" err="1" smtClean="0"/>
              <a:t>бердәм</a:t>
            </a:r>
            <a:r>
              <a:rPr lang="ru-RU" dirty="0" smtClean="0"/>
              <a:t> техник </a:t>
            </a:r>
            <a:r>
              <a:rPr lang="ru-RU" dirty="0" err="1" smtClean="0"/>
              <a:t>сәясәт</a:t>
            </a:r>
            <a:r>
              <a:rPr lang="ru-RU" dirty="0" smtClean="0"/>
              <a:t> </a:t>
            </a:r>
            <a:r>
              <a:rPr lang="ru-RU" dirty="0" err="1" smtClean="0"/>
              <a:t>үткәрү</a:t>
            </a:r>
            <a:r>
              <a:rPr lang="ru-RU" dirty="0" smtClean="0"/>
              <a:t>, экономик, </a:t>
            </a:r>
            <a:r>
              <a:rPr lang="ru-RU" dirty="0" err="1" smtClean="0"/>
              <a:t>сәяси</a:t>
            </a:r>
            <a:r>
              <a:rPr lang="ru-RU" dirty="0" smtClean="0"/>
              <a:t>, </a:t>
            </a:r>
            <a:r>
              <a:rPr lang="ru-RU" dirty="0" err="1" smtClean="0"/>
              <a:t>фәнни</a:t>
            </a:r>
            <a:r>
              <a:rPr lang="ru-RU" dirty="0" smtClean="0"/>
              <a:t>-техник </a:t>
            </a:r>
            <a:r>
              <a:rPr lang="ru-RU" dirty="0" err="1" smtClean="0"/>
              <a:t>һәм</a:t>
            </a:r>
            <a:r>
              <a:rPr lang="ru-RU" dirty="0" smtClean="0"/>
              <a:t> башка </a:t>
            </a:r>
            <a:r>
              <a:rPr lang="ru-RU" dirty="0" err="1" smtClean="0"/>
              <a:t>өлкәләрдә</a:t>
            </a:r>
            <a:r>
              <a:rPr lang="ru-RU" dirty="0" smtClean="0"/>
              <a:t> </a:t>
            </a:r>
            <a:r>
              <a:rPr lang="ru-RU" dirty="0" err="1" smtClean="0"/>
              <a:t>мәгълүмат</a:t>
            </a:r>
            <a:r>
              <a:rPr lang="ru-RU" dirty="0" smtClean="0"/>
              <a:t> </a:t>
            </a:r>
            <a:r>
              <a:rPr lang="ru-RU" dirty="0" err="1" smtClean="0"/>
              <a:t>саклау</a:t>
            </a:r>
            <a:r>
              <a:rPr lang="ru-RU" dirty="0" smtClean="0"/>
              <a:t> </a:t>
            </a:r>
            <a:r>
              <a:rPr lang="ru-RU" dirty="0" err="1" smtClean="0"/>
              <a:t>буенча</a:t>
            </a:r>
            <a:r>
              <a:rPr lang="ru-RU" dirty="0" smtClean="0"/>
              <a:t> </a:t>
            </a:r>
            <a:r>
              <a:rPr lang="ru-RU" dirty="0" err="1" smtClean="0"/>
              <a:t>эшне</a:t>
            </a:r>
            <a:r>
              <a:rPr lang="ru-RU" dirty="0" smtClean="0"/>
              <a:t> </a:t>
            </a:r>
            <a:r>
              <a:rPr lang="ru-RU" dirty="0" err="1" smtClean="0"/>
              <a:t>оештыру</a:t>
            </a:r>
            <a:r>
              <a:rPr lang="ru-RU" dirty="0" smtClean="0"/>
              <a:t> </a:t>
            </a:r>
            <a:r>
              <a:rPr lang="ru-RU" dirty="0" err="1" smtClean="0"/>
              <a:t>һәм</a:t>
            </a:r>
            <a:r>
              <a:rPr lang="ru-RU" dirty="0" smtClean="0"/>
              <a:t> </a:t>
            </a:r>
            <a:r>
              <a:rPr lang="ru-RU" dirty="0" err="1" smtClean="0"/>
              <a:t>координацияләү</a:t>
            </a:r>
            <a:r>
              <a:rPr lang="ru-RU" dirty="0" smtClean="0"/>
              <a:t> тора.</a:t>
            </a:r>
            <a:endParaRPr lang="ru-RU" dirty="0"/>
          </a:p>
        </p:txBody>
      </p:sp>
    </p:spTree>
    <p:extLst>
      <p:ext uri="{BB962C8B-B14F-4D97-AF65-F5344CB8AC3E}">
        <p14:creationId xmlns:p14="http://schemas.microsoft.com/office/powerpoint/2010/main" val="1717431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681925"/>
            <a:ext cx="10515600" cy="5541533"/>
          </a:xfrm>
        </p:spPr>
        <p:txBody>
          <a:bodyPr/>
          <a:lstStyle/>
          <a:p>
            <a:r>
              <a:rPr lang="tt-RU" dirty="0" smtClean="0"/>
              <a:t>Ил күләмендә техник чаралар белән эшкәртелүче информацияне саклау буенча эшләрне гомуми оештыру һәм координацияләү белән техник һәм экспорт контроле буенча Федераль хезмәт (</a:t>
            </a:r>
            <a:r>
              <a:rPr lang="ru-RU" b="1" dirty="0"/>
              <a:t>Федеральная служба по техническому и экспортному контролю (ФСТЭК России)</a:t>
            </a:r>
            <a:r>
              <a:rPr lang="tt-RU" dirty="0" smtClean="0"/>
              <a:t>) шөгыльләнә.</a:t>
            </a:r>
          </a:p>
          <a:p>
            <a:r>
              <a:rPr lang="tt-RU" dirty="0" smtClean="0"/>
              <a:t>ФСТЭК башкарма федераль орган булып тора, ул түбәндәгеләр белән шөгыльләнә:</a:t>
            </a:r>
            <a:endParaRPr lang="ru-RU" dirty="0"/>
          </a:p>
        </p:txBody>
      </p:sp>
    </p:spTree>
    <p:extLst>
      <p:ext uri="{BB962C8B-B14F-4D97-AF65-F5344CB8AC3E}">
        <p14:creationId xmlns:p14="http://schemas.microsoft.com/office/powerpoint/2010/main" val="3703396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697424"/>
            <a:ext cx="10515600" cy="5479539"/>
          </a:xfrm>
        </p:spPr>
        <p:txBody>
          <a:bodyPr/>
          <a:lstStyle/>
          <a:p>
            <a:r>
              <a:rPr lang="tt-RU" dirty="0" smtClean="0"/>
              <a:t>Информаөион сферада дәүләт куркынычсызлыгына зур тәэсир итүче информацион һәм телекоммуникацион инфраструктура системаларында куркынычсызлыкны тәэмин итү</a:t>
            </a:r>
          </a:p>
          <a:p>
            <a:r>
              <a:rPr lang="tt-RU" dirty="0" smtClean="0"/>
              <a:t>РФ территориясендә чит ил техник разведкаларына каршы тору</a:t>
            </a:r>
          </a:p>
          <a:p>
            <a:r>
              <a:rPr lang="tt-RU" dirty="0" smtClean="0"/>
              <a:t>Дәүләт серен тәшкил итүче мәгълүматны үз эченә алган информаөияне саклауны тәэмин итү (криптографик булмаган ысуллар белән); аның техник каналлар буенча читкә чыкмавын тәэмин итү; мәгълүматны алу, бетерү, бозу, бикләү буенча тәэсир итүгә юл куймау.</a:t>
            </a:r>
          </a:p>
          <a:p>
            <a:r>
              <a:rPr lang="tt-RU" dirty="0" smtClean="0"/>
              <a:t>Информацион булмаган нурландыручы комплекс, система, җайланмаларны төзү, җитештерү, эксплуатация һәм утилизация вакытында информация саклау.</a:t>
            </a:r>
            <a:endParaRPr lang="ru-RU" dirty="0"/>
          </a:p>
        </p:txBody>
      </p:sp>
    </p:spTree>
    <p:extLst>
      <p:ext uri="{BB962C8B-B14F-4D97-AF65-F5344CB8AC3E}">
        <p14:creationId xmlns:p14="http://schemas.microsoft.com/office/powerpoint/2010/main" val="4057989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lstStyle/>
          <a:p>
            <a:r>
              <a:rPr lang="tt-RU" dirty="0" smtClean="0"/>
              <a:t>Информацион куркынычсызлыкны тәэмин итү Федераль куркынычсызлык хезмәте (</a:t>
            </a:r>
            <a:r>
              <a:rPr lang="ru-RU" b="1" dirty="0" smtClean="0"/>
              <a:t>Федеральная служба </a:t>
            </a:r>
            <a:r>
              <a:rPr lang="ru-RU" b="1" dirty="0"/>
              <a:t>безопасности (ФСБ) России</a:t>
            </a:r>
            <a:r>
              <a:rPr lang="tt-RU" dirty="0" smtClean="0"/>
              <a:t>) органнары эшчәнлегенең төп юнәлешләреннән берсе булып тора. Информацион куркынычсызлыкны тәэмин итү алар тарафыннан үз вәкаләтләре кысаларында башкарыла.</a:t>
            </a:r>
            <a:endParaRPr lang="ru-RU" dirty="0"/>
          </a:p>
        </p:txBody>
      </p:sp>
    </p:spTree>
    <p:extLst>
      <p:ext uri="{BB962C8B-B14F-4D97-AF65-F5344CB8AC3E}">
        <p14:creationId xmlns:p14="http://schemas.microsoft.com/office/powerpoint/2010/main" val="3926169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3811"/>
          </a:xfrm>
        </p:spPr>
        <p:txBody>
          <a:bodyPr>
            <a:normAutofit fontScale="90000"/>
          </a:bodyPr>
          <a:lstStyle/>
          <a:p>
            <a:endParaRPr lang="ru-RU" dirty="0"/>
          </a:p>
        </p:txBody>
      </p:sp>
      <p:sp>
        <p:nvSpPr>
          <p:cNvPr id="3" name="Объект 2"/>
          <p:cNvSpPr>
            <a:spLocks noGrp="1"/>
          </p:cNvSpPr>
          <p:nvPr>
            <p:ph idx="1"/>
          </p:nvPr>
        </p:nvSpPr>
        <p:spPr>
          <a:xfrm>
            <a:off x="838200" y="821410"/>
            <a:ext cx="10515600" cy="5355553"/>
          </a:xfrm>
        </p:spPr>
        <p:txBody>
          <a:bodyPr/>
          <a:lstStyle/>
          <a:p>
            <a:r>
              <a:rPr lang="tt-RU" dirty="0" smtClean="0"/>
              <a:t>РФ тышкы разведка хезмәте (</a:t>
            </a:r>
            <a:r>
              <a:rPr lang="ru-RU" b="1" dirty="0"/>
              <a:t>Служба внешней разведки РФ</a:t>
            </a:r>
            <a:r>
              <a:rPr lang="tt-RU" dirty="0" smtClean="0"/>
              <a:t>) үз эшчәнлегендә </a:t>
            </a:r>
            <a:r>
              <a:rPr lang="tt-RU" dirty="0" smtClean="0"/>
              <a:t>үзе лицензияләп һәм сертификацияләп элемтә системаларын һәм мәгълүмат тапшыру системаларын алырга, шулай ук (криптографик саклау системаларыннан башка) саклану системаларын төзергә һәм кулланырга мөмкин.</a:t>
            </a:r>
          </a:p>
          <a:p>
            <a:r>
              <a:rPr lang="tt-RU" dirty="0" smtClean="0"/>
              <a:t>Саклану министрлыгы (министерство обороны) хәрби көчләрдә дәүләт серен саклау һәм информацион куркынычсызлыкны тәэмин итү буенча эшләрне оештыра</a:t>
            </a:r>
          </a:p>
          <a:p>
            <a:r>
              <a:rPr lang="tt-RU" dirty="0" smtClean="0"/>
              <a:t>Калган дәүләт идарә органнары үз компетенциияләрендә түбәндәгеләрне эшли:</a:t>
            </a:r>
          </a:p>
          <a:p>
            <a:endParaRPr lang="ru-RU" dirty="0"/>
          </a:p>
        </p:txBody>
      </p:sp>
    </p:spTree>
    <p:extLst>
      <p:ext uri="{BB962C8B-B14F-4D97-AF65-F5344CB8AC3E}">
        <p14:creationId xmlns:p14="http://schemas.microsoft.com/office/powerpoint/2010/main" val="1067167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48222"/>
          </a:xfrm>
        </p:spPr>
        <p:txBody>
          <a:bodyPr>
            <a:normAutofit fontScale="90000"/>
          </a:bodyPr>
          <a:lstStyle/>
          <a:p>
            <a:endParaRPr lang="ru-RU" dirty="0"/>
          </a:p>
        </p:txBody>
      </p:sp>
      <p:sp>
        <p:nvSpPr>
          <p:cNvPr id="3" name="Объект 2"/>
          <p:cNvSpPr>
            <a:spLocks noGrp="1"/>
          </p:cNvSpPr>
          <p:nvPr>
            <p:ph idx="1"/>
          </p:nvPr>
        </p:nvSpPr>
        <p:spPr>
          <a:xfrm>
            <a:off x="838200" y="657726"/>
            <a:ext cx="10515600" cy="5519237"/>
          </a:xfrm>
        </p:spPr>
        <p:txBody>
          <a:bodyPr/>
          <a:lstStyle/>
          <a:p>
            <a:endParaRPr lang="ru-RU" dirty="0"/>
          </a:p>
        </p:txBody>
      </p:sp>
    </p:spTree>
    <p:extLst>
      <p:ext uri="{BB962C8B-B14F-4D97-AF65-F5344CB8AC3E}">
        <p14:creationId xmlns:p14="http://schemas.microsoft.com/office/powerpoint/2010/main" val="53956594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TotalTime>
  <Words>1307</Words>
  <Application>Microsoft Office PowerPoint</Application>
  <PresentationFormat>Произвольный</PresentationFormat>
  <Paragraphs>87</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Тема Office</vt:lpstr>
      <vt:lpstr>Милли куркынычсызлык төшенчәсе. Куркынычсызлык төрләре. РФ информацион куркынычсызлыгы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Шәхес мәнфәгатьләре</vt:lpstr>
      <vt:lpstr>Җәмгыять мәнфәгатьләре</vt:lpstr>
      <vt:lpstr>Дәүләт мәнфәгатьләре</vt:lpstr>
      <vt:lpstr>РФ информацион сферасында хәвефләр һәм аларның чыганаклары (доктрина буенча)</vt:lpstr>
      <vt:lpstr>Презентация PowerPoint</vt:lpstr>
      <vt:lpstr>Эчке чыганаклар: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Милли куркынычсызлык төшенчәсе. Куркынычсызлык төрләре. РФ информацион куркынычсызлыгы</dc:title>
  <dc:creator>Анис Галимянов</dc:creator>
  <cp:lastModifiedBy>Галимянов Анис Фуатович</cp:lastModifiedBy>
  <cp:revision>25</cp:revision>
  <dcterms:created xsi:type="dcterms:W3CDTF">2016-09-26T14:20:00Z</dcterms:created>
  <dcterms:modified xsi:type="dcterms:W3CDTF">2016-10-04T11:49:54Z</dcterms:modified>
</cp:coreProperties>
</file>