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4" y="1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038BFDA-B2B8-4556-9D67-55387231FBD3}" type="datetimeFigureOut">
              <a:rPr lang="ru-RU" smtClean="0"/>
              <a:t>06.11.2018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1532979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038BFDA-B2B8-4556-9D67-55387231FBD3}" type="datetimeFigureOut">
              <a:rPr lang="ru-RU" smtClean="0"/>
              <a:t>06.11.2018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96171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038BFDA-B2B8-4556-9D67-55387231FBD3}" type="datetimeFigureOut">
              <a:rPr lang="ru-RU" smtClean="0"/>
              <a:t>06.11.2018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3712080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038BFDA-B2B8-4556-9D67-55387231FBD3}" type="datetimeFigureOut">
              <a:rPr lang="ru-RU" smtClean="0"/>
              <a:t>06.11.2018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1440420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038BFDA-B2B8-4556-9D67-55387231FBD3}" type="datetimeFigureOut">
              <a:rPr lang="ru-RU" smtClean="0"/>
              <a:t>06.11.2018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2958181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038BFDA-B2B8-4556-9D67-55387231FBD3}" type="datetimeFigureOut">
              <a:rPr lang="ru-RU" smtClean="0"/>
              <a:t>06.11.2018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3278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038BFDA-B2B8-4556-9D67-55387231FBD3}" type="datetimeFigureOut">
              <a:rPr lang="ru-RU" smtClean="0"/>
              <a:t>06.11.2018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2117257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038BFDA-B2B8-4556-9D67-55387231FBD3}" type="datetimeFigureOut">
              <a:rPr lang="ru-RU" smtClean="0"/>
              <a:t>06.11.2018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4205025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038BFDA-B2B8-4556-9D67-55387231FBD3}" type="datetimeFigureOut">
              <a:rPr lang="ru-RU" smtClean="0"/>
              <a:t>06.11.2018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66363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038BFDA-B2B8-4556-9D67-55387231FBD3}" type="datetimeFigureOut">
              <a:rPr lang="ru-RU" smtClean="0"/>
              <a:t>06.11.2018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2194804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038BFDA-B2B8-4556-9D67-55387231FBD3}" type="datetimeFigureOut">
              <a:rPr lang="ru-RU" smtClean="0"/>
              <a:t>06.11.2018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D5A90-EBFF-4CC7-89DB-542CD9FD4893}" type="slidenum">
              <a:rPr lang="ru-RU" smtClean="0"/>
              <a:t>‹#›</a:t>
            </a:fld>
            <a:endParaRPr lang="ru-RU"/>
          </a:p>
        </p:txBody>
      </p:sp>
    </p:spTree>
    <p:extLst>
      <p:ext uri="{BB962C8B-B14F-4D97-AF65-F5344CB8AC3E}">
        <p14:creationId xmlns:p14="http://schemas.microsoft.com/office/powerpoint/2010/main" val="2962740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8BFDA-B2B8-4556-9D67-55387231FBD3}" type="datetimeFigureOut">
              <a:rPr lang="ru-RU" smtClean="0"/>
              <a:t>06.11.2018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ED5A90-EBFF-4CC7-89DB-542CD9FD4893}" type="slidenum">
              <a:rPr lang="ru-RU" smtClean="0"/>
              <a:t>‹#›</a:t>
            </a:fld>
            <a:endParaRPr lang="ru-RU"/>
          </a:p>
        </p:txBody>
      </p:sp>
    </p:spTree>
    <p:extLst>
      <p:ext uri="{BB962C8B-B14F-4D97-AF65-F5344CB8AC3E}">
        <p14:creationId xmlns:p14="http://schemas.microsoft.com/office/powerpoint/2010/main" val="1364555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Базовые структуры. Деревья</a:t>
            </a:r>
            <a:endParaRPr lang="ru-RU" dirty="0"/>
          </a:p>
        </p:txBody>
      </p:sp>
      <p:sp>
        <p:nvSpPr>
          <p:cNvPr id="3" name="Подзаголовок 2"/>
          <p:cNvSpPr>
            <a:spLocks noGrp="1"/>
          </p:cNvSpPr>
          <p:nvPr>
            <p:ph type="subTitle" idx="1"/>
          </p:nvPr>
        </p:nvSpPr>
        <p:spPr/>
        <p:txBody>
          <a:bodyPr/>
          <a:lstStyle/>
          <a:p>
            <a:r>
              <a:rPr lang="ru-RU" dirty="0" smtClean="0"/>
              <a:t>Повторение</a:t>
            </a:r>
            <a:endParaRPr lang="ru-RU" dirty="0"/>
          </a:p>
        </p:txBody>
      </p:sp>
    </p:spTree>
    <p:extLst>
      <p:ext uri="{BB962C8B-B14F-4D97-AF65-F5344CB8AC3E}">
        <p14:creationId xmlns:p14="http://schemas.microsoft.com/office/powerpoint/2010/main" val="1006742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a:bodyPr>
          <a:lstStyle/>
          <a:p>
            <a:pPr marL="0" indent="0">
              <a:buNone/>
            </a:pPr>
            <a:r>
              <a:rPr lang="ru-RU" sz="2000" dirty="0" smtClean="0"/>
              <a:t>Часто данные, подлежащие обработке, образуют иерархическую структуру, подобную изображенной на рисунке, которую необходимо отобразить в памяти компьютера и, соответственно, описать в структурах данных. Каждый элемент такой структуры может содержать ссылки на элементы более низкого уровня иерархии, а может быть, и на объект, находящийся на более высоком уровне иерархии. Целостность такого объекта также должна поддерживаться за счет описания класса, содержащего методы доступа и обработки отдельных элементов иерархической структуры.</a:t>
            </a:r>
            <a:endParaRPr lang="ru-RU" sz="2000" dirty="0"/>
          </a:p>
        </p:txBody>
      </p:sp>
      <p:pic>
        <p:nvPicPr>
          <p:cNvPr id="4" name="Рисунок 3"/>
          <p:cNvPicPr>
            <a:picLocks noChangeAspect="1"/>
          </p:cNvPicPr>
          <p:nvPr/>
        </p:nvPicPr>
        <p:blipFill>
          <a:blip r:embed="rId2"/>
          <a:stretch>
            <a:fillRect/>
          </a:stretch>
        </p:blipFill>
        <p:spPr>
          <a:xfrm>
            <a:off x="2758698" y="2898184"/>
            <a:ext cx="6715681" cy="3273366"/>
          </a:xfrm>
          <a:prstGeom prst="rect">
            <a:avLst/>
          </a:prstGeom>
        </p:spPr>
      </p:pic>
    </p:spTree>
    <p:extLst>
      <p:ext uri="{BB962C8B-B14F-4D97-AF65-F5344CB8AC3E}">
        <p14:creationId xmlns:p14="http://schemas.microsoft.com/office/powerpoint/2010/main" val="3359390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77500" lnSpcReduction="20000"/>
          </a:bodyPr>
          <a:lstStyle/>
          <a:p>
            <a:pPr marL="0" indent="0">
              <a:buNone/>
            </a:pPr>
            <a:r>
              <a:rPr lang="ru-RU" dirty="0" smtClean="0"/>
              <a:t>Если абстрагироваться от конкретного содержания объектов, то получится математический объект, называемый деревом (точнее, корневым деревом). Дадим два равносильных определения корневого дерева.</a:t>
            </a:r>
          </a:p>
          <a:p>
            <a:pPr marL="0" indent="0">
              <a:buNone/>
            </a:pPr>
            <a:r>
              <a:rPr lang="ru-RU" dirty="0" smtClean="0">
                <a:solidFill>
                  <a:srgbClr val="FF0000"/>
                </a:solidFill>
              </a:rPr>
              <a:t>Определение 1.</a:t>
            </a:r>
            <a:r>
              <a:rPr lang="ru-RU" dirty="0" smtClean="0"/>
              <a:t> Корневым деревом называется непустое множество элементов, в котором выделен один элемент, называемый корнем дерева, а все остальные элементы разбиты на несколько непересекающихся подмножеств, называемых поддеревьями исходного дерева. Каждое из поддеревьев, в свою очередь, есть дерево.</a:t>
            </a:r>
          </a:p>
          <a:p>
            <a:pPr marL="0" indent="0">
              <a:buNone/>
            </a:pPr>
            <a:r>
              <a:rPr lang="ru-RU" dirty="0" smtClean="0">
                <a:solidFill>
                  <a:srgbClr val="FF0000"/>
                </a:solidFill>
              </a:rPr>
              <a:t>Определение 2. </a:t>
            </a:r>
            <a:r>
              <a:rPr lang="ru-RU" dirty="0" smtClean="0"/>
              <a:t>Корневым деревом называется множество элементов, называемых узлами этого дерева, связанных следующим отношением. Каждому из узлов, кроме одного (называемого корнем дерева), можно сопоставить ровно один из других имеющихся узлов, который при этом называется непосредственным предком этого узла. Корень дерева— это единственный узел, не имеющий непосредственного предка.</a:t>
            </a:r>
          </a:p>
          <a:p>
            <a:pPr marL="0" indent="0">
              <a:buNone/>
            </a:pPr>
            <a:r>
              <a:rPr lang="ru-RU" dirty="0" smtClean="0"/>
              <a:t>Оба определения фактически задают один и тот же объект. Существенная разница между ними состоит в том, что первое определение рекурсивно, т. е. в нем содержится ссылка на определяемое понятие (поддеревья — это деревья), а второе определение — </a:t>
            </a:r>
            <a:r>
              <a:rPr lang="ru-RU" dirty="0" err="1" smtClean="0"/>
              <a:t>нерекурсивно</a:t>
            </a:r>
            <a:r>
              <a:rPr lang="ru-RU" dirty="0" smtClean="0"/>
              <a:t>. Связь между этими определениями можно установить, если понять, что каждый узел является непосредственным предком корней поддеревьев этого узла. Если узел А является непосредственным предком узла В, то узел В называют непосредственным потомком узла А.</a:t>
            </a:r>
          </a:p>
          <a:p>
            <a:endParaRPr lang="ru-RU" dirty="0"/>
          </a:p>
        </p:txBody>
      </p:sp>
    </p:spTree>
    <p:extLst>
      <p:ext uri="{BB962C8B-B14F-4D97-AF65-F5344CB8AC3E}">
        <p14:creationId xmlns:p14="http://schemas.microsoft.com/office/powerpoint/2010/main" val="517260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85000" lnSpcReduction="20000"/>
          </a:bodyPr>
          <a:lstStyle/>
          <a:p>
            <a:pPr marL="0" indent="0">
              <a:buNone/>
            </a:pPr>
            <a:r>
              <a:rPr lang="ru-RU" dirty="0" smtClean="0"/>
              <a:t>При представлении в памяти компьютера элементы дерева (узлы) связывают между собой таким образом, чтобы каждый узел был связан со своим непосредственным предком и/или своими непосредственными потомками. Наиболее распространенными способами представления дерева являются следующие три (или их комбинации).</a:t>
            </a:r>
          </a:p>
          <a:p>
            <a:pPr marL="0" indent="0">
              <a:buNone/>
            </a:pPr>
            <a:r>
              <a:rPr lang="ru-RU" dirty="0" smtClean="0"/>
              <a:t>При первом способе каждый узел (кроме корня) содержит указатель на узел, являющийся его непосредственным предком, т. е. на элемент, находящийся на более высоком уровне иерархии. Для корня дерева соответствующий указатель будет пустым. При таком способе представления, имея информацию о местоположении некоторого узла, можно, отслеживая указатели, подниматься на более высокие уровни иерархии. К сожалению, этот способ представления непригоден, если требуется не только подниматься вверх по дереву, но и спускаться вниз, и при этом нет возможности получать независимо ссылки на узлы дерева. Тем не менее такое представление дерева иногда используется в алгоритмах, где прохождение узлов всегда осуществляется в восходящем порядке. Преимуществом этого способа представления дерева является то, что в нем используется минимальное количество памяти, причем практически вся она эффективно используется для представления связей.</a:t>
            </a:r>
          </a:p>
          <a:p>
            <a:endParaRPr lang="ru-RU" dirty="0"/>
          </a:p>
        </p:txBody>
      </p:sp>
    </p:spTree>
    <p:extLst>
      <p:ext uri="{BB962C8B-B14F-4D97-AF65-F5344CB8AC3E}">
        <p14:creationId xmlns:p14="http://schemas.microsoft.com/office/powerpoint/2010/main" val="380971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588936"/>
            <a:ext cx="10515600" cy="5588027"/>
          </a:xfrm>
        </p:spPr>
        <p:txBody>
          <a:bodyPr>
            <a:normAutofit fontScale="85000" lnSpcReduction="20000"/>
          </a:bodyPr>
          <a:lstStyle/>
          <a:p>
            <a:r>
              <a:rPr lang="ru-RU" dirty="0" smtClean="0"/>
              <a:t>Второй способ представления применяют, если каждый узел дерева имеет не более двух (в общем случае не более К) непосредственных потомка. Тогда можно включить в представление узла указатели на этих потомков. В этом случае дерево называют двоичным (бинарным), а два поддерева каждого узла называют соответственно левым и правым поддеревьями этого узла. Разумеется, узел может иметь и только одно — левое или правое — поддерево (эти две ситуации в бинарных деревьях обычно считаются различными) или может вообще не иметь поддеревьев (и в этом случае узел называется концевым или терминальным узлом или листом дерева). При этом способе представления достаточно иметь ссылку на корень дерева, чтобы получить доступ к любому узлу дерева, спускаясь по указателям, однако, память при таком способе представления используется не столь эффективно— часть зарезервированной памяти будет содержать пустые указатели.</a:t>
            </a:r>
          </a:p>
          <a:p>
            <a:r>
              <a:rPr lang="ru-RU" dirty="0" smtClean="0"/>
              <a:t>В следующем листинге описан шаблон классов, определяющий структуру бинарного дерева, содержащего в узлах объекты произвольного класса Т. Мы пока не будем определять никаких методов для этого класса, так что в основном описание шаблона сводится к описанию структуры узлов дерева. Никакой реализации шаблона также пока не представлено.</a:t>
            </a:r>
          </a:p>
          <a:p>
            <a:endParaRPr lang="ru-RU" dirty="0"/>
          </a:p>
        </p:txBody>
      </p:sp>
    </p:spTree>
    <p:extLst>
      <p:ext uri="{BB962C8B-B14F-4D97-AF65-F5344CB8AC3E}">
        <p14:creationId xmlns:p14="http://schemas.microsoft.com/office/powerpoint/2010/main" val="3106231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681207" y="619932"/>
            <a:ext cx="6411774" cy="5945221"/>
          </a:xfrm>
          <a:prstGeom prst="rect">
            <a:avLst/>
          </a:prstGeom>
        </p:spPr>
      </p:pic>
    </p:spTree>
    <p:extLst>
      <p:ext uri="{BB962C8B-B14F-4D97-AF65-F5344CB8AC3E}">
        <p14:creationId xmlns:p14="http://schemas.microsoft.com/office/powerpoint/2010/main" val="491099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a:bodyPr>
          <a:lstStyle/>
          <a:p>
            <a:pPr marL="0" indent="0">
              <a:buNone/>
            </a:pPr>
            <a:r>
              <a:rPr lang="ru-RU" sz="2000" dirty="0" smtClean="0"/>
              <a:t>Здесь корень дерева представлен указателем </a:t>
            </a:r>
            <a:r>
              <a:rPr lang="ru-RU" sz="2000" dirty="0" err="1" smtClean="0"/>
              <a:t>root</a:t>
            </a:r>
            <a:r>
              <a:rPr lang="ru-RU" sz="2000" dirty="0" smtClean="0"/>
              <a:t> на элемент класса </a:t>
            </a:r>
            <a:r>
              <a:rPr lang="ru-RU" sz="2000" dirty="0" err="1" smtClean="0"/>
              <a:t>Node</a:t>
            </a:r>
            <a:r>
              <a:rPr lang="ru-RU" sz="2000" dirty="0" smtClean="0"/>
              <a:t> (узел), а каждый узел, в свою очередь, содержит два указателя на корни левого и правого поддерева (</a:t>
            </a:r>
            <a:r>
              <a:rPr lang="ru-RU" sz="2000" dirty="0" err="1" smtClean="0"/>
              <a:t>left</a:t>
            </a:r>
            <a:r>
              <a:rPr lang="ru-RU" sz="2000" dirty="0" smtClean="0"/>
              <a:t> и </a:t>
            </a:r>
            <a:r>
              <a:rPr lang="ru-RU" sz="2000" dirty="0" err="1" smtClean="0"/>
              <a:t>right</a:t>
            </a:r>
            <a:r>
              <a:rPr lang="ru-RU" sz="2000" dirty="0" smtClean="0"/>
              <a:t> соответственно).</a:t>
            </a:r>
          </a:p>
          <a:p>
            <a:pPr marL="0" indent="0">
              <a:buNone/>
            </a:pPr>
            <a:r>
              <a:rPr lang="ru-RU" sz="2000" dirty="0" smtClean="0"/>
              <a:t>Если бинарное дерево имеет N узлов, то при таком способе представления всегда остаются пустыми более половины указателей (точнее, из 2N указателей пустыми будут N+1 указатель. Тем не менее такое представление является настолько удобным, что потерями памяти обычно пренебрегают.</a:t>
            </a:r>
          </a:p>
          <a:p>
            <a:pPr marL="0" indent="0">
              <a:buNone/>
            </a:pPr>
            <a:r>
              <a:rPr lang="ru-RU" sz="2000" dirty="0" smtClean="0"/>
              <a:t>Третий способ представления дерева состоит в том, что каждый узел списка содержит список своих поддеревьев. При этом можно задать такой список, непосредственно используя шаблон классов </a:t>
            </a:r>
            <a:r>
              <a:rPr lang="ru-RU" sz="2000" dirty="0" err="1" smtClean="0"/>
              <a:t>List</a:t>
            </a:r>
            <a:r>
              <a:rPr lang="ru-RU" sz="2000" dirty="0" smtClean="0"/>
              <a:t>, так что описание структуры узла дерева в контексте описания шаблона для самого дерева могло бы выглядеть</a:t>
            </a:r>
          </a:p>
          <a:p>
            <a:pPr marL="0" indent="0">
              <a:buNone/>
            </a:pPr>
            <a:r>
              <a:rPr lang="ru-RU" sz="2000" dirty="0" smtClean="0"/>
              <a:t> следующим образом:</a:t>
            </a:r>
            <a:endParaRPr lang="ru-RU" sz="2000" dirty="0"/>
          </a:p>
        </p:txBody>
      </p:sp>
      <p:pic>
        <p:nvPicPr>
          <p:cNvPr id="4" name="Рисунок 3"/>
          <p:cNvPicPr>
            <a:picLocks noChangeAspect="1"/>
          </p:cNvPicPr>
          <p:nvPr/>
        </p:nvPicPr>
        <p:blipFill>
          <a:blip r:embed="rId2"/>
          <a:stretch>
            <a:fillRect/>
          </a:stretch>
        </p:blipFill>
        <p:spPr>
          <a:xfrm>
            <a:off x="1704814" y="4510007"/>
            <a:ext cx="8572035" cy="1882747"/>
          </a:xfrm>
          <a:prstGeom prst="rect">
            <a:avLst/>
          </a:prstGeom>
        </p:spPr>
      </p:pic>
    </p:spTree>
    <p:extLst>
      <p:ext uri="{BB962C8B-B14F-4D97-AF65-F5344CB8AC3E}">
        <p14:creationId xmlns:p14="http://schemas.microsoft.com/office/powerpoint/2010/main" val="1273397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a:bodyPr>
          <a:lstStyle/>
          <a:p>
            <a:pPr marL="0" indent="0">
              <a:buNone/>
            </a:pPr>
            <a:r>
              <a:rPr lang="ru-RU" sz="1800" dirty="0" smtClean="0"/>
              <a:t>Однако чаще поступают несколько по-иному: в каждый узел дерева помещают два указателя, причем один из них указывает на начало списка поддеревьев, а второй служит для связывания корней поддеревьев в этот список. На рис. а изображено некоторое дерево, узлы которого помечены буквами латинского алфавита. Если его узлы представлять так, как только что описано, то физически указатели в представлениях узлов в памяти будут размещаться так, как показано на рис. б.</a:t>
            </a:r>
            <a:endParaRPr lang="ru-RU" sz="1800" dirty="0"/>
          </a:p>
        </p:txBody>
      </p:sp>
      <p:pic>
        <p:nvPicPr>
          <p:cNvPr id="4" name="Рисунок 3"/>
          <p:cNvPicPr>
            <a:picLocks noChangeAspect="1"/>
          </p:cNvPicPr>
          <p:nvPr/>
        </p:nvPicPr>
        <p:blipFill>
          <a:blip r:embed="rId2"/>
          <a:stretch>
            <a:fillRect/>
          </a:stretch>
        </p:blipFill>
        <p:spPr>
          <a:xfrm>
            <a:off x="2809691" y="2030278"/>
            <a:ext cx="7340111" cy="4146685"/>
          </a:xfrm>
          <a:prstGeom prst="rect">
            <a:avLst/>
          </a:prstGeom>
        </p:spPr>
      </p:pic>
    </p:spTree>
    <p:extLst>
      <p:ext uri="{BB962C8B-B14F-4D97-AF65-F5344CB8AC3E}">
        <p14:creationId xmlns:p14="http://schemas.microsoft.com/office/powerpoint/2010/main" val="610258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6285"/>
          </a:xfrm>
        </p:spPr>
        <p:txBody>
          <a:bodyPr>
            <a:normAutofit fontScale="90000"/>
          </a:bodyPr>
          <a:lstStyle/>
          <a:p>
            <a:pPr algn="ctr"/>
            <a:r>
              <a:rPr lang="ru-RU" sz="2800" dirty="0" smtClean="0"/>
              <a:t>б. Физическое представление такого дерева с рис а в памяти</a:t>
            </a:r>
            <a:endParaRPr lang="ru-RU" sz="2800" dirty="0"/>
          </a:p>
        </p:txBody>
      </p:sp>
      <p:pic>
        <p:nvPicPr>
          <p:cNvPr id="4" name="Объект 3"/>
          <p:cNvPicPr>
            <a:picLocks noGrp="1" noChangeAspect="1"/>
          </p:cNvPicPr>
          <p:nvPr>
            <p:ph idx="1"/>
          </p:nvPr>
        </p:nvPicPr>
        <p:blipFill>
          <a:blip r:embed="rId2"/>
          <a:stretch>
            <a:fillRect/>
          </a:stretch>
        </p:blipFill>
        <p:spPr>
          <a:xfrm>
            <a:off x="1425845" y="1735810"/>
            <a:ext cx="9704088" cy="3504254"/>
          </a:xfrm>
          <a:prstGeom prst="rect">
            <a:avLst/>
          </a:prstGeom>
        </p:spPr>
      </p:pic>
    </p:spTree>
    <p:extLst>
      <p:ext uri="{BB962C8B-B14F-4D97-AF65-F5344CB8AC3E}">
        <p14:creationId xmlns:p14="http://schemas.microsoft.com/office/powerpoint/2010/main" val="3002622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normAutofit fontScale="92500"/>
          </a:bodyPr>
          <a:lstStyle/>
          <a:p>
            <a:pPr marL="0" indent="0">
              <a:buNone/>
            </a:pPr>
            <a:r>
              <a:rPr lang="ru-RU" dirty="0" smtClean="0"/>
              <a:t>Из рисунка хорошо видно, что представление каждого узла в точности такое же, как и у узлов бинарного дерева, которые тоже помимо смысловой нагрузки содержат два указателя на левое и правое поддеревья. Это означает, что формально описание класса для этого представления может быть тем же самым, что и для случая бинарного дерева. Однако смысл содержащихся в этом описании указателей совершенно другой: это уже не указатели на левое и правое поддеревья, а указатели на начало списка поддеревьев и соседний узел в таком списке. При этом способе представления деревьев часто используется генеалогическая терминология. Узлы, которые мы ранее называли непосредственными потомками некоторого узла, называют также его сыновьями; соответственно, сыновей одного и того же узла называют братьями и т. д. Эту терминологию можно отразить в описании класса, и тогда поля </a:t>
            </a:r>
            <a:r>
              <a:rPr lang="ru-RU" dirty="0" err="1" smtClean="0"/>
              <a:t>left</a:t>
            </a:r>
            <a:r>
              <a:rPr lang="ru-RU" dirty="0" smtClean="0"/>
              <a:t> и </a:t>
            </a:r>
            <a:r>
              <a:rPr lang="ru-RU" dirty="0" err="1" smtClean="0"/>
              <a:t>right</a:t>
            </a:r>
            <a:r>
              <a:rPr lang="ru-RU" dirty="0" smtClean="0"/>
              <a:t> будут называться </a:t>
            </a:r>
            <a:r>
              <a:rPr lang="ru-RU" dirty="0" err="1" smtClean="0"/>
              <a:t>son</a:t>
            </a:r>
            <a:r>
              <a:rPr lang="ru-RU" dirty="0" smtClean="0"/>
              <a:t> и </a:t>
            </a:r>
            <a:r>
              <a:rPr lang="ru-RU" dirty="0" err="1" smtClean="0"/>
              <a:t>brother</a:t>
            </a:r>
            <a:r>
              <a:rPr lang="ru-RU" dirty="0" smtClean="0"/>
              <a:t> соответственно</a:t>
            </a:r>
          </a:p>
          <a:p>
            <a:endParaRPr lang="ru-RU" dirty="0"/>
          </a:p>
        </p:txBody>
      </p:sp>
    </p:spTree>
    <p:extLst>
      <p:ext uri="{BB962C8B-B14F-4D97-AF65-F5344CB8AC3E}">
        <p14:creationId xmlns:p14="http://schemas.microsoft.com/office/powerpoint/2010/main" val="2227354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991078" y="2603715"/>
            <a:ext cx="10461356" cy="1627322"/>
          </a:xfrm>
          <a:prstGeom prst="rect">
            <a:avLst/>
          </a:prstGeom>
        </p:spPr>
      </p:pic>
    </p:spTree>
    <p:extLst>
      <p:ext uri="{BB962C8B-B14F-4D97-AF65-F5344CB8AC3E}">
        <p14:creationId xmlns:p14="http://schemas.microsoft.com/office/powerpoint/2010/main" val="117227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a:bodyPr>
          <a:lstStyle/>
          <a:p>
            <a:pPr marL="0" indent="0">
              <a:buNone/>
            </a:pPr>
            <a:r>
              <a:rPr lang="ru-RU" sz="1800" dirty="0" smtClean="0"/>
              <a:t>Рекурсивную природу дерева, отраженную в одном из его определений, можно выразить более явно и в описании класса, если в описании ссылок на поддеревья вместо указателей на объекты класса </a:t>
            </a:r>
            <a:r>
              <a:rPr lang="ru-RU" sz="1800" dirty="0" err="1" smtClean="0"/>
              <a:t>Node</a:t>
            </a:r>
            <a:r>
              <a:rPr lang="ru-RU" sz="1800" dirty="0" smtClean="0"/>
              <a:t> использовать указатели на объекты класса </a:t>
            </a:r>
            <a:r>
              <a:rPr lang="ru-RU" sz="1800" dirty="0" err="1" smtClean="0"/>
              <a:t>Tree</a:t>
            </a:r>
            <a:r>
              <a:rPr lang="ru-RU" sz="1800" dirty="0" smtClean="0"/>
              <a:t>. Тогда вместо двух классов — </a:t>
            </a:r>
            <a:r>
              <a:rPr lang="ru-RU" sz="1800" dirty="0" err="1" smtClean="0"/>
              <a:t>Node</a:t>
            </a:r>
            <a:r>
              <a:rPr lang="ru-RU" sz="1800" dirty="0" smtClean="0"/>
              <a:t> и </a:t>
            </a:r>
            <a:r>
              <a:rPr lang="ru-RU" sz="1800" dirty="0" err="1" smtClean="0"/>
              <a:t>Tree</a:t>
            </a:r>
            <a:r>
              <a:rPr lang="ru-RU" sz="1800" dirty="0" smtClean="0"/>
              <a:t> — достаточно использовать всего один, и многие операции над деревом могут быть просто выражены в виде рекурсивных функций.</a:t>
            </a:r>
          </a:p>
          <a:p>
            <a:pPr marL="0" indent="0">
              <a:buNone/>
            </a:pPr>
            <a:r>
              <a:rPr lang="ru-RU" sz="1800" dirty="0" smtClean="0"/>
              <a:t>Определим, например, метод для вычисления высоты произвольного дерева. Высотой дерева назовем максимальное число узлов, которое может встретиться на пути из корня дерева в некоторый другой узел, при условии, что этот путь проходит только по связанным между собой узлам и никогда не проходит дважды через один и тот же узел.</a:t>
            </a:r>
          </a:p>
          <a:p>
            <a:pPr marL="0" indent="0">
              <a:buNone/>
            </a:pPr>
            <a:r>
              <a:rPr lang="ru-RU" sz="1800" dirty="0" smtClean="0"/>
              <a:t>Будем для удобства считать, что пустой указатель представляет вырожденное пустое дерево, высота которого равна нулю. В этом случае высота бинарного дерева может быть выражена следующей формулой:</a:t>
            </a:r>
          </a:p>
          <a:p>
            <a:endParaRPr lang="ru-RU" dirty="0"/>
          </a:p>
        </p:txBody>
      </p:sp>
      <p:pic>
        <p:nvPicPr>
          <p:cNvPr id="4" name="Рисунок 3"/>
          <p:cNvPicPr>
            <a:picLocks noChangeAspect="1"/>
          </p:cNvPicPr>
          <p:nvPr/>
        </p:nvPicPr>
        <p:blipFill>
          <a:blip r:embed="rId2"/>
          <a:stretch>
            <a:fillRect/>
          </a:stretch>
        </p:blipFill>
        <p:spPr>
          <a:xfrm>
            <a:off x="1022889" y="4041591"/>
            <a:ext cx="9748434" cy="2135372"/>
          </a:xfrm>
          <a:prstGeom prst="rect">
            <a:avLst/>
          </a:prstGeom>
        </p:spPr>
      </p:pic>
    </p:spTree>
    <p:extLst>
      <p:ext uri="{BB962C8B-B14F-4D97-AF65-F5344CB8AC3E}">
        <p14:creationId xmlns:p14="http://schemas.microsoft.com/office/powerpoint/2010/main" val="822842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lstStyle/>
          <a:p>
            <a:r>
              <a:rPr lang="ru-RU" dirty="0"/>
              <a:t>Теперь определим шаблон класса </a:t>
            </a:r>
            <a:r>
              <a:rPr lang="ru-RU" dirty="0" err="1"/>
              <a:t>Tree</a:t>
            </a:r>
            <a:r>
              <a:rPr lang="ru-RU" dirty="0"/>
              <a:t>, в котором представление узла дерева соединено с представлением самого дерева. Объекты такого класса представляют корень непустого дерева, связанного ссылками с корнями других </a:t>
            </a:r>
            <a:r>
              <a:rPr lang="ru-RU" dirty="0" smtClean="0"/>
              <a:t>деревьев</a:t>
            </a:r>
            <a:r>
              <a:rPr lang="ru-RU" dirty="0"/>
              <a:t>. В </a:t>
            </a:r>
            <a:r>
              <a:rPr lang="ru-RU" dirty="0" smtClean="0"/>
              <a:t>следующем листинге представлено </a:t>
            </a:r>
            <a:r>
              <a:rPr lang="ru-RU" dirty="0"/>
              <a:t>описание самого шаблона, а также реализации конструктора, деструктора и функции для вычисления высоты дерева.</a:t>
            </a:r>
          </a:p>
          <a:p>
            <a:endParaRPr lang="ru-RU" dirty="0"/>
          </a:p>
        </p:txBody>
      </p:sp>
    </p:spTree>
    <p:extLst>
      <p:ext uri="{BB962C8B-B14F-4D97-AF65-F5344CB8AC3E}">
        <p14:creationId xmlns:p14="http://schemas.microsoft.com/office/powerpoint/2010/main" val="1792183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fontScale="55000" lnSpcReduction="20000"/>
          </a:bodyPr>
          <a:lstStyle/>
          <a:p>
            <a:pPr marL="0" indent="0">
              <a:buNone/>
            </a:pPr>
            <a:r>
              <a:rPr lang="en-US" dirty="0"/>
              <a:t>template &lt;class T&gt;</a:t>
            </a:r>
          </a:p>
          <a:p>
            <a:pPr marL="0" indent="0">
              <a:buNone/>
            </a:pPr>
            <a:r>
              <a:rPr lang="en-US" dirty="0"/>
              <a:t>class Tree {</a:t>
            </a:r>
          </a:p>
          <a:p>
            <a:pPr marL="0" indent="0">
              <a:buNone/>
            </a:pPr>
            <a:r>
              <a:rPr lang="en-US" dirty="0"/>
              <a:t>  T item;             // </a:t>
            </a:r>
            <a:r>
              <a:rPr lang="ru-RU" dirty="0"/>
              <a:t>содержимое корневого узла дерева</a:t>
            </a:r>
          </a:p>
          <a:p>
            <a:pPr marL="0" indent="0">
              <a:buNone/>
            </a:pPr>
            <a:r>
              <a:rPr lang="ru-RU" dirty="0"/>
              <a:t>  </a:t>
            </a:r>
            <a:r>
              <a:rPr lang="en-US" dirty="0"/>
              <a:t>Tree&lt;T&gt; *son;       // </a:t>
            </a:r>
            <a:r>
              <a:rPr lang="ru-RU" dirty="0"/>
              <a:t>указатель на "старшего" сына</a:t>
            </a:r>
          </a:p>
          <a:p>
            <a:pPr marL="0" indent="0">
              <a:buNone/>
            </a:pPr>
            <a:r>
              <a:rPr lang="ru-RU" dirty="0"/>
              <a:t>  </a:t>
            </a:r>
            <a:r>
              <a:rPr lang="en-US" dirty="0"/>
              <a:t>Tree&lt;T&gt; *brother;   // </a:t>
            </a:r>
            <a:r>
              <a:rPr lang="ru-RU" dirty="0"/>
              <a:t>указатель в список сыновей</a:t>
            </a:r>
          </a:p>
          <a:p>
            <a:pPr marL="0" indent="0">
              <a:buNone/>
            </a:pPr>
            <a:endParaRPr lang="ru-RU" dirty="0"/>
          </a:p>
          <a:p>
            <a:pPr marL="0" indent="0">
              <a:buNone/>
            </a:pPr>
            <a:r>
              <a:rPr lang="en-US" dirty="0"/>
              <a:t>public :</a:t>
            </a:r>
          </a:p>
          <a:p>
            <a:pPr marL="0" indent="0">
              <a:buNone/>
            </a:pPr>
            <a:endParaRPr lang="en-US" dirty="0"/>
          </a:p>
          <a:p>
            <a:pPr marL="0" indent="0">
              <a:buNone/>
            </a:pPr>
            <a:r>
              <a:rPr lang="en-US" dirty="0"/>
              <a:t>  // </a:t>
            </a:r>
            <a:r>
              <a:rPr lang="ru-RU" dirty="0"/>
              <a:t>Конструктор корневого узла получает в качестве аргументов</a:t>
            </a:r>
          </a:p>
          <a:p>
            <a:pPr marL="0" indent="0">
              <a:buNone/>
            </a:pPr>
            <a:r>
              <a:rPr lang="ru-RU" dirty="0"/>
              <a:t>  // содержимое этого узла и два указателя на дерево-сына и дерево-брата</a:t>
            </a:r>
          </a:p>
          <a:p>
            <a:pPr marL="0" indent="0">
              <a:buNone/>
            </a:pPr>
            <a:r>
              <a:rPr lang="ru-RU" dirty="0"/>
              <a:t>  </a:t>
            </a:r>
            <a:r>
              <a:rPr lang="en-US" dirty="0"/>
              <a:t>Tree(</a:t>
            </a:r>
            <a:r>
              <a:rPr lang="en-US" dirty="0" err="1"/>
              <a:t>const</a:t>
            </a:r>
            <a:r>
              <a:rPr lang="en-US" dirty="0"/>
              <a:t> T &amp; item, Tree&lt;T&gt; *s = NULL, Tree&lt;T&gt; *b = NULL);</a:t>
            </a:r>
          </a:p>
          <a:p>
            <a:pPr marL="0" indent="0">
              <a:buNone/>
            </a:pPr>
            <a:endParaRPr lang="en-US" dirty="0"/>
          </a:p>
          <a:p>
            <a:pPr marL="0" indent="0">
              <a:buNone/>
            </a:pPr>
            <a:r>
              <a:rPr lang="en-US" dirty="0"/>
              <a:t>  // </a:t>
            </a:r>
            <a:r>
              <a:rPr lang="ru-RU" dirty="0"/>
              <a:t>Деструктор освобождает память, занятую поддеревьями этого узла</a:t>
            </a:r>
          </a:p>
          <a:p>
            <a:pPr marL="0" indent="0">
              <a:buNone/>
            </a:pPr>
            <a:r>
              <a:rPr lang="ru-RU" dirty="0"/>
              <a:t>  ~</a:t>
            </a:r>
            <a:r>
              <a:rPr lang="en-US" dirty="0"/>
              <a:t>Tree();</a:t>
            </a:r>
          </a:p>
          <a:p>
            <a:pPr marL="0" indent="0">
              <a:buNone/>
            </a:pPr>
            <a:endParaRPr lang="en-US" dirty="0"/>
          </a:p>
          <a:p>
            <a:pPr marL="0" indent="0">
              <a:buNone/>
            </a:pPr>
            <a:r>
              <a:rPr lang="en-US" dirty="0"/>
              <a:t>  // </a:t>
            </a:r>
            <a:r>
              <a:rPr lang="ru-RU" dirty="0"/>
              <a:t>Метод для вычисления высоты дерева</a:t>
            </a:r>
          </a:p>
          <a:p>
            <a:pPr marL="0" indent="0">
              <a:buNone/>
            </a:pPr>
            <a:r>
              <a:rPr lang="ru-RU" dirty="0"/>
              <a:t>  </a:t>
            </a:r>
            <a:r>
              <a:rPr lang="en-US" dirty="0" err="1"/>
              <a:t>int</a:t>
            </a:r>
            <a:r>
              <a:rPr lang="en-US" dirty="0"/>
              <a:t> height();</a:t>
            </a:r>
          </a:p>
          <a:p>
            <a:pPr marL="0" indent="0">
              <a:buNone/>
            </a:pPr>
            <a:r>
              <a:rPr lang="en-US" dirty="0"/>
              <a:t>};    // </a:t>
            </a:r>
            <a:r>
              <a:rPr lang="ru-RU" dirty="0"/>
              <a:t>Конец определения класса </a:t>
            </a:r>
            <a:r>
              <a:rPr lang="en-US" dirty="0"/>
              <a:t>Tree</a:t>
            </a:r>
          </a:p>
          <a:p>
            <a:pPr marL="0" indent="0">
              <a:buNone/>
            </a:pPr>
            <a:endParaRPr lang="ru-RU" dirty="0"/>
          </a:p>
        </p:txBody>
      </p:sp>
    </p:spTree>
    <p:extLst>
      <p:ext uri="{BB962C8B-B14F-4D97-AF65-F5344CB8AC3E}">
        <p14:creationId xmlns:p14="http://schemas.microsoft.com/office/powerpoint/2010/main" val="1413491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62500" lnSpcReduction="20000"/>
          </a:bodyPr>
          <a:lstStyle/>
          <a:p>
            <a:pPr marL="0" indent="0">
              <a:buNone/>
            </a:pPr>
            <a:r>
              <a:rPr lang="ru-RU" dirty="0"/>
              <a:t>// Далее следуют шаблонные функции, реализующие операции над деревом</a:t>
            </a:r>
          </a:p>
          <a:p>
            <a:pPr marL="0" indent="0">
              <a:buNone/>
            </a:pPr>
            <a:endParaRPr lang="ru-RU" dirty="0"/>
          </a:p>
          <a:p>
            <a:pPr marL="0" indent="0">
              <a:buNone/>
            </a:pPr>
            <a:r>
              <a:rPr lang="ru-RU" dirty="0"/>
              <a:t>// Конструктор узла дерева.</a:t>
            </a:r>
          </a:p>
          <a:p>
            <a:pPr marL="0" indent="0">
              <a:buNone/>
            </a:pPr>
            <a:r>
              <a:rPr lang="en-US" dirty="0"/>
              <a:t>template &lt;class T&gt;</a:t>
            </a:r>
          </a:p>
          <a:p>
            <a:pPr marL="0" indent="0">
              <a:buNone/>
            </a:pPr>
            <a:r>
              <a:rPr lang="en-US" dirty="0"/>
              <a:t>Tree&lt;T&gt;::Tree(</a:t>
            </a:r>
            <a:r>
              <a:rPr lang="en-US" dirty="0" err="1"/>
              <a:t>const</a:t>
            </a:r>
            <a:r>
              <a:rPr lang="en-US" dirty="0"/>
              <a:t> T &amp; item, Tree&lt;T&gt; *son, Tree&lt;T&gt; *brother) {</a:t>
            </a:r>
          </a:p>
          <a:p>
            <a:pPr marL="0" indent="0">
              <a:buNone/>
            </a:pPr>
            <a:r>
              <a:rPr lang="en-US" dirty="0"/>
              <a:t>  Tree&lt;T&gt;::item = item;</a:t>
            </a:r>
          </a:p>
          <a:p>
            <a:pPr marL="0" indent="0">
              <a:buNone/>
            </a:pPr>
            <a:r>
              <a:rPr lang="en-US" dirty="0"/>
              <a:t>  Tree&lt;T&gt;::son = son;</a:t>
            </a:r>
          </a:p>
          <a:p>
            <a:pPr marL="0" indent="0">
              <a:buNone/>
            </a:pPr>
            <a:r>
              <a:rPr lang="en-US" dirty="0"/>
              <a:t>  Tree&lt;T&gt;::brother = brother;</a:t>
            </a:r>
          </a:p>
          <a:p>
            <a:pPr marL="0" indent="0">
              <a:buNone/>
            </a:pPr>
            <a:r>
              <a:rPr lang="en-US" dirty="0"/>
              <a:t>}</a:t>
            </a:r>
          </a:p>
          <a:p>
            <a:pPr marL="0" indent="0">
              <a:buNone/>
            </a:pPr>
            <a:endParaRPr lang="en-US" dirty="0"/>
          </a:p>
          <a:p>
            <a:pPr marL="0" indent="0">
              <a:buNone/>
            </a:pPr>
            <a:r>
              <a:rPr lang="en-US" dirty="0"/>
              <a:t>// </a:t>
            </a:r>
            <a:r>
              <a:rPr lang="ru-RU" dirty="0"/>
              <a:t>Деструктор освобождает память, занятую</a:t>
            </a:r>
          </a:p>
          <a:p>
            <a:pPr marL="0" indent="0">
              <a:buNone/>
            </a:pPr>
            <a:r>
              <a:rPr lang="ru-RU" dirty="0"/>
              <a:t>// поддеревьями этого узла и его братьями.</a:t>
            </a:r>
          </a:p>
          <a:p>
            <a:pPr marL="0" indent="0">
              <a:buNone/>
            </a:pPr>
            <a:r>
              <a:rPr lang="en-US" dirty="0"/>
              <a:t>template &lt;class T&gt;</a:t>
            </a:r>
          </a:p>
          <a:p>
            <a:pPr marL="0" indent="0">
              <a:buNone/>
            </a:pPr>
            <a:r>
              <a:rPr lang="en-US" dirty="0"/>
              <a:t>Tree&lt;T&gt;::~Tree() {</a:t>
            </a:r>
          </a:p>
          <a:p>
            <a:pPr marL="0" indent="0">
              <a:buNone/>
            </a:pPr>
            <a:r>
              <a:rPr lang="en-US" dirty="0"/>
              <a:t>  if (son) delete son;</a:t>
            </a:r>
          </a:p>
          <a:p>
            <a:pPr marL="0" indent="0">
              <a:buNone/>
            </a:pPr>
            <a:r>
              <a:rPr lang="en-US" dirty="0"/>
              <a:t>  if (brother) delete brother;</a:t>
            </a:r>
          </a:p>
          <a:p>
            <a:pPr marL="0" indent="0">
              <a:buNone/>
            </a:pPr>
            <a:r>
              <a:rPr lang="en-US" dirty="0"/>
              <a:t>}</a:t>
            </a:r>
            <a:endParaRPr lang="ru-RU" dirty="0"/>
          </a:p>
        </p:txBody>
      </p:sp>
    </p:spTree>
    <p:extLst>
      <p:ext uri="{BB962C8B-B14F-4D97-AF65-F5344CB8AC3E}">
        <p14:creationId xmlns:p14="http://schemas.microsoft.com/office/powerpoint/2010/main" val="374506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fontScale="92500" lnSpcReduction="20000"/>
          </a:bodyPr>
          <a:lstStyle/>
          <a:p>
            <a:pPr marL="0" indent="0">
              <a:buNone/>
            </a:pPr>
            <a:r>
              <a:rPr lang="ru-RU" dirty="0"/>
              <a:t>// Рекурсивная функция вычисления высоты.</a:t>
            </a:r>
          </a:p>
          <a:p>
            <a:pPr marL="0" indent="0">
              <a:buNone/>
            </a:pPr>
            <a:r>
              <a:rPr lang="en-US" dirty="0"/>
              <a:t>template &lt;class T&gt;</a:t>
            </a:r>
          </a:p>
          <a:p>
            <a:pPr marL="0" indent="0">
              <a:buNone/>
            </a:pPr>
            <a:r>
              <a:rPr lang="en-US" dirty="0" err="1"/>
              <a:t>int</a:t>
            </a:r>
            <a:r>
              <a:rPr lang="en-US" dirty="0"/>
              <a:t> Tree&lt;T&gt;::height() {</a:t>
            </a:r>
          </a:p>
          <a:p>
            <a:pPr marL="0" indent="0">
              <a:buNone/>
            </a:pPr>
            <a:r>
              <a:rPr lang="en-US" dirty="0"/>
              <a:t>  // </a:t>
            </a:r>
            <a:r>
              <a:rPr lang="ru-RU" dirty="0"/>
              <a:t>В цикле вычисляются высоты всех сыновей данного узла</a:t>
            </a:r>
          </a:p>
          <a:p>
            <a:pPr marL="0" indent="0">
              <a:buNone/>
            </a:pPr>
            <a:r>
              <a:rPr lang="ru-RU" dirty="0"/>
              <a:t>  // и выбирается максимальная из этих высот</a:t>
            </a:r>
          </a:p>
          <a:p>
            <a:pPr marL="0" indent="0">
              <a:buNone/>
            </a:pPr>
            <a:r>
              <a:rPr lang="ru-RU" dirty="0"/>
              <a:t>  </a:t>
            </a:r>
            <a:r>
              <a:rPr lang="en-US" dirty="0" err="1"/>
              <a:t>int</a:t>
            </a:r>
            <a:r>
              <a:rPr lang="en-US" dirty="0"/>
              <a:t> max = 0;</a:t>
            </a:r>
          </a:p>
          <a:p>
            <a:pPr marL="0" indent="0">
              <a:buNone/>
            </a:pPr>
            <a:r>
              <a:rPr lang="en-US" dirty="0"/>
              <a:t>  for (Tree&lt;T&gt; *current = son; current; current = current-&gt;brother) {</a:t>
            </a:r>
          </a:p>
          <a:p>
            <a:pPr marL="0" indent="0">
              <a:buNone/>
            </a:pPr>
            <a:r>
              <a:rPr lang="en-US" dirty="0"/>
              <a:t>    </a:t>
            </a:r>
            <a:r>
              <a:rPr lang="en-US" dirty="0" err="1"/>
              <a:t>int</a:t>
            </a:r>
            <a:r>
              <a:rPr lang="en-US" dirty="0"/>
              <a:t> </a:t>
            </a:r>
            <a:r>
              <a:rPr lang="en-US" dirty="0" err="1"/>
              <a:t>curHeight</a:t>
            </a:r>
            <a:r>
              <a:rPr lang="en-US" dirty="0"/>
              <a:t> = current-&gt;height();</a:t>
            </a:r>
          </a:p>
          <a:p>
            <a:pPr marL="0" indent="0">
              <a:buNone/>
            </a:pPr>
            <a:r>
              <a:rPr lang="en-US" dirty="0"/>
              <a:t>    if (</a:t>
            </a:r>
            <a:r>
              <a:rPr lang="en-US" dirty="0" err="1"/>
              <a:t>curHeight</a:t>
            </a:r>
            <a:r>
              <a:rPr lang="en-US" dirty="0"/>
              <a:t> &gt; max) max = </a:t>
            </a:r>
            <a:r>
              <a:rPr lang="en-US" dirty="0" err="1"/>
              <a:t>curHeight</a:t>
            </a:r>
            <a:r>
              <a:rPr lang="en-US" dirty="0"/>
              <a:t>;</a:t>
            </a:r>
          </a:p>
          <a:p>
            <a:pPr marL="0" indent="0">
              <a:buNone/>
            </a:pPr>
            <a:r>
              <a:rPr lang="en-US" dirty="0"/>
              <a:t>  }</a:t>
            </a:r>
          </a:p>
          <a:p>
            <a:pPr marL="0" indent="0">
              <a:buNone/>
            </a:pPr>
            <a:r>
              <a:rPr lang="en-US" dirty="0"/>
              <a:t>  // </a:t>
            </a:r>
            <a:r>
              <a:rPr lang="ru-RU" dirty="0"/>
              <a:t>К результату добавляется единица за счет самого корневого узла</a:t>
            </a:r>
          </a:p>
          <a:p>
            <a:pPr marL="0" indent="0">
              <a:buNone/>
            </a:pPr>
            <a:r>
              <a:rPr lang="ru-RU" dirty="0"/>
              <a:t>  </a:t>
            </a:r>
            <a:r>
              <a:rPr lang="en-US" dirty="0"/>
              <a:t>return max + 1;</a:t>
            </a:r>
          </a:p>
          <a:p>
            <a:pPr marL="0" indent="0">
              <a:buNone/>
            </a:pPr>
            <a:r>
              <a:rPr lang="en-US" dirty="0"/>
              <a:t>}</a:t>
            </a:r>
            <a:endParaRPr lang="ru-RU" dirty="0"/>
          </a:p>
        </p:txBody>
      </p:sp>
    </p:spTree>
    <p:extLst>
      <p:ext uri="{BB962C8B-B14F-4D97-AF65-F5344CB8AC3E}">
        <p14:creationId xmlns:p14="http://schemas.microsoft.com/office/powerpoint/2010/main" val="1577435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lnSpcReduction="10000"/>
          </a:bodyPr>
          <a:lstStyle/>
          <a:p>
            <a:pPr marL="0" indent="0">
              <a:buNone/>
            </a:pPr>
            <a:r>
              <a:rPr lang="ru-RU" dirty="0"/>
              <a:t>Конечно, запись операции вычисления высоты дерева в виде рекурсивной функции выглядит очень просто, однако работать с рекурсивным описанием дерева все же неудобно. В частности, не очень удобно, что дерево, не содержащее узлов (пустое дерево), представляется пустым указателем, а не объектом класса </a:t>
            </a:r>
            <a:r>
              <a:rPr lang="ru-RU" dirty="0" err="1"/>
              <a:t>Tree</a:t>
            </a:r>
            <a:r>
              <a:rPr lang="ru-RU" dirty="0"/>
              <a:t>, как все прочие деревья. Программы становятся более ясными, если деревья и их узлы представлены разными классами. В дальнейшем мы всегда будем пользоваться ранее приведенным представлением дерева с явным выделением структуры узла. Так, в </a:t>
            </a:r>
            <a:r>
              <a:rPr lang="ru-RU" dirty="0" smtClean="0"/>
              <a:t>следующем листинге </a:t>
            </a:r>
            <a:r>
              <a:rPr lang="ru-RU" dirty="0"/>
              <a:t>представлено модифицированное описание бинарного дерева для представления дерева произвольной структуры (со ссылками из узлов на старшего сына и брата этого узла) и переопределен метод для вычисления высоты дерева. В примере очень хорошо видно, что изменения, которые необходимо сделать в этом методе, не очень существенны.</a:t>
            </a:r>
          </a:p>
        </p:txBody>
      </p:sp>
    </p:spTree>
    <p:extLst>
      <p:ext uri="{BB962C8B-B14F-4D97-AF65-F5344CB8AC3E}">
        <p14:creationId xmlns:p14="http://schemas.microsoft.com/office/powerpoint/2010/main" val="930886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47797"/>
          </a:xfrm>
        </p:spPr>
        <p:txBody>
          <a:bodyPr>
            <a:normAutofit fontScale="90000"/>
          </a:bodyPr>
          <a:lstStyle/>
          <a:p>
            <a:pPr algn="ctr"/>
            <a:r>
              <a:rPr lang="ru-RU" sz="3200" dirty="0" smtClean="0"/>
              <a:t>Листинг. Вычисление </a:t>
            </a:r>
            <a:r>
              <a:rPr lang="ru-RU" sz="3200" dirty="0"/>
              <a:t>высоты дерева</a:t>
            </a:r>
          </a:p>
        </p:txBody>
      </p:sp>
      <p:sp>
        <p:nvSpPr>
          <p:cNvPr id="3" name="Объект 2"/>
          <p:cNvSpPr>
            <a:spLocks noGrp="1"/>
          </p:cNvSpPr>
          <p:nvPr>
            <p:ph idx="1"/>
          </p:nvPr>
        </p:nvSpPr>
        <p:spPr>
          <a:xfrm>
            <a:off x="838200" y="929898"/>
            <a:ext cx="10515600" cy="5247065"/>
          </a:xfrm>
        </p:spPr>
        <p:txBody>
          <a:bodyPr>
            <a:normAutofit fontScale="92500" lnSpcReduction="20000"/>
          </a:bodyPr>
          <a:lstStyle/>
          <a:p>
            <a:pPr marL="0" indent="0">
              <a:buNone/>
            </a:pPr>
            <a:r>
              <a:rPr lang="en-US" dirty="0"/>
              <a:t>template &lt;class T&gt;</a:t>
            </a:r>
          </a:p>
          <a:p>
            <a:pPr marL="0" indent="0">
              <a:buNone/>
            </a:pPr>
            <a:r>
              <a:rPr lang="en-US" dirty="0"/>
              <a:t>class Tree {</a:t>
            </a:r>
          </a:p>
          <a:p>
            <a:pPr marL="0" indent="0">
              <a:buNone/>
            </a:pPr>
            <a:r>
              <a:rPr lang="en-US" dirty="0"/>
              <a:t>  // </a:t>
            </a:r>
            <a:r>
              <a:rPr lang="ru-RU" dirty="0"/>
              <a:t>Описание структуры узла со ссылками на сына и брата</a:t>
            </a:r>
          </a:p>
          <a:p>
            <a:pPr marL="0" indent="0">
              <a:buNone/>
            </a:pPr>
            <a:r>
              <a:rPr lang="ru-RU" dirty="0"/>
              <a:t>  </a:t>
            </a:r>
            <a:r>
              <a:rPr lang="en-US" dirty="0" err="1"/>
              <a:t>struct</a:t>
            </a:r>
            <a:r>
              <a:rPr lang="en-US" dirty="0"/>
              <a:t> Node {</a:t>
            </a:r>
          </a:p>
          <a:p>
            <a:pPr marL="0" indent="0">
              <a:buNone/>
            </a:pPr>
            <a:r>
              <a:rPr lang="en-US" dirty="0"/>
              <a:t>    T item;         // </a:t>
            </a:r>
            <a:r>
              <a:rPr lang="ru-RU" dirty="0"/>
              <a:t>значение, содержащееся в узле</a:t>
            </a:r>
          </a:p>
          <a:p>
            <a:pPr marL="0" indent="0">
              <a:buNone/>
            </a:pPr>
            <a:r>
              <a:rPr lang="ru-RU" dirty="0"/>
              <a:t>    </a:t>
            </a:r>
            <a:r>
              <a:rPr lang="en-US" dirty="0"/>
              <a:t>Node *son;      // </a:t>
            </a:r>
            <a:r>
              <a:rPr lang="ru-RU" dirty="0"/>
              <a:t>указатель на сына</a:t>
            </a:r>
          </a:p>
          <a:p>
            <a:pPr marL="0" indent="0">
              <a:buNone/>
            </a:pPr>
            <a:r>
              <a:rPr lang="ru-RU" dirty="0"/>
              <a:t>    </a:t>
            </a:r>
            <a:r>
              <a:rPr lang="en-US" dirty="0"/>
              <a:t>Node *brother;  // </a:t>
            </a:r>
            <a:r>
              <a:rPr lang="ru-RU" dirty="0"/>
              <a:t>указатель на брата</a:t>
            </a:r>
          </a:p>
          <a:p>
            <a:pPr marL="0" indent="0">
              <a:buNone/>
            </a:pPr>
            <a:endParaRPr lang="ru-RU" dirty="0"/>
          </a:p>
          <a:p>
            <a:pPr marL="0" indent="0">
              <a:buNone/>
            </a:pPr>
            <a:r>
              <a:rPr lang="ru-RU" dirty="0"/>
              <a:t>    // Конструктор узла</a:t>
            </a:r>
          </a:p>
          <a:p>
            <a:pPr marL="0" indent="0">
              <a:buNone/>
            </a:pPr>
            <a:r>
              <a:rPr lang="ru-RU" dirty="0"/>
              <a:t>    </a:t>
            </a:r>
            <a:r>
              <a:rPr lang="en-US" dirty="0"/>
              <a:t>Node(T </a:t>
            </a:r>
            <a:r>
              <a:rPr lang="en-US" dirty="0" err="1"/>
              <a:t>i</a:t>
            </a:r>
            <a:r>
              <a:rPr lang="en-US" dirty="0"/>
              <a:t>, Node *s = NULL, Node *b = NULL) {</a:t>
            </a:r>
          </a:p>
          <a:p>
            <a:pPr marL="0" indent="0">
              <a:buNone/>
            </a:pPr>
            <a:r>
              <a:rPr lang="en-US" dirty="0"/>
              <a:t>      item = </a:t>
            </a:r>
            <a:r>
              <a:rPr lang="en-US" dirty="0" err="1"/>
              <a:t>i</a:t>
            </a:r>
            <a:r>
              <a:rPr lang="en-US" dirty="0"/>
              <a:t>; son = s; brother = b;</a:t>
            </a:r>
          </a:p>
          <a:p>
            <a:pPr marL="0" indent="0">
              <a:buNone/>
            </a:pPr>
            <a:r>
              <a:rPr lang="en-US" dirty="0"/>
              <a:t>    }</a:t>
            </a:r>
          </a:p>
          <a:p>
            <a:pPr marL="0" indent="0">
              <a:buNone/>
            </a:pPr>
            <a:r>
              <a:rPr lang="en-US" dirty="0"/>
              <a:t>  };</a:t>
            </a:r>
            <a:endParaRPr lang="ru-RU" dirty="0"/>
          </a:p>
        </p:txBody>
      </p:sp>
    </p:spTree>
    <p:extLst>
      <p:ext uri="{BB962C8B-B14F-4D97-AF65-F5344CB8AC3E}">
        <p14:creationId xmlns:p14="http://schemas.microsoft.com/office/powerpoint/2010/main" val="1338069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fontScale="77500" lnSpcReduction="20000"/>
          </a:bodyPr>
          <a:lstStyle/>
          <a:p>
            <a:pPr marL="0" indent="0">
              <a:buNone/>
            </a:pPr>
            <a:r>
              <a:rPr lang="ru-RU" dirty="0"/>
              <a:t>// Дерево реализовано в виде указателя на корневой узел.</a:t>
            </a:r>
          </a:p>
          <a:p>
            <a:pPr marL="0" indent="0">
              <a:buNone/>
            </a:pPr>
            <a:r>
              <a:rPr lang="ru-RU" dirty="0"/>
              <a:t>  </a:t>
            </a:r>
            <a:r>
              <a:rPr lang="en-US" dirty="0"/>
              <a:t>Node *root;</a:t>
            </a:r>
          </a:p>
          <a:p>
            <a:pPr marL="0" indent="0">
              <a:buNone/>
            </a:pPr>
            <a:r>
              <a:rPr lang="en-US" dirty="0" smtClean="0"/>
              <a:t>public </a:t>
            </a:r>
            <a:r>
              <a:rPr lang="en-US" dirty="0"/>
              <a:t>:</a:t>
            </a:r>
          </a:p>
          <a:p>
            <a:pPr marL="0" indent="0">
              <a:buNone/>
            </a:pPr>
            <a:r>
              <a:rPr lang="en-US" dirty="0" smtClean="0"/>
              <a:t>  </a:t>
            </a:r>
            <a:r>
              <a:rPr lang="en-US" dirty="0"/>
              <a:t>// </a:t>
            </a:r>
            <a:r>
              <a:rPr lang="ru-RU" dirty="0"/>
              <a:t>Конструктор "по умолчанию" создает пустое дерево</a:t>
            </a:r>
          </a:p>
          <a:p>
            <a:pPr marL="0" indent="0">
              <a:buNone/>
            </a:pPr>
            <a:r>
              <a:rPr lang="ru-RU" dirty="0"/>
              <a:t>  </a:t>
            </a:r>
            <a:r>
              <a:rPr lang="en-US" dirty="0"/>
              <a:t>Tree() { root = NULL; }</a:t>
            </a:r>
          </a:p>
          <a:p>
            <a:pPr marL="0" indent="0">
              <a:buNone/>
            </a:pPr>
            <a:r>
              <a:rPr lang="en-US" dirty="0" smtClean="0"/>
              <a:t>  </a:t>
            </a:r>
            <a:r>
              <a:rPr lang="en-US" dirty="0"/>
              <a:t>// </a:t>
            </a:r>
            <a:r>
              <a:rPr lang="ru-RU" dirty="0"/>
              <a:t>Деструктор должен освободить память, занятую узлами дерева</a:t>
            </a:r>
          </a:p>
          <a:p>
            <a:pPr marL="0" indent="0">
              <a:buNone/>
            </a:pPr>
            <a:r>
              <a:rPr lang="ru-RU" dirty="0"/>
              <a:t>  ~</a:t>
            </a:r>
            <a:r>
              <a:rPr lang="en-US" dirty="0"/>
              <a:t>Tree() { </a:t>
            </a:r>
            <a:r>
              <a:rPr lang="en-US" dirty="0" err="1"/>
              <a:t>deleteSubtree</a:t>
            </a:r>
            <a:r>
              <a:rPr lang="en-US" dirty="0"/>
              <a:t>(root); }</a:t>
            </a:r>
          </a:p>
          <a:p>
            <a:pPr marL="0" indent="0">
              <a:buNone/>
            </a:pPr>
            <a:r>
              <a:rPr lang="en-US" dirty="0" smtClean="0"/>
              <a:t>  </a:t>
            </a:r>
            <a:r>
              <a:rPr lang="en-US" dirty="0"/>
              <a:t>// </a:t>
            </a:r>
            <a:r>
              <a:rPr lang="ru-RU" dirty="0"/>
              <a:t>Вычисление высоты</a:t>
            </a:r>
          </a:p>
          <a:p>
            <a:pPr marL="0" indent="0">
              <a:buNone/>
            </a:pPr>
            <a:r>
              <a:rPr lang="ru-RU" dirty="0"/>
              <a:t>  </a:t>
            </a:r>
            <a:r>
              <a:rPr lang="en-US" dirty="0" err="1"/>
              <a:t>int</a:t>
            </a:r>
            <a:r>
              <a:rPr lang="en-US" dirty="0"/>
              <a:t> height() { return height(root); }</a:t>
            </a:r>
          </a:p>
          <a:p>
            <a:pPr marL="0" indent="0">
              <a:buNone/>
            </a:pPr>
            <a:r>
              <a:rPr lang="en-US" dirty="0" smtClean="0"/>
              <a:t>  </a:t>
            </a:r>
            <a:r>
              <a:rPr lang="en-US" dirty="0"/>
              <a:t>// </a:t>
            </a:r>
            <a:r>
              <a:rPr lang="ru-RU" dirty="0"/>
              <a:t>Функция для вычисления количества узлов,</a:t>
            </a:r>
          </a:p>
          <a:p>
            <a:pPr marL="0" indent="0">
              <a:buNone/>
            </a:pPr>
            <a:r>
              <a:rPr lang="ru-RU" dirty="0"/>
              <a:t>  // находящихся в дереве на заданном уровне</a:t>
            </a:r>
          </a:p>
          <a:p>
            <a:pPr marL="0" indent="0">
              <a:buNone/>
            </a:pPr>
            <a:r>
              <a:rPr lang="ru-RU" dirty="0"/>
              <a:t>  </a:t>
            </a:r>
            <a:r>
              <a:rPr lang="en-US" dirty="0" err="1"/>
              <a:t>int</a:t>
            </a:r>
            <a:r>
              <a:rPr lang="en-US" dirty="0"/>
              <a:t> </a:t>
            </a:r>
            <a:r>
              <a:rPr lang="en-US" dirty="0" err="1"/>
              <a:t>nodesOnLevel</a:t>
            </a:r>
            <a:r>
              <a:rPr lang="en-US" dirty="0"/>
              <a:t>(</a:t>
            </a:r>
            <a:r>
              <a:rPr lang="en-US" dirty="0" err="1"/>
              <a:t>int</a:t>
            </a:r>
            <a:r>
              <a:rPr lang="en-US" dirty="0"/>
              <a:t> level) { return </a:t>
            </a:r>
            <a:r>
              <a:rPr lang="en-US" dirty="0" err="1"/>
              <a:t>nodesOnLevel</a:t>
            </a:r>
            <a:r>
              <a:rPr lang="en-US" dirty="0"/>
              <a:t>(root, level); }</a:t>
            </a:r>
          </a:p>
          <a:p>
            <a:pPr marL="0" indent="0">
              <a:buNone/>
            </a:pPr>
            <a:r>
              <a:rPr lang="en-US" dirty="0" smtClean="0"/>
              <a:t>  </a:t>
            </a:r>
            <a:r>
              <a:rPr lang="en-US" dirty="0"/>
              <a:t>// </a:t>
            </a:r>
            <a:r>
              <a:rPr lang="ru-RU" dirty="0"/>
              <a:t>Функция для добавления узлов в дерево - </a:t>
            </a:r>
          </a:p>
          <a:p>
            <a:pPr marL="0" indent="0">
              <a:buNone/>
            </a:pPr>
            <a:r>
              <a:rPr lang="ru-RU" dirty="0"/>
              <a:t>  // используется только в тестовых целях.</a:t>
            </a:r>
          </a:p>
          <a:p>
            <a:pPr marL="0" indent="0">
              <a:buNone/>
            </a:pPr>
            <a:r>
              <a:rPr lang="ru-RU" dirty="0"/>
              <a:t>  </a:t>
            </a:r>
            <a:r>
              <a:rPr lang="en-US" dirty="0"/>
              <a:t>void add(</a:t>
            </a:r>
            <a:r>
              <a:rPr lang="en-US" dirty="0" err="1"/>
              <a:t>const</a:t>
            </a:r>
            <a:r>
              <a:rPr lang="en-US" dirty="0"/>
              <a:t> T &amp;</a:t>
            </a:r>
            <a:r>
              <a:rPr lang="en-US" dirty="0" err="1"/>
              <a:t>elem</a:t>
            </a:r>
            <a:r>
              <a:rPr lang="en-US" dirty="0"/>
              <a:t>) { add(root, </a:t>
            </a:r>
            <a:r>
              <a:rPr lang="en-US" dirty="0" err="1"/>
              <a:t>elem</a:t>
            </a:r>
            <a:r>
              <a:rPr lang="en-US" dirty="0"/>
              <a:t>); }</a:t>
            </a:r>
          </a:p>
          <a:p>
            <a:endParaRPr lang="ru-RU" dirty="0"/>
          </a:p>
        </p:txBody>
      </p:sp>
    </p:spTree>
    <p:extLst>
      <p:ext uri="{BB962C8B-B14F-4D97-AF65-F5344CB8AC3E}">
        <p14:creationId xmlns:p14="http://schemas.microsoft.com/office/powerpoint/2010/main" val="2134054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fontScale="62500" lnSpcReduction="20000"/>
          </a:bodyPr>
          <a:lstStyle/>
          <a:p>
            <a:pPr marL="0" indent="0">
              <a:buNone/>
            </a:pPr>
            <a:r>
              <a:rPr lang="en-US" dirty="0"/>
              <a:t>private :</a:t>
            </a:r>
          </a:p>
          <a:p>
            <a:pPr marL="0" indent="0">
              <a:buNone/>
            </a:pPr>
            <a:r>
              <a:rPr lang="en-US" dirty="0" smtClean="0"/>
              <a:t>  </a:t>
            </a:r>
            <a:r>
              <a:rPr lang="en-US" dirty="0"/>
              <a:t>//-----------------------------------------------------------</a:t>
            </a:r>
          </a:p>
          <a:p>
            <a:pPr marL="0" indent="0">
              <a:buNone/>
            </a:pPr>
            <a:r>
              <a:rPr lang="en-US" dirty="0"/>
              <a:t>  // </a:t>
            </a:r>
            <a:r>
              <a:rPr lang="ru-RU" dirty="0"/>
              <a:t>Следующие рекурсивные функции представляют собой </a:t>
            </a:r>
          </a:p>
          <a:p>
            <a:pPr marL="0" indent="0">
              <a:buNone/>
            </a:pPr>
            <a:r>
              <a:rPr lang="ru-RU" dirty="0"/>
              <a:t>  // рекурсивные тела основных интерфейсных методов</a:t>
            </a:r>
          </a:p>
          <a:p>
            <a:pPr marL="0" indent="0">
              <a:buNone/>
            </a:pPr>
            <a:r>
              <a:rPr lang="ru-RU" dirty="0"/>
              <a:t>  //-----------------------------------------------------------</a:t>
            </a:r>
          </a:p>
          <a:p>
            <a:pPr marL="0" indent="0">
              <a:buNone/>
            </a:pPr>
            <a:r>
              <a:rPr lang="ru-RU" dirty="0" smtClean="0"/>
              <a:t>  </a:t>
            </a:r>
            <a:r>
              <a:rPr lang="ru-RU" dirty="0"/>
              <a:t>// Рекурсивная функция для добавления узлов</a:t>
            </a:r>
          </a:p>
          <a:p>
            <a:pPr marL="0" indent="0">
              <a:buNone/>
            </a:pPr>
            <a:r>
              <a:rPr lang="ru-RU" dirty="0"/>
              <a:t>  </a:t>
            </a:r>
            <a:r>
              <a:rPr lang="en-US" dirty="0"/>
              <a:t>void add(Node *&amp;node, </a:t>
            </a:r>
            <a:r>
              <a:rPr lang="en-US" dirty="0" err="1"/>
              <a:t>const</a:t>
            </a:r>
            <a:r>
              <a:rPr lang="en-US" dirty="0"/>
              <a:t> T &amp;</a:t>
            </a:r>
            <a:r>
              <a:rPr lang="en-US" dirty="0" err="1"/>
              <a:t>elem</a:t>
            </a:r>
            <a:r>
              <a:rPr lang="en-US" dirty="0"/>
              <a:t>);</a:t>
            </a:r>
          </a:p>
          <a:p>
            <a:pPr marL="0" indent="0">
              <a:buNone/>
            </a:pPr>
            <a:endParaRPr lang="en-US" dirty="0"/>
          </a:p>
          <a:p>
            <a:pPr marL="0" indent="0">
              <a:buNone/>
            </a:pPr>
            <a:r>
              <a:rPr lang="en-US" dirty="0"/>
              <a:t>  // </a:t>
            </a:r>
            <a:r>
              <a:rPr lang="ru-RU" dirty="0"/>
              <a:t>Рекурсивная функция для освобождения памяти</a:t>
            </a:r>
          </a:p>
          <a:p>
            <a:pPr marL="0" indent="0">
              <a:buNone/>
            </a:pPr>
            <a:r>
              <a:rPr lang="ru-RU" dirty="0"/>
              <a:t>  </a:t>
            </a:r>
            <a:r>
              <a:rPr lang="en-US" dirty="0"/>
              <a:t>void </a:t>
            </a:r>
            <a:r>
              <a:rPr lang="en-US" dirty="0" err="1"/>
              <a:t>deleteSubtree</a:t>
            </a:r>
            <a:r>
              <a:rPr lang="en-US" dirty="0"/>
              <a:t>(Node *node);</a:t>
            </a:r>
          </a:p>
          <a:p>
            <a:pPr marL="0" indent="0">
              <a:buNone/>
            </a:pPr>
            <a:endParaRPr lang="en-US" dirty="0"/>
          </a:p>
          <a:p>
            <a:pPr marL="0" indent="0">
              <a:buNone/>
            </a:pPr>
            <a:r>
              <a:rPr lang="en-US" dirty="0"/>
              <a:t>  // </a:t>
            </a:r>
            <a:r>
              <a:rPr lang="ru-RU" dirty="0"/>
              <a:t>Рекурсивная функция вычисления высоты дерева</a:t>
            </a:r>
          </a:p>
          <a:p>
            <a:pPr marL="0" indent="0">
              <a:buNone/>
            </a:pPr>
            <a:r>
              <a:rPr lang="ru-RU" dirty="0"/>
              <a:t>  </a:t>
            </a:r>
            <a:r>
              <a:rPr lang="en-US" dirty="0" err="1"/>
              <a:t>int</a:t>
            </a:r>
            <a:r>
              <a:rPr lang="en-US" dirty="0"/>
              <a:t> height(Node *node);</a:t>
            </a:r>
          </a:p>
          <a:p>
            <a:pPr marL="0" indent="0">
              <a:buNone/>
            </a:pPr>
            <a:endParaRPr lang="en-US" dirty="0"/>
          </a:p>
          <a:p>
            <a:pPr marL="0" indent="0">
              <a:buNone/>
            </a:pPr>
            <a:r>
              <a:rPr lang="en-US" dirty="0"/>
              <a:t>  // </a:t>
            </a:r>
            <a:r>
              <a:rPr lang="ru-RU" dirty="0"/>
              <a:t>Рекурсивная функция вычисления количества узлов на заданном уровне</a:t>
            </a:r>
          </a:p>
          <a:p>
            <a:pPr marL="0" indent="0">
              <a:buNone/>
            </a:pPr>
            <a:r>
              <a:rPr lang="ru-RU" dirty="0"/>
              <a:t>  </a:t>
            </a:r>
            <a:r>
              <a:rPr lang="en-US" dirty="0" err="1"/>
              <a:t>int</a:t>
            </a:r>
            <a:r>
              <a:rPr lang="en-US" dirty="0"/>
              <a:t> </a:t>
            </a:r>
            <a:r>
              <a:rPr lang="en-US" dirty="0" err="1"/>
              <a:t>nodesOnLevel</a:t>
            </a:r>
            <a:r>
              <a:rPr lang="en-US" dirty="0"/>
              <a:t>(Node *node, </a:t>
            </a:r>
            <a:r>
              <a:rPr lang="en-US" dirty="0" err="1"/>
              <a:t>int</a:t>
            </a:r>
            <a:r>
              <a:rPr lang="en-US" dirty="0"/>
              <a:t> level);</a:t>
            </a:r>
          </a:p>
          <a:p>
            <a:pPr marL="0" indent="0">
              <a:buNone/>
            </a:pPr>
            <a:r>
              <a:rPr lang="en-US" dirty="0"/>
              <a:t>}; // </a:t>
            </a:r>
            <a:r>
              <a:rPr lang="ru-RU" dirty="0"/>
              <a:t>конец класса </a:t>
            </a:r>
            <a:r>
              <a:rPr lang="en-US" dirty="0"/>
              <a:t>Tree</a:t>
            </a:r>
          </a:p>
          <a:p>
            <a:endParaRPr lang="ru-RU" dirty="0"/>
          </a:p>
        </p:txBody>
      </p:sp>
    </p:spTree>
    <p:extLst>
      <p:ext uri="{BB962C8B-B14F-4D97-AF65-F5344CB8AC3E}">
        <p14:creationId xmlns:p14="http://schemas.microsoft.com/office/powerpoint/2010/main" val="3317627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fontScale="40000" lnSpcReduction="20000"/>
          </a:bodyPr>
          <a:lstStyle/>
          <a:p>
            <a:pPr marL="0" indent="0">
              <a:buNone/>
            </a:pPr>
            <a:r>
              <a:rPr lang="ru-RU" dirty="0"/>
              <a:t>// Тела методов класса</a:t>
            </a:r>
          </a:p>
          <a:p>
            <a:pPr marL="0" indent="0">
              <a:buNone/>
            </a:pPr>
            <a:r>
              <a:rPr lang="ru-RU" dirty="0" smtClean="0"/>
              <a:t>// </a:t>
            </a:r>
            <a:r>
              <a:rPr lang="ru-RU" dirty="0"/>
              <a:t>Рекурсивная функция для освобождения памяти</a:t>
            </a:r>
          </a:p>
          <a:p>
            <a:pPr marL="0" indent="0">
              <a:buNone/>
            </a:pPr>
            <a:r>
              <a:rPr lang="en-US" dirty="0"/>
              <a:t>template &lt;class T&gt;</a:t>
            </a:r>
          </a:p>
          <a:p>
            <a:pPr marL="0" indent="0">
              <a:buNone/>
            </a:pPr>
            <a:r>
              <a:rPr lang="en-US" dirty="0"/>
              <a:t>void Tree&lt;T&gt;::</a:t>
            </a:r>
            <a:r>
              <a:rPr lang="en-US" dirty="0" err="1"/>
              <a:t>deleteSubtree</a:t>
            </a:r>
            <a:r>
              <a:rPr lang="en-US" dirty="0"/>
              <a:t>(Node *node) {</a:t>
            </a:r>
          </a:p>
          <a:p>
            <a:pPr marL="0" indent="0">
              <a:buNone/>
            </a:pPr>
            <a:r>
              <a:rPr lang="en-US" dirty="0"/>
              <a:t>  if (node) {</a:t>
            </a:r>
          </a:p>
          <a:p>
            <a:pPr marL="0" indent="0">
              <a:buNone/>
            </a:pPr>
            <a:r>
              <a:rPr lang="en-US" dirty="0"/>
              <a:t>    </a:t>
            </a:r>
            <a:r>
              <a:rPr lang="en-US" dirty="0" err="1"/>
              <a:t>deleteSubtree</a:t>
            </a:r>
            <a:r>
              <a:rPr lang="en-US" dirty="0"/>
              <a:t>(node-&gt;son);</a:t>
            </a:r>
          </a:p>
          <a:p>
            <a:pPr marL="0" indent="0">
              <a:buNone/>
            </a:pPr>
            <a:r>
              <a:rPr lang="en-US" dirty="0"/>
              <a:t>    </a:t>
            </a:r>
            <a:r>
              <a:rPr lang="en-US" dirty="0" err="1"/>
              <a:t>deleteSubtree</a:t>
            </a:r>
            <a:r>
              <a:rPr lang="en-US" dirty="0"/>
              <a:t>(node-&gt;brother);</a:t>
            </a:r>
          </a:p>
          <a:p>
            <a:pPr marL="0" indent="0">
              <a:buNone/>
            </a:pPr>
            <a:r>
              <a:rPr lang="en-US" dirty="0"/>
              <a:t>    delete node;</a:t>
            </a:r>
          </a:p>
          <a:p>
            <a:pPr marL="0" indent="0">
              <a:buNone/>
            </a:pPr>
            <a:r>
              <a:rPr lang="en-US" dirty="0"/>
              <a:t>  }</a:t>
            </a:r>
          </a:p>
          <a:p>
            <a:pPr marL="0" indent="0">
              <a:buNone/>
            </a:pPr>
            <a:r>
              <a:rPr lang="en-US" dirty="0"/>
              <a:t>}</a:t>
            </a:r>
          </a:p>
          <a:p>
            <a:pPr marL="0" indent="0">
              <a:buNone/>
            </a:pPr>
            <a:r>
              <a:rPr lang="en-US" dirty="0" smtClean="0"/>
              <a:t>// </a:t>
            </a:r>
            <a:r>
              <a:rPr lang="ru-RU" dirty="0"/>
              <a:t>Рекурсивная функция вычисления высоты дерева</a:t>
            </a:r>
          </a:p>
          <a:p>
            <a:pPr marL="0" indent="0">
              <a:buNone/>
            </a:pPr>
            <a:r>
              <a:rPr lang="en-US" dirty="0"/>
              <a:t>template &lt;class T&gt;</a:t>
            </a:r>
          </a:p>
          <a:p>
            <a:pPr marL="0" indent="0">
              <a:buNone/>
            </a:pPr>
            <a:r>
              <a:rPr lang="en-US" dirty="0" err="1"/>
              <a:t>int</a:t>
            </a:r>
            <a:r>
              <a:rPr lang="en-US" dirty="0"/>
              <a:t> Tree&lt;T&gt;::height(Node *node) {</a:t>
            </a:r>
          </a:p>
          <a:p>
            <a:pPr marL="0" indent="0">
              <a:buNone/>
            </a:pPr>
            <a:r>
              <a:rPr lang="en-US" dirty="0"/>
              <a:t>  if (node == NULL) return 0;</a:t>
            </a:r>
          </a:p>
          <a:p>
            <a:pPr marL="0" indent="0">
              <a:buNone/>
            </a:pPr>
            <a:r>
              <a:rPr lang="en-US" dirty="0"/>
              <a:t>  </a:t>
            </a:r>
            <a:r>
              <a:rPr lang="en-US" dirty="0" err="1"/>
              <a:t>int</a:t>
            </a:r>
            <a:r>
              <a:rPr lang="en-US" dirty="0"/>
              <a:t> max = 0;</a:t>
            </a:r>
          </a:p>
          <a:p>
            <a:pPr marL="0" indent="0">
              <a:buNone/>
            </a:pPr>
            <a:r>
              <a:rPr lang="en-US" dirty="0"/>
              <a:t>  for (Node *current = node-&gt;son; current; current = current-&gt;brother) {</a:t>
            </a:r>
          </a:p>
          <a:p>
            <a:pPr marL="0" indent="0">
              <a:buNone/>
            </a:pPr>
            <a:r>
              <a:rPr lang="en-US" dirty="0"/>
              <a:t>    </a:t>
            </a:r>
            <a:r>
              <a:rPr lang="en-US" dirty="0" err="1"/>
              <a:t>int</a:t>
            </a:r>
            <a:r>
              <a:rPr lang="en-US" dirty="0"/>
              <a:t> </a:t>
            </a:r>
            <a:r>
              <a:rPr lang="en-US" dirty="0" err="1"/>
              <a:t>curHeight</a:t>
            </a:r>
            <a:r>
              <a:rPr lang="en-US" dirty="0"/>
              <a:t> = height(current);</a:t>
            </a:r>
          </a:p>
          <a:p>
            <a:pPr marL="0" indent="0">
              <a:buNone/>
            </a:pPr>
            <a:r>
              <a:rPr lang="en-US" dirty="0"/>
              <a:t>    if (</a:t>
            </a:r>
            <a:r>
              <a:rPr lang="en-US" dirty="0" err="1"/>
              <a:t>curHeight</a:t>
            </a:r>
            <a:r>
              <a:rPr lang="en-US" dirty="0"/>
              <a:t> &gt; max) max = </a:t>
            </a:r>
            <a:r>
              <a:rPr lang="en-US" dirty="0" err="1"/>
              <a:t>curHeight</a:t>
            </a:r>
            <a:r>
              <a:rPr lang="en-US" dirty="0"/>
              <a:t>;</a:t>
            </a:r>
          </a:p>
          <a:p>
            <a:pPr marL="0" indent="0">
              <a:buNone/>
            </a:pPr>
            <a:r>
              <a:rPr lang="en-US" dirty="0"/>
              <a:t>  }</a:t>
            </a:r>
          </a:p>
          <a:p>
            <a:pPr marL="0" indent="0">
              <a:buNone/>
            </a:pPr>
            <a:r>
              <a:rPr lang="en-US" dirty="0"/>
              <a:t>  return max + 1;</a:t>
            </a:r>
          </a:p>
          <a:p>
            <a:pPr marL="0" indent="0">
              <a:buNone/>
            </a:pPr>
            <a:r>
              <a:rPr lang="en-US" dirty="0"/>
              <a:t>}</a:t>
            </a:r>
            <a:endParaRPr lang="ru-RU" dirty="0"/>
          </a:p>
        </p:txBody>
      </p:sp>
    </p:spTree>
    <p:extLst>
      <p:ext uri="{BB962C8B-B14F-4D97-AF65-F5344CB8AC3E}">
        <p14:creationId xmlns:p14="http://schemas.microsoft.com/office/powerpoint/2010/main" val="1452604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fontScale="92500"/>
          </a:bodyPr>
          <a:lstStyle/>
          <a:p>
            <a:pPr marL="0" indent="0">
              <a:buNone/>
            </a:pPr>
            <a:r>
              <a:rPr lang="ru-RU" dirty="0"/>
              <a:t>// Рекурсивная функция вычисления количества узлов на заданном уровне</a:t>
            </a:r>
          </a:p>
          <a:p>
            <a:pPr marL="0" indent="0">
              <a:buNone/>
            </a:pPr>
            <a:r>
              <a:rPr lang="en-US" dirty="0"/>
              <a:t>template &lt;class T&gt;</a:t>
            </a:r>
          </a:p>
          <a:p>
            <a:pPr marL="0" indent="0">
              <a:buNone/>
            </a:pPr>
            <a:r>
              <a:rPr lang="en-US" dirty="0" err="1"/>
              <a:t>int</a:t>
            </a:r>
            <a:r>
              <a:rPr lang="en-US" dirty="0"/>
              <a:t> Tree&lt;T&gt;::</a:t>
            </a:r>
            <a:r>
              <a:rPr lang="en-US" dirty="0" err="1"/>
              <a:t>nodesOnLevel</a:t>
            </a:r>
            <a:r>
              <a:rPr lang="en-US" dirty="0"/>
              <a:t>(Node *node, </a:t>
            </a:r>
            <a:r>
              <a:rPr lang="en-US" dirty="0" err="1"/>
              <a:t>int</a:t>
            </a:r>
            <a:r>
              <a:rPr lang="en-US" dirty="0"/>
              <a:t> level) {</a:t>
            </a:r>
          </a:p>
          <a:p>
            <a:pPr marL="0" indent="0">
              <a:buNone/>
            </a:pPr>
            <a:r>
              <a:rPr lang="en-US" dirty="0"/>
              <a:t>  if (node == NULL) return 0;     // </a:t>
            </a:r>
            <a:r>
              <a:rPr lang="ru-RU" dirty="0"/>
              <a:t>Дерево пусто - узлов нет</a:t>
            </a:r>
          </a:p>
          <a:p>
            <a:pPr marL="0" indent="0">
              <a:buNone/>
            </a:pPr>
            <a:r>
              <a:rPr lang="ru-RU" dirty="0"/>
              <a:t>  </a:t>
            </a:r>
            <a:r>
              <a:rPr lang="en-US" dirty="0"/>
              <a:t>if (level &lt;= 0) return 0;       // </a:t>
            </a:r>
            <a:r>
              <a:rPr lang="ru-RU" dirty="0"/>
              <a:t>Нет такого уровня!</a:t>
            </a:r>
          </a:p>
          <a:p>
            <a:pPr marL="0" indent="0">
              <a:buNone/>
            </a:pPr>
            <a:r>
              <a:rPr lang="ru-RU" dirty="0"/>
              <a:t>  // В противном случае проверяем потомков и братьев данного узла</a:t>
            </a:r>
          </a:p>
          <a:p>
            <a:pPr marL="0" indent="0">
              <a:buNone/>
            </a:pPr>
            <a:r>
              <a:rPr lang="ru-RU" dirty="0"/>
              <a:t>  </a:t>
            </a:r>
            <a:r>
              <a:rPr lang="en-US" dirty="0"/>
              <a:t>return </a:t>
            </a:r>
            <a:r>
              <a:rPr lang="en-US" dirty="0" err="1"/>
              <a:t>nodesOnLevel</a:t>
            </a:r>
            <a:r>
              <a:rPr lang="en-US" dirty="0"/>
              <a:t>(node-&gt;son, level-1) +   // </a:t>
            </a:r>
            <a:r>
              <a:rPr lang="ru-RU" sz="1700" dirty="0"/>
              <a:t>вычисление для потомков первого узла</a:t>
            </a:r>
          </a:p>
          <a:p>
            <a:pPr marL="0" indent="0">
              <a:buNone/>
            </a:pPr>
            <a:r>
              <a:rPr lang="ru-RU" dirty="0"/>
              <a:t>         (</a:t>
            </a:r>
            <a:r>
              <a:rPr lang="en-US" dirty="0"/>
              <a:t>level == 1) +    </a:t>
            </a:r>
            <a:r>
              <a:rPr lang="en-US" dirty="0" smtClean="0"/>
              <a:t>// </a:t>
            </a:r>
            <a:r>
              <a:rPr lang="ru-RU" dirty="0"/>
              <a:t>сам узел добавляется к сумме только если </a:t>
            </a:r>
            <a:r>
              <a:rPr lang="en-US" dirty="0"/>
              <a:t>level==1</a:t>
            </a:r>
          </a:p>
          <a:p>
            <a:pPr marL="0" indent="0">
              <a:buNone/>
            </a:pPr>
            <a:r>
              <a:rPr lang="en-US" dirty="0"/>
              <a:t>         </a:t>
            </a:r>
            <a:r>
              <a:rPr lang="en-US" dirty="0" err="1"/>
              <a:t>nodesOnLevel</a:t>
            </a:r>
            <a:r>
              <a:rPr lang="en-US" dirty="0"/>
              <a:t>(node-&gt;brother, level);  // </a:t>
            </a:r>
            <a:r>
              <a:rPr lang="ru-RU" sz="2200" dirty="0"/>
              <a:t>вычисление для следующих братьев</a:t>
            </a:r>
          </a:p>
          <a:p>
            <a:pPr marL="0" indent="0">
              <a:buNone/>
            </a:pPr>
            <a:r>
              <a:rPr lang="ru-RU" dirty="0"/>
              <a:t>}</a:t>
            </a:r>
          </a:p>
        </p:txBody>
      </p:sp>
    </p:spTree>
    <p:extLst>
      <p:ext uri="{BB962C8B-B14F-4D97-AF65-F5344CB8AC3E}">
        <p14:creationId xmlns:p14="http://schemas.microsoft.com/office/powerpoint/2010/main" val="169512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77500" lnSpcReduction="20000"/>
          </a:bodyPr>
          <a:lstStyle/>
          <a:p>
            <a:pPr marL="0" indent="0">
              <a:buNone/>
            </a:pPr>
            <a:r>
              <a:rPr lang="ru-RU" dirty="0"/>
              <a:t>// Рекурсивная функция для добавления узлов</a:t>
            </a:r>
          </a:p>
          <a:p>
            <a:pPr marL="0" indent="0">
              <a:buNone/>
            </a:pPr>
            <a:r>
              <a:rPr lang="en-US" dirty="0"/>
              <a:t>template &lt;class T&gt;</a:t>
            </a:r>
          </a:p>
          <a:p>
            <a:pPr marL="0" indent="0">
              <a:buNone/>
            </a:pPr>
            <a:r>
              <a:rPr lang="en-US" dirty="0"/>
              <a:t>void Tree&lt;T&gt;::add(Node *&amp;node, </a:t>
            </a:r>
            <a:r>
              <a:rPr lang="en-US" dirty="0" err="1"/>
              <a:t>const</a:t>
            </a:r>
            <a:r>
              <a:rPr lang="en-US" dirty="0"/>
              <a:t> T &amp;item) {</a:t>
            </a:r>
          </a:p>
          <a:p>
            <a:pPr marL="0" indent="0">
              <a:buNone/>
            </a:pPr>
            <a:r>
              <a:rPr lang="en-US" dirty="0"/>
              <a:t>  if (node == NULL) {</a:t>
            </a:r>
          </a:p>
          <a:p>
            <a:pPr marL="0" indent="0">
              <a:buNone/>
            </a:pPr>
            <a:r>
              <a:rPr lang="en-US" dirty="0"/>
              <a:t>    // </a:t>
            </a:r>
            <a:r>
              <a:rPr lang="ru-RU" dirty="0"/>
              <a:t>Узла по этой ссылке нет - создаем новый узел и </a:t>
            </a:r>
          </a:p>
          <a:p>
            <a:pPr marL="0" indent="0">
              <a:buNone/>
            </a:pPr>
            <a:r>
              <a:rPr lang="ru-RU" dirty="0"/>
              <a:t>    // присоединяем его к дереву в указанном месте.</a:t>
            </a:r>
          </a:p>
          <a:p>
            <a:pPr marL="0" indent="0">
              <a:buNone/>
            </a:pPr>
            <a:r>
              <a:rPr lang="ru-RU" dirty="0"/>
              <a:t>    </a:t>
            </a:r>
            <a:r>
              <a:rPr lang="en-US" dirty="0"/>
              <a:t>node = new Node(item);</a:t>
            </a:r>
          </a:p>
          <a:p>
            <a:pPr marL="0" indent="0">
              <a:buNone/>
            </a:pPr>
            <a:r>
              <a:rPr lang="en-US" dirty="0"/>
              <a:t>  } else if (item &lt; node-&gt;item) {</a:t>
            </a:r>
          </a:p>
          <a:p>
            <a:pPr marL="0" indent="0">
              <a:buNone/>
            </a:pPr>
            <a:r>
              <a:rPr lang="en-US" dirty="0"/>
              <a:t>    // </a:t>
            </a:r>
            <a:r>
              <a:rPr lang="ru-RU" dirty="0"/>
              <a:t>добавляем узел в самое левое поддерево</a:t>
            </a:r>
          </a:p>
          <a:p>
            <a:pPr marL="0" indent="0">
              <a:buNone/>
            </a:pPr>
            <a:r>
              <a:rPr lang="ru-RU" dirty="0"/>
              <a:t>    </a:t>
            </a:r>
            <a:r>
              <a:rPr lang="en-US" dirty="0"/>
              <a:t>add(node-&gt;son, item);</a:t>
            </a:r>
          </a:p>
          <a:p>
            <a:pPr marL="0" indent="0">
              <a:buNone/>
            </a:pPr>
            <a:r>
              <a:rPr lang="en-US" dirty="0"/>
              <a:t>  } else {</a:t>
            </a:r>
          </a:p>
          <a:p>
            <a:pPr marL="0" indent="0">
              <a:buNone/>
            </a:pPr>
            <a:r>
              <a:rPr lang="en-US" dirty="0"/>
              <a:t>    // </a:t>
            </a:r>
            <a:r>
              <a:rPr lang="ru-RU" dirty="0"/>
              <a:t>узел добавляется куда-то к братьям заданного узла</a:t>
            </a:r>
          </a:p>
          <a:p>
            <a:pPr marL="0" indent="0">
              <a:buNone/>
            </a:pPr>
            <a:r>
              <a:rPr lang="ru-RU" dirty="0"/>
              <a:t>    </a:t>
            </a:r>
            <a:r>
              <a:rPr lang="en-US" dirty="0"/>
              <a:t>add(node-&gt;brother, item);</a:t>
            </a:r>
          </a:p>
          <a:p>
            <a:pPr marL="0" indent="0">
              <a:buNone/>
            </a:pPr>
            <a:r>
              <a:rPr lang="en-US" dirty="0"/>
              <a:t>  }</a:t>
            </a:r>
          </a:p>
          <a:p>
            <a:pPr marL="0" indent="0">
              <a:buNone/>
            </a:pPr>
            <a:r>
              <a:rPr lang="en-US" dirty="0"/>
              <a:t>}</a:t>
            </a:r>
            <a:endParaRPr lang="ru-RU" dirty="0"/>
          </a:p>
        </p:txBody>
      </p:sp>
    </p:spTree>
    <p:extLst>
      <p:ext uri="{BB962C8B-B14F-4D97-AF65-F5344CB8AC3E}">
        <p14:creationId xmlns:p14="http://schemas.microsoft.com/office/powerpoint/2010/main" val="2817138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08312"/>
          </a:xfrm>
        </p:spPr>
        <p:txBody>
          <a:bodyPr>
            <a:normAutofit fontScale="90000"/>
          </a:bodyPr>
          <a:lstStyle/>
          <a:p>
            <a:pPr algn="ctr"/>
            <a:r>
              <a:rPr lang="ru-RU" sz="1100" dirty="0" smtClean="0"/>
              <a:t>Использование</a:t>
            </a:r>
            <a:endParaRPr lang="ru-RU" sz="1100" dirty="0"/>
          </a:p>
        </p:txBody>
      </p:sp>
      <p:sp>
        <p:nvSpPr>
          <p:cNvPr id="3" name="Объект 2"/>
          <p:cNvSpPr>
            <a:spLocks noGrp="1"/>
          </p:cNvSpPr>
          <p:nvPr>
            <p:ph idx="1"/>
          </p:nvPr>
        </p:nvSpPr>
        <p:spPr>
          <a:xfrm>
            <a:off x="838200" y="573438"/>
            <a:ext cx="10515600" cy="5603525"/>
          </a:xfrm>
        </p:spPr>
        <p:txBody>
          <a:bodyPr>
            <a:normAutofit fontScale="40000" lnSpcReduction="20000"/>
          </a:bodyPr>
          <a:lstStyle/>
          <a:p>
            <a:pPr marL="0" indent="0">
              <a:buNone/>
            </a:pPr>
            <a:r>
              <a:rPr lang="en-US" dirty="0"/>
              <a:t>#include &lt;</a:t>
            </a:r>
            <a:r>
              <a:rPr lang="en-US" dirty="0" err="1"/>
              <a:t>iostream</a:t>
            </a:r>
            <a:r>
              <a:rPr lang="en-US" dirty="0"/>
              <a:t>&gt;</a:t>
            </a:r>
          </a:p>
          <a:p>
            <a:pPr marL="0" indent="0">
              <a:buNone/>
            </a:pPr>
            <a:r>
              <a:rPr lang="en-US" dirty="0"/>
              <a:t>#include "</a:t>
            </a:r>
            <a:r>
              <a:rPr lang="en-US" dirty="0" err="1"/>
              <a:t>tree.h</a:t>
            </a:r>
            <a:r>
              <a:rPr lang="en-US" dirty="0" smtClean="0"/>
              <a:t>"</a:t>
            </a:r>
            <a:endParaRPr lang="en-US" dirty="0"/>
          </a:p>
          <a:p>
            <a:pPr marL="0" indent="0">
              <a:buNone/>
            </a:pPr>
            <a:r>
              <a:rPr lang="en-US" dirty="0"/>
              <a:t>using namespace </a:t>
            </a:r>
            <a:r>
              <a:rPr lang="en-US" dirty="0" err="1"/>
              <a:t>std</a:t>
            </a:r>
            <a:r>
              <a:rPr lang="en-US" dirty="0" smtClean="0"/>
              <a:t>;</a:t>
            </a:r>
            <a:endParaRPr lang="en-US" dirty="0"/>
          </a:p>
          <a:p>
            <a:pPr marL="0" indent="0">
              <a:buNone/>
            </a:pPr>
            <a:r>
              <a:rPr lang="en-US" dirty="0"/>
              <a:t>//-----------------------------------------------------------------------</a:t>
            </a:r>
          </a:p>
          <a:p>
            <a:pPr marL="0" indent="0">
              <a:buNone/>
            </a:pPr>
            <a:r>
              <a:rPr lang="en-US" dirty="0"/>
              <a:t>// </a:t>
            </a:r>
            <a:r>
              <a:rPr lang="ru-RU" dirty="0"/>
              <a:t>Тестовая функция строит дерево и вычисляет его высоту (должно быть 4)</a:t>
            </a:r>
          </a:p>
          <a:p>
            <a:pPr marL="0" indent="0">
              <a:buNone/>
            </a:pPr>
            <a:r>
              <a:rPr lang="ru-RU" dirty="0"/>
              <a:t>// и число узлов находящихся на 3-м уровне (должно быть 3).</a:t>
            </a:r>
          </a:p>
          <a:p>
            <a:pPr marL="0" indent="0">
              <a:buNone/>
            </a:pPr>
            <a:r>
              <a:rPr lang="ru-RU" dirty="0" smtClean="0"/>
              <a:t>//-----------------------------------------------------------------------</a:t>
            </a:r>
            <a:endParaRPr lang="ru-RU" dirty="0"/>
          </a:p>
          <a:p>
            <a:pPr marL="0" indent="0">
              <a:buNone/>
            </a:pPr>
            <a:r>
              <a:rPr lang="en-US" dirty="0" err="1"/>
              <a:t>int</a:t>
            </a:r>
            <a:r>
              <a:rPr lang="en-US" dirty="0"/>
              <a:t> main() {</a:t>
            </a:r>
          </a:p>
          <a:p>
            <a:pPr marL="0" indent="0">
              <a:buNone/>
            </a:pPr>
            <a:r>
              <a:rPr lang="en-US" dirty="0"/>
              <a:t>  Tree&lt;</a:t>
            </a:r>
            <a:r>
              <a:rPr lang="en-US" dirty="0" err="1"/>
              <a:t>int</a:t>
            </a:r>
            <a:r>
              <a:rPr lang="en-US" dirty="0"/>
              <a:t>&gt; tree1;  // </a:t>
            </a:r>
            <a:r>
              <a:rPr lang="ru-RU" dirty="0"/>
              <a:t>пустое </a:t>
            </a:r>
            <a:r>
              <a:rPr lang="ru-RU" dirty="0" smtClean="0"/>
              <a:t>дерево</a:t>
            </a:r>
            <a:endParaRPr lang="ru-RU" dirty="0"/>
          </a:p>
          <a:p>
            <a:pPr marL="0" indent="0">
              <a:buNone/>
            </a:pPr>
            <a:r>
              <a:rPr lang="ru-RU" dirty="0"/>
              <a:t>  </a:t>
            </a:r>
            <a:r>
              <a:rPr lang="en-US" dirty="0"/>
              <a:t>tree1.add(12);</a:t>
            </a:r>
          </a:p>
          <a:p>
            <a:pPr marL="0" indent="0">
              <a:buNone/>
            </a:pPr>
            <a:r>
              <a:rPr lang="en-US" dirty="0"/>
              <a:t>  tree1.add(5);</a:t>
            </a:r>
          </a:p>
          <a:p>
            <a:pPr marL="0" indent="0">
              <a:buNone/>
            </a:pPr>
            <a:r>
              <a:rPr lang="en-US" dirty="0"/>
              <a:t>  tree1.add(3);</a:t>
            </a:r>
          </a:p>
          <a:p>
            <a:pPr marL="0" indent="0">
              <a:buNone/>
            </a:pPr>
            <a:r>
              <a:rPr lang="en-US" dirty="0"/>
              <a:t>  tree1.add(10);</a:t>
            </a:r>
          </a:p>
          <a:p>
            <a:pPr marL="0" indent="0">
              <a:buNone/>
            </a:pPr>
            <a:r>
              <a:rPr lang="en-US" dirty="0"/>
              <a:t>  tree1.add(7);</a:t>
            </a:r>
          </a:p>
          <a:p>
            <a:pPr marL="0" indent="0">
              <a:buNone/>
            </a:pPr>
            <a:r>
              <a:rPr lang="en-US" dirty="0"/>
              <a:t>  tree1.add(11);</a:t>
            </a:r>
          </a:p>
          <a:p>
            <a:pPr marL="0" indent="0">
              <a:buNone/>
            </a:pPr>
            <a:r>
              <a:rPr lang="en-US" dirty="0"/>
              <a:t>  tree1.add(6);</a:t>
            </a:r>
          </a:p>
          <a:p>
            <a:pPr marL="0" indent="0">
              <a:buNone/>
            </a:pPr>
            <a:r>
              <a:rPr lang="en-US" dirty="0"/>
              <a:t>  tree1.add(9</a:t>
            </a:r>
            <a:r>
              <a:rPr lang="en-US" dirty="0" smtClean="0"/>
              <a:t>);</a:t>
            </a:r>
            <a:endParaRPr lang="en-US" dirty="0"/>
          </a:p>
          <a:p>
            <a:pPr marL="0" indent="0">
              <a:buNone/>
            </a:pPr>
            <a:r>
              <a:rPr lang="en-US" dirty="0"/>
              <a:t>  // </a:t>
            </a:r>
            <a:r>
              <a:rPr lang="ru-RU" dirty="0"/>
              <a:t>Дерево </a:t>
            </a:r>
            <a:r>
              <a:rPr lang="ru-RU" dirty="0" smtClean="0"/>
              <a:t>построено</a:t>
            </a:r>
            <a:endParaRPr lang="ru-RU" dirty="0"/>
          </a:p>
          <a:p>
            <a:pPr marL="0" indent="0">
              <a:buNone/>
            </a:pPr>
            <a:r>
              <a:rPr lang="ru-RU" dirty="0"/>
              <a:t>  </a:t>
            </a:r>
            <a:r>
              <a:rPr lang="en-US" dirty="0" err="1"/>
              <a:t>cout</a:t>
            </a:r>
            <a:r>
              <a:rPr lang="en-US" dirty="0"/>
              <a:t> &lt;&lt; "Tree height : " &lt;&lt; tree1.height() &lt;&lt; </a:t>
            </a:r>
            <a:r>
              <a:rPr lang="en-US" dirty="0" err="1"/>
              <a:t>endl</a:t>
            </a:r>
            <a:r>
              <a:rPr lang="en-US" dirty="0"/>
              <a:t> </a:t>
            </a:r>
          </a:p>
          <a:p>
            <a:pPr marL="0" indent="0">
              <a:buNone/>
            </a:pPr>
            <a:r>
              <a:rPr lang="en-US" dirty="0"/>
              <a:t>       &lt;&lt; "There are " &lt;&lt; tree1.nodesOnLevel(3) &lt;&lt; " nodes on the 3rd level" &lt;&lt; </a:t>
            </a:r>
            <a:r>
              <a:rPr lang="en-US" dirty="0" err="1"/>
              <a:t>endl</a:t>
            </a:r>
            <a:r>
              <a:rPr lang="en-US" dirty="0"/>
              <a:t>;</a:t>
            </a:r>
          </a:p>
          <a:p>
            <a:pPr marL="0" indent="0">
              <a:buNone/>
            </a:pPr>
            <a:r>
              <a:rPr lang="en-US" dirty="0"/>
              <a:t>  return 0;</a:t>
            </a:r>
          </a:p>
          <a:p>
            <a:pPr marL="0" indent="0">
              <a:buNone/>
            </a:pPr>
            <a:r>
              <a:rPr lang="en-US" dirty="0"/>
              <a:t>}</a:t>
            </a:r>
            <a:endParaRPr lang="ru-RU" dirty="0"/>
          </a:p>
        </p:txBody>
      </p:sp>
    </p:spTree>
    <p:extLst>
      <p:ext uri="{BB962C8B-B14F-4D97-AF65-F5344CB8AC3E}">
        <p14:creationId xmlns:p14="http://schemas.microsoft.com/office/powerpoint/2010/main" val="4174276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normAutofit fontScale="92500" lnSpcReduction="10000"/>
          </a:bodyPr>
          <a:lstStyle/>
          <a:p>
            <a:pPr marL="0" indent="0">
              <a:buNone/>
            </a:pPr>
            <a:r>
              <a:rPr lang="ru-RU" dirty="0"/>
              <a:t>Здесь описание метода </a:t>
            </a:r>
            <a:r>
              <a:rPr lang="ru-RU" dirty="0" err="1"/>
              <a:t>height</a:t>
            </a:r>
            <a:r>
              <a:rPr lang="ru-RU" dirty="0"/>
              <a:t> сделано с помощью вспомогательной рекурсивной функции, аргументом которой является указатель узла того поддерева, высоту которого требуется вычислить.</a:t>
            </a:r>
          </a:p>
          <a:p>
            <a:pPr marL="0" indent="0">
              <a:buNone/>
            </a:pPr>
            <a:r>
              <a:rPr lang="ru-RU" dirty="0"/>
              <a:t>Иногда структура рекурсивной функции, обрабатывающей дерево, не так проста. Рассмотрим, например, следующую задачу. Пусть надо определить функцию, вычисляющую число узлов бинарного дерева, расположенных на </a:t>
            </a:r>
            <a:r>
              <a:rPr lang="en-US" dirty="0" err="1" smtClean="0"/>
              <a:t>i</a:t>
            </a:r>
            <a:r>
              <a:rPr lang="ru-RU" dirty="0" smtClean="0"/>
              <a:t>-м </a:t>
            </a:r>
            <a:r>
              <a:rPr lang="ru-RU" dirty="0"/>
              <a:t>уровне при заданном значении </a:t>
            </a:r>
            <a:r>
              <a:rPr lang="en-US" dirty="0" err="1" smtClean="0"/>
              <a:t>i</a:t>
            </a:r>
            <a:r>
              <a:rPr lang="ru-RU" dirty="0" smtClean="0"/>
              <a:t> </a:t>
            </a:r>
            <a:r>
              <a:rPr lang="ru-RU" dirty="0"/>
              <a:t>&gt; 0. Заметим, что в пустом дереве таких вершин нет вовсе, а в непустом дереве требуемое количество узлов можно определить рекурсивно. Действительно, на уровне </a:t>
            </a:r>
            <a:r>
              <a:rPr lang="en-US" dirty="0" err="1" smtClean="0"/>
              <a:t>i</a:t>
            </a:r>
            <a:r>
              <a:rPr lang="ru-RU" dirty="0" smtClean="0"/>
              <a:t> </a:t>
            </a:r>
            <a:r>
              <a:rPr lang="ru-RU" dirty="0"/>
              <a:t>= 1 существует лишь одна вершина — корень дерева, а при i &gt; 1 число узлов, расположенных на </a:t>
            </a:r>
            <a:r>
              <a:rPr lang="en-US" dirty="0" err="1" smtClean="0"/>
              <a:t>i</a:t>
            </a:r>
            <a:r>
              <a:rPr lang="ru-RU" dirty="0" smtClean="0"/>
              <a:t>-м </a:t>
            </a:r>
            <a:r>
              <a:rPr lang="ru-RU" dirty="0"/>
              <a:t>уровне дерева, равно сумме чисел узлов, расположенных в его поддеревьях на </a:t>
            </a:r>
            <a:r>
              <a:rPr lang="ru-RU" dirty="0" smtClean="0"/>
              <a:t>(</a:t>
            </a:r>
            <a:r>
              <a:rPr lang="en-US" dirty="0" err="1" smtClean="0"/>
              <a:t>i</a:t>
            </a:r>
            <a:r>
              <a:rPr lang="ru-RU" dirty="0" smtClean="0"/>
              <a:t> </a:t>
            </a:r>
            <a:r>
              <a:rPr lang="ru-RU" dirty="0"/>
              <a:t>- 1)-м уровне.</a:t>
            </a:r>
          </a:p>
          <a:p>
            <a:pPr marL="0" indent="0">
              <a:buNone/>
            </a:pPr>
            <a:r>
              <a:rPr lang="ru-RU" dirty="0"/>
              <a:t>Отсюда сразу же следует определение функции (считаем его также выполненным в контексте описания шаблона </a:t>
            </a:r>
            <a:r>
              <a:rPr lang="ru-RU" dirty="0" err="1"/>
              <a:t>Tree</a:t>
            </a:r>
            <a:r>
              <a:rPr lang="ru-RU" dirty="0"/>
              <a:t>, приведенного в листинге </a:t>
            </a:r>
            <a:r>
              <a:rPr lang="en-US" dirty="0" smtClean="0"/>
              <a:t>(</a:t>
            </a:r>
            <a:r>
              <a:rPr lang="ru-RU" dirty="0" smtClean="0"/>
              <a:t>см. предыдущий листинг)</a:t>
            </a:r>
            <a:endParaRPr lang="ru-RU" dirty="0"/>
          </a:p>
          <a:p>
            <a:endParaRPr lang="ru-RU" dirty="0"/>
          </a:p>
        </p:txBody>
      </p:sp>
    </p:spTree>
    <p:extLst>
      <p:ext uri="{BB962C8B-B14F-4D97-AF65-F5344CB8AC3E}">
        <p14:creationId xmlns:p14="http://schemas.microsoft.com/office/powerpoint/2010/main" val="2696078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fontScale="92500" lnSpcReduction="20000"/>
          </a:bodyPr>
          <a:lstStyle/>
          <a:p>
            <a:pPr marL="0" indent="0">
              <a:buNone/>
            </a:pPr>
            <a:r>
              <a:rPr lang="ru-RU" dirty="0"/>
              <a:t>Так же, как и в случае списков, важной задачей обработки деревьев является итерация (обход) дерева. </a:t>
            </a:r>
            <a:r>
              <a:rPr lang="ru-RU" dirty="0" smtClean="0"/>
              <a:t>Заметим, </a:t>
            </a:r>
            <a:r>
              <a:rPr lang="ru-RU" dirty="0"/>
              <a:t>что обходы элементов дерева могут быть значительно более разнообразны, чем обходы элементов списка. В случае списков обход обычно выполняется в естественном порядке (от начала списка к концу), также можно рассмотреть еще обход элементов списка в противоположном направлении — от конца к началу. В случае дерева существует много порядков обхода его узлов, большинство из которых имеет свое самостоятельное значение и применяется в различных алгоритмах. </a:t>
            </a:r>
            <a:r>
              <a:rPr lang="ru-RU" dirty="0" smtClean="0"/>
              <a:t>Иногда </a:t>
            </a:r>
            <a:r>
              <a:rPr lang="ru-RU" dirty="0"/>
              <a:t>используются и более экзотические способы представления деревьев. Например, в некоторых случаях связи между узлами дерева можно вообще не представлять с помощью указателей, а "вычислять", если узлы дерева образуют регулярную структуру, не меняющуюся или меняющуюся очень мало в процессе работы с деревом.</a:t>
            </a:r>
          </a:p>
          <a:p>
            <a:pPr marL="0" indent="0">
              <a:buNone/>
            </a:pPr>
            <a:r>
              <a:rPr lang="ru-RU" dirty="0"/>
              <a:t>Рассмотрим следующий пример. Пусть узлы бинарного дерева пронумерованы, начиная с корня и далее вниз по иерархическим уровням, как показано на </a:t>
            </a:r>
            <a:r>
              <a:rPr lang="ru-RU" dirty="0" smtClean="0"/>
              <a:t>рисунке.</a:t>
            </a:r>
            <a:endParaRPr lang="ru-RU" dirty="0"/>
          </a:p>
        </p:txBody>
      </p:sp>
    </p:spTree>
    <p:extLst>
      <p:ext uri="{BB962C8B-B14F-4D97-AF65-F5344CB8AC3E}">
        <p14:creationId xmlns:p14="http://schemas.microsoft.com/office/powerpoint/2010/main" val="4274899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8278"/>
          </a:xfrm>
        </p:spPr>
        <p:txBody>
          <a:bodyPr>
            <a:normAutofit fontScale="90000"/>
          </a:bodyPr>
          <a:lstStyle/>
          <a:p>
            <a:pPr algn="ctr"/>
            <a:r>
              <a:rPr lang="ru-RU" dirty="0" smtClean="0"/>
              <a:t>Пронумерованное дерево</a:t>
            </a:r>
            <a:endParaRPr lang="ru-RU" dirty="0"/>
          </a:p>
        </p:txBody>
      </p:sp>
      <p:pic>
        <p:nvPicPr>
          <p:cNvPr id="4" name="Объект 3"/>
          <p:cNvPicPr>
            <a:picLocks noGrp="1" noChangeAspect="1"/>
          </p:cNvPicPr>
          <p:nvPr>
            <p:ph idx="1"/>
          </p:nvPr>
        </p:nvPicPr>
        <p:blipFill>
          <a:blip r:embed="rId2"/>
          <a:stretch>
            <a:fillRect/>
          </a:stretch>
        </p:blipFill>
        <p:spPr>
          <a:xfrm>
            <a:off x="3115159" y="1288893"/>
            <a:ext cx="5455404" cy="4940301"/>
          </a:xfrm>
          <a:prstGeom prst="rect">
            <a:avLst/>
          </a:prstGeom>
        </p:spPr>
      </p:pic>
    </p:spTree>
    <p:extLst>
      <p:ext uri="{BB962C8B-B14F-4D97-AF65-F5344CB8AC3E}">
        <p14:creationId xmlns:p14="http://schemas.microsoft.com/office/powerpoint/2010/main" val="3931073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329"/>
          </a:xfrm>
        </p:spPr>
        <p:txBody>
          <a:bodyPr>
            <a:normAutofit fontScale="90000"/>
          </a:bodyPr>
          <a:lstStyle/>
          <a:p>
            <a:endParaRPr lang="ru-RU" dirty="0"/>
          </a:p>
        </p:txBody>
      </p:sp>
      <p:sp>
        <p:nvSpPr>
          <p:cNvPr id="3" name="Объект 2"/>
          <p:cNvSpPr>
            <a:spLocks noGrp="1"/>
          </p:cNvSpPr>
          <p:nvPr>
            <p:ph idx="1"/>
          </p:nvPr>
        </p:nvSpPr>
        <p:spPr>
          <a:xfrm>
            <a:off x="838200" y="573437"/>
            <a:ext cx="10515600" cy="5603526"/>
          </a:xfrm>
        </p:spPr>
        <p:txBody>
          <a:bodyPr>
            <a:normAutofit fontScale="85000" lnSpcReduction="20000"/>
          </a:bodyPr>
          <a:lstStyle/>
          <a:p>
            <a:pPr marL="0" indent="0">
              <a:buNone/>
            </a:pPr>
            <a:r>
              <a:rPr lang="ru-RU" dirty="0"/>
              <a:t>При этом узлы расположены настолько плотно, что предком узла с номером </a:t>
            </a:r>
            <a:r>
              <a:rPr lang="en-US" dirty="0" err="1" smtClean="0"/>
              <a:t>i</a:t>
            </a:r>
            <a:r>
              <a:rPr lang="ru-RU" dirty="0" smtClean="0"/>
              <a:t> </a:t>
            </a:r>
            <a:r>
              <a:rPr lang="ru-RU" dirty="0"/>
              <a:t>всегда является узел с номером </a:t>
            </a:r>
            <a:r>
              <a:rPr lang="en-US" dirty="0" err="1" smtClean="0"/>
              <a:t>i</a:t>
            </a:r>
            <a:r>
              <a:rPr lang="ru-RU" dirty="0" smtClean="0"/>
              <a:t>/2</a:t>
            </a:r>
            <a:r>
              <a:rPr lang="ru-RU" dirty="0"/>
              <a:t>. В этом случае узлы дерева можно расположить в массиве, причем местоположение каждого узла будет задано его индексом в массиве, а максимальное число узлов задается сразу же при создании дерева. Представление такого дерева описано в </a:t>
            </a:r>
            <a:r>
              <a:rPr lang="ru-RU" dirty="0" smtClean="0"/>
              <a:t>следующем листинге . </a:t>
            </a:r>
            <a:r>
              <a:rPr lang="ru-RU" dirty="0"/>
              <a:t>В нем определено дерево, обладающее следующим свойством: каждый узел этого дерева содержит целое число, меньшее, чем значения, хранящееся в поддеревьях этого узла. Таким образом, минимальное число всегда находится в корне дерева. Такое дерево иногда называют пирамидой или кучей. </a:t>
            </a:r>
            <a:r>
              <a:rPr lang="ru-RU" dirty="0" smtClean="0"/>
              <a:t>Такая </a:t>
            </a:r>
            <a:r>
              <a:rPr lang="ru-RU" dirty="0"/>
              <a:t>пирамида используется для одного из способов сортировки элементов массива — так называемой пирамидальной сортировки.</a:t>
            </a:r>
          </a:p>
          <a:p>
            <a:pPr marL="0" indent="0">
              <a:buNone/>
            </a:pPr>
            <a:r>
              <a:rPr lang="ru-RU" dirty="0"/>
              <a:t>Класс </a:t>
            </a:r>
            <a:r>
              <a:rPr lang="ru-RU" dirty="0" err="1"/>
              <a:t>Heap</a:t>
            </a:r>
            <a:r>
              <a:rPr lang="ru-RU" dirty="0"/>
              <a:t> определяет такое дерево вместе с операцией </a:t>
            </a:r>
            <a:r>
              <a:rPr lang="ru-RU" dirty="0" err="1"/>
              <a:t>insert</a:t>
            </a:r>
            <a:r>
              <a:rPr lang="ru-RU" dirty="0"/>
              <a:t> добавления нового элемента в дерево. Сначала это новое значение добавляется в качестве </a:t>
            </a:r>
          </a:p>
          <a:p>
            <a:pPr marL="0" indent="0">
              <a:buNone/>
            </a:pPr>
            <a:r>
              <a:rPr lang="ru-RU" dirty="0"/>
              <a:t>последнего узла дерева, но если оно оказывается меньше, чем значения, расположенные выше по дереву, то оно "всплывает” наверх до тех пор, пока не окажется минимальным среди всех узлов поддерева, в корне которого это значение находится.</a:t>
            </a:r>
          </a:p>
          <a:p>
            <a:pPr marL="0" indent="0">
              <a:buNone/>
            </a:pPr>
            <a:r>
              <a:rPr lang="ru-RU" dirty="0"/>
              <a:t>В процессе работы операция </a:t>
            </a:r>
            <a:r>
              <a:rPr lang="ru-RU" dirty="0" err="1"/>
              <a:t>insert</a:t>
            </a:r>
            <a:r>
              <a:rPr lang="ru-RU" dirty="0"/>
              <a:t> определяет для каждого узла индекс его родителя и затем определяет, надо ли продвигать новое значение дальше по направлению к вершине пирамиды. </a:t>
            </a:r>
          </a:p>
        </p:txBody>
      </p:sp>
    </p:spTree>
    <p:extLst>
      <p:ext uri="{BB962C8B-B14F-4D97-AF65-F5344CB8AC3E}">
        <p14:creationId xmlns:p14="http://schemas.microsoft.com/office/powerpoint/2010/main" val="3591258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719"/>
          </a:xfrm>
        </p:spPr>
        <p:txBody>
          <a:bodyPr>
            <a:normAutofit fontScale="90000"/>
          </a:bodyPr>
          <a:lstStyle/>
          <a:p>
            <a:endParaRPr lang="ru-RU" dirty="0"/>
          </a:p>
        </p:txBody>
      </p:sp>
      <p:sp>
        <p:nvSpPr>
          <p:cNvPr id="3" name="Объект 2"/>
          <p:cNvSpPr>
            <a:spLocks noGrp="1"/>
          </p:cNvSpPr>
          <p:nvPr>
            <p:ph idx="1"/>
          </p:nvPr>
        </p:nvSpPr>
        <p:spPr>
          <a:xfrm>
            <a:off x="838200" y="526942"/>
            <a:ext cx="10515600" cy="5650021"/>
          </a:xfrm>
        </p:spPr>
        <p:txBody>
          <a:bodyPr>
            <a:normAutofit fontScale="77500" lnSpcReduction="20000"/>
          </a:bodyPr>
          <a:lstStyle/>
          <a:p>
            <a:pPr marL="0" indent="0">
              <a:buNone/>
            </a:pPr>
            <a:r>
              <a:rPr lang="en-US" dirty="0"/>
              <a:t>#include &lt;exception&gt;</a:t>
            </a:r>
          </a:p>
          <a:p>
            <a:pPr marL="0" indent="0">
              <a:buNone/>
            </a:pPr>
            <a:r>
              <a:rPr lang="en-US" dirty="0" smtClean="0"/>
              <a:t>using </a:t>
            </a:r>
            <a:r>
              <a:rPr lang="en-US" dirty="0"/>
              <a:t>namespace </a:t>
            </a:r>
            <a:r>
              <a:rPr lang="en-US" dirty="0" err="1"/>
              <a:t>std</a:t>
            </a:r>
            <a:r>
              <a:rPr lang="en-US" dirty="0"/>
              <a:t>;</a:t>
            </a:r>
          </a:p>
          <a:p>
            <a:pPr marL="0" indent="0">
              <a:buNone/>
            </a:pPr>
            <a:r>
              <a:rPr lang="en-US" dirty="0" smtClean="0"/>
              <a:t>//*************************************************************</a:t>
            </a:r>
            <a:endParaRPr lang="en-US" dirty="0"/>
          </a:p>
          <a:p>
            <a:pPr marL="0" indent="0">
              <a:buNone/>
            </a:pPr>
            <a:r>
              <a:rPr lang="en-US" dirty="0"/>
              <a:t>// </a:t>
            </a:r>
            <a:r>
              <a:rPr lang="ru-RU" dirty="0"/>
              <a:t>Класс </a:t>
            </a:r>
            <a:r>
              <a:rPr lang="en-US" dirty="0" err="1"/>
              <a:t>NoMoreSpace</a:t>
            </a:r>
            <a:r>
              <a:rPr lang="en-US" dirty="0"/>
              <a:t> </a:t>
            </a:r>
            <a:r>
              <a:rPr lang="ru-RU" dirty="0"/>
              <a:t>используется для представления</a:t>
            </a:r>
          </a:p>
          <a:p>
            <a:pPr marL="0" indent="0">
              <a:buNone/>
            </a:pPr>
            <a:r>
              <a:rPr lang="ru-RU" dirty="0"/>
              <a:t>// исключительной ситуации при невозможности вставки элемента</a:t>
            </a:r>
          </a:p>
          <a:p>
            <a:pPr marL="0" indent="0">
              <a:buNone/>
            </a:pPr>
            <a:r>
              <a:rPr lang="ru-RU" dirty="0"/>
              <a:t>//*************************************************************</a:t>
            </a:r>
          </a:p>
          <a:p>
            <a:pPr marL="0" indent="0">
              <a:buNone/>
            </a:pPr>
            <a:r>
              <a:rPr lang="en-US" dirty="0" smtClean="0"/>
              <a:t>class </a:t>
            </a:r>
            <a:r>
              <a:rPr lang="en-US" dirty="0" err="1"/>
              <a:t>NoMoreSpace</a:t>
            </a:r>
            <a:r>
              <a:rPr lang="en-US" dirty="0"/>
              <a:t> : public exception {</a:t>
            </a:r>
          </a:p>
          <a:p>
            <a:pPr marL="0" indent="0">
              <a:buNone/>
            </a:pPr>
            <a:r>
              <a:rPr lang="en-US" dirty="0"/>
              <a:t>  // </a:t>
            </a:r>
            <a:r>
              <a:rPr lang="ru-RU" dirty="0"/>
              <a:t>Поле для сообщения, что произошло</a:t>
            </a:r>
          </a:p>
          <a:p>
            <a:pPr marL="0" indent="0">
              <a:buNone/>
            </a:pPr>
            <a:r>
              <a:rPr lang="ru-RU" dirty="0"/>
              <a:t>  </a:t>
            </a:r>
            <a:r>
              <a:rPr lang="en-US" dirty="0"/>
              <a:t>char * </a:t>
            </a:r>
            <a:r>
              <a:rPr lang="en-US" dirty="0" err="1"/>
              <a:t>msg</a:t>
            </a:r>
            <a:r>
              <a:rPr lang="en-US" dirty="0"/>
              <a:t>;</a:t>
            </a:r>
          </a:p>
          <a:p>
            <a:pPr marL="0" indent="0">
              <a:buNone/>
            </a:pPr>
            <a:r>
              <a:rPr lang="en-US" dirty="0" smtClean="0"/>
              <a:t>public</a:t>
            </a:r>
            <a:r>
              <a:rPr lang="en-US" dirty="0"/>
              <a:t>:</a:t>
            </a:r>
          </a:p>
          <a:p>
            <a:pPr marL="0" indent="0">
              <a:buNone/>
            </a:pPr>
            <a:r>
              <a:rPr lang="en-US" dirty="0"/>
              <a:t>  // </a:t>
            </a:r>
            <a:r>
              <a:rPr lang="ru-RU" dirty="0"/>
              <a:t>Конструктор класса задает причину - нет места!</a:t>
            </a:r>
          </a:p>
          <a:p>
            <a:pPr marL="0" indent="0">
              <a:buNone/>
            </a:pPr>
            <a:r>
              <a:rPr lang="ru-RU" dirty="0"/>
              <a:t>  </a:t>
            </a:r>
            <a:r>
              <a:rPr lang="en-US" dirty="0" err="1"/>
              <a:t>NoMoreSpace</a:t>
            </a:r>
            <a:r>
              <a:rPr lang="en-US" dirty="0"/>
              <a:t>() : </a:t>
            </a:r>
            <a:r>
              <a:rPr lang="en-US" dirty="0" err="1"/>
              <a:t>msg</a:t>
            </a:r>
            <a:r>
              <a:rPr lang="en-US" dirty="0"/>
              <a:t>("No more space") {}</a:t>
            </a:r>
          </a:p>
          <a:p>
            <a:pPr marL="0" indent="0">
              <a:buNone/>
            </a:pPr>
            <a:r>
              <a:rPr lang="en-US" dirty="0" smtClean="0"/>
              <a:t>  </a:t>
            </a:r>
            <a:r>
              <a:rPr lang="en-US" dirty="0"/>
              <a:t>// </a:t>
            </a:r>
            <a:r>
              <a:rPr lang="ru-RU" dirty="0"/>
              <a:t>Метод '</a:t>
            </a:r>
            <a:r>
              <a:rPr lang="en-US" dirty="0"/>
              <a:t>what' </a:t>
            </a:r>
            <a:r>
              <a:rPr lang="ru-RU" dirty="0"/>
              <a:t>выдает причину возникновения исключительной ситуации.</a:t>
            </a:r>
          </a:p>
          <a:p>
            <a:pPr marL="0" indent="0">
              <a:buNone/>
            </a:pPr>
            <a:r>
              <a:rPr lang="ru-RU" dirty="0"/>
              <a:t>  </a:t>
            </a:r>
            <a:r>
              <a:rPr lang="en-US" dirty="0" err="1"/>
              <a:t>const</a:t>
            </a:r>
            <a:r>
              <a:rPr lang="en-US" dirty="0"/>
              <a:t> char * what() </a:t>
            </a:r>
            <a:r>
              <a:rPr lang="en-US" dirty="0" err="1"/>
              <a:t>const</a:t>
            </a:r>
            <a:r>
              <a:rPr lang="en-US" dirty="0"/>
              <a:t> throw() { return </a:t>
            </a:r>
            <a:r>
              <a:rPr lang="en-US" dirty="0" err="1"/>
              <a:t>msg</a:t>
            </a:r>
            <a:r>
              <a:rPr lang="en-US" dirty="0"/>
              <a:t>; }</a:t>
            </a:r>
          </a:p>
          <a:p>
            <a:pPr marL="0" indent="0">
              <a:buNone/>
            </a:pPr>
            <a:r>
              <a:rPr lang="en-US" dirty="0"/>
              <a:t>};</a:t>
            </a:r>
          </a:p>
          <a:p>
            <a:endParaRPr lang="ru-RU" dirty="0"/>
          </a:p>
        </p:txBody>
      </p:sp>
    </p:spTree>
    <p:extLst>
      <p:ext uri="{BB962C8B-B14F-4D97-AF65-F5344CB8AC3E}">
        <p14:creationId xmlns:p14="http://schemas.microsoft.com/office/powerpoint/2010/main" val="3834213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normAutofit fontScale="62500" lnSpcReduction="20000"/>
          </a:bodyPr>
          <a:lstStyle/>
          <a:p>
            <a:pPr marL="0" indent="0">
              <a:buNone/>
            </a:pPr>
            <a:r>
              <a:rPr lang="ru-RU" dirty="0"/>
              <a:t>//*************************************************************</a:t>
            </a:r>
          </a:p>
          <a:p>
            <a:pPr marL="0" indent="0">
              <a:buNone/>
            </a:pPr>
            <a:r>
              <a:rPr lang="ru-RU" dirty="0"/>
              <a:t>// Шаблон классов </a:t>
            </a:r>
            <a:r>
              <a:rPr lang="en-US" dirty="0"/>
              <a:t>Heap </a:t>
            </a:r>
            <a:r>
              <a:rPr lang="ru-RU" dirty="0"/>
              <a:t>для представления "пирамидального" дерева</a:t>
            </a:r>
          </a:p>
          <a:p>
            <a:pPr marL="0" indent="0">
              <a:buNone/>
            </a:pPr>
            <a:r>
              <a:rPr lang="ru-RU" dirty="0"/>
              <a:t>//*************************************************************</a:t>
            </a:r>
          </a:p>
          <a:p>
            <a:pPr marL="0" indent="0">
              <a:buNone/>
            </a:pPr>
            <a:endParaRPr lang="ru-RU" dirty="0"/>
          </a:p>
          <a:p>
            <a:pPr marL="0" indent="0">
              <a:buNone/>
            </a:pPr>
            <a:r>
              <a:rPr lang="en-US" dirty="0"/>
              <a:t>template &lt;class T&gt;</a:t>
            </a:r>
          </a:p>
          <a:p>
            <a:pPr marL="0" indent="0">
              <a:buNone/>
            </a:pPr>
            <a:r>
              <a:rPr lang="en-US" dirty="0"/>
              <a:t>class Heap {</a:t>
            </a:r>
          </a:p>
          <a:p>
            <a:pPr marL="0" indent="0">
              <a:buNone/>
            </a:pPr>
            <a:r>
              <a:rPr lang="en-US" dirty="0"/>
              <a:t>  </a:t>
            </a:r>
            <a:r>
              <a:rPr lang="en-US" dirty="0" err="1"/>
              <a:t>int</a:t>
            </a:r>
            <a:r>
              <a:rPr lang="en-US" dirty="0"/>
              <a:t> count;     // </a:t>
            </a:r>
            <a:r>
              <a:rPr lang="ru-RU" dirty="0"/>
              <a:t>Количество узлов в дереве</a:t>
            </a:r>
          </a:p>
          <a:p>
            <a:pPr marL="0" indent="0">
              <a:buNone/>
            </a:pPr>
            <a:r>
              <a:rPr lang="ru-RU" dirty="0"/>
              <a:t>  </a:t>
            </a:r>
            <a:r>
              <a:rPr lang="en-US" dirty="0"/>
              <a:t>T *items;      // </a:t>
            </a:r>
            <a:r>
              <a:rPr lang="ru-RU" dirty="0"/>
              <a:t>Массив, представляющий узлы дерева</a:t>
            </a:r>
          </a:p>
          <a:p>
            <a:pPr marL="0" indent="0">
              <a:buNone/>
            </a:pPr>
            <a:r>
              <a:rPr lang="ru-RU" dirty="0"/>
              <a:t>  </a:t>
            </a:r>
            <a:r>
              <a:rPr lang="en-US" dirty="0" err="1"/>
              <a:t>int</a:t>
            </a:r>
            <a:r>
              <a:rPr lang="en-US" dirty="0"/>
              <a:t> size;      // </a:t>
            </a:r>
            <a:r>
              <a:rPr lang="ru-RU" dirty="0"/>
              <a:t>Размер этого массива</a:t>
            </a:r>
          </a:p>
          <a:p>
            <a:pPr marL="0" indent="0">
              <a:buNone/>
            </a:pPr>
            <a:endParaRPr lang="ru-RU" dirty="0"/>
          </a:p>
          <a:p>
            <a:pPr marL="0" indent="0">
              <a:buNone/>
            </a:pPr>
            <a:r>
              <a:rPr lang="en-US" dirty="0"/>
              <a:t>public:</a:t>
            </a:r>
          </a:p>
          <a:p>
            <a:pPr marL="0" indent="0">
              <a:buNone/>
            </a:pPr>
            <a:endParaRPr lang="en-US" dirty="0"/>
          </a:p>
          <a:p>
            <a:pPr marL="0" indent="0">
              <a:buNone/>
            </a:pPr>
            <a:r>
              <a:rPr lang="en-US" dirty="0"/>
              <a:t>  // </a:t>
            </a:r>
            <a:r>
              <a:rPr lang="ru-RU" dirty="0"/>
              <a:t>В конструкторе задается размер массива; элементов пока нет</a:t>
            </a:r>
          </a:p>
          <a:p>
            <a:pPr marL="0" indent="0">
              <a:buNone/>
            </a:pPr>
            <a:r>
              <a:rPr lang="ru-RU" dirty="0"/>
              <a:t>  </a:t>
            </a:r>
            <a:r>
              <a:rPr lang="en-US" dirty="0"/>
              <a:t>Heap(</a:t>
            </a:r>
            <a:r>
              <a:rPr lang="en-US" dirty="0" err="1"/>
              <a:t>int</a:t>
            </a:r>
            <a:r>
              <a:rPr lang="en-US" dirty="0"/>
              <a:t> size) {</a:t>
            </a:r>
          </a:p>
          <a:p>
            <a:pPr marL="0" indent="0">
              <a:buNone/>
            </a:pPr>
            <a:r>
              <a:rPr lang="en-US" dirty="0"/>
              <a:t>    count = 0;</a:t>
            </a:r>
          </a:p>
          <a:p>
            <a:pPr marL="0" indent="0">
              <a:buNone/>
            </a:pPr>
            <a:r>
              <a:rPr lang="en-US" dirty="0"/>
              <a:t>    items = new T[Heap::size = size];</a:t>
            </a:r>
          </a:p>
          <a:p>
            <a:pPr marL="0" indent="0">
              <a:buNone/>
            </a:pPr>
            <a:r>
              <a:rPr lang="en-US" dirty="0"/>
              <a:t>  }</a:t>
            </a:r>
            <a:endParaRPr lang="ru-RU" dirty="0"/>
          </a:p>
        </p:txBody>
      </p:sp>
    </p:spTree>
    <p:extLst>
      <p:ext uri="{BB962C8B-B14F-4D97-AF65-F5344CB8AC3E}">
        <p14:creationId xmlns:p14="http://schemas.microsoft.com/office/powerpoint/2010/main" val="4146515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fontScale="92500" lnSpcReduction="10000"/>
          </a:bodyPr>
          <a:lstStyle/>
          <a:p>
            <a:pPr marL="0" indent="0">
              <a:buNone/>
            </a:pPr>
            <a:r>
              <a:rPr lang="ru-RU" dirty="0"/>
              <a:t>// Операция вставки нового элемента в пирамиду</a:t>
            </a:r>
          </a:p>
          <a:p>
            <a:pPr marL="0" indent="0">
              <a:buNone/>
            </a:pPr>
            <a:r>
              <a:rPr lang="ru-RU" dirty="0"/>
              <a:t>  </a:t>
            </a:r>
            <a:r>
              <a:rPr lang="en-US" dirty="0"/>
              <a:t>void insert(</a:t>
            </a:r>
            <a:r>
              <a:rPr lang="en-US" dirty="0" err="1"/>
              <a:t>const</a:t>
            </a:r>
            <a:r>
              <a:rPr lang="en-US" dirty="0"/>
              <a:t> T &amp; element);</a:t>
            </a:r>
          </a:p>
          <a:p>
            <a:pPr marL="0" indent="0">
              <a:buNone/>
            </a:pPr>
            <a:endParaRPr lang="en-US" dirty="0"/>
          </a:p>
          <a:p>
            <a:pPr marL="0" indent="0">
              <a:buNone/>
            </a:pPr>
            <a:r>
              <a:rPr lang="en-US" dirty="0"/>
              <a:t>  // </a:t>
            </a:r>
            <a:r>
              <a:rPr lang="ru-RU" dirty="0"/>
              <a:t>Оператор индексации дает возможность прямого доступа </a:t>
            </a:r>
          </a:p>
          <a:p>
            <a:pPr marL="0" indent="0">
              <a:buNone/>
            </a:pPr>
            <a:r>
              <a:rPr lang="ru-RU" dirty="0"/>
              <a:t>  // к элементам пирамиды по индексу</a:t>
            </a:r>
          </a:p>
          <a:p>
            <a:pPr marL="0" indent="0">
              <a:buNone/>
            </a:pPr>
            <a:r>
              <a:rPr lang="ru-RU" dirty="0"/>
              <a:t>  </a:t>
            </a:r>
            <a:r>
              <a:rPr lang="en-US" dirty="0"/>
              <a:t>T &amp; operator [](</a:t>
            </a:r>
            <a:r>
              <a:rPr lang="en-US" dirty="0" err="1"/>
              <a:t>int</a:t>
            </a:r>
            <a:r>
              <a:rPr lang="en-US" dirty="0"/>
              <a:t> </a:t>
            </a:r>
            <a:r>
              <a:rPr lang="en-US" dirty="0" err="1"/>
              <a:t>i</a:t>
            </a:r>
            <a:r>
              <a:rPr lang="en-US" dirty="0"/>
              <a:t>) { return items[</a:t>
            </a:r>
            <a:r>
              <a:rPr lang="en-US" dirty="0" err="1"/>
              <a:t>i</a:t>
            </a:r>
            <a:r>
              <a:rPr lang="en-US" dirty="0"/>
              <a:t>]; }</a:t>
            </a:r>
          </a:p>
          <a:p>
            <a:pPr marL="0" indent="0">
              <a:buNone/>
            </a:pPr>
            <a:r>
              <a:rPr lang="en-US" dirty="0"/>
              <a:t>  </a:t>
            </a:r>
            <a:r>
              <a:rPr lang="en-US" dirty="0" err="1"/>
              <a:t>const</a:t>
            </a:r>
            <a:r>
              <a:rPr lang="en-US" dirty="0"/>
              <a:t> T &amp; operator [](</a:t>
            </a:r>
            <a:r>
              <a:rPr lang="en-US" dirty="0" err="1"/>
              <a:t>int</a:t>
            </a:r>
            <a:r>
              <a:rPr lang="en-US" dirty="0"/>
              <a:t> </a:t>
            </a:r>
            <a:r>
              <a:rPr lang="en-US" dirty="0" err="1"/>
              <a:t>i</a:t>
            </a:r>
            <a:r>
              <a:rPr lang="en-US" dirty="0"/>
              <a:t>) </a:t>
            </a:r>
            <a:r>
              <a:rPr lang="en-US" dirty="0" err="1"/>
              <a:t>const</a:t>
            </a:r>
            <a:r>
              <a:rPr lang="en-US" dirty="0"/>
              <a:t> { return items[</a:t>
            </a:r>
            <a:r>
              <a:rPr lang="en-US" dirty="0" err="1"/>
              <a:t>i</a:t>
            </a:r>
            <a:r>
              <a:rPr lang="en-US" dirty="0"/>
              <a:t>]; }</a:t>
            </a:r>
          </a:p>
          <a:p>
            <a:pPr marL="0" indent="0">
              <a:buNone/>
            </a:pPr>
            <a:endParaRPr lang="en-US" dirty="0"/>
          </a:p>
          <a:p>
            <a:pPr marL="0" indent="0">
              <a:buNone/>
            </a:pPr>
            <a:r>
              <a:rPr lang="en-US" dirty="0"/>
              <a:t>  // </a:t>
            </a:r>
            <a:r>
              <a:rPr lang="ru-RU" dirty="0"/>
              <a:t>Метод </a:t>
            </a:r>
            <a:r>
              <a:rPr lang="en-US" dirty="0"/>
              <a:t>print </a:t>
            </a:r>
            <a:r>
              <a:rPr lang="ru-RU" dirty="0"/>
              <a:t>просто выводит все элементы </a:t>
            </a:r>
          </a:p>
          <a:p>
            <a:pPr marL="0" indent="0">
              <a:buNone/>
            </a:pPr>
            <a:r>
              <a:rPr lang="ru-RU" dirty="0"/>
              <a:t>  // пирамиды в стандартный выходной поток</a:t>
            </a:r>
          </a:p>
          <a:p>
            <a:pPr marL="0" indent="0">
              <a:buNone/>
            </a:pPr>
            <a:r>
              <a:rPr lang="ru-RU" dirty="0"/>
              <a:t>  </a:t>
            </a:r>
            <a:r>
              <a:rPr lang="en-US" dirty="0"/>
              <a:t>void print();</a:t>
            </a:r>
          </a:p>
          <a:p>
            <a:pPr marL="0" indent="0">
              <a:buNone/>
            </a:pPr>
            <a:r>
              <a:rPr lang="en-US" dirty="0"/>
              <a:t>};</a:t>
            </a:r>
            <a:endParaRPr lang="ru-RU" dirty="0"/>
          </a:p>
        </p:txBody>
      </p:sp>
    </p:spTree>
    <p:extLst>
      <p:ext uri="{BB962C8B-B14F-4D97-AF65-F5344CB8AC3E}">
        <p14:creationId xmlns:p14="http://schemas.microsoft.com/office/powerpoint/2010/main" val="136215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55000" lnSpcReduction="20000"/>
          </a:bodyPr>
          <a:lstStyle/>
          <a:p>
            <a:pPr marL="0" indent="0">
              <a:buNone/>
            </a:pPr>
            <a:r>
              <a:rPr lang="ru-RU" dirty="0"/>
              <a:t>// Реализация операции вставки элемента</a:t>
            </a:r>
          </a:p>
          <a:p>
            <a:pPr marL="0" indent="0">
              <a:buNone/>
            </a:pPr>
            <a:r>
              <a:rPr lang="en-US" dirty="0"/>
              <a:t>template &lt;class T&gt;</a:t>
            </a:r>
          </a:p>
          <a:p>
            <a:pPr marL="0" indent="0">
              <a:buNone/>
            </a:pPr>
            <a:r>
              <a:rPr lang="en-US" dirty="0"/>
              <a:t>void Heap&lt;T&gt;::insert(</a:t>
            </a:r>
            <a:r>
              <a:rPr lang="en-US" dirty="0" err="1"/>
              <a:t>const</a:t>
            </a:r>
            <a:r>
              <a:rPr lang="en-US" dirty="0"/>
              <a:t> T &amp; </a:t>
            </a:r>
            <a:r>
              <a:rPr lang="en-US" dirty="0" err="1"/>
              <a:t>elem</a:t>
            </a:r>
            <a:r>
              <a:rPr lang="en-US" dirty="0"/>
              <a:t>) {</a:t>
            </a:r>
          </a:p>
          <a:p>
            <a:pPr marL="0" indent="0">
              <a:buNone/>
            </a:pPr>
            <a:r>
              <a:rPr lang="en-US" dirty="0"/>
              <a:t>    // </a:t>
            </a:r>
            <a:r>
              <a:rPr lang="ru-RU" dirty="0"/>
              <a:t>Проверяем, есть ли еще место в массиве</a:t>
            </a:r>
          </a:p>
          <a:p>
            <a:pPr marL="0" indent="0">
              <a:buNone/>
            </a:pPr>
            <a:r>
              <a:rPr lang="ru-RU" dirty="0"/>
              <a:t>    </a:t>
            </a:r>
            <a:r>
              <a:rPr lang="en-US" dirty="0"/>
              <a:t>if (count &gt;= size) throw </a:t>
            </a:r>
            <a:r>
              <a:rPr lang="en-US" dirty="0" err="1"/>
              <a:t>NoMoreSpace</a:t>
            </a:r>
            <a:r>
              <a:rPr lang="en-US" dirty="0"/>
              <a:t>();</a:t>
            </a:r>
          </a:p>
          <a:p>
            <a:pPr marL="0" indent="0">
              <a:buNone/>
            </a:pPr>
            <a:r>
              <a:rPr lang="en-US" dirty="0"/>
              <a:t>    // </a:t>
            </a:r>
            <a:r>
              <a:rPr lang="ru-RU" dirty="0"/>
              <a:t>Записываем новый элемент</a:t>
            </a:r>
          </a:p>
          <a:p>
            <a:pPr marL="0" indent="0">
              <a:buNone/>
            </a:pPr>
            <a:r>
              <a:rPr lang="ru-RU" dirty="0"/>
              <a:t>    </a:t>
            </a:r>
            <a:r>
              <a:rPr lang="en-US" dirty="0" err="1"/>
              <a:t>int</a:t>
            </a:r>
            <a:r>
              <a:rPr lang="en-US" dirty="0"/>
              <a:t> </a:t>
            </a:r>
            <a:r>
              <a:rPr lang="en-US" dirty="0" err="1"/>
              <a:t>curIndex</a:t>
            </a:r>
            <a:r>
              <a:rPr lang="en-US" dirty="0"/>
              <a:t> = count++;          // </a:t>
            </a:r>
            <a:r>
              <a:rPr lang="ru-RU" dirty="0"/>
              <a:t>индекс текущей позиции в пирамиде</a:t>
            </a:r>
          </a:p>
          <a:p>
            <a:pPr marL="0" indent="0">
              <a:buNone/>
            </a:pPr>
            <a:r>
              <a:rPr lang="ru-RU" dirty="0"/>
              <a:t>    </a:t>
            </a:r>
            <a:r>
              <a:rPr lang="en-US" dirty="0" err="1"/>
              <a:t>int</a:t>
            </a:r>
            <a:r>
              <a:rPr lang="en-US" dirty="0"/>
              <a:t> </a:t>
            </a:r>
            <a:r>
              <a:rPr lang="en-US" dirty="0" err="1"/>
              <a:t>parentIndex</a:t>
            </a:r>
            <a:r>
              <a:rPr lang="en-US" dirty="0"/>
              <a:t>;                 // </a:t>
            </a:r>
            <a:r>
              <a:rPr lang="ru-RU" dirty="0"/>
              <a:t>индекс "родителя"</a:t>
            </a:r>
          </a:p>
          <a:p>
            <a:pPr marL="0" indent="0">
              <a:buNone/>
            </a:pPr>
            <a:r>
              <a:rPr lang="ru-RU" dirty="0"/>
              <a:t>    // Цикл "всплытия" элемента</a:t>
            </a:r>
          </a:p>
          <a:p>
            <a:pPr marL="0" indent="0">
              <a:buNone/>
            </a:pPr>
            <a:r>
              <a:rPr lang="ru-RU" dirty="0"/>
              <a:t>    </a:t>
            </a:r>
            <a:r>
              <a:rPr lang="en-US" dirty="0"/>
              <a:t>while (</a:t>
            </a:r>
            <a:r>
              <a:rPr lang="en-US" dirty="0" err="1"/>
              <a:t>curIndex</a:t>
            </a:r>
            <a:r>
              <a:rPr lang="en-US" dirty="0"/>
              <a:t> &gt; 0 &amp;&amp; </a:t>
            </a:r>
            <a:r>
              <a:rPr lang="en-US" dirty="0" err="1"/>
              <a:t>elem</a:t>
            </a:r>
            <a:r>
              <a:rPr lang="en-US" dirty="0"/>
              <a:t> &lt; items[</a:t>
            </a:r>
            <a:r>
              <a:rPr lang="en-US" dirty="0" err="1"/>
              <a:t>parentIndex</a:t>
            </a:r>
            <a:r>
              <a:rPr lang="en-US" dirty="0"/>
              <a:t> = (curIndex-1)/2]) {</a:t>
            </a:r>
          </a:p>
          <a:p>
            <a:pPr marL="0" indent="0">
              <a:buNone/>
            </a:pPr>
            <a:r>
              <a:rPr lang="en-US" dirty="0"/>
              <a:t>      // </a:t>
            </a:r>
            <a:r>
              <a:rPr lang="ru-RU" dirty="0"/>
              <a:t>Сдвигаем элемент вниз</a:t>
            </a:r>
          </a:p>
          <a:p>
            <a:pPr marL="0" indent="0">
              <a:buNone/>
            </a:pPr>
            <a:r>
              <a:rPr lang="ru-RU" dirty="0"/>
              <a:t>      </a:t>
            </a:r>
            <a:r>
              <a:rPr lang="en-US" dirty="0"/>
              <a:t>items[</a:t>
            </a:r>
            <a:r>
              <a:rPr lang="en-US" dirty="0" err="1"/>
              <a:t>curIndex</a:t>
            </a:r>
            <a:r>
              <a:rPr lang="en-US" dirty="0"/>
              <a:t>] = items[</a:t>
            </a:r>
            <a:r>
              <a:rPr lang="en-US" dirty="0" err="1"/>
              <a:t>parentIndex</a:t>
            </a:r>
            <a:r>
              <a:rPr lang="en-US" dirty="0"/>
              <a:t>];</a:t>
            </a:r>
          </a:p>
          <a:p>
            <a:pPr marL="0" indent="0">
              <a:buNone/>
            </a:pPr>
            <a:r>
              <a:rPr lang="en-US" dirty="0"/>
              <a:t>      // </a:t>
            </a:r>
            <a:r>
              <a:rPr lang="ru-RU" dirty="0"/>
              <a:t>и переходим к элементу, лежащему выше в пирамиде</a:t>
            </a:r>
          </a:p>
          <a:p>
            <a:pPr marL="0" indent="0">
              <a:buNone/>
            </a:pPr>
            <a:r>
              <a:rPr lang="ru-RU" dirty="0"/>
              <a:t>      </a:t>
            </a:r>
            <a:r>
              <a:rPr lang="en-US" dirty="0" err="1"/>
              <a:t>curIndex</a:t>
            </a:r>
            <a:r>
              <a:rPr lang="en-US" dirty="0"/>
              <a:t> = </a:t>
            </a:r>
            <a:r>
              <a:rPr lang="en-US" dirty="0" err="1"/>
              <a:t>parentIndex</a:t>
            </a:r>
            <a:r>
              <a:rPr lang="en-US" dirty="0"/>
              <a:t>;</a:t>
            </a:r>
          </a:p>
          <a:p>
            <a:pPr marL="0" indent="0">
              <a:buNone/>
            </a:pPr>
            <a:r>
              <a:rPr lang="en-US" dirty="0"/>
              <a:t>    }</a:t>
            </a:r>
          </a:p>
          <a:p>
            <a:pPr marL="0" indent="0">
              <a:buNone/>
            </a:pPr>
            <a:r>
              <a:rPr lang="en-US" dirty="0"/>
              <a:t>    // </a:t>
            </a:r>
            <a:r>
              <a:rPr lang="ru-RU" dirty="0"/>
              <a:t>Помещаем новый элемент на свое место</a:t>
            </a:r>
          </a:p>
          <a:p>
            <a:pPr marL="0" indent="0">
              <a:buNone/>
            </a:pPr>
            <a:r>
              <a:rPr lang="ru-RU" dirty="0"/>
              <a:t>    </a:t>
            </a:r>
            <a:r>
              <a:rPr lang="en-US" dirty="0"/>
              <a:t>items[</a:t>
            </a:r>
            <a:r>
              <a:rPr lang="en-US" dirty="0" err="1"/>
              <a:t>curIndex</a:t>
            </a:r>
            <a:r>
              <a:rPr lang="en-US" dirty="0"/>
              <a:t>] = </a:t>
            </a:r>
            <a:r>
              <a:rPr lang="en-US" dirty="0" err="1"/>
              <a:t>elem</a:t>
            </a:r>
            <a:r>
              <a:rPr lang="en-US" dirty="0"/>
              <a:t>;</a:t>
            </a:r>
          </a:p>
          <a:p>
            <a:pPr marL="0" indent="0">
              <a:buNone/>
            </a:pPr>
            <a:r>
              <a:rPr lang="en-US" dirty="0"/>
              <a:t>}</a:t>
            </a:r>
            <a:endParaRPr lang="ru-RU" dirty="0"/>
          </a:p>
        </p:txBody>
      </p:sp>
    </p:spTree>
    <p:extLst>
      <p:ext uri="{BB962C8B-B14F-4D97-AF65-F5344CB8AC3E}">
        <p14:creationId xmlns:p14="http://schemas.microsoft.com/office/powerpoint/2010/main" val="630628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lstStyle/>
          <a:p>
            <a:pPr marL="0" indent="0">
              <a:buNone/>
            </a:pPr>
            <a:r>
              <a:rPr lang="ru-RU" dirty="0"/>
              <a:t>// Вывод элементов пирамиды</a:t>
            </a:r>
          </a:p>
          <a:p>
            <a:pPr marL="0" indent="0">
              <a:buNone/>
            </a:pPr>
            <a:r>
              <a:rPr lang="en-US" dirty="0"/>
              <a:t>template &lt;class T&gt;</a:t>
            </a:r>
          </a:p>
          <a:p>
            <a:pPr marL="0" indent="0">
              <a:buNone/>
            </a:pPr>
            <a:r>
              <a:rPr lang="en-US" dirty="0"/>
              <a:t>void Heap&lt;T&gt;::print() {</a:t>
            </a:r>
          </a:p>
          <a:p>
            <a:pPr marL="0" indent="0">
              <a:buNone/>
            </a:pPr>
            <a:r>
              <a:rPr lang="en-US" dirty="0"/>
              <a:t>  for (</a:t>
            </a:r>
            <a:r>
              <a:rPr lang="en-US" dirty="0" err="1"/>
              <a:t>int</a:t>
            </a:r>
            <a:r>
              <a:rPr lang="en-US" dirty="0"/>
              <a:t> </a:t>
            </a:r>
            <a:r>
              <a:rPr lang="en-US" dirty="0" err="1"/>
              <a:t>i</a:t>
            </a:r>
            <a:r>
              <a:rPr lang="en-US" dirty="0"/>
              <a:t> = 0; </a:t>
            </a:r>
            <a:r>
              <a:rPr lang="en-US" dirty="0" err="1"/>
              <a:t>i</a:t>
            </a:r>
            <a:r>
              <a:rPr lang="en-US" dirty="0"/>
              <a:t> &lt; count; </a:t>
            </a:r>
            <a:r>
              <a:rPr lang="en-US" dirty="0" err="1"/>
              <a:t>i</a:t>
            </a:r>
            <a:r>
              <a:rPr lang="en-US" dirty="0"/>
              <a:t>++) </a:t>
            </a:r>
            <a:r>
              <a:rPr lang="en-US" dirty="0" err="1"/>
              <a:t>cout</a:t>
            </a:r>
            <a:r>
              <a:rPr lang="en-US" dirty="0"/>
              <a:t> &lt;&lt; items[</a:t>
            </a:r>
            <a:r>
              <a:rPr lang="en-US" dirty="0" err="1"/>
              <a:t>i</a:t>
            </a:r>
            <a:r>
              <a:rPr lang="en-US" dirty="0"/>
              <a:t>] &lt;&lt; ' ';</a:t>
            </a:r>
          </a:p>
          <a:p>
            <a:pPr marL="0" indent="0">
              <a:buNone/>
            </a:pPr>
            <a:r>
              <a:rPr lang="en-US" dirty="0"/>
              <a:t>  </a:t>
            </a:r>
            <a:r>
              <a:rPr lang="en-US" dirty="0" err="1"/>
              <a:t>cout</a:t>
            </a:r>
            <a:r>
              <a:rPr lang="en-US" dirty="0"/>
              <a:t> &lt;&lt; </a:t>
            </a:r>
            <a:r>
              <a:rPr lang="en-US" dirty="0" err="1"/>
              <a:t>endl</a:t>
            </a:r>
            <a:r>
              <a:rPr lang="en-US" dirty="0"/>
              <a:t>;</a:t>
            </a:r>
          </a:p>
          <a:p>
            <a:pPr marL="0" indent="0">
              <a:buNone/>
            </a:pPr>
            <a:r>
              <a:rPr lang="en-US" dirty="0"/>
              <a:t>}</a:t>
            </a:r>
          </a:p>
          <a:p>
            <a:endParaRPr lang="ru-RU" dirty="0"/>
          </a:p>
        </p:txBody>
      </p:sp>
    </p:spTree>
    <p:extLst>
      <p:ext uri="{BB962C8B-B14F-4D97-AF65-F5344CB8AC3E}">
        <p14:creationId xmlns:p14="http://schemas.microsoft.com/office/powerpoint/2010/main" val="28193607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378794"/>
          </a:xfrm>
        </p:spPr>
        <p:txBody>
          <a:bodyPr>
            <a:normAutofit fontScale="90000"/>
          </a:bodyPr>
          <a:lstStyle/>
          <a:p>
            <a:pPr algn="ctr"/>
            <a:r>
              <a:rPr lang="ru-RU" sz="2400" dirty="0" smtClean="0"/>
              <a:t>Реализация</a:t>
            </a:r>
            <a:endParaRPr lang="ru-RU" sz="2400" dirty="0"/>
          </a:p>
        </p:txBody>
      </p:sp>
      <p:sp>
        <p:nvSpPr>
          <p:cNvPr id="3" name="Объект 2"/>
          <p:cNvSpPr>
            <a:spLocks noGrp="1"/>
          </p:cNvSpPr>
          <p:nvPr>
            <p:ph idx="1"/>
          </p:nvPr>
        </p:nvSpPr>
        <p:spPr>
          <a:xfrm>
            <a:off x="838200" y="867905"/>
            <a:ext cx="10515600" cy="5309058"/>
          </a:xfrm>
        </p:spPr>
        <p:txBody>
          <a:bodyPr>
            <a:normAutofit fontScale="47500" lnSpcReduction="20000"/>
          </a:bodyPr>
          <a:lstStyle/>
          <a:p>
            <a:pPr marL="0" indent="0">
              <a:lnSpc>
                <a:spcPct val="120000"/>
              </a:lnSpc>
              <a:spcBef>
                <a:spcPts val="0"/>
              </a:spcBef>
              <a:buNone/>
            </a:pPr>
            <a:r>
              <a:rPr lang="en-US" dirty="0"/>
              <a:t>#include &lt;</a:t>
            </a:r>
            <a:r>
              <a:rPr lang="en-US" dirty="0" err="1"/>
              <a:t>iostream</a:t>
            </a:r>
            <a:r>
              <a:rPr lang="en-US" dirty="0"/>
              <a:t>&gt;</a:t>
            </a:r>
          </a:p>
          <a:p>
            <a:pPr marL="0" indent="0">
              <a:lnSpc>
                <a:spcPct val="120000"/>
              </a:lnSpc>
              <a:spcBef>
                <a:spcPts val="0"/>
              </a:spcBef>
              <a:buNone/>
            </a:pPr>
            <a:r>
              <a:rPr lang="en-US" dirty="0"/>
              <a:t>#include "</a:t>
            </a:r>
            <a:r>
              <a:rPr lang="en-US" dirty="0" err="1"/>
              <a:t>heap.h</a:t>
            </a:r>
            <a:r>
              <a:rPr lang="en-US" dirty="0" smtClean="0"/>
              <a:t>"</a:t>
            </a:r>
            <a:endParaRPr lang="en-US" dirty="0"/>
          </a:p>
          <a:p>
            <a:pPr marL="0" indent="0">
              <a:lnSpc>
                <a:spcPct val="120000"/>
              </a:lnSpc>
              <a:spcBef>
                <a:spcPts val="0"/>
              </a:spcBef>
              <a:buNone/>
            </a:pPr>
            <a:r>
              <a:rPr lang="en-US" dirty="0"/>
              <a:t>using namespace </a:t>
            </a:r>
            <a:r>
              <a:rPr lang="en-US" dirty="0" err="1"/>
              <a:t>std</a:t>
            </a:r>
            <a:r>
              <a:rPr lang="en-US" dirty="0" smtClean="0"/>
              <a:t>;</a:t>
            </a:r>
            <a:endParaRPr lang="en-US" dirty="0"/>
          </a:p>
          <a:p>
            <a:pPr marL="0" indent="0">
              <a:lnSpc>
                <a:spcPct val="120000"/>
              </a:lnSpc>
              <a:spcBef>
                <a:spcPts val="0"/>
              </a:spcBef>
              <a:buNone/>
            </a:pPr>
            <a:r>
              <a:rPr lang="en-US" dirty="0"/>
              <a:t>//--------------------------------------------------------------</a:t>
            </a:r>
          </a:p>
          <a:p>
            <a:pPr marL="0" indent="0">
              <a:lnSpc>
                <a:spcPct val="120000"/>
              </a:lnSpc>
              <a:spcBef>
                <a:spcPts val="0"/>
              </a:spcBef>
              <a:buNone/>
            </a:pPr>
            <a:r>
              <a:rPr lang="en-US" dirty="0"/>
              <a:t>// </a:t>
            </a:r>
            <a:r>
              <a:rPr lang="ru-RU" dirty="0"/>
              <a:t>Тестирующая программа для функций пирамиды:</a:t>
            </a:r>
          </a:p>
          <a:p>
            <a:pPr marL="0" indent="0">
              <a:lnSpc>
                <a:spcPct val="120000"/>
              </a:lnSpc>
              <a:spcBef>
                <a:spcPts val="0"/>
              </a:spcBef>
              <a:buNone/>
            </a:pPr>
            <a:r>
              <a:rPr lang="ru-RU" dirty="0"/>
              <a:t>// вставляем несколько элементов до тех пор, пока не будут </a:t>
            </a:r>
          </a:p>
          <a:p>
            <a:pPr marL="0" indent="0">
              <a:lnSpc>
                <a:spcPct val="120000"/>
              </a:lnSpc>
              <a:spcBef>
                <a:spcPts val="0"/>
              </a:spcBef>
              <a:buNone/>
            </a:pPr>
            <a:r>
              <a:rPr lang="ru-RU" dirty="0"/>
              <a:t>// исчерпаны ресурсы памяти; печатаем результирующую пирамиду.</a:t>
            </a:r>
          </a:p>
          <a:p>
            <a:pPr marL="0" indent="0">
              <a:lnSpc>
                <a:spcPct val="120000"/>
              </a:lnSpc>
              <a:spcBef>
                <a:spcPts val="0"/>
              </a:spcBef>
              <a:buNone/>
            </a:pPr>
            <a:r>
              <a:rPr lang="ru-RU" dirty="0" smtClean="0"/>
              <a:t>//--------------------------------------------------------------</a:t>
            </a:r>
            <a:endParaRPr lang="ru-RU" dirty="0"/>
          </a:p>
          <a:p>
            <a:pPr marL="0" indent="0">
              <a:lnSpc>
                <a:spcPct val="120000"/>
              </a:lnSpc>
              <a:spcBef>
                <a:spcPts val="0"/>
              </a:spcBef>
              <a:buNone/>
            </a:pPr>
            <a:r>
              <a:rPr lang="en-US" dirty="0" err="1"/>
              <a:t>int</a:t>
            </a:r>
            <a:r>
              <a:rPr lang="en-US" dirty="0"/>
              <a:t> main() {</a:t>
            </a:r>
          </a:p>
          <a:p>
            <a:pPr marL="0" indent="0">
              <a:lnSpc>
                <a:spcPct val="120000"/>
              </a:lnSpc>
              <a:spcBef>
                <a:spcPts val="0"/>
              </a:spcBef>
              <a:buNone/>
            </a:pPr>
            <a:r>
              <a:rPr lang="en-US" dirty="0"/>
              <a:t>  Heap&lt;</a:t>
            </a:r>
            <a:r>
              <a:rPr lang="en-US" dirty="0" err="1"/>
              <a:t>int</a:t>
            </a:r>
            <a:r>
              <a:rPr lang="en-US" dirty="0"/>
              <a:t>&gt; </a:t>
            </a:r>
            <a:r>
              <a:rPr lang="en-US" dirty="0" err="1"/>
              <a:t>hp</a:t>
            </a:r>
            <a:r>
              <a:rPr lang="en-US" dirty="0"/>
              <a:t>(5);</a:t>
            </a:r>
          </a:p>
          <a:p>
            <a:pPr marL="0" indent="0">
              <a:lnSpc>
                <a:spcPct val="120000"/>
              </a:lnSpc>
              <a:spcBef>
                <a:spcPts val="0"/>
              </a:spcBef>
              <a:buNone/>
            </a:pPr>
            <a:r>
              <a:rPr lang="en-US" dirty="0"/>
              <a:t>  try {</a:t>
            </a:r>
          </a:p>
          <a:p>
            <a:pPr marL="0" indent="0">
              <a:lnSpc>
                <a:spcPct val="120000"/>
              </a:lnSpc>
              <a:spcBef>
                <a:spcPts val="0"/>
              </a:spcBef>
              <a:buNone/>
            </a:pPr>
            <a:r>
              <a:rPr lang="en-US" dirty="0"/>
              <a:t>    </a:t>
            </a:r>
            <a:r>
              <a:rPr lang="en-US" dirty="0" err="1"/>
              <a:t>hp.insert</a:t>
            </a:r>
            <a:r>
              <a:rPr lang="en-US" dirty="0"/>
              <a:t>(3);</a:t>
            </a:r>
          </a:p>
          <a:p>
            <a:pPr marL="0" indent="0">
              <a:lnSpc>
                <a:spcPct val="120000"/>
              </a:lnSpc>
              <a:spcBef>
                <a:spcPts val="0"/>
              </a:spcBef>
              <a:buNone/>
            </a:pPr>
            <a:r>
              <a:rPr lang="en-US" dirty="0"/>
              <a:t>    </a:t>
            </a:r>
            <a:r>
              <a:rPr lang="en-US" dirty="0" err="1"/>
              <a:t>hp.insert</a:t>
            </a:r>
            <a:r>
              <a:rPr lang="en-US" dirty="0"/>
              <a:t>(7);</a:t>
            </a:r>
          </a:p>
          <a:p>
            <a:pPr marL="0" indent="0">
              <a:lnSpc>
                <a:spcPct val="120000"/>
              </a:lnSpc>
              <a:spcBef>
                <a:spcPts val="0"/>
              </a:spcBef>
              <a:buNone/>
            </a:pPr>
            <a:r>
              <a:rPr lang="en-US" dirty="0"/>
              <a:t>    </a:t>
            </a:r>
            <a:r>
              <a:rPr lang="en-US" dirty="0" err="1"/>
              <a:t>hp.insert</a:t>
            </a:r>
            <a:r>
              <a:rPr lang="en-US" dirty="0"/>
              <a:t>(1);</a:t>
            </a:r>
          </a:p>
          <a:p>
            <a:pPr marL="0" indent="0">
              <a:lnSpc>
                <a:spcPct val="120000"/>
              </a:lnSpc>
              <a:spcBef>
                <a:spcPts val="0"/>
              </a:spcBef>
              <a:buNone/>
            </a:pPr>
            <a:r>
              <a:rPr lang="en-US" dirty="0"/>
              <a:t>    </a:t>
            </a:r>
            <a:r>
              <a:rPr lang="en-US" dirty="0" err="1"/>
              <a:t>hp.insert</a:t>
            </a:r>
            <a:r>
              <a:rPr lang="en-US" dirty="0"/>
              <a:t>(4);</a:t>
            </a:r>
          </a:p>
          <a:p>
            <a:pPr marL="0" indent="0">
              <a:lnSpc>
                <a:spcPct val="120000"/>
              </a:lnSpc>
              <a:spcBef>
                <a:spcPts val="0"/>
              </a:spcBef>
              <a:buNone/>
            </a:pPr>
            <a:r>
              <a:rPr lang="en-US" dirty="0"/>
              <a:t>    </a:t>
            </a:r>
            <a:r>
              <a:rPr lang="en-US" dirty="0" err="1"/>
              <a:t>hp.insert</a:t>
            </a:r>
            <a:r>
              <a:rPr lang="en-US" dirty="0"/>
              <a:t>(2);</a:t>
            </a:r>
          </a:p>
          <a:p>
            <a:pPr marL="0" indent="0">
              <a:lnSpc>
                <a:spcPct val="120000"/>
              </a:lnSpc>
              <a:spcBef>
                <a:spcPts val="0"/>
              </a:spcBef>
              <a:buNone/>
            </a:pPr>
            <a:r>
              <a:rPr lang="en-US" dirty="0"/>
              <a:t>    </a:t>
            </a:r>
            <a:r>
              <a:rPr lang="en-US" dirty="0" err="1"/>
              <a:t>hp.insert</a:t>
            </a:r>
            <a:r>
              <a:rPr lang="en-US" dirty="0"/>
              <a:t>(0);</a:t>
            </a:r>
          </a:p>
          <a:p>
            <a:pPr marL="0" indent="0">
              <a:lnSpc>
                <a:spcPct val="120000"/>
              </a:lnSpc>
              <a:spcBef>
                <a:spcPts val="0"/>
              </a:spcBef>
              <a:buNone/>
            </a:pPr>
            <a:r>
              <a:rPr lang="en-US" dirty="0"/>
              <a:t>  } catch (</a:t>
            </a:r>
            <a:r>
              <a:rPr lang="en-US" dirty="0" err="1"/>
              <a:t>NoMoreSpace</a:t>
            </a:r>
            <a:r>
              <a:rPr lang="en-US" dirty="0"/>
              <a:t> &amp; ex) {</a:t>
            </a:r>
          </a:p>
          <a:p>
            <a:pPr marL="0" indent="0">
              <a:lnSpc>
                <a:spcPct val="120000"/>
              </a:lnSpc>
              <a:spcBef>
                <a:spcPts val="0"/>
              </a:spcBef>
              <a:buNone/>
            </a:pPr>
            <a:r>
              <a:rPr lang="en-US" dirty="0"/>
              <a:t>    </a:t>
            </a:r>
            <a:r>
              <a:rPr lang="en-US" dirty="0" err="1"/>
              <a:t>cout</a:t>
            </a:r>
            <a:r>
              <a:rPr lang="en-US" dirty="0"/>
              <a:t> &lt;&lt; "Got an exception: " &lt;&lt; </a:t>
            </a:r>
            <a:r>
              <a:rPr lang="en-US" dirty="0" err="1"/>
              <a:t>ex.what</a:t>
            </a:r>
            <a:r>
              <a:rPr lang="en-US" dirty="0"/>
              <a:t>() &lt;&lt; </a:t>
            </a:r>
            <a:r>
              <a:rPr lang="en-US" dirty="0" err="1"/>
              <a:t>endl</a:t>
            </a:r>
            <a:r>
              <a:rPr lang="en-US" dirty="0"/>
              <a:t>;</a:t>
            </a:r>
          </a:p>
          <a:p>
            <a:pPr marL="0" indent="0">
              <a:lnSpc>
                <a:spcPct val="120000"/>
              </a:lnSpc>
              <a:spcBef>
                <a:spcPts val="0"/>
              </a:spcBef>
              <a:buNone/>
            </a:pPr>
            <a:r>
              <a:rPr lang="en-US" dirty="0"/>
              <a:t>  }</a:t>
            </a:r>
          </a:p>
          <a:p>
            <a:pPr marL="0" indent="0">
              <a:lnSpc>
                <a:spcPct val="120000"/>
              </a:lnSpc>
              <a:spcBef>
                <a:spcPts val="0"/>
              </a:spcBef>
              <a:buNone/>
            </a:pPr>
            <a:r>
              <a:rPr lang="en-US" dirty="0"/>
              <a:t>  </a:t>
            </a:r>
            <a:r>
              <a:rPr lang="en-US" dirty="0" err="1"/>
              <a:t>hp.print</a:t>
            </a:r>
            <a:r>
              <a:rPr lang="en-US" dirty="0"/>
              <a:t>();</a:t>
            </a:r>
          </a:p>
          <a:p>
            <a:pPr marL="0" indent="0">
              <a:lnSpc>
                <a:spcPct val="120000"/>
              </a:lnSpc>
              <a:spcBef>
                <a:spcPts val="0"/>
              </a:spcBef>
              <a:buNone/>
            </a:pPr>
            <a:r>
              <a:rPr lang="en-US" dirty="0"/>
              <a:t>  return 0;</a:t>
            </a:r>
          </a:p>
          <a:p>
            <a:pPr marL="0" indent="0">
              <a:lnSpc>
                <a:spcPct val="120000"/>
              </a:lnSpc>
              <a:spcBef>
                <a:spcPts val="0"/>
              </a:spcBef>
              <a:buNone/>
            </a:pPr>
            <a:r>
              <a:rPr lang="en-US" dirty="0"/>
              <a:t>}</a:t>
            </a:r>
            <a:endParaRPr lang="ru-RU" dirty="0"/>
          </a:p>
        </p:txBody>
      </p:sp>
    </p:spTree>
    <p:extLst>
      <p:ext uri="{BB962C8B-B14F-4D97-AF65-F5344CB8AC3E}">
        <p14:creationId xmlns:p14="http://schemas.microsoft.com/office/powerpoint/2010/main" val="27624946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TotalTime>
  <Words>3589</Words>
  <Application>Microsoft Office PowerPoint</Application>
  <PresentationFormat>Широкоэкранный</PresentationFormat>
  <Paragraphs>288</Paragraphs>
  <Slides>34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34</vt:i4>
      </vt:variant>
    </vt:vector>
  </HeadingPairs>
  <TitlesOfParts>
    <vt:vector size="38" baseType="lpstr">
      <vt:lpstr>Arial</vt:lpstr>
      <vt:lpstr>Calibri</vt:lpstr>
      <vt:lpstr>Calibri Light</vt:lpstr>
      <vt:lpstr>Тема Office</vt:lpstr>
      <vt:lpstr>Базовые структуры. Деревья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 Физическое представление такого дерева с рис а в памяти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Листинг. Вычисление высоты дерева</vt:lpstr>
      <vt:lpstr>Презентация PowerPoint</vt:lpstr>
      <vt:lpstr>Презентация PowerPoint</vt:lpstr>
      <vt:lpstr>Презентация PowerPoint</vt:lpstr>
      <vt:lpstr>Презентация PowerPoint</vt:lpstr>
      <vt:lpstr>Презентация PowerPoint</vt:lpstr>
      <vt:lpstr>Использование</vt:lpstr>
      <vt:lpstr>Презентация PowerPoint</vt:lpstr>
      <vt:lpstr>Презентация PowerPoint</vt:lpstr>
      <vt:lpstr>Пронумерованное дерево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Реализация</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Базовые структуры. Деревья</dc:title>
  <dc:creator>Анис Галимянов</dc:creator>
  <cp:lastModifiedBy>Анис Галимянов</cp:lastModifiedBy>
  <cp:revision>9</cp:revision>
  <dcterms:created xsi:type="dcterms:W3CDTF">2018-11-05T16:17:24Z</dcterms:created>
  <dcterms:modified xsi:type="dcterms:W3CDTF">2018-11-06T07:30:31Z</dcterms:modified>
</cp:coreProperties>
</file>