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102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41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04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327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46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9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848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59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6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4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77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748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9DBA24C-5455-4C07-AD82-07826623660E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32A0AE8-3074-4F0E-81E4-05182302C61D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68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Муравьиная оптимизация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Суюндукова Аделя</a:t>
            </a:r>
          </a:p>
          <a:p>
            <a:pPr algn="r"/>
            <a:r>
              <a:rPr lang="ru-RU" dirty="0" smtClean="0"/>
              <a:t>Мельников Алмаз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64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845578"/>
            <a:ext cx="10150008" cy="446378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последние годы интенсивно разрабатывается научное направление </a:t>
            </a:r>
            <a:r>
              <a:rPr lang="ru-RU" i="1" dirty="0" err="1" smtClean="0"/>
              <a:t>Natural</a:t>
            </a:r>
            <a:r>
              <a:rPr lang="ru-RU" i="1" dirty="0" smtClean="0"/>
              <a:t> </a:t>
            </a:r>
            <a:r>
              <a:rPr lang="ru-RU" i="1" dirty="0" err="1" smtClean="0"/>
              <a:t>Computing</a:t>
            </a:r>
            <a:r>
              <a:rPr lang="ru-RU" dirty="0" smtClean="0"/>
              <a:t> — «Природные вычисления», объединяющее математические методы, в которых заложены принципы природных механизмов принятия решений. Эт</a:t>
            </a:r>
            <a:r>
              <a:rPr lang="ru-RU" dirty="0"/>
              <a:t>и</a:t>
            </a:r>
            <a:r>
              <a:rPr lang="ru-RU" dirty="0" smtClean="0"/>
              <a:t> механизмы обеспечивают эффективную адаптацию флоры и фауны к окружающей среде на протяжении миллионов лет.</a:t>
            </a:r>
          </a:p>
          <a:p>
            <a:pPr algn="just"/>
            <a:r>
              <a:rPr lang="ru-RU" dirty="0" smtClean="0"/>
              <a:t>Имитация самоорганизации муравьиной колонии составляет основу муравьиных алгоритмов оптимизации — нового перспективного метода природных вычислений. Колония муравьев может рассматриваться как </a:t>
            </a:r>
            <a:r>
              <a:rPr lang="ru-RU" dirty="0" err="1" smtClean="0"/>
              <a:t>многоагентная</a:t>
            </a:r>
            <a:r>
              <a:rPr lang="ru-RU" dirty="0" smtClean="0"/>
              <a:t> система, в которой каждый агент (муравей) функционирует автономно по очень простым правилам. В противовес почти примитивному поведению агентов, поведение всей системы получается на удивление разумным.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383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9" y="2025941"/>
            <a:ext cx="9720071" cy="4023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Муравьиные алгоритмы серьезно исследуются европейскими учеными с середины 90х годов. На сегодня уже получены хорошие результаты муравьиной оптимизации таких сложных комбинаторных задач, как: задачи коммивояжера, задачи оптимизации маршрутов грузовиков, задачи раскраски графа, квадратичной задачи о назначениях, оптимизации сетевых графиков, задачи календарного планирования и других. Особенно эффективны </a:t>
            </a:r>
            <a:r>
              <a:rPr lang="ru-RU" i="1" dirty="0" smtClean="0"/>
              <a:t>муравьиные алгоритмы </a:t>
            </a:r>
            <a:r>
              <a:rPr lang="ru-RU" dirty="0" smtClean="0"/>
              <a:t>при </a:t>
            </a:r>
            <a:r>
              <a:rPr lang="ru-RU" dirty="0" err="1" smtClean="0"/>
              <a:t>online</a:t>
            </a:r>
            <a:r>
              <a:rPr lang="ru-RU" dirty="0" smtClean="0"/>
              <a:t> оптимизации процессов в распределенных нестационарных системах, например трафиков в телекоммуникационных сетях.</a:t>
            </a:r>
            <a:endParaRPr lang="ru-RU" dirty="0"/>
          </a:p>
        </p:txBody>
      </p:sp>
      <p:pic>
        <p:nvPicPr>
          <p:cNvPr id="4" name="Picture 6" descr="https://pngimg.com/uploads/ant/ant_PNG193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49" y="5081715"/>
            <a:ext cx="2302230" cy="105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20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ПОВЕДЕНИЯ МУРАВЬЕВ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474920"/>
            <a:ext cx="9720071" cy="4023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Принципы поведения муравьев выдержали испытания далеко не в лабораторных условиях на протяжении 100 миллионов лет — именно столько времени назад муравьи «колонизировали» Землю. Муравьи относятся к социальным насекомым, живущим внутри некоторого коллектива — </a:t>
            </a:r>
            <a:r>
              <a:rPr lang="ru-RU" i="1" dirty="0" smtClean="0"/>
              <a:t>колонии</a:t>
            </a:r>
            <a:r>
              <a:rPr lang="ru-RU" dirty="0" smtClean="0"/>
              <a:t>. На Земле около двух процентов насекомых являются социальными, половину из них составляют муравьи — небольшие существа массой от 1 до 5 мг. Число муравьев в одной колонии колеблется от 30 штук до нескольких миллионов. На Земле около 10</a:t>
            </a:r>
            <a:r>
              <a:rPr lang="en-US" dirty="0" smtClean="0"/>
              <a:t>^16</a:t>
            </a:r>
            <a:r>
              <a:rPr lang="ru-RU" dirty="0" smtClean="0"/>
              <a:t> муравьев с общей массой, приблизительно равной массе человечества.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29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ПОВЕДЕНИЯ МУРАВЬЕВ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834" y="2089404"/>
            <a:ext cx="4153250" cy="43579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Поведение муравьев при транспортировании пищи, преодолении препятствий, строительстве муравейника и других действиях зачастую приближается к теоретически оптимальному. В качестве примера на рис. 1 приведена структура взаимосвязанных гнезд </a:t>
            </a:r>
            <a:r>
              <a:rPr lang="ru-RU" dirty="0" err="1" smtClean="0"/>
              <a:t>суперколонии</a:t>
            </a:r>
            <a:r>
              <a:rPr lang="ru-RU" dirty="0" smtClean="0"/>
              <a:t> муравьев </a:t>
            </a:r>
            <a:r>
              <a:rPr lang="ru-RU" dirty="0" err="1" smtClean="0"/>
              <a:t>Formica</a:t>
            </a:r>
            <a:r>
              <a:rPr lang="ru-RU" dirty="0" smtClean="0"/>
              <a:t> </a:t>
            </a:r>
            <a:r>
              <a:rPr lang="ru-RU" dirty="0" err="1" smtClean="0"/>
              <a:t>lugubris</a:t>
            </a:r>
            <a:r>
              <a:rPr lang="ru-RU" dirty="0" smtClean="0"/>
              <a:t> в Швейцарии. Сеть муравейников близка к минимальному </a:t>
            </a:r>
            <a:r>
              <a:rPr lang="ru-RU" dirty="0" err="1" smtClean="0"/>
              <a:t>остовному</a:t>
            </a:r>
            <a:r>
              <a:rPr lang="ru-RU" dirty="0" smtClean="0"/>
              <a:t> дереву, соединяющему все гнезда колонии – вершины графа на рис. 1.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875" y="1825625"/>
            <a:ext cx="3766583" cy="40529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09729" y="5878556"/>
            <a:ext cx="756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рис.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83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ПОВЕДЕНИЯ МУРАВЬЕВ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Какие же механизмы обеспечивают </a:t>
            </a:r>
            <a:r>
              <a:rPr lang="ru-RU" dirty="0" smtClean="0"/>
              <a:t>столь сложное </a:t>
            </a:r>
            <a:r>
              <a:rPr lang="ru-RU" dirty="0"/>
              <a:t>поведение муравьев, и что можем </a:t>
            </a:r>
            <a:r>
              <a:rPr lang="ru-RU" dirty="0" smtClean="0"/>
              <a:t>мы позаимствовать </a:t>
            </a:r>
            <a:r>
              <a:rPr lang="ru-RU" dirty="0"/>
              <a:t>у этих крошечных существ </a:t>
            </a:r>
            <a:r>
              <a:rPr lang="ru-RU" dirty="0" smtClean="0"/>
              <a:t>для решения </a:t>
            </a:r>
            <a:r>
              <a:rPr lang="ru-RU" dirty="0"/>
              <a:t>своих глобальных задач? Основу «</a:t>
            </a:r>
            <a:r>
              <a:rPr lang="ru-RU" dirty="0" smtClean="0"/>
              <a:t>социального</a:t>
            </a:r>
            <a:r>
              <a:rPr lang="ru-RU" dirty="0"/>
              <a:t>» поведения муравьев составляет </a:t>
            </a:r>
            <a:r>
              <a:rPr lang="ru-RU" i="1" dirty="0" smtClean="0"/>
              <a:t>самоорганизация</a:t>
            </a:r>
            <a:r>
              <a:rPr lang="ru-RU" dirty="0" smtClean="0"/>
              <a:t> </a:t>
            </a:r>
            <a:r>
              <a:rPr lang="ru-RU" dirty="0"/>
              <a:t>— множество динамических </a:t>
            </a:r>
            <a:r>
              <a:rPr lang="ru-RU" dirty="0" smtClean="0"/>
              <a:t>механизмов</a:t>
            </a:r>
            <a:r>
              <a:rPr lang="ru-RU" dirty="0"/>
              <a:t>, обеспечивающих достижение системой </a:t>
            </a:r>
            <a:r>
              <a:rPr lang="ru-RU" dirty="0" smtClean="0"/>
              <a:t>глобальной </a:t>
            </a:r>
            <a:r>
              <a:rPr lang="ru-RU" dirty="0"/>
              <a:t>цели в результате низкоуровневого </a:t>
            </a:r>
            <a:r>
              <a:rPr lang="ru-RU" dirty="0" smtClean="0"/>
              <a:t>взаимодействия </a:t>
            </a:r>
            <a:r>
              <a:rPr lang="ru-RU" dirty="0"/>
              <a:t>ее элементов. Самоорганизация </a:t>
            </a:r>
            <a:r>
              <a:rPr lang="ru-RU" dirty="0" smtClean="0"/>
              <a:t>является </a:t>
            </a:r>
            <a:r>
              <a:rPr lang="ru-RU" dirty="0"/>
              <a:t>результатом взаимодействия следующих </a:t>
            </a:r>
            <a:r>
              <a:rPr lang="ru-RU" i="1" dirty="0" smtClean="0"/>
              <a:t>четырех </a:t>
            </a:r>
            <a:r>
              <a:rPr lang="ru-RU" i="1" dirty="0"/>
              <a:t>компонентов</a:t>
            </a:r>
            <a:r>
              <a:rPr lang="ru-RU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 случайность</a:t>
            </a:r>
            <a:r>
              <a:rPr lang="ru-RU" dirty="0"/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 многократность</a:t>
            </a:r>
            <a:r>
              <a:rPr lang="ru-RU" dirty="0"/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 положительная </a:t>
            </a:r>
            <a:r>
              <a:rPr lang="ru-RU" dirty="0"/>
              <a:t>обратная связь;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 отрицательная </a:t>
            </a:r>
            <a:r>
              <a:rPr lang="ru-RU" dirty="0"/>
              <a:t>обратная связь.</a:t>
            </a:r>
          </a:p>
        </p:txBody>
      </p:sp>
      <p:pic>
        <p:nvPicPr>
          <p:cNvPr id="4098" name="Picture 2" descr="http://pngimg.com/uploads/ant/ant_PNG1935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861" y="4617301"/>
            <a:ext cx="3716924" cy="224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346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ПОВЕДЕНИЯ МУРАВЬЕВ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Муравьи используют два способа </a:t>
            </a:r>
            <a:r>
              <a:rPr lang="ru-RU" dirty="0" smtClean="0"/>
              <a:t>передачи информации</a:t>
            </a:r>
            <a:r>
              <a:rPr lang="ru-RU" dirty="0"/>
              <a:t>: прямой — обмен пищей, </a:t>
            </a:r>
            <a:r>
              <a:rPr lang="ru-RU" dirty="0" err="1" smtClean="0"/>
              <a:t>мандибулярный</a:t>
            </a:r>
            <a:r>
              <a:rPr lang="ru-RU" dirty="0"/>
              <a:t>, визуальный и химический контакты, </a:t>
            </a:r>
            <a:r>
              <a:rPr lang="ru-RU" dirty="0" smtClean="0"/>
              <a:t>и непрямой </a:t>
            </a:r>
            <a:r>
              <a:rPr lang="ru-RU" dirty="0"/>
              <a:t>— </a:t>
            </a:r>
            <a:r>
              <a:rPr lang="ru-RU" dirty="0" err="1"/>
              <a:t>стигмержи</a:t>
            </a:r>
            <a:r>
              <a:rPr lang="ru-RU" dirty="0"/>
              <a:t> (</a:t>
            </a:r>
            <a:r>
              <a:rPr lang="ru-RU" dirty="0" err="1"/>
              <a:t>stigmergy</a:t>
            </a:r>
            <a:r>
              <a:rPr lang="ru-RU" dirty="0"/>
              <a:t>). </a:t>
            </a:r>
            <a:r>
              <a:rPr lang="ru-RU" i="1" dirty="0" err="1" smtClean="0"/>
              <a:t>Стигмержи</a:t>
            </a:r>
            <a:r>
              <a:rPr lang="ru-RU" dirty="0" smtClean="0"/>
              <a:t> </a:t>
            </a:r>
            <a:r>
              <a:rPr lang="ru-RU" dirty="0"/>
              <a:t>— это разнесенный во времени тип </a:t>
            </a:r>
            <a:r>
              <a:rPr lang="ru-RU" dirty="0" smtClean="0"/>
              <a:t>взаимодействия</a:t>
            </a:r>
            <a:r>
              <a:rPr lang="ru-RU" dirty="0"/>
              <a:t>, когда один субъект взаимодействия </a:t>
            </a:r>
            <a:r>
              <a:rPr lang="ru-RU" dirty="0" smtClean="0"/>
              <a:t>изменяет </a:t>
            </a:r>
            <a:r>
              <a:rPr lang="ru-RU" dirty="0"/>
              <a:t>некоторую часть окружающей среды, </a:t>
            </a:r>
            <a:r>
              <a:rPr lang="ru-RU" dirty="0" smtClean="0"/>
              <a:t>а остальные </a:t>
            </a:r>
            <a:r>
              <a:rPr lang="ru-RU" dirty="0"/>
              <a:t>используют информацию об ее </a:t>
            </a:r>
            <a:r>
              <a:rPr lang="ru-RU" dirty="0" smtClean="0"/>
              <a:t>состоянии </a:t>
            </a:r>
            <a:r>
              <a:rPr lang="ru-RU" dirty="0"/>
              <a:t>позже, когда находятся в ее окрестности</a:t>
            </a:r>
            <a:r>
              <a:rPr lang="ru-RU" dirty="0" smtClean="0"/>
              <a:t>. Биологически </a:t>
            </a:r>
            <a:r>
              <a:rPr lang="ru-RU" dirty="0" err="1"/>
              <a:t>стигмержи</a:t>
            </a:r>
            <a:r>
              <a:rPr lang="ru-RU" dirty="0"/>
              <a:t> осуществляется </a:t>
            </a:r>
            <a:r>
              <a:rPr lang="ru-RU" dirty="0" smtClean="0"/>
              <a:t>через </a:t>
            </a:r>
            <a:r>
              <a:rPr lang="ru-RU" i="1" dirty="0" err="1" smtClean="0"/>
              <a:t>феромон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pheromone</a:t>
            </a:r>
            <a:r>
              <a:rPr lang="ru-RU" dirty="0"/>
              <a:t>) — специальный секрет, </a:t>
            </a:r>
            <a:r>
              <a:rPr lang="ru-RU" dirty="0" smtClean="0"/>
              <a:t>откладываемый </a:t>
            </a:r>
            <a:r>
              <a:rPr lang="ru-RU" dirty="0"/>
              <a:t>как след при перемещении муравья</a:t>
            </a:r>
            <a:r>
              <a:rPr lang="ru-RU" dirty="0" smtClean="0"/>
              <a:t>. </a:t>
            </a:r>
          </a:p>
          <a:p>
            <a:pPr algn="just"/>
            <a:r>
              <a:rPr lang="ru-RU" i="1" dirty="0" err="1" smtClean="0"/>
              <a:t>Феромон</a:t>
            </a:r>
            <a:r>
              <a:rPr lang="ru-RU" dirty="0" smtClean="0"/>
              <a:t> </a:t>
            </a:r>
            <a:r>
              <a:rPr lang="ru-RU" dirty="0"/>
              <a:t>— достаточно стойкое вещество, он </a:t>
            </a:r>
            <a:r>
              <a:rPr lang="ru-RU" dirty="0" smtClean="0"/>
              <a:t>может </a:t>
            </a:r>
            <a:r>
              <a:rPr lang="ru-RU" dirty="0"/>
              <a:t>восприниматься муравьями несколько суток</a:t>
            </a:r>
            <a:r>
              <a:rPr lang="ru-RU" dirty="0" smtClean="0"/>
              <a:t>. Чем </a:t>
            </a:r>
            <a:r>
              <a:rPr lang="ru-RU" dirty="0"/>
              <a:t>выше концентрация </a:t>
            </a:r>
            <a:r>
              <a:rPr lang="ru-RU" dirty="0" err="1"/>
              <a:t>феромона</a:t>
            </a:r>
            <a:r>
              <a:rPr lang="ru-RU" dirty="0"/>
              <a:t> на тропе, </a:t>
            </a:r>
            <a:r>
              <a:rPr lang="ru-RU" dirty="0" smtClean="0"/>
              <a:t>тем больше </a:t>
            </a:r>
            <a:r>
              <a:rPr lang="ru-RU" dirty="0"/>
              <a:t>муравьев будет по ней двигаться. Со </a:t>
            </a:r>
            <a:r>
              <a:rPr lang="ru-RU" dirty="0" smtClean="0"/>
              <a:t>временем </a:t>
            </a:r>
            <a:r>
              <a:rPr lang="ru-RU" dirty="0" err="1"/>
              <a:t>феромон</a:t>
            </a:r>
            <a:r>
              <a:rPr lang="ru-RU" dirty="0"/>
              <a:t> испаряется, что позволяет </a:t>
            </a:r>
            <a:r>
              <a:rPr lang="ru-RU" dirty="0" smtClean="0"/>
              <a:t>муравьям </a:t>
            </a:r>
            <a:r>
              <a:rPr lang="ru-RU" dirty="0"/>
              <a:t>адаптировать свое поведение под </a:t>
            </a:r>
            <a:r>
              <a:rPr lang="ru-RU" dirty="0" smtClean="0"/>
              <a:t>изменения внешней </a:t>
            </a:r>
            <a:r>
              <a:rPr lang="ru-RU" dirty="0"/>
              <a:t>среды. Распределение </a:t>
            </a:r>
            <a:r>
              <a:rPr lang="ru-RU" dirty="0" err="1"/>
              <a:t>феромона</a:t>
            </a:r>
            <a:r>
              <a:rPr lang="ru-RU" dirty="0"/>
              <a:t> по </a:t>
            </a:r>
            <a:r>
              <a:rPr lang="ru-RU" dirty="0" smtClean="0"/>
              <a:t>пространству </a:t>
            </a:r>
            <a:r>
              <a:rPr lang="ru-RU" dirty="0"/>
              <a:t>передвижения муравьев является </a:t>
            </a:r>
            <a:r>
              <a:rPr lang="ru-RU" dirty="0" smtClean="0"/>
              <a:t>своего </a:t>
            </a:r>
            <a:r>
              <a:rPr lang="ru-RU" dirty="0"/>
              <a:t>рода динамически изменяемой глобальной </a:t>
            </a:r>
            <a:r>
              <a:rPr lang="ru-RU" dirty="0" smtClean="0"/>
              <a:t>памятью </a:t>
            </a:r>
            <a:r>
              <a:rPr lang="ru-RU" dirty="0"/>
              <a:t>муравейника. Любой муравей в </a:t>
            </a:r>
            <a:r>
              <a:rPr lang="ru-RU" dirty="0" smtClean="0"/>
              <a:t>фиксированный </a:t>
            </a:r>
            <a:r>
              <a:rPr lang="ru-RU" dirty="0"/>
              <a:t>момент времени может воспринимать </a:t>
            </a:r>
            <a:r>
              <a:rPr lang="ru-RU" dirty="0" smtClean="0"/>
              <a:t>и изменять </a:t>
            </a:r>
            <a:r>
              <a:rPr lang="ru-RU" dirty="0"/>
              <a:t>лишь одну локальную ячейку этой </a:t>
            </a:r>
            <a:r>
              <a:rPr lang="ru-RU" dirty="0" smtClean="0"/>
              <a:t>глобальной </a:t>
            </a:r>
            <a:r>
              <a:rPr lang="ru-RU" dirty="0"/>
              <a:t>памяти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Так, муравьиные </a:t>
            </a:r>
            <a:r>
              <a:rPr lang="ru-RU" dirty="0"/>
              <a:t>алгоритмы основаны на </a:t>
            </a:r>
            <a:r>
              <a:rPr lang="ru-RU" dirty="0" smtClean="0"/>
              <a:t>имитации </a:t>
            </a:r>
            <a:r>
              <a:rPr lang="ru-RU" dirty="0"/>
              <a:t>природных механизмов </a:t>
            </a:r>
            <a:r>
              <a:rPr lang="ru-RU" dirty="0" smtClean="0"/>
              <a:t>самоорганизации муравьев.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119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Задача коммивояжера состоит в поиске </a:t>
            </a:r>
            <a:r>
              <a:rPr lang="ru-RU" dirty="0" smtClean="0"/>
              <a:t>кратчайшего </a:t>
            </a:r>
            <a:r>
              <a:rPr lang="ru-RU" dirty="0"/>
              <a:t>замкнутого маршрута, проходящего </a:t>
            </a:r>
            <a:r>
              <a:rPr lang="ru-RU" dirty="0" smtClean="0"/>
              <a:t>через </a:t>
            </a:r>
            <a:r>
              <a:rPr lang="ru-RU" dirty="0"/>
              <a:t>все города ровно один раз. Выбор задачи </a:t>
            </a:r>
            <a:r>
              <a:rPr lang="ru-RU" dirty="0" smtClean="0"/>
              <a:t>коммивояжера </a:t>
            </a:r>
            <a:r>
              <a:rPr lang="ru-RU" dirty="0"/>
              <a:t>для иллюстрации идей </a:t>
            </a:r>
            <a:r>
              <a:rPr lang="ru-RU" dirty="0" smtClean="0"/>
              <a:t>муравьиных алгоритмов </a:t>
            </a:r>
            <a:r>
              <a:rPr lang="ru-RU" dirty="0"/>
              <a:t>обусловлен следующим</a:t>
            </a:r>
            <a:r>
              <a:rPr lang="ru-RU" dirty="0" smtClean="0"/>
              <a:t>. </a:t>
            </a:r>
          </a:p>
          <a:p>
            <a:pPr algn="just"/>
            <a:r>
              <a:rPr lang="ru-RU" i="1" dirty="0" smtClean="0"/>
              <a:t>1</a:t>
            </a:r>
            <a:r>
              <a:rPr lang="ru-RU" i="1" dirty="0"/>
              <a:t>.</a:t>
            </a:r>
            <a:r>
              <a:rPr lang="ru-RU" dirty="0"/>
              <a:t> Задача наглядно интерпретируется в </a:t>
            </a:r>
            <a:r>
              <a:rPr lang="ru-RU" dirty="0" smtClean="0"/>
              <a:t>терминах </a:t>
            </a:r>
            <a:r>
              <a:rPr lang="ru-RU" dirty="0"/>
              <a:t>поведения муравьев — перемещения </a:t>
            </a:r>
            <a:r>
              <a:rPr lang="ru-RU" dirty="0" smtClean="0"/>
              <a:t>коммивояжера </a:t>
            </a:r>
            <a:r>
              <a:rPr lang="ru-RU" dirty="0"/>
              <a:t>и муравьев интуитивно сопоставимы.</a:t>
            </a:r>
          </a:p>
          <a:p>
            <a:pPr algn="just"/>
            <a:r>
              <a:rPr lang="ru-RU" i="1" dirty="0"/>
              <a:t>2.</a:t>
            </a:r>
            <a:r>
              <a:rPr lang="ru-RU" dirty="0"/>
              <a:t> Это </a:t>
            </a:r>
            <a:r>
              <a:rPr lang="ru-RU" dirty="0" smtClean="0"/>
              <a:t>NP-сложная </a:t>
            </a:r>
            <a:r>
              <a:rPr lang="ru-RU" dirty="0"/>
              <a:t>задача, которая на недетерминированной машине Тьюринга решается </a:t>
            </a:r>
            <a:r>
              <a:rPr lang="ru-RU" dirty="0" smtClean="0"/>
              <a:t>за полиномиальное </a:t>
            </a:r>
            <a:r>
              <a:rPr lang="ru-RU" dirty="0"/>
              <a:t>время</a:t>
            </a:r>
            <a:r>
              <a:rPr lang="ru-RU" dirty="0" smtClean="0"/>
              <a:t>. </a:t>
            </a:r>
            <a:endParaRPr lang="ru-RU" dirty="0"/>
          </a:p>
          <a:p>
            <a:pPr algn="just"/>
            <a:r>
              <a:rPr lang="ru-RU" i="1" dirty="0"/>
              <a:t>3.</a:t>
            </a:r>
            <a:r>
              <a:rPr lang="ru-RU" dirty="0"/>
              <a:t> Это традиционный тестовый </a:t>
            </a:r>
            <a:r>
              <a:rPr lang="ru-RU" dirty="0" smtClean="0"/>
              <a:t>полигон (</a:t>
            </a:r>
            <a:r>
              <a:rPr lang="ru-RU" dirty="0" err="1"/>
              <a:t>benchmark</a:t>
            </a:r>
            <a:r>
              <a:rPr lang="ru-RU" dirty="0"/>
              <a:t> </a:t>
            </a:r>
            <a:r>
              <a:rPr lang="ru-RU" dirty="0" err="1"/>
              <a:t>problem</a:t>
            </a:r>
            <a:r>
              <a:rPr lang="ru-RU" dirty="0"/>
              <a:t>) для методов </a:t>
            </a:r>
            <a:r>
              <a:rPr lang="ru-RU" dirty="0" smtClean="0"/>
              <a:t>комбинаторной оптимизации</a:t>
            </a:r>
            <a:r>
              <a:rPr lang="ru-RU" dirty="0"/>
              <a:t>. Существует обширная база </a:t>
            </a:r>
            <a:r>
              <a:rPr lang="ru-RU" dirty="0" smtClean="0"/>
              <a:t>тестовых </a:t>
            </a:r>
            <a:r>
              <a:rPr lang="ru-RU" dirty="0"/>
              <a:t>задач о коммивояжере и методов их решения</a:t>
            </a:r>
            <a:r>
              <a:rPr lang="ru-RU" dirty="0" smtClean="0"/>
              <a:t>, что </a:t>
            </a:r>
            <a:r>
              <a:rPr lang="ru-RU" dirty="0"/>
              <a:t>позволяет сравнить эффективность </a:t>
            </a:r>
            <a:r>
              <a:rPr lang="ru-RU" dirty="0" smtClean="0"/>
              <a:t>муравьиных </a:t>
            </a:r>
            <a:r>
              <a:rPr lang="ru-RU" dirty="0"/>
              <a:t>алгоритмов оптимизации с другими </a:t>
            </a:r>
            <a:r>
              <a:rPr lang="ru-RU" dirty="0" smtClean="0"/>
              <a:t>подходами</a:t>
            </a:r>
            <a:r>
              <a:rPr lang="ru-RU" dirty="0"/>
              <a:t>.</a:t>
            </a:r>
          </a:p>
          <a:p>
            <a:pPr algn="just"/>
            <a:r>
              <a:rPr lang="ru-RU" i="1" dirty="0"/>
              <a:t>4.</a:t>
            </a:r>
            <a:r>
              <a:rPr lang="ru-RU" dirty="0"/>
              <a:t> Это дидактическая задача, для </a:t>
            </a:r>
            <a:r>
              <a:rPr lang="ru-RU" dirty="0" smtClean="0"/>
              <a:t>которой можно </a:t>
            </a:r>
            <a:r>
              <a:rPr lang="ru-RU" dirty="0"/>
              <a:t>легко, без злоупотребления </a:t>
            </a:r>
            <a:r>
              <a:rPr lang="ru-RU" dirty="0" smtClean="0"/>
              <a:t>техническими подробностями </a:t>
            </a:r>
            <a:r>
              <a:rPr lang="ru-RU" dirty="0"/>
              <a:t>алгоритма объяснить </a:t>
            </a:r>
            <a:r>
              <a:rPr lang="ru-RU" dirty="0" smtClean="0"/>
              <a:t>процесс нахождения </a:t>
            </a:r>
            <a:r>
              <a:rPr lang="ru-RU" dirty="0"/>
              <a:t>оптимального решения.</a:t>
            </a:r>
          </a:p>
          <a:p>
            <a:pPr algn="just"/>
            <a:r>
              <a:rPr lang="ru-RU" i="1" dirty="0"/>
              <a:t>5.</a:t>
            </a:r>
            <a:r>
              <a:rPr lang="ru-RU" dirty="0"/>
              <a:t> Это первая комбинаторная задача, </a:t>
            </a:r>
            <a:r>
              <a:rPr lang="ru-RU" dirty="0" smtClean="0"/>
              <a:t>решенная </a:t>
            </a:r>
            <a:r>
              <a:rPr lang="ru-RU" dirty="0"/>
              <a:t>муравьиными алгоритмами.</a:t>
            </a:r>
          </a:p>
        </p:txBody>
      </p:sp>
    </p:spTree>
    <p:extLst>
      <p:ext uri="{BB962C8B-B14F-4D97-AF65-F5344CB8AC3E}">
        <p14:creationId xmlns:p14="http://schemas.microsoft.com/office/powerpoint/2010/main" val="217817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/>
              <a:t>Рассмотрим, как реализовать четыре </a:t>
            </a:r>
            <a:r>
              <a:rPr lang="ru-RU" dirty="0" smtClean="0"/>
              <a:t>составляющие </a:t>
            </a:r>
            <a:r>
              <a:rPr lang="ru-RU" dirty="0"/>
              <a:t>самоорганизации муравьев при </a:t>
            </a:r>
            <a:r>
              <a:rPr lang="ru-RU" dirty="0" smtClean="0"/>
              <a:t>оптимизации </a:t>
            </a:r>
            <a:r>
              <a:rPr lang="ru-RU" dirty="0"/>
              <a:t>маршрута коммивояжера. </a:t>
            </a:r>
            <a:r>
              <a:rPr lang="ru-RU" dirty="0" smtClean="0"/>
              <a:t>Многократность взаимодействия </a:t>
            </a:r>
            <a:r>
              <a:rPr lang="ru-RU" dirty="0"/>
              <a:t>реализуется итерационным </a:t>
            </a:r>
            <a:r>
              <a:rPr lang="ru-RU" dirty="0" smtClean="0"/>
              <a:t>поиском </a:t>
            </a:r>
            <a:r>
              <a:rPr lang="ru-RU" dirty="0"/>
              <a:t>маршрута </a:t>
            </a:r>
            <a:r>
              <a:rPr lang="ru-RU" dirty="0" smtClean="0"/>
              <a:t>коммивояжера одновременно несколькими </a:t>
            </a:r>
            <a:r>
              <a:rPr lang="ru-RU" dirty="0"/>
              <a:t>муравьями. При этом каждый </a:t>
            </a:r>
            <a:r>
              <a:rPr lang="ru-RU" dirty="0" smtClean="0"/>
              <a:t>муравей </a:t>
            </a:r>
            <a:r>
              <a:rPr lang="ru-RU" dirty="0"/>
              <a:t>рассматривается как отдельный, </a:t>
            </a:r>
            <a:r>
              <a:rPr lang="ru-RU" dirty="0" smtClean="0"/>
              <a:t>независимый коммивояжер</a:t>
            </a:r>
            <a:r>
              <a:rPr lang="ru-RU" dirty="0"/>
              <a:t>, </a:t>
            </a:r>
            <a:r>
              <a:rPr lang="ru-RU" dirty="0" smtClean="0"/>
              <a:t>решающий </a:t>
            </a:r>
            <a:r>
              <a:rPr lang="ru-RU" dirty="0"/>
              <a:t>свою задачу. За </a:t>
            </a:r>
            <a:r>
              <a:rPr lang="ru-RU" dirty="0" smtClean="0"/>
              <a:t>одну итерацию </a:t>
            </a:r>
            <a:r>
              <a:rPr lang="ru-RU" dirty="0"/>
              <a:t>алгоритма каждый муравей </a:t>
            </a:r>
            <a:r>
              <a:rPr lang="ru-RU" dirty="0" smtClean="0"/>
              <a:t>совершает </a:t>
            </a:r>
            <a:r>
              <a:rPr lang="ru-RU" i="1" dirty="0" smtClean="0"/>
              <a:t>полный </a:t>
            </a:r>
            <a:r>
              <a:rPr lang="ru-RU" i="1" dirty="0"/>
              <a:t>маршрут коммивояжера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Положительная обратная связь </a:t>
            </a:r>
            <a:r>
              <a:rPr lang="ru-RU" dirty="0" smtClean="0"/>
              <a:t>реализуется как </a:t>
            </a:r>
            <a:r>
              <a:rPr lang="ru-RU" dirty="0"/>
              <a:t>имитация поведения муравьев типа «</a:t>
            </a:r>
            <a:r>
              <a:rPr lang="ru-RU" dirty="0" smtClean="0"/>
              <a:t>оставление </a:t>
            </a:r>
            <a:r>
              <a:rPr lang="ru-RU" dirty="0"/>
              <a:t>следов–перемещение по следам». Чем </a:t>
            </a:r>
            <a:r>
              <a:rPr lang="ru-RU" dirty="0" smtClean="0"/>
              <a:t>больше </a:t>
            </a:r>
            <a:r>
              <a:rPr lang="ru-RU" dirty="0"/>
              <a:t>следов оставлено на тропе — </a:t>
            </a:r>
            <a:r>
              <a:rPr lang="ru-RU" i="1" dirty="0"/>
              <a:t>ребре</a:t>
            </a:r>
            <a:r>
              <a:rPr lang="ru-RU" dirty="0"/>
              <a:t> графа в </a:t>
            </a:r>
            <a:r>
              <a:rPr lang="ru-RU" dirty="0" smtClean="0"/>
              <a:t>задаче </a:t>
            </a:r>
            <a:r>
              <a:rPr lang="ru-RU" dirty="0"/>
              <a:t>коммивояжера, тем больше муравьев </a:t>
            </a:r>
            <a:r>
              <a:rPr lang="ru-RU" dirty="0" smtClean="0"/>
              <a:t>будет передвигаться </a:t>
            </a:r>
            <a:r>
              <a:rPr lang="ru-RU" dirty="0"/>
              <a:t>по ней. При этом на тропе </a:t>
            </a:r>
            <a:r>
              <a:rPr lang="ru-RU" dirty="0" smtClean="0"/>
              <a:t>появляются </a:t>
            </a:r>
            <a:r>
              <a:rPr lang="ru-RU" dirty="0"/>
              <a:t>новые следы, привлекающие </a:t>
            </a:r>
            <a:r>
              <a:rPr lang="ru-RU" dirty="0" smtClean="0"/>
              <a:t>дополнительных </a:t>
            </a:r>
            <a:r>
              <a:rPr lang="ru-RU" dirty="0"/>
              <a:t>муравьев. Для задачи коммивояжера </a:t>
            </a:r>
            <a:r>
              <a:rPr lang="ru-RU" dirty="0" smtClean="0"/>
              <a:t>положительная </a:t>
            </a:r>
            <a:r>
              <a:rPr lang="ru-RU" dirty="0"/>
              <a:t>обратная связь реализуется </a:t>
            </a:r>
            <a:r>
              <a:rPr lang="ru-RU" dirty="0" smtClean="0"/>
              <a:t>следующим стохастическим </a:t>
            </a:r>
            <a:r>
              <a:rPr lang="ru-RU" dirty="0"/>
              <a:t>правилом: вероятность </a:t>
            </a:r>
            <a:r>
              <a:rPr lang="ru-RU" dirty="0" smtClean="0"/>
              <a:t>включения </a:t>
            </a:r>
            <a:r>
              <a:rPr lang="ru-RU" dirty="0"/>
              <a:t>ребра графа в маршрут муравья </a:t>
            </a:r>
            <a:r>
              <a:rPr lang="ru-RU" i="1" dirty="0" smtClean="0"/>
              <a:t>пропорциональна</a:t>
            </a:r>
            <a:r>
              <a:rPr lang="ru-RU" dirty="0" smtClean="0"/>
              <a:t> </a:t>
            </a:r>
            <a:r>
              <a:rPr lang="ru-RU" dirty="0"/>
              <a:t>количеству </a:t>
            </a:r>
            <a:r>
              <a:rPr lang="ru-RU" dirty="0" err="1"/>
              <a:t>феромона</a:t>
            </a:r>
            <a:r>
              <a:rPr lang="ru-RU" dirty="0"/>
              <a:t> на нем.</a:t>
            </a:r>
          </a:p>
        </p:txBody>
      </p:sp>
    </p:spTree>
    <p:extLst>
      <p:ext uri="{BB962C8B-B14F-4D97-AF65-F5344CB8AC3E}">
        <p14:creationId xmlns:p14="http://schemas.microsoft.com/office/powerpoint/2010/main" val="1685460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Применение такого вероятностного </a:t>
            </a:r>
            <a:r>
              <a:rPr lang="ru-RU" dirty="0" smtClean="0"/>
              <a:t>правила обеспечивает </a:t>
            </a:r>
            <a:r>
              <a:rPr lang="ru-RU" dirty="0"/>
              <a:t>реализацию и другой </a:t>
            </a:r>
            <a:r>
              <a:rPr lang="ru-RU" dirty="0" smtClean="0"/>
              <a:t>составляющей </a:t>
            </a:r>
            <a:r>
              <a:rPr lang="ru-RU" dirty="0"/>
              <a:t>самоорганизации — </a:t>
            </a:r>
            <a:r>
              <a:rPr lang="ru-RU" i="1" dirty="0"/>
              <a:t>случайности</a:t>
            </a:r>
            <a:r>
              <a:rPr lang="ru-RU" dirty="0"/>
              <a:t>. </a:t>
            </a:r>
            <a:r>
              <a:rPr lang="ru-RU" dirty="0" smtClean="0"/>
              <a:t>Количество </a:t>
            </a:r>
            <a:r>
              <a:rPr lang="ru-RU" dirty="0"/>
              <a:t>откладываемого муравьем </a:t>
            </a:r>
            <a:r>
              <a:rPr lang="ru-RU" dirty="0" err="1"/>
              <a:t>феромона</a:t>
            </a:r>
            <a:r>
              <a:rPr lang="ru-RU" dirty="0"/>
              <a:t> на </a:t>
            </a:r>
            <a:r>
              <a:rPr lang="ru-RU" dirty="0" smtClean="0"/>
              <a:t>ребре </a:t>
            </a:r>
            <a:r>
              <a:rPr lang="ru-RU" dirty="0"/>
              <a:t>графа </a:t>
            </a:r>
            <a:r>
              <a:rPr lang="ru-RU" i="1" dirty="0"/>
              <a:t>обратно</a:t>
            </a:r>
            <a:r>
              <a:rPr lang="ru-RU" dirty="0"/>
              <a:t> пропорционально длине </a:t>
            </a:r>
            <a:r>
              <a:rPr lang="ru-RU" dirty="0" smtClean="0"/>
              <a:t>маршрута</a:t>
            </a:r>
            <a:r>
              <a:rPr lang="ru-RU" dirty="0"/>
              <a:t>. Чем короче маршрут, тем больше </a:t>
            </a:r>
            <a:r>
              <a:rPr lang="ru-RU" dirty="0" err="1" smtClean="0"/>
              <a:t>феромона</a:t>
            </a:r>
            <a:r>
              <a:rPr lang="ru-RU" dirty="0" smtClean="0"/>
              <a:t> </a:t>
            </a:r>
            <a:r>
              <a:rPr lang="ru-RU" dirty="0"/>
              <a:t>будет отложено на соответствующих </a:t>
            </a:r>
            <a:r>
              <a:rPr lang="ru-RU" dirty="0" smtClean="0"/>
              <a:t>ребрах графа </a:t>
            </a:r>
            <a:r>
              <a:rPr lang="ru-RU" dirty="0"/>
              <a:t>и тем больше муравьев будет </a:t>
            </a:r>
            <a:r>
              <a:rPr lang="ru-RU" dirty="0" smtClean="0"/>
              <a:t>использовать их </a:t>
            </a:r>
            <a:r>
              <a:rPr lang="ru-RU" dirty="0"/>
              <a:t>при синтезе своих маршрутов. Отложенный </a:t>
            </a:r>
            <a:r>
              <a:rPr lang="ru-RU" dirty="0" smtClean="0"/>
              <a:t>на ребрах </a:t>
            </a:r>
            <a:r>
              <a:rPr lang="ru-RU" dirty="0" err="1"/>
              <a:t>феромен</a:t>
            </a:r>
            <a:r>
              <a:rPr lang="ru-RU" dirty="0"/>
              <a:t> выступает как усилитель, он </a:t>
            </a:r>
            <a:r>
              <a:rPr lang="ru-RU" dirty="0" smtClean="0"/>
              <a:t>позволяет </a:t>
            </a:r>
            <a:r>
              <a:rPr lang="ru-RU" dirty="0"/>
              <a:t>хорошим маршрутам сохраняться в </a:t>
            </a:r>
            <a:r>
              <a:rPr lang="ru-RU" dirty="0" smtClean="0"/>
              <a:t>глобальной </a:t>
            </a:r>
            <a:r>
              <a:rPr lang="ru-RU" dirty="0"/>
              <a:t>памяти муравейника. Эти маршруты </a:t>
            </a:r>
            <a:r>
              <a:rPr lang="ru-RU" dirty="0" smtClean="0"/>
              <a:t>могут </a:t>
            </a:r>
            <a:r>
              <a:rPr lang="ru-RU" dirty="0"/>
              <a:t>быть улучшены на последующих </a:t>
            </a:r>
            <a:r>
              <a:rPr lang="ru-RU" dirty="0" smtClean="0"/>
              <a:t>итерациях алгоритма. </a:t>
            </a:r>
          </a:p>
          <a:p>
            <a:pPr algn="just"/>
            <a:r>
              <a:rPr lang="ru-RU" dirty="0"/>
              <a:t>Для каждого муравья переход из города </a:t>
            </a:r>
            <a:r>
              <a:rPr lang="ru-RU" i="1" dirty="0"/>
              <a:t>i</a:t>
            </a:r>
            <a:r>
              <a:rPr lang="ru-RU" dirty="0"/>
              <a:t> в </a:t>
            </a:r>
            <a:r>
              <a:rPr lang="ru-RU" dirty="0" smtClean="0"/>
              <a:t>город </a:t>
            </a:r>
            <a:r>
              <a:rPr lang="ru-RU" i="1" dirty="0"/>
              <a:t>j</a:t>
            </a:r>
            <a:r>
              <a:rPr lang="ru-RU" dirty="0"/>
              <a:t> зависит от трех </a:t>
            </a:r>
            <a:r>
              <a:rPr lang="ru-RU" dirty="0" smtClean="0"/>
              <a:t>оставляющих</a:t>
            </a:r>
            <a:r>
              <a:rPr lang="ru-RU" dirty="0"/>
              <a:t>: </a:t>
            </a:r>
            <a:r>
              <a:rPr lang="ru-RU" i="1" dirty="0"/>
              <a:t>памяти</a:t>
            </a:r>
            <a:r>
              <a:rPr lang="ru-RU" dirty="0"/>
              <a:t> </a:t>
            </a:r>
            <a:r>
              <a:rPr lang="ru-RU" dirty="0" smtClean="0"/>
              <a:t>муравья </a:t>
            </a:r>
            <a:r>
              <a:rPr lang="ru-RU" dirty="0"/>
              <a:t>(</a:t>
            </a:r>
            <a:r>
              <a:rPr lang="ru-RU" dirty="0" err="1"/>
              <a:t>tabu</a:t>
            </a:r>
            <a:r>
              <a:rPr lang="ru-RU" dirty="0"/>
              <a:t> </a:t>
            </a:r>
            <a:r>
              <a:rPr lang="ru-RU" dirty="0" err="1"/>
              <a:t>list</a:t>
            </a:r>
            <a:r>
              <a:rPr lang="ru-RU" dirty="0"/>
              <a:t>), </a:t>
            </a:r>
            <a:r>
              <a:rPr lang="ru-RU" i="1" dirty="0"/>
              <a:t>видимости</a:t>
            </a:r>
            <a:r>
              <a:rPr lang="ru-RU" dirty="0"/>
              <a:t> и </a:t>
            </a:r>
            <a:r>
              <a:rPr lang="ru-RU" i="1" dirty="0"/>
              <a:t>виртуального </a:t>
            </a:r>
            <a:r>
              <a:rPr lang="ru-RU" i="1" dirty="0" smtClean="0"/>
              <a:t>следа</a:t>
            </a:r>
            <a:r>
              <a:rPr lang="ru-RU" dirty="0" smtClean="0"/>
              <a:t> </a:t>
            </a:r>
            <a:r>
              <a:rPr lang="ru-RU" dirty="0" err="1" smtClean="0"/>
              <a:t>феромона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5294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i="1" dirty="0" smtClean="0"/>
              <a:t> </a:t>
            </a:r>
            <a:r>
              <a:rPr lang="ru-RU" i="1" dirty="0" err="1" smtClean="0"/>
              <a:t>Tabu</a:t>
            </a:r>
            <a:r>
              <a:rPr lang="ru-RU" i="1" dirty="0" smtClean="0"/>
              <a:t> </a:t>
            </a:r>
            <a:r>
              <a:rPr lang="ru-RU" i="1" dirty="0" err="1"/>
              <a:t>list</a:t>
            </a:r>
            <a:r>
              <a:rPr lang="ru-RU" i="1" dirty="0"/>
              <a:t> (память муравья) </a:t>
            </a:r>
            <a:r>
              <a:rPr lang="ru-RU" dirty="0"/>
              <a:t>— это список </a:t>
            </a:r>
            <a:r>
              <a:rPr lang="ru-RU" dirty="0" smtClean="0"/>
              <a:t>посещенных </a:t>
            </a:r>
            <a:r>
              <a:rPr lang="ru-RU" dirty="0"/>
              <a:t>муравьем городов, заходить в </a:t>
            </a:r>
            <a:r>
              <a:rPr lang="ru-RU" dirty="0" smtClean="0"/>
              <a:t>которые еще </a:t>
            </a:r>
            <a:r>
              <a:rPr lang="ru-RU" dirty="0"/>
              <a:t>раз нельзя. Используя этот список, </a:t>
            </a:r>
            <a:r>
              <a:rPr lang="ru-RU" dirty="0" smtClean="0"/>
              <a:t>муравей гарантированно </a:t>
            </a:r>
            <a:r>
              <a:rPr lang="ru-RU" dirty="0"/>
              <a:t>не попадет в один и тот же </a:t>
            </a:r>
            <a:r>
              <a:rPr lang="ru-RU" dirty="0" smtClean="0"/>
              <a:t>город дважды</a:t>
            </a:r>
            <a:r>
              <a:rPr lang="ru-RU" dirty="0"/>
              <a:t>. Ясно, что </a:t>
            </a:r>
            <a:r>
              <a:rPr lang="ru-RU" dirty="0" err="1"/>
              <a:t>tabu</a:t>
            </a:r>
            <a:r>
              <a:rPr lang="ru-RU" dirty="0"/>
              <a:t> </a:t>
            </a:r>
            <a:r>
              <a:rPr lang="ru-RU" dirty="0" err="1"/>
              <a:t>list</a:t>
            </a:r>
            <a:r>
              <a:rPr lang="ru-RU" dirty="0"/>
              <a:t> возрастает при </a:t>
            </a:r>
            <a:r>
              <a:rPr lang="ru-RU" dirty="0" smtClean="0"/>
              <a:t>совершении </a:t>
            </a:r>
            <a:r>
              <a:rPr lang="ru-RU" dirty="0"/>
              <a:t>маршрута и обнуляется в начале </a:t>
            </a:r>
            <a:r>
              <a:rPr lang="ru-RU" dirty="0" smtClean="0"/>
              <a:t>каждой итерации </a:t>
            </a:r>
            <a:r>
              <a:rPr lang="ru-RU" dirty="0"/>
              <a:t>алгоритма. Обозначим через </a:t>
            </a:r>
            <a:r>
              <a:rPr lang="en-US" i="1" dirty="0" smtClean="0"/>
              <a:t>J_{</a:t>
            </a:r>
            <a:r>
              <a:rPr lang="en-US" i="1" dirty="0" err="1" smtClean="0"/>
              <a:t>i,k</a:t>
            </a:r>
            <a:r>
              <a:rPr lang="en-US" i="1" dirty="0" smtClean="0"/>
              <a:t>}</a:t>
            </a:r>
            <a:r>
              <a:rPr lang="ru-RU" dirty="0" smtClean="0"/>
              <a:t> список </a:t>
            </a:r>
            <a:r>
              <a:rPr lang="ru-RU" dirty="0"/>
              <a:t>городов, которые еще необходимо </a:t>
            </a:r>
            <a:r>
              <a:rPr lang="ru-RU" dirty="0" smtClean="0"/>
              <a:t>посетить муравью </a:t>
            </a:r>
            <a:r>
              <a:rPr lang="ru-RU" i="1" dirty="0"/>
              <a:t>k</a:t>
            </a:r>
            <a:r>
              <a:rPr lang="ru-RU" dirty="0"/>
              <a:t>, находящемуся в городе </a:t>
            </a:r>
            <a:r>
              <a:rPr lang="ru-RU" i="1" dirty="0"/>
              <a:t>i</a:t>
            </a:r>
            <a:r>
              <a:rPr lang="ru-RU" dirty="0"/>
              <a:t>. Понятно</a:t>
            </a:r>
            <a:r>
              <a:rPr lang="ru-RU" dirty="0" smtClean="0"/>
              <a:t>, что </a:t>
            </a:r>
            <a:r>
              <a:rPr lang="en-US" i="1" dirty="0" smtClean="0"/>
              <a:t>J_{</a:t>
            </a:r>
            <a:r>
              <a:rPr lang="en-US" i="1" dirty="0" err="1"/>
              <a:t>i</a:t>
            </a:r>
            <a:r>
              <a:rPr lang="en-US" i="1" dirty="0" err="1" smtClean="0"/>
              <a:t>,k</a:t>
            </a:r>
            <a:r>
              <a:rPr lang="en-US" i="1" dirty="0" smtClean="0"/>
              <a:t>}</a:t>
            </a:r>
            <a:r>
              <a:rPr lang="ru-RU" dirty="0" smtClean="0"/>
              <a:t> </a:t>
            </a:r>
            <a:r>
              <a:rPr lang="ru-RU" dirty="0"/>
              <a:t>является дополнением к </a:t>
            </a:r>
            <a:r>
              <a:rPr lang="ru-RU" dirty="0" err="1"/>
              <a:t>tabu</a:t>
            </a:r>
            <a:r>
              <a:rPr lang="ru-RU" dirty="0"/>
              <a:t> </a:t>
            </a:r>
            <a:r>
              <a:rPr lang="ru-RU" dirty="0" err="1"/>
              <a:t>list</a:t>
            </a:r>
            <a:r>
              <a:rPr lang="ru-RU" dirty="0" smtClean="0"/>
              <a:t>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i="1" dirty="0" smtClean="0"/>
              <a:t> </a:t>
            </a:r>
            <a:r>
              <a:rPr lang="ru-RU" i="1" dirty="0" smtClean="0"/>
              <a:t>Видимость</a:t>
            </a:r>
            <a:r>
              <a:rPr lang="ru-RU" dirty="0" smtClean="0"/>
              <a:t> </a:t>
            </a:r>
            <a:r>
              <a:rPr lang="ru-RU" dirty="0"/>
              <a:t>— величина, обратная </a:t>
            </a:r>
            <a:r>
              <a:rPr lang="ru-RU" dirty="0" smtClean="0"/>
              <a:t>расстоянию</a:t>
            </a:r>
            <a:r>
              <a:rPr lang="ru-RU" dirty="0"/>
              <a:t>: </a:t>
            </a:r>
            <a:r>
              <a:rPr lang="ru-RU" i="1" dirty="0" smtClean="0"/>
              <a:t>η</a:t>
            </a:r>
            <a:r>
              <a:rPr lang="en-US" i="1" dirty="0" smtClean="0"/>
              <a:t>_{</a:t>
            </a:r>
            <a:r>
              <a:rPr lang="en-US" i="1" dirty="0" err="1" smtClean="0"/>
              <a:t>ij</a:t>
            </a:r>
            <a:r>
              <a:rPr lang="en-US" i="1" dirty="0" smtClean="0"/>
              <a:t>} = </a:t>
            </a:r>
            <a:r>
              <a:rPr lang="ru-RU" i="1" dirty="0" smtClean="0"/>
              <a:t>1/</a:t>
            </a:r>
            <a:r>
              <a:rPr lang="en-US" i="1" dirty="0" smtClean="0"/>
              <a:t>D_{</a:t>
            </a:r>
            <a:r>
              <a:rPr lang="en-US" i="1" dirty="0" err="1" smtClean="0"/>
              <a:t>ij</a:t>
            </a:r>
            <a:r>
              <a:rPr lang="en-US" i="1" dirty="0" smtClean="0"/>
              <a:t>}</a:t>
            </a:r>
            <a:r>
              <a:rPr lang="ru-RU" i="1" dirty="0" smtClean="0"/>
              <a:t> </a:t>
            </a:r>
            <a:r>
              <a:rPr lang="ru-RU" dirty="0"/>
              <a:t>, </a:t>
            </a:r>
            <a:r>
              <a:rPr lang="ru-RU" dirty="0" smtClean="0"/>
              <a:t>где </a:t>
            </a:r>
            <a:r>
              <a:rPr lang="ru-RU" i="1" dirty="0" smtClean="0"/>
              <a:t>D</a:t>
            </a:r>
            <a:r>
              <a:rPr lang="en-US" i="1" dirty="0" smtClean="0"/>
              <a:t>_{</a:t>
            </a:r>
            <a:r>
              <a:rPr lang="ru-RU" i="1" dirty="0" err="1" smtClean="0"/>
              <a:t>ij</a:t>
            </a:r>
            <a:r>
              <a:rPr lang="en-US" i="1" dirty="0" smtClean="0"/>
              <a:t>}</a:t>
            </a:r>
            <a:r>
              <a:rPr lang="ru-RU" dirty="0" smtClean="0"/>
              <a:t> </a:t>
            </a:r>
            <a:r>
              <a:rPr lang="ru-RU" dirty="0"/>
              <a:t>— расстояние между </a:t>
            </a:r>
            <a:r>
              <a:rPr lang="ru-RU" dirty="0" smtClean="0"/>
              <a:t>городами </a:t>
            </a:r>
            <a:r>
              <a:rPr lang="ru-RU" i="1" dirty="0"/>
              <a:t>i</a:t>
            </a:r>
            <a:r>
              <a:rPr lang="ru-RU" dirty="0"/>
              <a:t> и </a:t>
            </a:r>
            <a:r>
              <a:rPr lang="ru-RU" i="1" dirty="0"/>
              <a:t>j</a:t>
            </a:r>
            <a:r>
              <a:rPr lang="ru-RU" dirty="0"/>
              <a:t>. Видимость — это локальная </a:t>
            </a:r>
            <a:r>
              <a:rPr lang="ru-RU" dirty="0" smtClean="0"/>
              <a:t>статическая </a:t>
            </a:r>
            <a:r>
              <a:rPr lang="ru-RU" dirty="0"/>
              <a:t>информация, выражающая </a:t>
            </a:r>
            <a:r>
              <a:rPr lang="ru-RU" dirty="0" smtClean="0"/>
              <a:t>эвристическое желание </a:t>
            </a:r>
            <a:r>
              <a:rPr lang="ru-RU" dirty="0"/>
              <a:t>посетить город </a:t>
            </a:r>
            <a:r>
              <a:rPr lang="ru-RU" i="1" dirty="0" smtClean="0"/>
              <a:t>j</a:t>
            </a:r>
            <a:r>
              <a:rPr lang="ru-RU" dirty="0" smtClean="0"/>
              <a:t> из </a:t>
            </a:r>
            <a:r>
              <a:rPr lang="ru-RU" dirty="0"/>
              <a:t>города </a:t>
            </a:r>
            <a:r>
              <a:rPr lang="ru-RU" i="1" dirty="0"/>
              <a:t>i</a:t>
            </a:r>
            <a:r>
              <a:rPr lang="ru-RU" dirty="0"/>
              <a:t> — чем </a:t>
            </a:r>
            <a:r>
              <a:rPr lang="ru-RU" dirty="0" smtClean="0"/>
              <a:t>ближе </a:t>
            </a:r>
            <a:r>
              <a:rPr lang="ru-RU" dirty="0"/>
              <a:t>город, тем больше желание посетить его. </a:t>
            </a:r>
            <a:r>
              <a:rPr lang="ru-RU" dirty="0" smtClean="0"/>
              <a:t>Использование </a:t>
            </a:r>
            <a:r>
              <a:rPr lang="ru-RU" dirty="0"/>
              <a:t>только видимости, конечно, </a:t>
            </a:r>
            <a:r>
              <a:rPr lang="ru-RU" dirty="0" smtClean="0"/>
              <a:t>является </a:t>
            </a:r>
            <a:r>
              <a:rPr lang="ru-RU" dirty="0"/>
              <a:t>недостаточным для нахождения </a:t>
            </a:r>
            <a:r>
              <a:rPr lang="ru-RU" dirty="0" smtClean="0"/>
              <a:t>оптимального </a:t>
            </a:r>
            <a:r>
              <a:rPr lang="ru-RU" dirty="0"/>
              <a:t>маршрута.</a:t>
            </a:r>
          </a:p>
        </p:txBody>
      </p:sp>
    </p:spTree>
    <p:extLst>
      <p:ext uri="{BB962C8B-B14F-4D97-AF65-F5344CB8AC3E}">
        <p14:creationId xmlns:p14="http://schemas.microsoft.com/office/powerpoint/2010/main" val="388411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185333"/>
            <a:ext cx="9720071" cy="402336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ru-RU" dirty="0" smtClean="0"/>
              <a:t>Виртуальный </a:t>
            </a:r>
            <a:r>
              <a:rPr lang="ru-RU" dirty="0"/>
              <a:t>след </a:t>
            </a:r>
            <a:r>
              <a:rPr lang="ru-RU" dirty="0" err="1"/>
              <a:t>феромона</a:t>
            </a:r>
            <a:r>
              <a:rPr lang="ru-RU" dirty="0"/>
              <a:t> на ребре </a:t>
            </a:r>
            <a:r>
              <a:rPr lang="ru-RU" i="1" dirty="0" smtClean="0"/>
              <a:t>(</a:t>
            </a:r>
            <a:r>
              <a:rPr lang="en-US" i="1" dirty="0" err="1" smtClean="0"/>
              <a:t>i,j</a:t>
            </a:r>
            <a:r>
              <a:rPr lang="en-US" i="1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представляет </a:t>
            </a:r>
            <a:r>
              <a:rPr lang="ru-RU" dirty="0"/>
              <a:t>подтвержденное муравьиным </a:t>
            </a:r>
            <a:r>
              <a:rPr lang="ru-RU" dirty="0" smtClean="0"/>
              <a:t>опытом </a:t>
            </a:r>
            <a:r>
              <a:rPr lang="ru-RU" dirty="0"/>
              <a:t>желание посетить город </a:t>
            </a:r>
            <a:r>
              <a:rPr lang="ru-RU" i="1" dirty="0"/>
              <a:t>j</a:t>
            </a:r>
            <a:r>
              <a:rPr lang="ru-RU" dirty="0"/>
              <a:t> из города </a:t>
            </a:r>
            <a:r>
              <a:rPr lang="ru-RU" i="1" dirty="0"/>
              <a:t>i</a:t>
            </a:r>
            <a:r>
              <a:rPr lang="ru-RU" dirty="0"/>
              <a:t>. В </a:t>
            </a:r>
            <a:r>
              <a:rPr lang="ru-RU" dirty="0" smtClean="0"/>
              <a:t>отличие </a:t>
            </a:r>
            <a:r>
              <a:rPr lang="ru-RU" dirty="0"/>
              <a:t>от видимости след </a:t>
            </a:r>
            <a:r>
              <a:rPr lang="ru-RU" dirty="0" err="1"/>
              <a:t>феромона</a:t>
            </a:r>
            <a:r>
              <a:rPr lang="ru-RU" dirty="0"/>
              <a:t> является </a:t>
            </a:r>
            <a:r>
              <a:rPr lang="ru-RU" dirty="0" smtClean="0"/>
              <a:t>более </a:t>
            </a:r>
            <a:r>
              <a:rPr lang="ru-RU" dirty="0"/>
              <a:t>глобальной и динамичной информацией </a:t>
            </a:r>
            <a:r>
              <a:rPr lang="ru-RU" dirty="0" smtClean="0"/>
              <a:t>—</a:t>
            </a:r>
            <a:r>
              <a:rPr lang="en-US" dirty="0" smtClean="0"/>
              <a:t> </a:t>
            </a:r>
            <a:r>
              <a:rPr lang="ru-RU" dirty="0" smtClean="0"/>
              <a:t>она </a:t>
            </a:r>
            <a:r>
              <a:rPr lang="ru-RU" dirty="0"/>
              <a:t>изменяется после каждой итерации </a:t>
            </a:r>
            <a:r>
              <a:rPr lang="ru-RU" dirty="0" smtClean="0"/>
              <a:t>алгоритма</a:t>
            </a:r>
            <a:r>
              <a:rPr lang="ru-RU" dirty="0"/>
              <a:t>, отражая приобретенный муравьями опыт. </a:t>
            </a:r>
            <a:r>
              <a:rPr lang="ru-RU" dirty="0" smtClean="0"/>
              <a:t>Количество </a:t>
            </a:r>
            <a:r>
              <a:rPr lang="ru-RU" dirty="0"/>
              <a:t>виртуального </a:t>
            </a:r>
            <a:r>
              <a:rPr lang="ru-RU" dirty="0" err="1"/>
              <a:t>феромона</a:t>
            </a:r>
            <a:r>
              <a:rPr lang="ru-RU" dirty="0"/>
              <a:t> на ребре </a:t>
            </a:r>
            <a:r>
              <a:rPr lang="ru-RU" i="1" dirty="0" smtClean="0"/>
              <a:t>(</a:t>
            </a:r>
            <a:r>
              <a:rPr lang="en-US" i="1" dirty="0" err="1" smtClean="0"/>
              <a:t>i,j</a:t>
            </a:r>
            <a:r>
              <a:rPr lang="en-US" i="1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итерации </a:t>
            </a:r>
            <a:r>
              <a:rPr lang="ru-RU" i="1" dirty="0"/>
              <a:t>t</a:t>
            </a:r>
            <a:r>
              <a:rPr lang="ru-RU" dirty="0"/>
              <a:t> обозначим через </a:t>
            </a:r>
            <a:r>
              <a:rPr lang="el-GR" i="1" dirty="0"/>
              <a:t>τ </a:t>
            </a:r>
            <a:r>
              <a:rPr lang="en-US" i="1" dirty="0" smtClean="0"/>
              <a:t>_{</a:t>
            </a:r>
            <a:r>
              <a:rPr lang="en-US" i="1" dirty="0" err="1"/>
              <a:t>i</a:t>
            </a:r>
            <a:r>
              <a:rPr lang="en-US" i="1" dirty="0" err="1" smtClean="0"/>
              <a:t>,j</a:t>
            </a:r>
            <a:r>
              <a:rPr lang="en-US" i="1" dirty="0" smtClean="0"/>
              <a:t>}</a:t>
            </a:r>
            <a:r>
              <a:rPr lang="ru-RU" i="1" dirty="0" smtClean="0"/>
              <a:t>(</a:t>
            </a:r>
            <a:r>
              <a:rPr lang="en-US" i="1" dirty="0" smtClean="0"/>
              <a:t>t</a:t>
            </a:r>
            <a:r>
              <a:rPr lang="ru-RU" i="1" dirty="0" smtClean="0"/>
              <a:t>)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/>
              <a:t>Важную роль в муравьиных алгоритмах </a:t>
            </a:r>
            <a:r>
              <a:rPr lang="ru-RU" dirty="0" smtClean="0"/>
              <a:t>играет вероятностно-пропорциональное </a:t>
            </a:r>
            <a:r>
              <a:rPr lang="ru-RU" dirty="0"/>
              <a:t>правило, </a:t>
            </a:r>
            <a:r>
              <a:rPr lang="ru-RU" dirty="0" smtClean="0"/>
              <a:t>определяющее </a:t>
            </a:r>
            <a:r>
              <a:rPr lang="ru-RU" dirty="0"/>
              <a:t>вероятность перехода </a:t>
            </a:r>
            <a:r>
              <a:rPr lang="ru-RU" i="1" dirty="0" smtClean="0"/>
              <a:t>k</a:t>
            </a:r>
            <a:r>
              <a:rPr lang="ru-RU" dirty="0" smtClean="0"/>
              <a:t>-</a:t>
            </a:r>
            <a:r>
              <a:rPr lang="ru-RU" dirty="0" err="1" smtClean="0"/>
              <a:t>го</a:t>
            </a:r>
            <a:r>
              <a:rPr lang="ru-RU" dirty="0"/>
              <a:t> муравья из города </a:t>
            </a:r>
            <a:r>
              <a:rPr lang="ru-RU" i="1" dirty="0"/>
              <a:t>i</a:t>
            </a:r>
            <a:r>
              <a:rPr lang="ru-RU" dirty="0"/>
              <a:t> в город </a:t>
            </a:r>
            <a:r>
              <a:rPr lang="ru-RU" i="1" dirty="0"/>
              <a:t>j</a:t>
            </a:r>
            <a:r>
              <a:rPr lang="ru-RU" dirty="0"/>
              <a:t> на </a:t>
            </a:r>
            <a:r>
              <a:rPr lang="ru-RU" i="1" dirty="0" smtClean="0"/>
              <a:t>t-</a:t>
            </a:r>
            <a:r>
              <a:rPr lang="ru-RU" dirty="0" smtClean="0"/>
              <a:t>й </a:t>
            </a:r>
            <a:r>
              <a:rPr lang="ru-RU" dirty="0"/>
              <a:t>итерации: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525" y="5175885"/>
            <a:ext cx="3343275" cy="1133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08015" y="6208693"/>
            <a:ext cx="4224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где α и β – два регулируемых параметра.</a:t>
            </a:r>
          </a:p>
        </p:txBody>
      </p:sp>
    </p:spTree>
    <p:extLst>
      <p:ext uri="{BB962C8B-B14F-4D97-AF65-F5344CB8AC3E}">
        <p14:creationId xmlns:p14="http://schemas.microsoft.com/office/powerpoint/2010/main" val="3081634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Заметим, что хотя правило (1) не </a:t>
            </a:r>
            <a:r>
              <a:rPr lang="ru-RU" dirty="0" smtClean="0"/>
              <a:t>изменяется на </a:t>
            </a:r>
            <a:r>
              <a:rPr lang="ru-RU" dirty="0"/>
              <a:t>протяжении итерации, </a:t>
            </a:r>
            <a:r>
              <a:rPr lang="ru-RU" dirty="0" smtClean="0"/>
              <a:t>значения вероятностей , </a:t>
            </a:r>
            <a:r>
              <a:rPr lang="en-US" i="1" dirty="0" smtClean="0"/>
              <a:t>P_{</a:t>
            </a:r>
            <a:r>
              <a:rPr lang="ru-RU" i="1" dirty="0" err="1" smtClean="0"/>
              <a:t>ij</a:t>
            </a:r>
            <a:r>
              <a:rPr lang="en-US" i="1" dirty="0" smtClean="0"/>
              <a:t>,</a:t>
            </a:r>
            <a:r>
              <a:rPr lang="ru-RU" i="1" dirty="0" smtClean="0"/>
              <a:t>k</a:t>
            </a:r>
            <a:r>
              <a:rPr lang="en-US" i="1" dirty="0" smtClean="0"/>
              <a:t>}(t)</a:t>
            </a:r>
            <a:r>
              <a:rPr lang="ru-RU" dirty="0" smtClean="0"/>
              <a:t> </a:t>
            </a:r>
            <a:r>
              <a:rPr lang="ru-RU" dirty="0"/>
              <a:t>для двух муравьев в одном и том же </a:t>
            </a:r>
            <a:r>
              <a:rPr lang="ru-RU" dirty="0" smtClean="0"/>
              <a:t>городе </a:t>
            </a:r>
            <a:r>
              <a:rPr lang="ru-RU" dirty="0"/>
              <a:t>могут отличаться, т. к</a:t>
            </a:r>
            <a:r>
              <a:rPr lang="ru-RU" dirty="0" smtClean="0"/>
              <a:t>. </a:t>
            </a:r>
            <a:r>
              <a:rPr lang="en-US" i="1" dirty="0"/>
              <a:t>P_{</a:t>
            </a:r>
            <a:r>
              <a:rPr lang="ru-RU" i="1" dirty="0" err="1"/>
              <a:t>ij</a:t>
            </a:r>
            <a:r>
              <a:rPr lang="en-US" i="1" dirty="0"/>
              <a:t>,</a:t>
            </a:r>
            <a:r>
              <a:rPr lang="ru-RU" i="1" dirty="0"/>
              <a:t>k</a:t>
            </a:r>
            <a:r>
              <a:rPr lang="en-US" i="1" dirty="0"/>
              <a:t>}(t)</a:t>
            </a:r>
            <a:r>
              <a:rPr lang="ru-RU" dirty="0" smtClean="0"/>
              <a:t> </a:t>
            </a:r>
            <a:r>
              <a:rPr lang="ru-RU" dirty="0"/>
              <a:t>— функция </a:t>
            </a:r>
            <a:r>
              <a:rPr lang="ru-RU" dirty="0" smtClean="0"/>
              <a:t>от</a:t>
            </a:r>
            <a:r>
              <a:rPr lang="ru-RU" dirty="0"/>
              <a:t> </a:t>
            </a:r>
            <a:r>
              <a:rPr lang="en-US" i="1" dirty="0" smtClean="0"/>
              <a:t>J_{</a:t>
            </a:r>
            <a:r>
              <a:rPr lang="en-US" i="1" dirty="0" err="1" smtClean="0"/>
              <a:t>i,k</a:t>
            </a:r>
            <a:r>
              <a:rPr lang="en-US" i="1" dirty="0" smtClean="0"/>
              <a:t>}</a:t>
            </a:r>
            <a:r>
              <a:rPr lang="ru-RU" dirty="0" smtClean="0"/>
              <a:t> </a:t>
            </a:r>
            <a:r>
              <a:rPr lang="ru-RU" dirty="0"/>
              <a:t>— списка еще не п</a:t>
            </a:r>
            <a:r>
              <a:rPr lang="ru-RU" dirty="0" smtClean="0"/>
              <a:t>осещенных </a:t>
            </a:r>
            <a:r>
              <a:rPr lang="ru-RU" dirty="0"/>
              <a:t>городов </a:t>
            </a:r>
            <a:r>
              <a:rPr lang="ru-RU" dirty="0" smtClean="0"/>
              <a:t>муравьем </a:t>
            </a:r>
            <a:r>
              <a:rPr lang="ru-RU" i="1" dirty="0"/>
              <a:t>k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pPr algn="just"/>
            <a:r>
              <a:rPr lang="ru-RU" dirty="0" smtClean="0"/>
              <a:t>После </a:t>
            </a:r>
            <a:r>
              <a:rPr lang="ru-RU" dirty="0"/>
              <a:t>завершения маршрута каждый </a:t>
            </a:r>
            <a:r>
              <a:rPr lang="ru-RU" dirty="0" smtClean="0"/>
              <a:t>муравей</a:t>
            </a:r>
            <a:r>
              <a:rPr lang="en-US" dirty="0" smtClean="0"/>
              <a:t> </a:t>
            </a:r>
            <a:r>
              <a:rPr lang="ru-RU" i="1" dirty="0" smtClean="0"/>
              <a:t>k</a:t>
            </a:r>
            <a:r>
              <a:rPr lang="ru-RU" dirty="0" smtClean="0"/>
              <a:t> </a:t>
            </a:r>
            <a:r>
              <a:rPr lang="ru-RU" dirty="0"/>
              <a:t>откладывает на ребре </a:t>
            </a:r>
            <a:r>
              <a:rPr lang="ru-RU" i="1" dirty="0" smtClean="0"/>
              <a:t>(</a:t>
            </a:r>
            <a:r>
              <a:rPr lang="en-US" i="1" dirty="0" err="1" smtClean="0"/>
              <a:t>i,j</a:t>
            </a:r>
            <a:r>
              <a:rPr lang="en-US" i="1" dirty="0" smtClean="0"/>
              <a:t>) </a:t>
            </a:r>
            <a:r>
              <a:rPr lang="ru-RU" dirty="0" smtClean="0"/>
              <a:t>такое количество</a:t>
            </a:r>
            <a:r>
              <a:rPr lang="en-US" dirty="0" smtClean="0"/>
              <a:t> </a:t>
            </a:r>
            <a:r>
              <a:rPr lang="ru-RU" dirty="0" err="1" smtClean="0"/>
              <a:t>феромона</a:t>
            </a:r>
            <a:r>
              <a:rPr lang="ru-RU" dirty="0"/>
              <a:t>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629" y="4580572"/>
            <a:ext cx="2924175" cy="800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4796" y="5380672"/>
            <a:ext cx="100052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где </a:t>
            </a:r>
            <a:r>
              <a:rPr lang="en-US" i="1" dirty="0" smtClean="0"/>
              <a:t>T</a:t>
            </a:r>
            <a:r>
              <a:rPr lang="ru-RU" i="1" dirty="0" smtClean="0"/>
              <a:t>_</a:t>
            </a:r>
            <a:r>
              <a:rPr lang="en-US" i="1" dirty="0" smtClean="0"/>
              <a:t>k(t)</a:t>
            </a:r>
            <a:r>
              <a:rPr lang="ru-RU" dirty="0" smtClean="0"/>
              <a:t> — маршрут, пройденный муравьем </a:t>
            </a:r>
            <a:r>
              <a:rPr lang="ru-RU" i="1" dirty="0" smtClean="0"/>
              <a:t>k</a:t>
            </a:r>
            <a:r>
              <a:rPr lang="ru-RU" dirty="0" smtClean="0"/>
              <a:t> на</a:t>
            </a:r>
            <a:r>
              <a:rPr lang="en-US" dirty="0" smtClean="0"/>
              <a:t> </a:t>
            </a:r>
            <a:r>
              <a:rPr lang="ru-RU" dirty="0" smtClean="0"/>
              <a:t>итерации </a:t>
            </a:r>
            <a:r>
              <a:rPr lang="ru-RU" i="1" dirty="0" smtClean="0"/>
              <a:t>t</a:t>
            </a:r>
            <a:r>
              <a:rPr lang="ru-RU" dirty="0" smtClean="0"/>
              <a:t>; </a:t>
            </a:r>
            <a:r>
              <a:rPr lang="en-US" i="1" dirty="0" err="1" smtClean="0"/>
              <a:t>L_k</a:t>
            </a:r>
            <a:r>
              <a:rPr lang="en-US" i="1" dirty="0" smtClean="0"/>
              <a:t>(t)</a:t>
            </a:r>
            <a:r>
              <a:rPr lang="ru-RU" dirty="0" smtClean="0"/>
              <a:t> — длина этого маршрута; </a:t>
            </a:r>
            <a:r>
              <a:rPr lang="ru-RU" i="1" dirty="0" smtClean="0"/>
              <a:t>Q</a:t>
            </a:r>
            <a:r>
              <a:rPr lang="ru-RU" dirty="0" smtClean="0"/>
              <a:t> —</a:t>
            </a:r>
          </a:p>
          <a:p>
            <a:pPr algn="just"/>
            <a:r>
              <a:rPr lang="ru-RU" dirty="0" smtClean="0"/>
              <a:t>регулируемый параметр, значение которого выбирают одного порядка с длиной оптимального</a:t>
            </a:r>
          </a:p>
          <a:p>
            <a:pPr algn="just"/>
            <a:r>
              <a:rPr lang="ru-RU" dirty="0" smtClean="0"/>
              <a:t>маршрута.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75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Для исследования всего пространства </a:t>
            </a:r>
            <a:r>
              <a:rPr lang="ru-RU" dirty="0" smtClean="0"/>
              <a:t>решений </a:t>
            </a:r>
            <a:r>
              <a:rPr lang="ru-RU" dirty="0"/>
              <a:t>необходимо обеспечить испарение </a:t>
            </a:r>
            <a:r>
              <a:rPr lang="ru-RU" dirty="0" err="1" smtClean="0"/>
              <a:t>феромона</a:t>
            </a:r>
            <a:r>
              <a:rPr lang="ru-RU" dirty="0" smtClean="0"/>
              <a:t> </a:t>
            </a:r>
            <a:r>
              <a:rPr lang="ru-RU" dirty="0"/>
              <a:t>— уменьшение во времени количества </a:t>
            </a:r>
            <a:r>
              <a:rPr lang="ru-RU" dirty="0" smtClean="0"/>
              <a:t>отложенного </a:t>
            </a:r>
            <a:r>
              <a:rPr lang="ru-RU" dirty="0"/>
              <a:t>на предыдущих итерациях </a:t>
            </a:r>
            <a:r>
              <a:rPr lang="ru-RU" dirty="0" err="1"/>
              <a:t>феромона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Обозначим </a:t>
            </a:r>
            <a:r>
              <a:rPr lang="ru-RU" dirty="0"/>
              <a:t>коэффициент испарения </a:t>
            </a:r>
            <a:r>
              <a:rPr lang="ru-RU" dirty="0" err="1" smtClean="0"/>
              <a:t>феромона</a:t>
            </a:r>
            <a:r>
              <a:rPr lang="en-US" dirty="0" smtClean="0"/>
              <a:t> </a:t>
            </a:r>
            <a:r>
              <a:rPr lang="ru-RU" dirty="0" smtClean="0"/>
              <a:t>через </a:t>
            </a:r>
            <a:r>
              <a:rPr lang="ru-RU" i="1" dirty="0"/>
              <a:t>p </a:t>
            </a:r>
            <a:r>
              <a:rPr lang="ru-RU" i="1" dirty="0" smtClean="0"/>
              <a:t>∈</a:t>
            </a:r>
            <a:r>
              <a:rPr lang="en-US" i="1" dirty="0" smtClean="0"/>
              <a:t> </a:t>
            </a:r>
            <a:r>
              <a:rPr lang="ru-RU" i="1" dirty="0" smtClean="0"/>
              <a:t>[</a:t>
            </a:r>
            <a:r>
              <a:rPr lang="ru-RU" i="1" dirty="0"/>
              <a:t>0, 1]</a:t>
            </a:r>
            <a:r>
              <a:rPr lang="ru-RU" dirty="0"/>
              <a:t>. Тогда правило обновления </a:t>
            </a:r>
            <a:r>
              <a:rPr lang="ru-RU" dirty="0" err="1" smtClean="0"/>
              <a:t>феромона</a:t>
            </a:r>
            <a:r>
              <a:rPr lang="ru-RU" dirty="0" smtClean="0"/>
              <a:t> </a:t>
            </a:r>
            <a:r>
              <a:rPr lang="ru-RU" dirty="0"/>
              <a:t>примет вид: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65" y="3710069"/>
            <a:ext cx="3257550" cy="8191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4128" y="4629803"/>
            <a:ext cx="96592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начале оптимизации количество </a:t>
            </a:r>
            <a:r>
              <a:rPr lang="ru-RU" dirty="0" err="1" smtClean="0"/>
              <a:t>феромона</a:t>
            </a:r>
            <a:r>
              <a:rPr lang="en-US" dirty="0" smtClean="0"/>
              <a:t> </a:t>
            </a:r>
            <a:r>
              <a:rPr lang="ru-RU" dirty="0" smtClean="0"/>
              <a:t>принимается равным небольшому положительному числу τ</a:t>
            </a:r>
            <a:r>
              <a:rPr lang="en-US" dirty="0" smtClean="0"/>
              <a:t>_0</a:t>
            </a:r>
            <a:r>
              <a:rPr lang="ru-RU" dirty="0" smtClean="0"/>
              <a:t> . Общее количество муравьев в колонии остается постоянным на протяжении выполнения алгоритма. Многочисленная колония</a:t>
            </a:r>
            <a:r>
              <a:rPr lang="en-US" dirty="0" smtClean="0"/>
              <a:t> </a:t>
            </a:r>
            <a:r>
              <a:rPr lang="ru-RU" dirty="0" smtClean="0"/>
              <a:t>приводит к быстрому усилению </a:t>
            </a:r>
            <a:r>
              <a:rPr lang="ru-RU" dirty="0" err="1" smtClean="0"/>
              <a:t>субоптимальных</a:t>
            </a:r>
            <a:r>
              <a:rPr lang="en-US" dirty="0" smtClean="0"/>
              <a:t> </a:t>
            </a:r>
            <a:r>
              <a:rPr lang="ru-RU" dirty="0" smtClean="0"/>
              <a:t>маршрутов, а когда муравьев мало, возникает</a:t>
            </a:r>
            <a:r>
              <a:rPr lang="en-US" dirty="0" smtClean="0"/>
              <a:t> </a:t>
            </a:r>
            <a:r>
              <a:rPr lang="ru-RU" dirty="0" smtClean="0"/>
              <a:t>опасность потери </a:t>
            </a:r>
            <a:r>
              <a:rPr lang="ru-RU" dirty="0" err="1" smtClean="0"/>
              <a:t>кооперативности</a:t>
            </a:r>
            <a:r>
              <a:rPr lang="ru-RU" dirty="0" smtClean="0"/>
              <a:t> поведения</a:t>
            </a:r>
            <a:r>
              <a:rPr lang="en-US" dirty="0" smtClean="0"/>
              <a:t> </a:t>
            </a:r>
            <a:r>
              <a:rPr lang="ru-RU" dirty="0" smtClean="0"/>
              <a:t>через ограниченное взаимодействие и быстрое</a:t>
            </a:r>
            <a:r>
              <a:rPr lang="en-US" dirty="0" smtClean="0"/>
              <a:t> </a:t>
            </a:r>
            <a:r>
              <a:rPr lang="ru-RU" dirty="0" smtClean="0"/>
              <a:t>испарения </a:t>
            </a:r>
            <a:r>
              <a:rPr lang="ru-RU" dirty="0" err="1" smtClean="0"/>
              <a:t>феромона</a:t>
            </a:r>
            <a:r>
              <a:rPr lang="ru-RU" dirty="0" smtClean="0"/>
              <a:t>. Обычно число муравьев</a:t>
            </a:r>
            <a:r>
              <a:rPr lang="en-US" dirty="0" smtClean="0"/>
              <a:t> </a:t>
            </a:r>
            <a:r>
              <a:rPr lang="ru-RU" dirty="0" smtClean="0"/>
              <a:t>назначают равным количеству городов — каждый</a:t>
            </a:r>
            <a:r>
              <a:rPr lang="en-US" dirty="0" smtClean="0"/>
              <a:t> </a:t>
            </a:r>
            <a:r>
              <a:rPr lang="ru-RU" dirty="0" smtClean="0"/>
              <a:t>муравей начинает маршрут со своего города.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667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Муравьиный подход к задаче</a:t>
            </a:r>
            <a:br>
              <a:rPr lang="ru-RU" dirty="0"/>
            </a:br>
            <a:r>
              <a:rPr lang="ru-RU" dirty="0"/>
              <a:t>коммивояжера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Для улучшения временных характеристик </a:t>
            </a:r>
            <a:r>
              <a:rPr lang="ru-RU" dirty="0" smtClean="0"/>
              <a:t>муравьиного </a:t>
            </a:r>
            <a:r>
              <a:rPr lang="ru-RU" dirty="0"/>
              <a:t>алгоритма вводят так </a:t>
            </a:r>
            <a:r>
              <a:rPr lang="ru-RU" dirty="0" smtClean="0"/>
              <a:t>называемых</a:t>
            </a:r>
            <a:r>
              <a:rPr lang="en-US" dirty="0" smtClean="0"/>
              <a:t> </a:t>
            </a:r>
            <a:r>
              <a:rPr lang="ru-RU" dirty="0" smtClean="0"/>
              <a:t>элитных </a:t>
            </a:r>
            <a:r>
              <a:rPr lang="ru-RU" dirty="0"/>
              <a:t>муравьев. Элитный муравей </a:t>
            </a:r>
            <a:r>
              <a:rPr lang="ru-RU" dirty="0" smtClean="0"/>
              <a:t>усиливает</a:t>
            </a:r>
            <a:r>
              <a:rPr lang="en-US" dirty="0" smtClean="0"/>
              <a:t> </a:t>
            </a:r>
            <a:r>
              <a:rPr lang="ru-RU" dirty="0" smtClean="0"/>
              <a:t>ребра </a:t>
            </a:r>
            <a:r>
              <a:rPr lang="ru-RU" dirty="0"/>
              <a:t>наилучшего маршрута, найденного с </a:t>
            </a:r>
            <a:r>
              <a:rPr lang="ru-RU" dirty="0" smtClean="0"/>
              <a:t>начала </a:t>
            </a:r>
            <a:r>
              <a:rPr lang="ru-RU" dirty="0"/>
              <a:t>работы алгоритма. Количество </a:t>
            </a:r>
            <a:r>
              <a:rPr lang="ru-RU" dirty="0" err="1"/>
              <a:t>феромона</a:t>
            </a:r>
            <a:r>
              <a:rPr lang="ru-RU" dirty="0"/>
              <a:t>, </a:t>
            </a:r>
            <a:r>
              <a:rPr lang="ru-RU" dirty="0" smtClean="0"/>
              <a:t>откладываемого </a:t>
            </a:r>
            <a:r>
              <a:rPr lang="ru-RU" dirty="0"/>
              <a:t>на ребрах наилучшего </a:t>
            </a:r>
            <a:r>
              <a:rPr lang="ru-RU" dirty="0" smtClean="0"/>
              <a:t>текущего</a:t>
            </a:r>
            <a:r>
              <a:rPr lang="en-US" dirty="0" smtClean="0"/>
              <a:t> </a:t>
            </a:r>
            <a:r>
              <a:rPr lang="ru-RU" dirty="0" smtClean="0"/>
              <a:t>маршрута </a:t>
            </a:r>
            <a:r>
              <a:rPr lang="ru-RU" i="1" dirty="0" smtClean="0"/>
              <a:t>T</a:t>
            </a:r>
            <a:r>
              <a:rPr lang="en-US" i="1" dirty="0" smtClean="0"/>
              <a:t>+</a:t>
            </a:r>
            <a:r>
              <a:rPr lang="ru-RU" dirty="0" smtClean="0"/>
              <a:t> </a:t>
            </a:r>
            <a:r>
              <a:rPr lang="ru-RU" dirty="0"/>
              <a:t>принимается равным </a:t>
            </a:r>
            <a:r>
              <a:rPr lang="ru-RU" i="1" dirty="0" smtClean="0"/>
              <a:t>Q</a:t>
            </a:r>
            <a:r>
              <a:rPr lang="en-US" i="1" dirty="0" smtClean="0"/>
              <a:t>/</a:t>
            </a:r>
            <a:r>
              <a:rPr lang="ru-RU" i="1" dirty="0" smtClean="0"/>
              <a:t>L</a:t>
            </a:r>
            <a:r>
              <a:rPr lang="en-US" i="1" dirty="0" smtClean="0"/>
              <a:t>+</a:t>
            </a:r>
            <a:r>
              <a:rPr lang="ru-RU" dirty="0" smtClean="0"/>
              <a:t> </a:t>
            </a:r>
            <a:r>
              <a:rPr lang="ru-RU" dirty="0"/>
              <a:t>, </a:t>
            </a:r>
            <a:r>
              <a:rPr lang="ru-RU" dirty="0" smtClean="0"/>
              <a:t>где</a:t>
            </a:r>
            <a:r>
              <a:rPr lang="en-US" dirty="0" smtClean="0"/>
              <a:t> </a:t>
            </a:r>
            <a:r>
              <a:rPr lang="ru-RU" i="1" dirty="0" smtClean="0"/>
              <a:t>L</a:t>
            </a:r>
            <a:r>
              <a:rPr lang="ru-RU" i="1" dirty="0"/>
              <a:t>+</a:t>
            </a:r>
            <a:r>
              <a:rPr lang="ru-RU" dirty="0"/>
              <a:t> — длина маршрута </a:t>
            </a:r>
            <a:r>
              <a:rPr lang="ru-RU" i="1" dirty="0" smtClean="0"/>
              <a:t>T</a:t>
            </a:r>
            <a:r>
              <a:rPr lang="en-US" i="1" dirty="0" smtClean="0"/>
              <a:t>+.</a:t>
            </a:r>
            <a:r>
              <a:rPr lang="ru-RU" i="1" dirty="0" smtClean="0"/>
              <a:t> </a:t>
            </a:r>
            <a:r>
              <a:rPr lang="ru-RU" dirty="0"/>
              <a:t>Этот </a:t>
            </a:r>
            <a:r>
              <a:rPr lang="ru-RU" dirty="0" err="1"/>
              <a:t>феромон</a:t>
            </a:r>
            <a:r>
              <a:rPr lang="ru-RU" dirty="0"/>
              <a:t> </a:t>
            </a:r>
            <a:r>
              <a:rPr lang="ru-RU" dirty="0" smtClean="0"/>
              <a:t>побуждает </a:t>
            </a:r>
            <a:r>
              <a:rPr lang="ru-RU" dirty="0"/>
              <a:t>муравьев </a:t>
            </a:r>
            <a:r>
              <a:rPr lang="ru-RU" dirty="0" smtClean="0"/>
              <a:t>к</a:t>
            </a:r>
            <a:r>
              <a:rPr lang="en-US" dirty="0" smtClean="0"/>
              <a:t> </a:t>
            </a:r>
            <a:r>
              <a:rPr lang="ru-RU" dirty="0" smtClean="0"/>
              <a:t>исследованию </a:t>
            </a:r>
            <a:r>
              <a:rPr lang="ru-RU" dirty="0"/>
              <a:t>решений, </a:t>
            </a:r>
            <a:r>
              <a:rPr lang="ru-RU" dirty="0" smtClean="0"/>
              <a:t>содержащих </a:t>
            </a:r>
            <a:r>
              <a:rPr lang="ru-RU" dirty="0"/>
              <a:t>несколько ребер наилучшего на данный </a:t>
            </a:r>
            <a:r>
              <a:rPr lang="ru-RU" dirty="0" smtClean="0"/>
              <a:t>момент </a:t>
            </a:r>
            <a:r>
              <a:rPr lang="ru-RU" dirty="0"/>
              <a:t>маршрута </a:t>
            </a:r>
            <a:r>
              <a:rPr lang="ru-RU" i="1" dirty="0" smtClean="0"/>
              <a:t>T+ </a:t>
            </a:r>
            <a:r>
              <a:rPr lang="ru-RU" dirty="0" smtClean="0"/>
              <a:t>. Если </a:t>
            </a:r>
            <a:r>
              <a:rPr lang="ru-RU" dirty="0"/>
              <a:t>в муравейнике есть </a:t>
            </a:r>
            <a:r>
              <a:rPr lang="ru-RU" i="1" dirty="0" smtClean="0"/>
              <a:t>e</a:t>
            </a:r>
            <a:r>
              <a:rPr lang="en-US" dirty="0" smtClean="0"/>
              <a:t> </a:t>
            </a:r>
            <a:r>
              <a:rPr lang="ru-RU" dirty="0" smtClean="0"/>
              <a:t>элитных </a:t>
            </a:r>
            <a:r>
              <a:rPr lang="ru-RU" dirty="0"/>
              <a:t>муравьев, то ребра маршрута </a:t>
            </a:r>
            <a:r>
              <a:rPr lang="ru-RU" i="1" dirty="0" smtClean="0"/>
              <a:t>T+ </a:t>
            </a:r>
            <a:r>
              <a:rPr lang="ru-RU" dirty="0" smtClean="0"/>
              <a:t>будут</a:t>
            </a:r>
            <a:r>
              <a:rPr lang="en-US" dirty="0" smtClean="0"/>
              <a:t> </a:t>
            </a:r>
            <a:r>
              <a:rPr lang="ru-RU" dirty="0" smtClean="0"/>
              <a:t>получать </a:t>
            </a:r>
            <a:r>
              <a:rPr lang="ru-RU" dirty="0"/>
              <a:t>общее усиление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59" y="4950772"/>
            <a:ext cx="301942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21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Приведенный муравьиный алгоритм оптимизации </a:t>
            </a:r>
            <a:r>
              <a:rPr lang="ru-RU" dirty="0"/>
              <a:t>маршрута коммивояжера после </a:t>
            </a:r>
            <a:r>
              <a:rPr lang="ru-RU" dirty="0" smtClean="0"/>
              <a:t>незначительных </a:t>
            </a:r>
            <a:r>
              <a:rPr lang="ru-RU" dirty="0"/>
              <a:t>модификаций может </a:t>
            </a:r>
            <a:r>
              <a:rPr lang="ru-RU" dirty="0" smtClean="0"/>
              <a:t>использоваться </a:t>
            </a:r>
            <a:r>
              <a:rPr lang="ru-RU" dirty="0"/>
              <a:t>для решения различных </a:t>
            </a:r>
            <a:r>
              <a:rPr lang="ru-RU" dirty="0" smtClean="0"/>
              <a:t>комбинаторных задач</a:t>
            </a:r>
            <a:r>
              <a:rPr lang="ru-RU" dirty="0"/>
              <a:t>: квадратичной задачи о </a:t>
            </a:r>
            <a:r>
              <a:rPr lang="ru-RU" dirty="0" smtClean="0"/>
              <a:t>назначениях (</a:t>
            </a:r>
            <a:r>
              <a:rPr lang="ru-RU" dirty="0" err="1"/>
              <a:t>Quadratic</a:t>
            </a:r>
            <a:r>
              <a:rPr lang="ru-RU" dirty="0"/>
              <a:t> </a:t>
            </a:r>
            <a:r>
              <a:rPr lang="ru-RU" dirty="0" err="1"/>
              <a:t>Assignment</a:t>
            </a:r>
            <a:r>
              <a:rPr lang="ru-RU" dirty="0"/>
              <a:t> </a:t>
            </a:r>
            <a:r>
              <a:rPr lang="ru-RU" dirty="0" err="1"/>
              <a:t>Problem</a:t>
            </a:r>
            <a:r>
              <a:rPr lang="ru-RU" dirty="0"/>
              <a:t>), задачи об </a:t>
            </a:r>
            <a:r>
              <a:rPr lang="ru-RU" dirty="0" smtClean="0"/>
              <a:t>оптимизации </a:t>
            </a:r>
            <a:r>
              <a:rPr lang="ru-RU" dirty="0"/>
              <a:t>маршрутов грузовиков (</a:t>
            </a:r>
            <a:r>
              <a:rPr lang="ru-RU" dirty="0" err="1"/>
              <a:t>Vehicle</a:t>
            </a:r>
            <a:r>
              <a:rPr lang="ru-RU" dirty="0"/>
              <a:t> </a:t>
            </a:r>
            <a:r>
              <a:rPr lang="ru-RU" dirty="0" err="1" smtClean="0"/>
              <a:t>Routing</a:t>
            </a:r>
            <a:r>
              <a:rPr lang="ru-RU" dirty="0" smtClean="0"/>
              <a:t> </a:t>
            </a:r>
            <a:r>
              <a:rPr lang="ru-RU" dirty="0" err="1" smtClean="0"/>
              <a:t>Problem</a:t>
            </a:r>
            <a:r>
              <a:rPr lang="ru-RU" dirty="0"/>
              <a:t>), задачи календарного </a:t>
            </a:r>
            <a:r>
              <a:rPr lang="ru-RU" dirty="0" smtClean="0"/>
              <a:t>планирования (</a:t>
            </a:r>
            <a:r>
              <a:rPr lang="ru-RU" dirty="0" err="1"/>
              <a:t>JobShop</a:t>
            </a:r>
            <a:r>
              <a:rPr lang="ru-RU" dirty="0"/>
              <a:t> </a:t>
            </a:r>
            <a:r>
              <a:rPr lang="ru-RU" dirty="0" err="1"/>
              <a:t>Schedule</a:t>
            </a:r>
            <a:r>
              <a:rPr lang="ru-RU" dirty="0"/>
              <a:t> </a:t>
            </a:r>
            <a:r>
              <a:rPr lang="ru-RU" dirty="0" err="1"/>
              <a:t>Planing</a:t>
            </a:r>
            <a:r>
              <a:rPr lang="ru-RU" dirty="0"/>
              <a:t>), задачи раскраски </a:t>
            </a:r>
            <a:r>
              <a:rPr lang="ru-RU" dirty="0" smtClean="0"/>
              <a:t>графа </a:t>
            </a:r>
            <a:r>
              <a:rPr lang="ru-RU" dirty="0"/>
              <a:t>(</a:t>
            </a:r>
            <a:r>
              <a:rPr lang="ru-RU" dirty="0" err="1"/>
              <a:t>Graph</a:t>
            </a:r>
            <a:r>
              <a:rPr lang="ru-RU" dirty="0"/>
              <a:t> </a:t>
            </a:r>
            <a:r>
              <a:rPr lang="ru-RU" dirty="0" err="1"/>
              <a:t>Coloring</a:t>
            </a:r>
            <a:r>
              <a:rPr lang="ru-RU" dirty="0"/>
              <a:t> </a:t>
            </a:r>
            <a:r>
              <a:rPr lang="ru-RU" dirty="0" err="1"/>
              <a:t>Problem</a:t>
            </a:r>
            <a:r>
              <a:rPr lang="ru-RU" dirty="0"/>
              <a:t>) и др. Муравьиные </a:t>
            </a:r>
            <a:r>
              <a:rPr lang="ru-RU" dirty="0" smtClean="0"/>
              <a:t>алгоритмы </a:t>
            </a:r>
            <a:r>
              <a:rPr lang="ru-RU" dirty="0"/>
              <a:t>находят решения дискретных задач </a:t>
            </a:r>
            <a:r>
              <a:rPr lang="ru-RU" dirty="0" smtClean="0"/>
              <a:t>оптимизации </a:t>
            </a:r>
            <a:r>
              <a:rPr lang="ru-RU" dirty="0"/>
              <a:t>не хуже других общих </a:t>
            </a:r>
            <a:r>
              <a:rPr lang="ru-RU" dirty="0" err="1" smtClean="0"/>
              <a:t>метаэвристических</a:t>
            </a:r>
            <a:r>
              <a:rPr lang="ru-RU" dirty="0" smtClean="0"/>
              <a:t> </a:t>
            </a:r>
            <a:r>
              <a:rPr lang="ru-RU" dirty="0"/>
              <a:t>технологий и некоторых </a:t>
            </a:r>
            <a:r>
              <a:rPr lang="ru-RU" dirty="0" smtClean="0"/>
              <a:t>проблемно-ориентированных </a:t>
            </a:r>
            <a:r>
              <a:rPr lang="ru-RU" dirty="0"/>
              <a:t>методов.</a:t>
            </a:r>
          </a:p>
        </p:txBody>
      </p:sp>
      <p:pic>
        <p:nvPicPr>
          <p:cNvPr id="5122" name="Picture 2" descr="муравьи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655" y="5113020"/>
            <a:ext cx="1558184" cy="15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8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201</TotalTime>
  <Words>1617</Words>
  <Application>Microsoft Office PowerPoint</Application>
  <PresentationFormat>Широкоэкранный</PresentationFormat>
  <Paragraphs>56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Tw Cen MT</vt:lpstr>
      <vt:lpstr>Tw Cen MT Condensed</vt:lpstr>
      <vt:lpstr>Wingdings</vt:lpstr>
      <vt:lpstr>Wingdings 3</vt:lpstr>
      <vt:lpstr>Интеграл</vt:lpstr>
      <vt:lpstr>Муравьиная оптимизация</vt:lpstr>
      <vt:lpstr>ВВЕДЕНИЕ</vt:lpstr>
      <vt:lpstr>ВВЕДЕНИЕ</vt:lpstr>
      <vt:lpstr>ПРИНЦИПЫ ПОВЕДЕНИЯ МУРАВЬЕВ</vt:lpstr>
      <vt:lpstr>ПРИНЦИПЫ ПОВЕДЕНИЯ МУРАВЬЕВ</vt:lpstr>
      <vt:lpstr>ПРИНЦИПЫ ПОВЕДЕНИЯ МУРАВЬЕВ</vt:lpstr>
      <vt:lpstr>ПРИНЦИПЫ ПОВЕДЕНИЯ МУРАВЬЕВ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Муравьиный подход к задаче коммивояжера</vt:lpstr>
      <vt:lpstr>ВЫВОД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Муравьиная оптимизация</dc:title>
  <dc:creator>Аделя Суюндукова</dc:creator>
  <cp:lastModifiedBy>Аделя Суюндукова</cp:lastModifiedBy>
  <cp:revision>14</cp:revision>
  <dcterms:created xsi:type="dcterms:W3CDTF">2020-05-01T07:34:15Z</dcterms:created>
  <dcterms:modified xsi:type="dcterms:W3CDTF">2020-05-01T10:56:12Z</dcterms:modified>
</cp:coreProperties>
</file>