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7" d="100"/>
          <a:sy n="57" d="100"/>
        </p:scale>
        <p:origin x="-84" y="-9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20.09.2016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20.09.2016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20.09.2016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20.09.2016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20.09.2016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20.09.2016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20.09.2016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20.09.2016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20.09.2016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20.09.2016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20.09.2016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20.09.2016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М</a:t>
            </a:r>
            <a:r>
              <a:rPr lang="tt-RU" dirty="0" smtClean="0"/>
              <a:t>әгълүмати куркынычсызлык нигезләре</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2845775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tt-RU" dirty="0" smtClean="0"/>
              <a:t>Мәгълүмати куркынычсызлыкның төп төшенчәләре һәм мәсьәләләре</a:t>
            </a:r>
            <a:endParaRPr lang="ru-RU" dirty="0"/>
          </a:p>
        </p:txBody>
      </p:sp>
      <p:sp>
        <p:nvSpPr>
          <p:cNvPr id="3" name="Объект 2"/>
          <p:cNvSpPr>
            <a:spLocks noGrp="1"/>
          </p:cNvSpPr>
          <p:nvPr>
            <p:ph idx="1"/>
          </p:nvPr>
        </p:nvSpPr>
        <p:spPr/>
        <p:txBody>
          <a:bodyPr>
            <a:normAutofit/>
          </a:bodyPr>
          <a:lstStyle/>
          <a:p>
            <a:r>
              <a:rPr lang="tt-RU" dirty="0" smtClean="0"/>
              <a:t>1. Информация төшенчәсе. (1 нче курстан)</a:t>
            </a:r>
          </a:p>
          <a:p>
            <a:r>
              <a:rPr lang="ru-RU" dirty="0" smtClean="0"/>
              <a:t>Федеральный закон Российской </a:t>
            </a:r>
            <a:r>
              <a:rPr lang="ru-RU" dirty="0"/>
              <a:t>Федерации от 27 июля 2006 г. № 149-ФЗ «Об информации, информационных технологиях и о защите информации». </a:t>
            </a:r>
          </a:p>
          <a:p>
            <a:r>
              <a:rPr lang="ru-RU" dirty="0"/>
              <a:t>«</a:t>
            </a:r>
            <a:r>
              <a:rPr lang="ru-RU" b="1" dirty="0"/>
              <a:t>информация</a:t>
            </a:r>
            <a:r>
              <a:rPr lang="ru-RU" dirty="0"/>
              <a:t> - сведения (сообщения, данные) независимо от формы их представления»</a:t>
            </a:r>
          </a:p>
        </p:txBody>
      </p:sp>
    </p:spTree>
    <p:extLst>
      <p:ext uri="{BB962C8B-B14F-4D97-AF65-F5344CB8AC3E}">
        <p14:creationId xmlns:p14="http://schemas.microsoft.com/office/powerpoint/2010/main" val="3911576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tt-RU" dirty="0" smtClean="0"/>
              <a:t>Информацион технологияләр</a:t>
            </a:r>
            <a:endParaRPr lang="ru-RU" dirty="0"/>
          </a:p>
        </p:txBody>
      </p:sp>
      <p:sp>
        <p:nvSpPr>
          <p:cNvPr id="3" name="Объект 2"/>
          <p:cNvSpPr>
            <a:spLocks noGrp="1"/>
          </p:cNvSpPr>
          <p:nvPr>
            <p:ph idx="1"/>
          </p:nvPr>
        </p:nvSpPr>
        <p:spPr/>
        <p:txBody>
          <a:bodyPr/>
          <a:lstStyle/>
          <a:p>
            <a:r>
              <a:rPr lang="tt-RU" dirty="0" smtClean="0"/>
              <a:t>Информацияне эзләү, җыю, саклау, күрсәтү, эшкәртү, тарату методлары һәм процесслары һәм бу проөессларны, методларны эшкә ашыру ысуллары</a:t>
            </a:r>
            <a:endParaRPr lang="ru-RU" dirty="0"/>
          </a:p>
        </p:txBody>
      </p:sp>
    </p:spTree>
    <p:extLst>
      <p:ext uri="{BB962C8B-B14F-4D97-AF65-F5344CB8AC3E}">
        <p14:creationId xmlns:p14="http://schemas.microsoft.com/office/powerpoint/2010/main" val="4044077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tt-RU" dirty="0" smtClean="0"/>
              <a:t>Информацион система</a:t>
            </a:r>
            <a:endParaRPr lang="ru-RU" dirty="0"/>
          </a:p>
        </p:txBody>
      </p:sp>
      <p:sp>
        <p:nvSpPr>
          <p:cNvPr id="3" name="Объект 2"/>
          <p:cNvSpPr>
            <a:spLocks noGrp="1"/>
          </p:cNvSpPr>
          <p:nvPr>
            <p:ph idx="1"/>
          </p:nvPr>
        </p:nvSpPr>
        <p:spPr/>
        <p:txBody>
          <a:bodyPr/>
          <a:lstStyle/>
          <a:p>
            <a:r>
              <a:rPr lang="tt-RU" dirty="0" smtClean="0"/>
              <a:t>Мәгълүмат базаларындагы информация һәм аны эшкәртүне тәэмин итүче информацион технологияләр һәм техник чаралар җыелмасы.</a:t>
            </a:r>
            <a:endParaRPr lang="ru-RU" dirty="0"/>
          </a:p>
        </p:txBody>
      </p:sp>
    </p:spTree>
    <p:extLst>
      <p:ext uri="{BB962C8B-B14F-4D97-AF65-F5344CB8AC3E}">
        <p14:creationId xmlns:p14="http://schemas.microsoft.com/office/powerpoint/2010/main" val="13253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tt-RU" dirty="0" smtClean="0"/>
              <a:t>Информацион-телекоммуникацион челтәр</a:t>
            </a:r>
            <a:endParaRPr lang="ru-RU" dirty="0"/>
          </a:p>
        </p:txBody>
      </p:sp>
      <p:sp>
        <p:nvSpPr>
          <p:cNvPr id="3" name="Объект 2"/>
          <p:cNvSpPr>
            <a:spLocks noGrp="1"/>
          </p:cNvSpPr>
          <p:nvPr>
            <p:ph idx="1"/>
          </p:nvPr>
        </p:nvSpPr>
        <p:spPr/>
        <p:txBody>
          <a:bodyPr/>
          <a:lstStyle/>
          <a:p>
            <a:r>
              <a:rPr lang="tt-RU" dirty="0" smtClean="0"/>
              <a:t>Элемтә челтәрләре буенча информация тапшыру өчен билгеләнгән технологик система. Бу информация белән эш исәпләү техникасы чаралары белән башкарыла.</a:t>
            </a:r>
            <a:endParaRPr lang="ru-RU" dirty="0"/>
          </a:p>
        </p:txBody>
      </p:sp>
    </p:spTree>
    <p:extLst>
      <p:ext uri="{BB962C8B-B14F-4D97-AF65-F5344CB8AC3E}">
        <p14:creationId xmlns:p14="http://schemas.microsoft.com/office/powerpoint/2010/main" val="1022762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tt-RU" dirty="0" smtClean="0"/>
              <a:t>Информация хуҗасы (обладатель)</a:t>
            </a:r>
            <a:endParaRPr lang="ru-RU" dirty="0"/>
          </a:p>
        </p:txBody>
      </p:sp>
      <p:sp>
        <p:nvSpPr>
          <p:cNvPr id="3" name="Объект 2"/>
          <p:cNvSpPr>
            <a:spLocks noGrp="1"/>
          </p:cNvSpPr>
          <p:nvPr>
            <p:ph idx="1"/>
          </p:nvPr>
        </p:nvSpPr>
        <p:spPr/>
        <p:txBody>
          <a:bodyPr/>
          <a:lstStyle/>
          <a:p>
            <a:r>
              <a:rPr lang="tt-RU" dirty="0" smtClean="0"/>
              <a:t>Информацияне мөстәкыйль барлыкка китергән яисә аны куллануны законлы чаралар яисә договор ярдәмендә чикләргә яисә рөхсәт итергә хокукы булган зат. </a:t>
            </a:r>
            <a:endParaRPr lang="ru-RU" dirty="0"/>
          </a:p>
        </p:txBody>
      </p:sp>
    </p:spTree>
    <p:extLst>
      <p:ext uri="{BB962C8B-B14F-4D97-AF65-F5344CB8AC3E}">
        <p14:creationId xmlns:p14="http://schemas.microsoft.com/office/powerpoint/2010/main" val="2536258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tt-RU" dirty="0" smtClean="0"/>
              <a:t>Информацияне куллану хокукы (доступ к информации)</a:t>
            </a:r>
            <a:endParaRPr lang="ru-RU" dirty="0"/>
          </a:p>
        </p:txBody>
      </p:sp>
      <p:sp>
        <p:nvSpPr>
          <p:cNvPr id="3" name="Объект 2"/>
          <p:cNvSpPr>
            <a:spLocks noGrp="1"/>
          </p:cNvSpPr>
          <p:nvPr>
            <p:ph idx="1"/>
          </p:nvPr>
        </p:nvSpPr>
        <p:spPr/>
        <p:txBody>
          <a:bodyPr/>
          <a:lstStyle/>
          <a:p>
            <a:r>
              <a:rPr lang="tt-RU" dirty="0" smtClean="0"/>
              <a:t>Информацияне алу һәм аны файдалану мөмкинлеге</a:t>
            </a:r>
            <a:endParaRPr lang="ru-RU" dirty="0"/>
          </a:p>
        </p:txBody>
      </p:sp>
    </p:spTree>
    <p:extLst>
      <p:ext uri="{BB962C8B-B14F-4D97-AF65-F5344CB8AC3E}">
        <p14:creationId xmlns:p14="http://schemas.microsoft.com/office/powerpoint/2010/main" val="4108017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tt-RU" dirty="0" smtClean="0"/>
              <a:t>Электрон хәбәр</a:t>
            </a:r>
            <a:endParaRPr lang="ru-RU" dirty="0"/>
          </a:p>
        </p:txBody>
      </p:sp>
      <p:sp>
        <p:nvSpPr>
          <p:cNvPr id="3" name="Объект 2"/>
          <p:cNvSpPr>
            <a:spLocks noGrp="1"/>
          </p:cNvSpPr>
          <p:nvPr>
            <p:ph idx="1"/>
          </p:nvPr>
        </p:nvSpPr>
        <p:spPr/>
        <p:txBody>
          <a:bodyPr/>
          <a:lstStyle/>
          <a:p>
            <a:r>
              <a:rPr lang="tt-RU" smtClean="0"/>
              <a:t>Информацион-телекоммуникацион челтәр кулланучысы тарафыннан тапшырылган яисә алынган хәбәр</a:t>
            </a:r>
            <a:endParaRPr lang="ru-RU" dirty="0"/>
          </a:p>
        </p:txBody>
      </p:sp>
    </p:spTree>
    <p:extLst>
      <p:ext uri="{BB962C8B-B14F-4D97-AF65-F5344CB8AC3E}">
        <p14:creationId xmlns:p14="http://schemas.microsoft.com/office/powerpoint/2010/main" val="2467607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smtClean="0"/>
              <a:t>Документлаштырылган</a:t>
            </a:r>
            <a:r>
              <a:rPr lang="ru-RU" dirty="0" smtClean="0"/>
              <a:t> </a:t>
            </a:r>
            <a:r>
              <a:rPr lang="ru-RU" dirty="0" err="1" smtClean="0"/>
              <a:t>информа</a:t>
            </a:r>
            <a:r>
              <a:rPr lang="tt-RU" dirty="0" smtClean="0"/>
              <a:t>ц</a:t>
            </a:r>
            <a:r>
              <a:rPr lang="ru-RU" dirty="0" err="1" smtClean="0"/>
              <a:t>ия</a:t>
            </a:r>
            <a:r>
              <a:rPr lang="ru-RU" dirty="0" smtClean="0"/>
              <a:t> (</a:t>
            </a:r>
            <a:r>
              <a:rPr lang="ru-RU" b="1" dirty="0"/>
              <a:t>Документированная информация</a:t>
            </a:r>
            <a:r>
              <a:rPr lang="ru-RU" dirty="0"/>
              <a:t> </a:t>
            </a:r>
            <a:r>
              <a:rPr lang="ru-RU" dirty="0" smtClean="0"/>
              <a:t>)</a:t>
            </a:r>
            <a:endParaRPr lang="ru-RU" dirty="0"/>
          </a:p>
        </p:txBody>
      </p:sp>
      <p:sp>
        <p:nvSpPr>
          <p:cNvPr id="3" name="Объект 2"/>
          <p:cNvSpPr>
            <a:spLocks noGrp="1"/>
          </p:cNvSpPr>
          <p:nvPr>
            <p:ph idx="1"/>
          </p:nvPr>
        </p:nvSpPr>
        <p:spPr/>
        <p:txBody>
          <a:bodyPr/>
          <a:lstStyle/>
          <a:p>
            <a:r>
              <a:rPr lang="tt-RU" dirty="0" smtClean="0"/>
              <a:t>Материаль йөрткечкә язылган информация. Аның реквизитлары яисә РФ законнары белән билгеләнгән аны табарлык урыны булырга тиеш.</a:t>
            </a:r>
            <a:endParaRPr lang="ru-RU" dirty="0"/>
          </a:p>
        </p:txBody>
      </p:sp>
    </p:spTree>
    <p:extLst>
      <p:ext uri="{BB962C8B-B14F-4D97-AF65-F5344CB8AC3E}">
        <p14:creationId xmlns:p14="http://schemas.microsoft.com/office/powerpoint/2010/main" val="1725736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60648"/>
            <a:ext cx="8229600" cy="1143000"/>
          </a:xfrm>
        </p:spPr>
        <p:txBody>
          <a:bodyPr>
            <a:normAutofit/>
          </a:bodyPr>
          <a:lstStyle/>
          <a:p>
            <a:r>
              <a:rPr lang="tt-RU" sz="3200" dirty="0" smtClean="0"/>
              <a:t>Информация конфедициальлеге (</a:t>
            </a:r>
            <a:r>
              <a:rPr lang="ru-RU" sz="3200" b="1" dirty="0"/>
              <a:t>Конфиденциальность </a:t>
            </a:r>
            <a:r>
              <a:rPr lang="ru-RU" sz="3200" b="1" dirty="0" smtClean="0"/>
              <a:t>информации)</a:t>
            </a:r>
            <a:endParaRPr lang="ru-RU" sz="3200" dirty="0"/>
          </a:p>
        </p:txBody>
      </p:sp>
      <p:sp>
        <p:nvSpPr>
          <p:cNvPr id="3" name="Объект 2"/>
          <p:cNvSpPr>
            <a:spLocks noGrp="1"/>
          </p:cNvSpPr>
          <p:nvPr>
            <p:ph idx="1"/>
          </p:nvPr>
        </p:nvSpPr>
        <p:spPr/>
        <p:txBody>
          <a:bodyPr/>
          <a:lstStyle/>
          <a:p>
            <a:r>
              <a:rPr lang="tt-RU" dirty="0" smtClean="0"/>
              <a:t>Аның хуҗасы рөхсәтеннән башка бу информацияне өченче затка тапшырмау таләбе.</a:t>
            </a:r>
            <a:endParaRPr lang="ru-RU" dirty="0"/>
          </a:p>
        </p:txBody>
      </p:sp>
    </p:spTree>
    <p:extLst>
      <p:ext uri="{BB962C8B-B14F-4D97-AF65-F5344CB8AC3E}">
        <p14:creationId xmlns:p14="http://schemas.microsoft.com/office/powerpoint/2010/main" val="3323667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tt-RU" dirty="0" smtClean="0"/>
              <a:t>Сакланучы информация</a:t>
            </a:r>
            <a:br>
              <a:rPr lang="tt-RU" dirty="0" smtClean="0"/>
            </a:br>
            <a:r>
              <a:rPr lang="tt-RU" dirty="0" smtClean="0"/>
              <a:t>(</a:t>
            </a:r>
            <a:r>
              <a:rPr lang="ru-RU" b="1" dirty="0" smtClean="0"/>
              <a:t>защищаемая информация) </a:t>
            </a:r>
            <a:endParaRPr lang="ru-RU" dirty="0"/>
          </a:p>
        </p:txBody>
      </p:sp>
      <p:sp>
        <p:nvSpPr>
          <p:cNvPr id="3" name="Объект 2"/>
          <p:cNvSpPr>
            <a:spLocks noGrp="1"/>
          </p:cNvSpPr>
          <p:nvPr>
            <p:ph idx="1"/>
          </p:nvPr>
        </p:nvSpPr>
        <p:spPr/>
        <p:txBody>
          <a:bodyPr/>
          <a:lstStyle/>
          <a:p>
            <a:r>
              <a:rPr lang="tt-RU" dirty="0" smtClean="0"/>
              <a:t>Хосусыйлык предметы булып торучы информация.  Хокукый документлар яисә информаөия хуҗасы куйган таләпләр нигезендә саклана.</a:t>
            </a:r>
            <a:endParaRPr lang="ru-RU" dirty="0"/>
          </a:p>
        </p:txBody>
      </p:sp>
    </p:spTree>
    <p:extLst>
      <p:ext uri="{BB962C8B-B14F-4D97-AF65-F5344CB8AC3E}">
        <p14:creationId xmlns:p14="http://schemas.microsoft.com/office/powerpoint/2010/main" val="3640486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r>
              <a:rPr lang="tt-RU" dirty="0" smtClean="0"/>
              <a:t>Хәзерге вакытта информация хуҗасына информация иясе дә өстәлде.</a:t>
            </a:r>
            <a:endParaRPr lang="ru-RU" dirty="0"/>
          </a:p>
        </p:txBody>
      </p:sp>
    </p:spTree>
    <p:extLst>
      <p:ext uri="{BB962C8B-B14F-4D97-AF65-F5344CB8AC3E}">
        <p14:creationId xmlns:p14="http://schemas.microsoft.com/office/powerpoint/2010/main" val="4107761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ФЗ № 149-ФЗ</a:t>
            </a:r>
          </a:p>
        </p:txBody>
      </p:sp>
      <p:sp>
        <p:nvSpPr>
          <p:cNvPr id="3" name="Объект 2"/>
          <p:cNvSpPr>
            <a:spLocks noGrp="1"/>
          </p:cNvSpPr>
          <p:nvPr>
            <p:ph idx="1"/>
          </p:nvPr>
        </p:nvSpPr>
        <p:spPr/>
        <p:txBody>
          <a:bodyPr/>
          <a:lstStyle/>
          <a:p>
            <a:r>
              <a:rPr lang="tt-RU" dirty="0" smtClean="0"/>
              <a:t>Бу закон буенча, аңа керү категориясе (категория доступа) буенча информация гомумфайдалану информациясенә (</a:t>
            </a:r>
            <a:r>
              <a:rPr lang="ru-RU" b="1" dirty="0"/>
              <a:t>общедоступную </a:t>
            </a:r>
            <a:r>
              <a:rPr lang="ru-RU" b="1" dirty="0" smtClean="0"/>
              <a:t>информацию) </a:t>
            </a:r>
            <a:r>
              <a:rPr lang="ru-RU" b="1" dirty="0" err="1" smtClean="0"/>
              <a:t>һәм</a:t>
            </a:r>
            <a:r>
              <a:rPr lang="ru-RU" b="1" dirty="0" smtClean="0"/>
              <a:t> </a:t>
            </a:r>
            <a:r>
              <a:rPr lang="ru-RU" b="1" dirty="0" err="1" smtClean="0"/>
              <a:t>чикләнгән</a:t>
            </a:r>
            <a:r>
              <a:rPr lang="ru-RU" b="1" dirty="0" smtClean="0"/>
              <a:t> </a:t>
            </a:r>
            <a:r>
              <a:rPr lang="ru-RU" b="1" dirty="0" err="1" smtClean="0"/>
              <a:t>файдалану</a:t>
            </a:r>
            <a:r>
              <a:rPr lang="ru-RU" b="1" dirty="0" smtClean="0"/>
              <a:t> </a:t>
            </a:r>
            <a:r>
              <a:rPr lang="ru-RU" b="1" dirty="0" err="1" smtClean="0"/>
              <a:t>хокуклы</a:t>
            </a:r>
            <a:r>
              <a:rPr lang="ru-RU" b="1" dirty="0" smtClean="0"/>
              <a:t> </a:t>
            </a:r>
            <a:r>
              <a:rPr lang="ru-RU" b="1" dirty="0" err="1" smtClean="0"/>
              <a:t>информациягә</a:t>
            </a:r>
            <a:r>
              <a:rPr lang="ru-RU" b="1" dirty="0" smtClean="0"/>
              <a:t> (</a:t>
            </a:r>
            <a:r>
              <a:rPr lang="ru-RU" b="1" dirty="0"/>
              <a:t>информация ограниченного </a:t>
            </a:r>
            <a:r>
              <a:rPr lang="ru-RU" b="1" dirty="0" smtClean="0"/>
              <a:t>доступа) </a:t>
            </a:r>
            <a:r>
              <a:rPr lang="ru-RU" b="1" dirty="0" err="1" smtClean="0"/>
              <a:t>бүленә</a:t>
            </a:r>
            <a:r>
              <a:rPr lang="ru-RU" b="1" dirty="0" smtClean="0"/>
              <a:t>.</a:t>
            </a:r>
            <a:endParaRPr lang="ru-RU" dirty="0"/>
          </a:p>
        </p:txBody>
      </p:sp>
    </p:spTree>
    <p:extLst>
      <p:ext uri="{BB962C8B-B14F-4D97-AF65-F5344CB8AC3E}">
        <p14:creationId xmlns:p14="http://schemas.microsoft.com/office/powerpoint/2010/main" val="652416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tt-RU" sz="2800" dirty="0" smtClean="0"/>
              <a:t>Тарату һәм күрсәтү тәртибе буенча (</a:t>
            </a:r>
            <a:r>
              <a:rPr lang="ru-RU" sz="2800" dirty="0"/>
              <a:t>в зависимости </a:t>
            </a:r>
            <a:r>
              <a:rPr lang="ru-RU" sz="2800" b="1" dirty="0"/>
              <a:t>от порядка предоставления или распространения</a:t>
            </a:r>
            <a:r>
              <a:rPr lang="tt-RU" sz="2800" dirty="0" smtClean="0"/>
              <a:t>)</a:t>
            </a:r>
            <a:endParaRPr lang="ru-RU" sz="2800" dirty="0"/>
          </a:p>
        </p:txBody>
      </p:sp>
      <p:sp>
        <p:nvSpPr>
          <p:cNvPr id="3" name="Объект 2"/>
          <p:cNvSpPr>
            <a:spLocks noGrp="1"/>
          </p:cNvSpPr>
          <p:nvPr>
            <p:ph idx="1"/>
          </p:nvPr>
        </p:nvSpPr>
        <p:spPr/>
        <p:txBody>
          <a:bodyPr/>
          <a:lstStyle/>
          <a:p>
            <a:r>
              <a:rPr lang="tt-RU" dirty="0" smtClean="0"/>
              <a:t>Ирекле таратылучы информация</a:t>
            </a:r>
          </a:p>
          <a:p>
            <a:r>
              <a:rPr lang="tt-RU" dirty="0" smtClean="0"/>
              <a:t>Тиешле мөнәсәбәттә торучы затлар ризалыгы буенча бирелүче информация</a:t>
            </a:r>
          </a:p>
          <a:p>
            <a:r>
              <a:rPr lang="tt-RU" dirty="0" smtClean="0"/>
              <a:t>Федераль законнар буенча бирелүче яисә таратылучы информация</a:t>
            </a:r>
          </a:p>
          <a:p>
            <a:r>
              <a:rPr lang="tt-RU" dirty="0" smtClean="0"/>
              <a:t>РФ дә чикләнгән, яки тыелган информация</a:t>
            </a:r>
            <a:endParaRPr lang="ru-RU" dirty="0"/>
          </a:p>
        </p:txBody>
      </p:sp>
    </p:spTree>
    <p:extLst>
      <p:ext uri="{BB962C8B-B14F-4D97-AF65-F5344CB8AC3E}">
        <p14:creationId xmlns:p14="http://schemas.microsoft.com/office/powerpoint/2010/main" val="495276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dirty="0"/>
              <a:t>ФЗ № 149-ФЗ нет определения «защищаемая информация», в нем есть определение «защиты информации». (Защиту информации иногда путают с информационной безопасностью.)</a:t>
            </a:r>
          </a:p>
        </p:txBody>
      </p:sp>
      <p:sp>
        <p:nvSpPr>
          <p:cNvPr id="3" name="Объект 2"/>
          <p:cNvSpPr>
            <a:spLocks noGrp="1"/>
          </p:cNvSpPr>
          <p:nvPr>
            <p:ph idx="1"/>
          </p:nvPr>
        </p:nvSpPr>
        <p:spPr/>
        <p:txBody>
          <a:bodyPr>
            <a:normAutofit fontScale="85000" lnSpcReduction="20000"/>
          </a:bodyPr>
          <a:lstStyle/>
          <a:p>
            <a:r>
              <a:rPr lang="ru-RU" b="1" dirty="0"/>
              <a:t>«Защита информации</a:t>
            </a:r>
            <a:r>
              <a:rPr lang="ru-RU" dirty="0"/>
              <a:t> представляет собой принятие правовых, организационных и технических мер, направленных на:</a:t>
            </a:r>
          </a:p>
          <a:p>
            <a:r>
              <a:rPr lang="ru-RU" dirty="0"/>
              <a:t>1) обеспечение защиты информации от неправомерного доступа, уничтожения, модифицирования, блокирования, копирования, предоставления, распространения, а также от иных неправомерных действий в отношении такой информации;</a:t>
            </a:r>
          </a:p>
          <a:p>
            <a:r>
              <a:rPr lang="ru-RU" dirty="0"/>
              <a:t>2) соблюдение конфиденциальности информации ограниченного доступа,</a:t>
            </a:r>
          </a:p>
          <a:p>
            <a:r>
              <a:rPr lang="ru-RU" dirty="0"/>
              <a:t>3) реализацию права на доступ к информации».</a:t>
            </a:r>
          </a:p>
        </p:txBody>
      </p:sp>
    </p:spTree>
    <p:extLst>
      <p:ext uri="{BB962C8B-B14F-4D97-AF65-F5344CB8AC3E}">
        <p14:creationId xmlns:p14="http://schemas.microsoft.com/office/powerpoint/2010/main" val="3829243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2034"/>
          </a:xfrm>
        </p:spPr>
        <p:txBody>
          <a:bodyPr>
            <a:normAutofit fontScale="90000"/>
          </a:bodyPr>
          <a:lstStyle/>
          <a:p>
            <a:endParaRPr lang="ru-RU" dirty="0"/>
          </a:p>
        </p:txBody>
      </p:sp>
      <p:sp>
        <p:nvSpPr>
          <p:cNvPr id="3" name="Объект 2"/>
          <p:cNvSpPr>
            <a:spLocks noGrp="1"/>
          </p:cNvSpPr>
          <p:nvPr>
            <p:ph idx="1"/>
          </p:nvPr>
        </p:nvSpPr>
        <p:spPr>
          <a:xfrm>
            <a:off x="457200" y="620688"/>
            <a:ext cx="8229600" cy="5505475"/>
          </a:xfrm>
        </p:spPr>
        <p:txBody>
          <a:bodyPr>
            <a:normAutofit fontScale="92500" lnSpcReduction="20000"/>
          </a:bodyPr>
          <a:lstStyle/>
          <a:p>
            <a:r>
              <a:rPr lang="tt-RU" dirty="0" smtClean="0"/>
              <a:t>Информациядән тыш, мәсәлән, саклау предметы булып активлар (ресурслар) да тора. Информация исә аларның бер өлеше кебек кенә карала. </a:t>
            </a:r>
          </a:p>
          <a:p>
            <a:r>
              <a:rPr lang="ru-RU" b="1" dirty="0" err="1" smtClean="0"/>
              <a:t>Активлар</a:t>
            </a:r>
            <a:r>
              <a:rPr lang="ru-RU" b="1" dirty="0" smtClean="0"/>
              <a:t> </a:t>
            </a:r>
            <a:r>
              <a:rPr lang="ru-RU" b="1" dirty="0" err="1" smtClean="0"/>
              <a:t>яисә</a:t>
            </a:r>
            <a:r>
              <a:rPr lang="ru-RU" b="1" dirty="0" smtClean="0"/>
              <a:t> </a:t>
            </a:r>
            <a:r>
              <a:rPr lang="ru-RU" b="1" dirty="0" err="1" smtClean="0"/>
              <a:t>ресурслар</a:t>
            </a:r>
            <a:r>
              <a:rPr lang="ru-RU" dirty="0" smtClean="0"/>
              <a:t> </a:t>
            </a:r>
            <a:r>
              <a:rPr lang="ru-RU" dirty="0"/>
              <a:t>(</a:t>
            </a:r>
            <a:r>
              <a:rPr lang="ru-RU" dirty="0" err="1"/>
              <a:t>assets</a:t>
            </a:r>
            <a:r>
              <a:rPr lang="ru-RU" dirty="0" smtClean="0"/>
              <a:t>) – </a:t>
            </a:r>
            <a:r>
              <a:rPr lang="ru-RU" dirty="0" err="1" smtClean="0"/>
              <a:t>оешма</a:t>
            </a:r>
            <a:r>
              <a:rPr lang="ru-RU" dirty="0" smtClean="0"/>
              <a:t> </a:t>
            </a:r>
            <a:r>
              <a:rPr lang="ru-RU" dirty="0" err="1" smtClean="0"/>
              <a:t>өчен</a:t>
            </a:r>
            <a:r>
              <a:rPr lang="ru-RU" dirty="0" smtClean="0"/>
              <a:t> </a:t>
            </a:r>
            <a:r>
              <a:rPr lang="ru-RU" dirty="0" err="1" smtClean="0"/>
              <a:t>кыйммәте</a:t>
            </a:r>
            <a:r>
              <a:rPr lang="ru-RU" dirty="0" smtClean="0"/>
              <a:t> </a:t>
            </a:r>
            <a:r>
              <a:rPr lang="ru-RU" dirty="0" err="1" smtClean="0"/>
              <a:t>булган</a:t>
            </a:r>
            <a:r>
              <a:rPr lang="ru-RU" dirty="0" smtClean="0"/>
              <a:t> бар </a:t>
            </a:r>
            <a:r>
              <a:rPr lang="ru-RU" dirty="0" err="1" smtClean="0"/>
              <a:t>нәрсә</a:t>
            </a:r>
            <a:r>
              <a:rPr lang="ru-RU" dirty="0" smtClean="0"/>
              <a:t>. (</a:t>
            </a:r>
            <a:r>
              <a:rPr lang="ru-RU" dirty="0"/>
              <a:t>ISO/IEC 13335-1:2004</a:t>
            </a:r>
            <a:r>
              <a:rPr lang="ru-RU" dirty="0" smtClean="0"/>
              <a:t>) . Россия </a:t>
            </a:r>
            <a:r>
              <a:rPr lang="ru-RU" dirty="0" err="1" smtClean="0"/>
              <a:t>банкы</a:t>
            </a:r>
            <a:r>
              <a:rPr lang="ru-RU" dirty="0" smtClean="0"/>
              <a:t> </a:t>
            </a:r>
            <a:r>
              <a:rPr lang="ru-RU" dirty="0" err="1" smtClean="0"/>
              <a:t>моны</a:t>
            </a:r>
            <a:r>
              <a:rPr lang="ru-RU" dirty="0" smtClean="0"/>
              <a:t> </a:t>
            </a:r>
            <a:r>
              <a:rPr lang="ru-RU" dirty="0" err="1" smtClean="0"/>
              <a:t>тагын</a:t>
            </a:r>
            <a:r>
              <a:rPr lang="ru-RU" dirty="0" smtClean="0"/>
              <a:t> да </a:t>
            </a:r>
            <a:r>
              <a:rPr lang="ru-RU" dirty="0" err="1" smtClean="0"/>
              <a:t>ачыграк</a:t>
            </a:r>
            <a:r>
              <a:rPr lang="ru-RU" dirty="0" smtClean="0"/>
              <a:t> </a:t>
            </a:r>
            <a:r>
              <a:rPr lang="ru-RU" dirty="0" err="1" smtClean="0"/>
              <a:t>итеп</a:t>
            </a:r>
            <a:r>
              <a:rPr lang="ru-RU" dirty="0" smtClean="0"/>
              <a:t> </a:t>
            </a:r>
            <a:r>
              <a:rPr lang="ru-RU" dirty="0" err="1" smtClean="0"/>
              <a:t>әйтә</a:t>
            </a:r>
            <a:r>
              <a:rPr lang="ru-RU" dirty="0" smtClean="0"/>
              <a:t>: </a:t>
            </a:r>
            <a:r>
              <a:rPr lang="ru-RU" dirty="0"/>
              <a:t>СТО БР ИББС </a:t>
            </a:r>
            <a:r>
              <a:rPr lang="ru-RU" dirty="0" smtClean="0"/>
              <a:t>1.0-2006 стандарты </a:t>
            </a:r>
            <a:r>
              <a:rPr lang="ru-RU" dirty="0" err="1" smtClean="0"/>
              <a:t>нигезендә</a:t>
            </a:r>
            <a:r>
              <a:rPr lang="ru-RU" dirty="0" smtClean="0"/>
              <a:t>, «</a:t>
            </a:r>
            <a:r>
              <a:rPr lang="ru-RU" b="1" dirty="0" smtClean="0"/>
              <a:t>активы </a:t>
            </a:r>
            <a:r>
              <a:rPr lang="ru-RU" b="1" dirty="0"/>
              <a:t>организации банковской системы Российской Федерации</a:t>
            </a:r>
            <a:r>
              <a:rPr lang="ru-RU" dirty="0"/>
              <a:t>: “все, что имеет ценность для организации банковской системы Российской Федерации и </a:t>
            </a:r>
            <a:r>
              <a:rPr lang="ru-RU" b="1" dirty="0"/>
              <a:t>находится в ее распоряжении</a:t>
            </a:r>
            <a:r>
              <a:rPr lang="ru-RU" dirty="0" smtClean="0"/>
              <a:t>”»</a:t>
            </a:r>
            <a:endParaRPr lang="ru-RU" dirty="0"/>
          </a:p>
        </p:txBody>
      </p:sp>
    </p:spTree>
    <p:extLst>
      <p:ext uri="{BB962C8B-B14F-4D97-AF65-F5344CB8AC3E}">
        <p14:creationId xmlns:p14="http://schemas.microsoft.com/office/powerpoint/2010/main" val="265104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tt-RU" dirty="0" smtClean="0"/>
              <a:t>Оешма (Банк) активларына түбәндәгеләр керергә мөмкин:</a:t>
            </a:r>
            <a:endParaRPr lang="ru-RU" dirty="0"/>
          </a:p>
        </p:txBody>
      </p:sp>
      <p:sp>
        <p:nvSpPr>
          <p:cNvPr id="3" name="Объект 2"/>
          <p:cNvSpPr>
            <a:spLocks noGrp="1"/>
          </p:cNvSpPr>
          <p:nvPr>
            <p:ph idx="1"/>
          </p:nvPr>
        </p:nvSpPr>
        <p:spPr/>
        <p:txBody>
          <a:bodyPr>
            <a:normAutofit fontScale="92500" lnSpcReduction="10000"/>
          </a:bodyPr>
          <a:lstStyle/>
          <a:p>
            <a:r>
              <a:rPr lang="tt-RU" dirty="0" smtClean="0"/>
              <a:t>Банк ресурслары (финанс, кеше, исәпләү, телекоммуникацион һ.б.ш.)</a:t>
            </a:r>
          </a:p>
          <a:p>
            <a:r>
              <a:rPr lang="tt-RU" dirty="0" smtClean="0"/>
              <a:t>Тормыш циклының </a:t>
            </a:r>
            <a:r>
              <a:rPr lang="tt-RU" dirty="0"/>
              <a:t>генерация (төзү), эшкәртү, саклау, тапшыру, бетерү </a:t>
            </a:r>
            <a:r>
              <a:rPr lang="tt-RU" dirty="0" smtClean="0"/>
              <a:t>фазаларындагы информацион активлар.</a:t>
            </a:r>
          </a:p>
          <a:p>
            <a:r>
              <a:rPr lang="tt-RU" dirty="0" smtClean="0"/>
              <a:t>Банк процесслары (банк түләү технологик процесслары, банк информацион технологик процесслары, автоматлаштырылган банк системасының тормыш циклы процесслары</a:t>
            </a:r>
          </a:p>
          <a:p>
            <a:r>
              <a:rPr lang="tt-RU" dirty="0" smtClean="0"/>
              <a:t>Банк продуктлары һәм хезмәтләре</a:t>
            </a:r>
            <a:endParaRPr lang="ru-RU" dirty="0"/>
          </a:p>
        </p:txBody>
      </p:sp>
    </p:spTree>
    <p:extLst>
      <p:ext uri="{BB962C8B-B14F-4D97-AF65-F5344CB8AC3E}">
        <p14:creationId xmlns:p14="http://schemas.microsoft.com/office/powerpoint/2010/main" val="1387197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fontScale="90000"/>
          </a:bodyPr>
          <a:lstStyle/>
          <a:p>
            <a:r>
              <a:rPr lang="tt-RU" dirty="0" smtClean="0"/>
              <a:t>Информацион активлар:</a:t>
            </a:r>
            <a:endParaRPr lang="ru-RU" dirty="0"/>
          </a:p>
        </p:txBody>
      </p:sp>
      <p:sp>
        <p:nvSpPr>
          <p:cNvPr id="3" name="Объект 2"/>
          <p:cNvSpPr>
            <a:spLocks noGrp="1"/>
          </p:cNvSpPr>
          <p:nvPr>
            <p:ph idx="1"/>
          </p:nvPr>
        </p:nvSpPr>
        <p:spPr>
          <a:xfrm>
            <a:off x="457200" y="1052736"/>
            <a:ext cx="8229600" cy="5073427"/>
          </a:xfrm>
        </p:spPr>
        <p:txBody>
          <a:bodyPr/>
          <a:lstStyle/>
          <a:p>
            <a:r>
              <a:rPr lang="tt-RU" dirty="0" smtClean="0"/>
              <a:t>Финанс-аналитик информация</a:t>
            </a:r>
          </a:p>
          <a:p>
            <a:r>
              <a:rPr lang="tt-RU" dirty="0" smtClean="0"/>
              <a:t>Хезмәти (служебная) информация</a:t>
            </a:r>
          </a:p>
          <a:p>
            <a:r>
              <a:rPr lang="tt-RU" dirty="0" smtClean="0"/>
              <a:t>Гомуми һәм махсус кулланылышлы идарә информациясе</a:t>
            </a:r>
          </a:p>
          <a:p>
            <a:r>
              <a:rPr lang="tt-RU" dirty="0" smtClean="0"/>
              <a:t>Белешмә информация</a:t>
            </a:r>
          </a:p>
          <a:p>
            <a:r>
              <a:rPr lang="tt-RU" dirty="0" smtClean="0"/>
              <a:t>Операцион һәм телекоммуникацион мохит информациясе</a:t>
            </a:r>
          </a:p>
          <a:p>
            <a:r>
              <a:rPr lang="tt-RU" dirty="0" smtClean="0"/>
              <a:t>Түләү информациясе</a:t>
            </a:r>
            <a:endParaRPr lang="ru-RU" dirty="0"/>
          </a:p>
        </p:txBody>
      </p:sp>
    </p:spTree>
    <p:extLst>
      <p:ext uri="{BB962C8B-B14F-4D97-AF65-F5344CB8AC3E}">
        <p14:creationId xmlns:p14="http://schemas.microsoft.com/office/powerpoint/2010/main" val="244625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2034"/>
          </a:xfrm>
        </p:spPr>
        <p:txBody>
          <a:bodyPr>
            <a:normAutofit fontScale="90000"/>
          </a:bodyPr>
          <a:lstStyle/>
          <a:p>
            <a:endParaRPr lang="ru-RU" dirty="0"/>
          </a:p>
        </p:txBody>
      </p:sp>
      <p:sp>
        <p:nvSpPr>
          <p:cNvPr id="3" name="Объект 2"/>
          <p:cNvSpPr>
            <a:spLocks noGrp="1"/>
          </p:cNvSpPr>
          <p:nvPr>
            <p:ph idx="1"/>
          </p:nvPr>
        </p:nvSpPr>
        <p:spPr>
          <a:xfrm>
            <a:off x="457200" y="692696"/>
            <a:ext cx="8229600" cy="5433467"/>
          </a:xfrm>
        </p:spPr>
        <p:txBody>
          <a:bodyPr/>
          <a:lstStyle/>
          <a:p>
            <a:r>
              <a:rPr lang="tt-RU" dirty="0" smtClean="0"/>
              <a:t>Иң мөһим активларның берсе булып оешманың репутациясе тора. Соңгы вакытта исә оешма брэнды яисә сәүдә маркасы төшенчәләре кулланыла.</a:t>
            </a:r>
            <a:endParaRPr lang="ru-RU" dirty="0"/>
          </a:p>
        </p:txBody>
      </p:sp>
    </p:spTree>
    <p:extLst>
      <p:ext uri="{BB962C8B-B14F-4D97-AF65-F5344CB8AC3E}">
        <p14:creationId xmlns:p14="http://schemas.microsoft.com/office/powerpoint/2010/main" val="712411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692696"/>
            <a:ext cx="8229600" cy="5433467"/>
          </a:xfrm>
        </p:spPr>
        <p:txBody>
          <a:bodyPr/>
          <a:lstStyle/>
          <a:p>
            <a:r>
              <a:rPr lang="tt-RU" dirty="0" smtClean="0"/>
              <a:t>Оешма активлары идентификаөиялшәнергә һәм классификаөияләнергә тиеш. Моәа тәкъдим мисаллары Россия Банкы тәкъдимнәр проектында - </a:t>
            </a:r>
            <a:r>
              <a:rPr lang="ru-RU" b="1" dirty="0"/>
              <a:t>РС БР ИББС- </a:t>
            </a:r>
            <a:r>
              <a:rPr lang="ru-RU" b="1" dirty="0" smtClean="0"/>
              <a:t>2.3-2008 </a:t>
            </a:r>
            <a:r>
              <a:rPr lang="ru-RU" b="1" dirty="0" err="1" smtClean="0"/>
              <a:t>китерелә</a:t>
            </a:r>
            <a:r>
              <a:rPr lang="ru-RU" b="1" dirty="0" smtClean="0"/>
              <a:t>.</a:t>
            </a:r>
            <a:endParaRPr lang="ru-RU" dirty="0"/>
          </a:p>
        </p:txBody>
      </p:sp>
    </p:spTree>
    <p:extLst>
      <p:ext uri="{BB962C8B-B14F-4D97-AF65-F5344CB8AC3E}">
        <p14:creationId xmlns:p14="http://schemas.microsoft.com/office/powerpoint/2010/main" val="880877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2034"/>
          </a:xfrm>
        </p:spPr>
        <p:txBody>
          <a:bodyPr>
            <a:normAutofit fontScale="90000"/>
          </a:bodyPr>
          <a:lstStyle/>
          <a:p>
            <a:endParaRPr lang="ru-RU" dirty="0"/>
          </a:p>
        </p:txBody>
      </p:sp>
      <p:sp>
        <p:nvSpPr>
          <p:cNvPr id="3" name="Объект 2"/>
          <p:cNvSpPr>
            <a:spLocks noGrp="1"/>
          </p:cNvSpPr>
          <p:nvPr>
            <p:ph idx="1"/>
          </p:nvPr>
        </p:nvSpPr>
        <p:spPr>
          <a:xfrm>
            <a:off x="457200" y="692696"/>
            <a:ext cx="8229600" cy="5433467"/>
          </a:xfrm>
        </p:spPr>
        <p:txBody>
          <a:bodyPr/>
          <a:lstStyle/>
          <a:p>
            <a:r>
              <a:rPr lang="tt-RU" dirty="0" smtClean="0"/>
              <a:t>Саклау объектлары арасында түбәндәге объектлар аеруча зур әһәмияткә ия.</a:t>
            </a:r>
            <a:endParaRPr lang="ru-RU" dirty="0"/>
          </a:p>
        </p:txBody>
      </p:sp>
    </p:spTree>
    <p:extLst>
      <p:ext uri="{BB962C8B-B14F-4D97-AF65-F5344CB8AC3E}">
        <p14:creationId xmlns:p14="http://schemas.microsoft.com/office/powerpoint/2010/main" val="42575672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tt-RU" dirty="0" smtClean="0"/>
              <a:t>Автоматлаштырылган система (</a:t>
            </a:r>
            <a:r>
              <a:rPr lang="ru-RU" b="1" dirty="0"/>
              <a:t>Автоматизированная система</a:t>
            </a:r>
            <a:r>
              <a:rPr lang="ru-RU" dirty="0"/>
              <a:t> </a:t>
            </a:r>
            <a:r>
              <a:rPr lang="tt-RU" dirty="0" smtClean="0"/>
              <a:t>)</a:t>
            </a:r>
            <a:endParaRPr lang="ru-RU" dirty="0"/>
          </a:p>
        </p:txBody>
      </p:sp>
      <p:sp>
        <p:nvSpPr>
          <p:cNvPr id="3" name="Объект 2"/>
          <p:cNvSpPr>
            <a:spLocks noGrp="1"/>
          </p:cNvSpPr>
          <p:nvPr>
            <p:ph idx="1"/>
          </p:nvPr>
        </p:nvSpPr>
        <p:spPr/>
        <p:txBody>
          <a:bodyPr/>
          <a:lstStyle/>
          <a:p>
            <a:r>
              <a:rPr lang="tt-RU" dirty="0" smtClean="0"/>
              <a:t>Кушылган функцияләрне башкаручы информацион технологияләрне реализацияли торган һәм персонал һәм аның эшчәнлеген автоматлаштыру чаралары комплексын үз эченә алган система </a:t>
            </a:r>
            <a:r>
              <a:rPr lang="ru-RU" dirty="0"/>
              <a:t>[ГОСТ 34.003-90]</a:t>
            </a:r>
            <a:r>
              <a:rPr lang="tt-RU" dirty="0" smtClean="0"/>
              <a:t>. Эшчәнлек төренә карап түбәндәге автоматлаштырылган системаларны аералар:</a:t>
            </a:r>
            <a:endParaRPr lang="ru-RU" dirty="0"/>
          </a:p>
        </p:txBody>
      </p:sp>
    </p:spTree>
    <p:extLst>
      <p:ext uri="{BB962C8B-B14F-4D97-AF65-F5344CB8AC3E}">
        <p14:creationId xmlns:p14="http://schemas.microsoft.com/office/powerpoint/2010/main" val="3684102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2034"/>
          </a:xfrm>
        </p:spPr>
        <p:txBody>
          <a:bodyPr>
            <a:normAutofit fontScale="90000"/>
          </a:bodyPr>
          <a:lstStyle/>
          <a:p>
            <a:endParaRPr lang="ru-RU" dirty="0"/>
          </a:p>
        </p:txBody>
      </p:sp>
      <p:sp>
        <p:nvSpPr>
          <p:cNvPr id="3" name="Объект 2"/>
          <p:cNvSpPr>
            <a:spLocks noGrp="1"/>
          </p:cNvSpPr>
          <p:nvPr>
            <p:ph idx="1"/>
          </p:nvPr>
        </p:nvSpPr>
        <p:spPr>
          <a:xfrm>
            <a:off x="457200" y="692696"/>
            <a:ext cx="8229600" cy="5433467"/>
          </a:xfrm>
        </p:spPr>
        <p:txBody>
          <a:bodyPr/>
          <a:lstStyle/>
          <a:p>
            <a:r>
              <a:rPr lang="tt-RU" dirty="0" smtClean="0"/>
              <a:t>АСУ - </a:t>
            </a:r>
            <a:r>
              <a:rPr lang="ru-RU" dirty="0"/>
              <a:t>автоматизированная система </a:t>
            </a:r>
            <a:r>
              <a:rPr lang="ru-RU" dirty="0" smtClean="0"/>
              <a:t>управления – </a:t>
            </a:r>
            <a:r>
              <a:rPr lang="ru-RU" dirty="0" err="1" smtClean="0"/>
              <a:t>автоматлаштырылган</a:t>
            </a:r>
            <a:r>
              <a:rPr lang="ru-RU" dirty="0" smtClean="0"/>
              <a:t> </a:t>
            </a:r>
            <a:r>
              <a:rPr lang="ru-RU" dirty="0" err="1" smtClean="0"/>
              <a:t>идарә</a:t>
            </a:r>
            <a:r>
              <a:rPr lang="ru-RU" dirty="0" smtClean="0"/>
              <a:t> </a:t>
            </a:r>
            <a:r>
              <a:rPr lang="ru-RU" dirty="0" err="1" smtClean="0"/>
              <a:t>системасы</a:t>
            </a:r>
            <a:endParaRPr lang="ru-RU" dirty="0" smtClean="0"/>
          </a:p>
          <a:p>
            <a:r>
              <a:rPr lang="ru-RU" dirty="0"/>
              <a:t>САПР – система автоматизации </a:t>
            </a:r>
            <a:r>
              <a:rPr lang="ru-RU" dirty="0" smtClean="0"/>
              <a:t>проектирования – </a:t>
            </a:r>
            <a:r>
              <a:rPr lang="ru-RU" dirty="0" err="1" smtClean="0"/>
              <a:t>проектлауны</a:t>
            </a:r>
            <a:r>
              <a:rPr lang="ru-RU" dirty="0" smtClean="0"/>
              <a:t> </a:t>
            </a:r>
            <a:r>
              <a:rPr lang="ru-RU" dirty="0" err="1" smtClean="0"/>
              <a:t>автоматлаштыру</a:t>
            </a:r>
            <a:r>
              <a:rPr lang="ru-RU" dirty="0" smtClean="0"/>
              <a:t> </a:t>
            </a:r>
            <a:r>
              <a:rPr lang="ru-RU" dirty="0" err="1" smtClean="0"/>
              <a:t>системасы</a:t>
            </a:r>
            <a:r>
              <a:rPr lang="ru-RU" dirty="0" smtClean="0"/>
              <a:t>.</a:t>
            </a:r>
            <a:endParaRPr lang="ru-RU" dirty="0"/>
          </a:p>
        </p:txBody>
      </p:sp>
    </p:spTree>
    <p:extLst>
      <p:ext uri="{BB962C8B-B14F-4D97-AF65-F5344CB8AC3E}">
        <p14:creationId xmlns:p14="http://schemas.microsoft.com/office/powerpoint/2010/main" val="3666241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8229600" cy="1143000"/>
          </a:xfrm>
        </p:spPr>
        <p:txBody>
          <a:bodyPr>
            <a:normAutofit/>
          </a:bodyPr>
          <a:lstStyle/>
          <a:p>
            <a:r>
              <a:rPr lang="tt-RU" sz="2800" dirty="0" smtClean="0"/>
              <a:t>Автоматлаштырылган информацион система (</a:t>
            </a:r>
            <a:r>
              <a:rPr lang="ru-RU" sz="2800" b="1" dirty="0"/>
              <a:t>Автоматизированная информационная система</a:t>
            </a:r>
            <a:r>
              <a:rPr lang="tt-RU" sz="2800" dirty="0" smtClean="0"/>
              <a:t>)</a:t>
            </a:r>
            <a:endParaRPr lang="ru-RU" sz="2800" dirty="0"/>
          </a:p>
        </p:txBody>
      </p:sp>
      <p:sp>
        <p:nvSpPr>
          <p:cNvPr id="3" name="Объект 2"/>
          <p:cNvSpPr>
            <a:spLocks noGrp="1"/>
          </p:cNvSpPr>
          <p:nvPr>
            <p:ph idx="1"/>
          </p:nvPr>
        </p:nvSpPr>
        <p:spPr/>
        <p:txBody>
          <a:bodyPr/>
          <a:lstStyle/>
          <a:p>
            <a:r>
              <a:rPr lang="tt-RU" dirty="0" smtClean="0"/>
              <a:t>Информаөияне җыю, саклау, таләп буенча эзләү һәм бирү өчен кулланылучы програм һәм техник чаралар комплексы.</a:t>
            </a:r>
            <a:endParaRPr lang="ru-RU" dirty="0"/>
          </a:p>
        </p:txBody>
      </p:sp>
    </p:spTree>
    <p:extLst>
      <p:ext uri="{BB962C8B-B14F-4D97-AF65-F5344CB8AC3E}">
        <p14:creationId xmlns:p14="http://schemas.microsoft.com/office/powerpoint/2010/main" val="10619462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tt-RU" sz="3200" dirty="0" smtClean="0"/>
              <a:t>Автоматлаштырылган банк системасы (</a:t>
            </a:r>
            <a:r>
              <a:rPr lang="ru-RU" sz="3200" b="1" dirty="0"/>
              <a:t>Автоматизированная банковская система</a:t>
            </a:r>
            <a:r>
              <a:rPr lang="tt-RU" sz="3200" dirty="0" smtClean="0"/>
              <a:t>)</a:t>
            </a:r>
            <a:endParaRPr lang="ru-RU" sz="3200" dirty="0"/>
          </a:p>
        </p:txBody>
      </p:sp>
      <p:sp>
        <p:nvSpPr>
          <p:cNvPr id="3" name="Объект 2"/>
          <p:cNvSpPr>
            <a:spLocks noGrp="1"/>
          </p:cNvSpPr>
          <p:nvPr>
            <p:ph idx="1"/>
          </p:nvPr>
        </p:nvSpPr>
        <p:spPr/>
        <p:txBody>
          <a:bodyPr/>
          <a:lstStyle/>
          <a:p>
            <a:r>
              <a:rPr lang="tt-RU" dirty="0" smtClean="0"/>
              <a:t>Банк технология процессын яки аның бер өлешен реализацияләүче автоматлаштырылган система.</a:t>
            </a:r>
            <a:endParaRPr lang="ru-RU" dirty="0"/>
          </a:p>
        </p:txBody>
      </p:sp>
    </p:spTree>
    <p:extLst>
      <p:ext uri="{BB962C8B-B14F-4D97-AF65-F5344CB8AC3E}">
        <p14:creationId xmlns:p14="http://schemas.microsoft.com/office/powerpoint/2010/main" val="20367711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tt-RU" sz="3600" dirty="0" smtClean="0"/>
              <a:t>Банк технология процессы (</a:t>
            </a:r>
            <a:r>
              <a:rPr lang="ru-RU" sz="3600" b="1" dirty="0"/>
              <a:t>Банковский технологический процесс</a:t>
            </a:r>
            <a:r>
              <a:rPr lang="tt-RU" sz="3600" dirty="0" smtClean="0"/>
              <a:t>)</a:t>
            </a:r>
            <a:endParaRPr lang="ru-RU" sz="3600" dirty="0"/>
          </a:p>
        </p:txBody>
      </p:sp>
      <p:sp>
        <p:nvSpPr>
          <p:cNvPr id="3" name="Объект 2"/>
          <p:cNvSpPr>
            <a:spLocks noGrp="1"/>
          </p:cNvSpPr>
          <p:nvPr>
            <p:ph idx="1"/>
          </p:nvPr>
        </p:nvSpPr>
        <p:spPr/>
        <p:txBody>
          <a:bodyPr/>
          <a:lstStyle/>
          <a:p>
            <a:r>
              <a:rPr lang="tt-RU" dirty="0" smtClean="0"/>
              <a:t>Банк хезмәтләрен реализацияләү өчен кирәкле яисә функциональлек вакытында файдаланылучы банк информациясе халәтен билгеләү яисә үзгәртү гамәлләрен үз эченә алган технологик процесс. Банкинформаөион технологик, банк түләү технологик процесслары була.</a:t>
            </a:r>
            <a:endParaRPr lang="ru-RU" dirty="0"/>
          </a:p>
        </p:txBody>
      </p:sp>
    </p:spTree>
    <p:extLst>
      <p:ext uri="{BB962C8B-B14F-4D97-AF65-F5344CB8AC3E}">
        <p14:creationId xmlns:p14="http://schemas.microsoft.com/office/powerpoint/2010/main" val="17581531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tt-RU" dirty="0" smtClean="0"/>
              <a:t>Информацион куркынычсызлык инциденты төшенчәсен карыйк.</a:t>
            </a:r>
            <a:endParaRPr lang="ru-RU" dirty="0"/>
          </a:p>
        </p:txBody>
      </p:sp>
      <p:sp>
        <p:nvSpPr>
          <p:cNvPr id="3" name="Объект 2"/>
          <p:cNvSpPr>
            <a:spLocks noGrp="1"/>
          </p:cNvSpPr>
          <p:nvPr>
            <p:ph idx="1"/>
          </p:nvPr>
        </p:nvSpPr>
        <p:spPr/>
        <p:txBody>
          <a:bodyPr/>
          <a:lstStyle/>
          <a:p>
            <a:r>
              <a:rPr lang="ru-RU" b="1" dirty="0" err="1" smtClean="0"/>
              <a:t>Информацион</a:t>
            </a:r>
            <a:r>
              <a:rPr lang="ru-RU" b="1" dirty="0" smtClean="0"/>
              <a:t> </a:t>
            </a:r>
            <a:r>
              <a:rPr lang="ru-RU" b="1" dirty="0" err="1" smtClean="0"/>
              <a:t>куркынычсызлык</a:t>
            </a:r>
            <a:r>
              <a:rPr lang="ru-RU" b="1" dirty="0" smtClean="0"/>
              <a:t> инциденты - инцидент </a:t>
            </a:r>
            <a:r>
              <a:rPr lang="ru-RU" b="1" dirty="0"/>
              <a:t>информационной безопасности (</a:t>
            </a:r>
            <a:r>
              <a:rPr lang="ru-RU" b="1" dirty="0" err="1"/>
              <a:t>information</a:t>
            </a:r>
            <a:r>
              <a:rPr lang="ru-RU" b="1" dirty="0"/>
              <a:t> </a:t>
            </a:r>
            <a:r>
              <a:rPr lang="ru-RU" b="1" dirty="0" err="1"/>
              <a:t>security</a:t>
            </a:r>
            <a:r>
              <a:rPr lang="ru-RU" b="1" dirty="0"/>
              <a:t> </a:t>
            </a:r>
            <a:r>
              <a:rPr lang="ru-RU" b="1" dirty="0" err="1"/>
              <a:t>incident</a:t>
            </a:r>
            <a:r>
              <a:rPr lang="ru-RU" b="1" dirty="0"/>
              <a:t>)[ ГОСТ ИСО/МЭК 13335-1</a:t>
            </a:r>
            <a:r>
              <a:rPr lang="ru-RU" b="1" dirty="0" smtClean="0"/>
              <a:t>] – </a:t>
            </a:r>
            <a:r>
              <a:rPr lang="ru-RU" b="1" dirty="0" err="1" smtClean="0"/>
              <a:t>эшчәнлекне</a:t>
            </a:r>
            <a:r>
              <a:rPr lang="ru-RU" b="1" dirty="0" smtClean="0"/>
              <a:t> </a:t>
            </a:r>
            <a:r>
              <a:rPr lang="ru-RU" b="1" dirty="0" err="1" smtClean="0"/>
              <a:t>яисә</a:t>
            </a:r>
            <a:r>
              <a:rPr lang="ru-RU" b="1" dirty="0" smtClean="0"/>
              <a:t> </a:t>
            </a:r>
            <a:r>
              <a:rPr lang="ru-RU" b="1" dirty="0" err="1" smtClean="0"/>
              <a:t>информацион</a:t>
            </a:r>
            <a:r>
              <a:rPr lang="ru-RU" b="1" dirty="0" smtClean="0"/>
              <a:t> </a:t>
            </a:r>
            <a:r>
              <a:rPr lang="ru-RU" b="1" dirty="0" err="1" smtClean="0"/>
              <a:t>куркынычсызлыкны</a:t>
            </a:r>
            <a:r>
              <a:rPr lang="ru-RU" b="1" dirty="0" smtClean="0"/>
              <a:t> </a:t>
            </a:r>
            <a:r>
              <a:rPr lang="ru-RU" b="1" dirty="0" err="1" smtClean="0"/>
              <a:t>бозарга</a:t>
            </a:r>
            <a:r>
              <a:rPr lang="ru-RU" b="1" dirty="0" smtClean="0"/>
              <a:t> </a:t>
            </a:r>
            <a:r>
              <a:rPr lang="ru-RU" b="1" dirty="0" err="1" smtClean="0"/>
              <a:t>мөмкин</a:t>
            </a:r>
            <a:r>
              <a:rPr lang="ru-RU" b="1" dirty="0" smtClean="0"/>
              <a:t> </a:t>
            </a:r>
            <a:r>
              <a:rPr lang="ru-RU" b="1" dirty="0" err="1" smtClean="0"/>
              <a:t>булган</a:t>
            </a:r>
            <a:r>
              <a:rPr lang="ru-RU" b="1" dirty="0" smtClean="0"/>
              <a:t> </a:t>
            </a:r>
            <a:r>
              <a:rPr lang="ru-RU" b="1" dirty="0" err="1" smtClean="0"/>
              <a:t>теләсә</a:t>
            </a:r>
            <a:r>
              <a:rPr lang="ru-RU" b="1" dirty="0" smtClean="0"/>
              <a:t> </a:t>
            </a:r>
            <a:r>
              <a:rPr lang="ru-RU" b="1" dirty="0" err="1" smtClean="0"/>
              <a:t>нинди</a:t>
            </a:r>
            <a:r>
              <a:rPr lang="ru-RU" b="1" dirty="0" smtClean="0"/>
              <a:t> </a:t>
            </a:r>
            <a:r>
              <a:rPr lang="ru-RU" b="1" dirty="0" err="1" smtClean="0"/>
              <a:t>алдан</a:t>
            </a:r>
            <a:r>
              <a:rPr lang="ru-RU" b="1" dirty="0" smtClean="0"/>
              <a:t> </a:t>
            </a:r>
            <a:r>
              <a:rPr lang="ru-RU" b="1" dirty="0" err="1" smtClean="0"/>
              <a:t>күрелмәгән</a:t>
            </a:r>
            <a:r>
              <a:rPr lang="ru-RU" b="1" dirty="0" smtClean="0"/>
              <a:t> </a:t>
            </a:r>
            <a:r>
              <a:rPr lang="ru-RU" b="1" dirty="0" err="1" smtClean="0"/>
              <a:t>яисә</a:t>
            </a:r>
            <a:r>
              <a:rPr lang="ru-RU" b="1" dirty="0" smtClean="0"/>
              <a:t> </a:t>
            </a:r>
            <a:r>
              <a:rPr lang="ru-RU" b="1" dirty="0" err="1" smtClean="0"/>
              <a:t>теләп</a:t>
            </a:r>
            <a:r>
              <a:rPr lang="ru-RU" b="1" dirty="0" smtClean="0"/>
              <a:t> </a:t>
            </a:r>
            <a:r>
              <a:rPr lang="ru-RU" b="1" dirty="0" err="1" smtClean="0"/>
              <a:t>алмаган</a:t>
            </a:r>
            <a:r>
              <a:rPr lang="ru-RU" b="1" dirty="0" smtClean="0"/>
              <a:t> </a:t>
            </a:r>
            <a:r>
              <a:rPr lang="ru-RU" b="1" dirty="0" err="1" smtClean="0"/>
              <a:t>вакыйга</a:t>
            </a:r>
            <a:r>
              <a:rPr lang="ru-RU" b="1" dirty="0" smtClean="0"/>
              <a:t>.</a:t>
            </a:r>
            <a:endParaRPr lang="ru-RU" dirty="0"/>
          </a:p>
        </p:txBody>
      </p:sp>
    </p:spTree>
    <p:extLst>
      <p:ext uri="{BB962C8B-B14F-4D97-AF65-F5344CB8AC3E}">
        <p14:creationId xmlns:p14="http://schemas.microsoft.com/office/powerpoint/2010/main" val="18039261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tt-RU" dirty="0" smtClean="0"/>
              <a:t>ГОСТтагы мисаллар:</a:t>
            </a:r>
            <a:endParaRPr lang="ru-RU" dirty="0"/>
          </a:p>
        </p:txBody>
      </p:sp>
      <p:sp>
        <p:nvSpPr>
          <p:cNvPr id="3" name="Объект 2"/>
          <p:cNvSpPr>
            <a:spLocks noGrp="1"/>
          </p:cNvSpPr>
          <p:nvPr>
            <p:ph idx="1"/>
          </p:nvPr>
        </p:nvSpPr>
        <p:spPr/>
        <p:txBody>
          <a:bodyPr>
            <a:normAutofit fontScale="92500" lnSpcReduction="10000"/>
          </a:bodyPr>
          <a:lstStyle/>
          <a:p>
            <a:r>
              <a:rPr lang="tt-RU" dirty="0" smtClean="0"/>
              <a:t>Хезмәтләр, җиһазлар, җайланмаларны югалту</a:t>
            </a:r>
          </a:p>
          <a:p>
            <a:r>
              <a:rPr lang="tt-RU" dirty="0" smtClean="0"/>
              <a:t>Систем төзексезлек һәм артык йөкләнешләр (перегрузки)</a:t>
            </a:r>
          </a:p>
          <a:p>
            <a:r>
              <a:rPr lang="tt-RU" dirty="0" smtClean="0"/>
              <a:t>Кулланучы хаталары</a:t>
            </a:r>
          </a:p>
          <a:p>
            <a:r>
              <a:rPr lang="tt-RU" dirty="0" smtClean="0"/>
              <a:t>Сәясәт һәм тәкъдимнәрне тотмау</a:t>
            </a:r>
          </a:p>
          <a:p>
            <a:r>
              <a:rPr lang="tt-RU" dirty="0" smtClean="0"/>
              <a:t>Физик саклау чараларын бозу</a:t>
            </a:r>
          </a:p>
          <a:p>
            <a:r>
              <a:rPr lang="tt-RU" dirty="0" smtClean="0"/>
              <a:t>Системаның контрольсез үзгәрүе</a:t>
            </a:r>
          </a:p>
          <a:p>
            <a:r>
              <a:rPr lang="tt-RU" dirty="0" smtClean="0"/>
              <a:t>Програм тәэмина һәм техника төзексезлеге</a:t>
            </a:r>
          </a:p>
          <a:p>
            <a:r>
              <a:rPr lang="tt-RU" dirty="0" smtClean="0"/>
              <a:t>Керү кагыйдәләрен бозу</a:t>
            </a:r>
          </a:p>
          <a:p>
            <a:endParaRPr lang="ru-RU" dirty="0"/>
          </a:p>
        </p:txBody>
      </p:sp>
    </p:spTree>
    <p:extLst>
      <p:ext uri="{BB962C8B-B14F-4D97-AF65-F5344CB8AC3E}">
        <p14:creationId xmlns:p14="http://schemas.microsoft.com/office/powerpoint/2010/main" val="15594916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2034"/>
          </a:xfrm>
        </p:spPr>
        <p:txBody>
          <a:bodyPr>
            <a:normAutofit fontScale="90000"/>
          </a:bodyPr>
          <a:lstStyle/>
          <a:p>
            <a:endParaRPr lang="ru-RU" dirty="0"/>
          </a:p>
        </p:txBody>
      </p:sp>
      <p:sp>
        <p:nvSpPr>
          <p:cNvPr id="3" name="Объект 2"/>
          <p:cNvSpPr>
            <a:spLocks noGrp="1"/>
          </p:cNvSpPr>
          <p:nvPr>
            <p:ph idx="1"/>
          </p:nvPr>
        </p:nvSpPr>
        <p:spPr>
          <a:xfrm>
            <a:off x="457200" y="692696"/>
            <a:ext cx="8229600" cy="5433467"/>
          </a:xfrm>
        </p:spPr>
        <p:txBody>
          <a:bodyPr/>
          <a:lstStyle/>
          <a:p>
            <a:r>
              <a:rPr lang="tt-RU" dirty="0" smtClean="0"/>
              <a:t>Инцидент белән бәйле төшенчә – тәэсир - </a:t>
            </a:r>
            <a:r>
              <a:rPr lang="ru-RU" b="1" dirty="0"/>
              <a:t>в</a:t>
            </a:r>
            <a:r>
              <a:rPr lang="ru-RU" b="1" dirty="0" smtClean="0"/>
              <a:t>оздействие </a:t>
            </a:r>
            <a:r>
              <a:rPr lang="ru-RU" b="1" dirty="0"/>
              <a:t>(</a:t>
            </a:r>
            <a:r>
              <a:rPr lang="ru-RU" b="1" dirty="0" err="1"/>
              <a:t>impact</a:t>
            </a:r>
            <a:r>
              <a:rPr lang="ru-RU" b="1" dirty="0"/>
              <a:t>):</a:t>
            </a:r>
            <a:r>
              <a:rPr lang="ru-RU" dirty="0"/>
              <a:t> </a:t>
            </a:r>
            <a:r>
              <a:rPr lang="ru-RU" dirty="0" err="1" smtClean="0"/>
              <a:t>информаөион</a:t>
            </a:r>
            <a:r>
              <a:rPr lang="ru-RU" dirty="0" smtClean="0"/>
              <a:t> </a:t>
            </a:r>
            <a:r>
              <a:rPr lang="ru-RU" dirty="0" err="1" smtClean="0"/>
              <a:t>куркынычсызлык</a:t>
            </a:r>
            <a:r>
              <a:rPr lang="ru-RU" dirty="0" smtClean="0"/>
              <a:t> </a:t>
            </a:r>
            <a:r>
              <a:rPr lang="ru-RU" dirty="0" err="1" smtClean="0"/>
              <a:t>инцидентының</a:t>
            </a:r>
            <a:r>
              <a:rPr lang="ru-RU" dirty="0" smtClean="0"/>
              <a:t> </a:t>
            </a:r>
            <a:r>
              <a:rPr lang="ru-RU" dirty="0" err="1" smtClean="0"/>
              <a:t>кирәкмәгән</a:t>
            </a:r>
            <a:r>
              <a:rPr lang="ru-RU" dirty="0" smtClean="0"/>
              <a:t> </a:t>
            </a:r>
            <a:r>
              <a:rPr lang="ru-RU" dirty="0" err="1" smtClean="0"/>
              <a:t>нәтиҗәсе</a:t>
            </a:r>
            <a:r>
              <a:rPr lang="ru-RU" dirty="0" smtClean="0"/>
              <a:t>. </a:t>
            </a:r>
            <a:endParaRPr lang="ru-RU" dirty="0"/>
          </a:p>
        </p:txBody>
      </p:sp>
    </p:spTree>
    <p:extLst>
      <p:ext uri="{BB962C8B-B14F-4D97-AF65-F5344CB8AC3E}">
        <p14:creationId xmlns:p14="http://schemas.microsoft.com/office/powerpoint/2010/main" val="21671842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2034"/>
          </a:xfrm>
        </p:spPr>
        <p:txBody>
          <a:bodyPr>
            <a:normAutofit fontScale="90000"/>
          </a:bodyPr>
          <a:lstStyle/>
          <a:p>
            <a:endParaRPr lang="ru-RU" dirty="0"/>
          </a:p>
        </p:txBody>
      </p:sp>
      <p:sp>
        <p:nvSpPr>
          <p:cNvPr id="3" name="Объект 2"/>
          <p:cNvSpPr>
            <a:spLocks noGrp="1"/>
          </p:cNvSpPr>
          <p:nvPr>
            <p:ph idx="1"/>
          </p:nvPr>
        </p:nvSpPr>
        <p:spPr>
          <a:xfrm>
            <a:off x="457200" y="620688"/>
            <a:ext cx="8229600" cy="5505475"/>
          </a:xfrm>
        </p:spPr>
        <p:txBody>
          <a:bodyPr/>
          <a:lstStyle/>
          <a:p>
            <a:r>
              <a:rPr lang="ru-RU" dirty="0"/>
              <a:t>ГОСТ Р 51898 – </a:t>
            </a:r>
            <a:r>
              <a:rPr lang="ru-RU" dirty="0" smtClean="0"/>
              <a:t>2002 - </a:t>
            </a:r>
            <a:r>
              <a:rPr lang="ru-RU" dirty="0"/>
              <a:t>«</a:t>
            </a:r>
            <a:r>
              <a:rPr lang="ru-RU" b="1" dirty="0"/>
              <a:t>безопасность</a:t>
            </a:r>
            <a:r>
              <a:rPr lang="ru-RU" dirty="0"/>
              <a:t> – отсутствие недопустимого </a:t>
            </a:r>
            <a:r>
              <a:rPr lang="ru-RU" b="1" dirty="0"/>
              <a:t>риска</a:t>
            </a:r>
            <a:r>
              <a:rPr lang="ru-RU" dirty="0" smtClean="0"/>
              <a:t>» </a:t>
            </a:r>
            <a:r>
              <a:rPr lang="ru-RU" dirty="0" err="1" smtClean="0"/>
              <a:t>куркынычсызлык</a:t>
            </a:r>
            <a:r>
              <a:rPr lang="ru-RU" dirty="0" smtClean="0"/>
              <a:t> – </a:t>
            </a:r>
            <a:r>
              <a:rPr lang="ru-RU" dirty="0" err="1" smtClean="0"/>
              <a:t>кирәкмәгән</a:t>
            </a:r>
            <a:r>
              <a:rPr lang="ru-RU" dirty="0" smtClean="0"/>
              <a:t> </a:t>
            </a:r>
            <a:r>
              <a:rPr lang="ru-RU" dirty="0" err="1" smtClean="0"/>
              <a:t>хәвеф</a:t>
            </a:r>
            <a:r>
              <a:rPr lang="ru-RU" dirty="0" smtClean="0"/>
              <a:t> </a:t>
            </a:r>
            <a:r>
              <a:rPr lang="ru-RU" dirty="0" err="1" smtClean="0"/>
              <a:t>булмавы</a:t>
            </a:r>
            <a:r>
              <a:rPr lang="ru-RU" dirty="0" smtClean="0"/>
              <a:t>.</a:t>
            </a:r>
          </a:p>
          <a:p>
            <a:r>
              <a:rPr lang="tt-RU" dirty="0" smtClean="0"/>
              <a:t>Хәвеф – риск – зыян китерү ихтималлыгы белән бу зыян авырлыгының берләшмәсе.</a:t>
            </a:r>
            <a:endParaRPr lang="ru-RU" dirty="0"/>
          </a:p>
        </p:txBody>
      </p:sp>
    </p:spTree>
    <p:extLst>
      <p:ext uri="{BB962C8B-B14F-4D97-AF65-F5344CB8AC3E}">
        <p14:creationId xmlns:p14="http://schemas.microsoft.com/office/powerpoint/2010/main" val="16491854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tt-RU" dirty="0" smtClean="0"/>
              <a:t>Түбәндәге хәвефләр </a:t>
            </a:r>
            <a:endParaRPr lang="ru-RU" dirty="0"/>
          </a:p>
        </p:txBody>
      </p:sp>
      <p:sp>
        <p:nvSpPr>
          <p:cNvPr id="3" name="Объект 2"/>
          <p:cNvSpPr>
            <a:spLocks noGrp="1"/>
          </p:cNvSpPr>
          <p:nvPr>
            <p:ph idx="1"/>
          </p:nvPr>
        </p:nvSpPr>
        <p:spPr/>
        <p:txBody>
          <a:bodyPr>
            <a:normAutofit fontScale="77500" lnSpcReduction="20000"/>
          </a:bodyPr>
          <a:lstStyle/>
          <a:p>
            <a:r>
              <a:rPr lang="ru-RU" dirty="0"/>
              <a:t>- стратегический риск,</a:t>
            </a:r>
          </a:p>
          <a:p>
            <a:r>
              <a:rPr lang="ru-RU" dirty="0"/>
              <a:t>- юридический риск,</a:t>
            </a:r>
          </a:p>
          <a:p>
            <a:r>
              <a:rPr lang="ru-RU" dirty="0"/>
              <a:t>- операционный риск,</a:t>
            </a:r>
          </a:p>
          <a:p>
            <a:r>
              <a:rPr lang="ru-RU" dirty="0"/>
              <a:t>- </a:t>
            </a:r>
            <a:r>
              <a:rPr lang="ru-RU" dirty="0" err="1"/>
              <a:t>репутационный</a:t>
            </a:r>
            <a:r>
              <a:rPr lang="ru-RU" dirty="0"/>
              <a:t> риск,</a:t>
            </a:r>
          </a:p>
          <a:p>
            <a:r>
              <a:rPr lang="ru-RU" dirty="0"/>
              <a:t>- рыночный риск,</a:t>
            </a:r>
          </a:p>
          <a:p>
            <a:r>
              <a:rPr lang="ru-RU" dirty="0"/>
              <a:t>- кредитный риск,</a:t>
            </a:r>
          </a:p>
          <a:p>
            <a:r>
              <a:rPr lang="ru-RU" dirty="0"/>
              <a:t>- инвестиционный риск,</a:t>
            </a:r>
          </a:p>
          <a:p>
            <a:r>
              <a:rPr lang="ru-RU" dirty="0"/>
              <a:t>- политический риск,</a:t>
            </a:r>
          </a:p>
          <a:p>
            <a:r>
              <a:rPr lang="ru-RU" dirty="0"/>
              <a:t>- проектный риск,</a:t>
            </a:r>
          </a:p>
          <a:p>
            <a:r>
              <a:rPr lang="ru-RU" dirty="0"/>
              <a:t>- ИТ - риск,</a:t>
            </a:r>
          </a:p>
          <a:p>
            <a:r>
              <a:rPr lang="ru-RU" dirty="0"/>
              <a:t>- риск информационной безопасности,</a:t>
            </a:r>
          </a:p>
          <a:p>
            <a:endParaRPr lang="ru-RU" dirty="0"/>
          </a:p>
        </p:txBody>
      </p:sp>
    </p:spTree>
    <p:extLst>
      <p:ext uri="{BB962C8B-B14F-4D97-AF65-F5344CB8AC3E}">
        <p14:creationId xmlns:p14="http://schemas.microsoft.com/office/powerpoint/2010/main" val="13590206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err="1" smtClean="0"/>
              <a:t>Хәвеф</a:t>
            </a:r>
            <a:r>
              <a:rPr lang="ru-RU" b="1" dirty="0" smtClean="0"/>
              <a:t> менеджменты- </a:t>
            </a:r>
            <a:r>
              <a:rPr lang="ru-RU" b="1" dirty="0"/>
              <a:t>м</a:t>
            </a:r>
            <a:r>
              <a:rPr lang="ru-RU" b="1" dirty="0" smtClean="0"/>
              <a:t>енеджмент </a:t>
            </a:r>
            <a:r>
              <a:rPr lang="ru-RU" b="1" dirty="0"/>
              <a:t>риска (</a:t>
            </a:r>
            <a:r>
              <a:rPr lang="ru-RU" b="1" dirty="0" err="1"/>
              <a:t>risk</a:t>
            </a:r>
            <a:r>
              <a:rPr lang="ru-RU" b="1" dirty="0"/>
              <a:t> </a:t>
            </a:r>
            <a:r>
              <a:rPr lang="ru-RU" b="1" dirty="0" err="1"/>
              <a:t>management</a:t>
            </a:r>
            <a:r>
              <a:rPr lang="ru-RU" b="1" dirty="0"/>
              <a:t>)</a:t>
            </a:r>
            <a:endParaRPr lang="ru-RU" dirty="0"/>
          </a:p>
        </p:txBody>
      </p:sp>
      <p:sp>
        <p:nvSpPr>
          <p:cNvPr id="3" name="Объект 2"/>
          <p:cNvSpPr>
            <a:spLocks noGrp="1"/>
          </p:cNvSpPr>
          <p:nvPr>
            <p:ph idx="1"/>
          </p:nvPr>
        </p:nvSpPr>
        <p:spPr/>
        <p:txBody>
          <a:bodyPr/>
          <a:lstStyle/>
          <a:p>
            <a:r>
              <a:rPr lang="tt-RU" dirty="0" smtClean="0"/>
              <a:t>Хәвефкә карата оешма белән идарә һәм җитәкчелек буенча координацияләнгән гамәлләр</a:t>
            </a:r>
          </a:p>
          <a:p>
            <a:r>
              <a:rPr lang="tt-RU" dirty="0" smtClean="0"/>
              <a:t>Искәрмә. Гадәттә, хәвеф менеджменты үз эченә хәвефне бәяләүне, эшкәртүне, кабул итүне һәм коммуникацияләүне ала. </a:t>
            </a:r>
            <a:r>
              <a:rPr lang="ru-RU" dirty="0"/>
              <a:t>[ISO/IEC </a:t>
            </a:r>
            <a:r>
              <a:rPr lang="ru-RU" dirty="0" err="1"/>
              <a:t>Guide</a:t>
            </a:r>
            <a:r>
              <a:rPr lang="ru-RU" dirty="0"/>
              <a:t> 73:2002]</a:t>
            </a:r>
          </a:p>
        </p:txBody>
      </p:sp>
    </p:spTree>
    <p:extLst>
      <p:ext uri="{BB962C8B-B14F-4D97-AF65-F5344CB8AC3E}">
        <p14:creationId xmlns:p14="http://schemas.microsoft.com/office/powerpoint/2010/main" val="26592822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Яки: </a:t>
            </a:r>
            <a:r>
              <a:rPr lang="ru-RU" b="1" dirty="0" err="1"/>
              <a:t>Хәвеф</a:t>
            </a:r>
            <a:r>
              <a:rPr lang="ru-RU" b="1" dirty="0"/>
              <a:t> менеджменты- </a:t>
            </a:r>
            <a:endParaRPr lang="ru-RU" dirty="0"/>
          </a:p>
        </p:txBody>
      </p:sp>
      <p:sp>
        <p:nvSpPr>
          <p:cNvPr id="3" name="Объект 2"/>
          <p:cNvSpPr>
            <a:spLocks noGrp="1"/>
          </p:cNvSpPr>
          <p:nvPr>
            <p:ph idx="1"/>
          </p:nvPr>
        </p:nvSpPr>
        <p:spPr/>
        <p:txBody>
          <a:bodyPr/>
          <a:lstStyle/>
          <a:p>
            <a:r>
              <a:rPr lang="ru-RU" dirty="0" err="1" smtClean="0"/>
              <a:t>Информацион-коммуникацион</a:t>
            </a:r>
            <a:r>
              <a:rPr lang="ru-RU" dirty="0" smtClean="0"/>
              <a:t> </a:t>
            </a:r>
            <a:r>
              <a:rPr lang="ru-RU" dirty="0" err="1" smtClean="0"/>
              <a:t>технологияләрнең</a:t>
            </a:r>
            <a:r>
              <a:rPr lang="ru-RU" dirty="0" smtClean="0"/>
              <a:t> </a:t>
            </a:r>
            <a:r>
              <a:rPr lang="ru-RU" dirty="0" err="1" smtClean="0"/>
              <a:t>ресурсына</a:t>
            </a:r>
            <a:r>
              <a:rPr lang="ru-RU" dirty="0" smtClean="0"/>
              <a:t> </a:t>
            </a:r>
            <a:r>
              <a:rPr lang="ru-RU" dirty="0" err="1" smtClean="0"/>
              <a:t>йогынты</a:t>
            </a:r>
            <a:r>
              <a:rPr lang="ru-RU" dirty="0" smtClean="0"/>
              <a:t> </a:t>
            </a:r>
            <a:r>
              <a:rPr lang="ru-RU" dirty="0" err="1" smtClean="0"/>
              <a:t>ясый</a:t>
            </a:r>
            <a:r>
              <a:rPr lang="ru-RU" dirty="0" smtClean="0"/>
              <a:t> ала </a:t>
            </a:r>
            <a:r>
              <a:rPr lang="ru-RU" dirty="0" err="1" smtClean="0"/>
              <a:t>торган</a:t>
            </a:r>
            <a:r>
              <a:rPr lang="ru-RU" dirty="0" smtClean="0"/>
              <a:t> </a:t>
            </a:r>
            <a:r>
              <a:rPr lang="ru-RU" dirty="0" err="1" smtClean="0"/>
              <a:t>куркыныч</a:t>
            </a:r>
            <a:r>
              <a:rPr lang="ru-RU" dirty="0" smtClean="0"/>
              <a:t> </a:t>
            </a:r>
            <a:r>
              <a:rPr lang="ru-RU" dirty="0" err="1" smtClean="0"/>
              <a:t>вакыйгалар</a:t>
            </a:r>
            <a:r>
              <a:rPr lang="ru-RU" dirty="0" smtClean="0"/>
              <a:t> </a:t>
            </a:r>
            <a:r>
              <a:rPr lang="ru-RU" dirty="0" err="1" smtClean="0"/>
              <a:t>шаукымын</a:t>
            </a:r>
            <a:r>
              <a:rPr lang="ru-RU" dirty="0" smtClean="0"/>
              <a:t> </a:t>
            </a:r>
            <a:r>
              <a:rPr lang="ru-RU" dirty="0" err="1" smtClean="0"/>
              <a:t>идентификацияли</a:t>
            </a:r>
            <a:r>
              <a:rPr lang="ru-RU" dirty="0" smtClean="0"/>
              <a:t>, </a:t>
            </a:r>
            <a:r>
              <a:rPr lang="ru-RU" dirty="0" err="1" smtClean="0"/>
              <a:t>контрольгә</a:t>
            </a:r>
            <a:r>
              <a:rPr lang="ru-RU" dirty="0" smtClean="0"/>
              <a:t> ала, </a:t>
            </a:r>
            <a:r>
              <a:rPr lang="ru-RU" dirty="0" err="1" smtClean="0"/>
              <a:t>бетерә</a:t>
            </a:r>
            <a:r>
              <a:rPr lang="ru-RU" dirty="0" smtClean="0"/>
              <a:t> </a:t>
            </a:r>
            <a:r>
              <a:rPr lang="ru-RU" dirty="0" err="1" smtClean="0"/>
              <a:t>яисә</a:t>
            </a:r>
            <a:r>
              <a:rPr lang="ru-RU" dirty="0" smtClean="0"/>
              <a:t> </a:t>
            </a:r>
            <a:r>
              <a:rPr lang="ru-RU" dirty="0" err="1" smtClean="0"/>
              <a:t>киметә</a:t>
            </a:r>
            <a:r>
              <a:rPr lang="ru-RU" dirty="0" smtClean="0"/>
              <a:t> </a:t>
            </a:r>
            <a:r>
              <a:rPr lang="ru-RU" dirty="0" err="1" smtClean="0"/>
              <a:t>торган</a:t>
            </a:r>
            <a:r>
              <a:rPr lang="ru-RU" dirty="0" smtClean="0"/>
              <a:t> </a:t>
            </a:r>
            <a:r>
              <a:rPr lang="ru-RU" dirty="0" err="1" smtClean="0"/>
              <a:t>тулы</a:t>
            </a:r>
            <a:r>
              <a:rPr lang="ru-RU" dirty="0" smtClean="0"/>
              <a:t> процесс. </a:t>
            </a:r>
            <a:r>
              <a:rPr lang="ru-RU" dirty="0"/>
              <a:t>[ГОСТ Р ИСО/МЭК 13335-1]</a:t>
            </a:r>
          </a:p>
        </p:txBody>
      </p:sp>
    </p:spTree>
    <p:extLst>
      <p:ext uri="{BB962C8B-B14F-4D97-AF65-F5344CB8AC3E}">
        <p14:creationId xmlns:p14="http://schemas.microsoft.com/office/powerpoint/2010/main" val="33916994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err="1" smtClean="0"/>
              <a:t>Калдык</a:t>
            </a:r>
            <a:r>
              <a:rPr lang="ru-RU" b="1" dirty="0" smtClean="0"/>
              <a:t> </a:t>
            </a:r>
            <a:r>
              <a:rPr lang="ru-RU" b="1" dirty="0" err="1" smtClean="0"/>
              <a:t>хәвеф</a:t>
            </a:r>
            <a:r>
              <a:rPr lang="ru-RU" b="1" dirty="0" smtClean="0"/>
              <a:t> </a:t>
            </a:r>
            <a:r>
              <a:rPr lang="ru-RU" dirty="0" smtClean="0"/>
              <a:t>- </a:t>
            </a:r>
            <a:r>
              <a:rPr lang="ru-RU" b="1" dirty="0"/>
              <a:t>Остаточный риск (</a:t>
            </a:r>
            <a:r>
              <a:rPr lang="ru-RU" b="1" dirty="0" err="1"/>
              <a:t>residual</a:t>
            </a:r>
            <a:r>
              <a:rPr lang="ru-RU" b="1" dirty="0"/>
              <a:t> </a:t>
            </a:r>
            <a:r>
              <a:rPr lang="ru-RU" b="1" dirty="0" err="1"/>
              <a:t>risk</a:t>
            </a:r>
            <a:r>
              <a:rPr lang="ru-RU" b="1" dirty="0"/>
              <a:t>):</a:t>
            </a:r>
            <a:r>
              <a:rPr lang="ru-RU" dirty="0"/>
              <a:t> </a:t>
            </a:r>
          </a:p>
        </p:txBody>
      </p:sp>
      <p:sp>
        <p:nvSpPr>
          <p:cNvPr id="3" name="Объект 2"/>
          <p:cNvSpPr>
            <a:spLocks noGrp="1"/>
          </p:cNvSpPr>
          <p:nvPr>
            <p:ph idx="1"/>
          </p:nvPr>
        </p:nvSpPr>
        <p:spPr/>
        <p:txBody>
          <a:bodyPr/>
          <a:lstStyle/>
          <a:p>
            <a:r>
              <a:rPr lang="ru-RU" dirty="0" err="1" smtClean="0"/>
              <a:t>Эшкәрткәннән</a:t>
            </a:r>
            <a:r>
              <a:rPr lang="ru-RU" dirty="0" smtClean="0"/>
              <a:t> </a:t>
            </a:r>
            <a:r>
              <a:rPr lang="ru-RU" dirty="0" err="1" smtClean="0"/>
              <a:t>соң</a:t>
            </a:r>
            <a:r>
              <a:rPr lang="ru-RU" dirty="0" smtClean="0"/>
              <a:t> каган </a:t>
            </a:r>
            <a:r>
              <a:rPr lang="ru-RU" dirty="0" err="1" smtClean="0"/>
              <a:t>хәвеф</a:t>
            </a:r>
            <a:endParaRPr lang="ru-RU" dirty="0"/>
          </a:p>
        </p:txBody>
      </p:sp>
    </p:spTree>
    <p:extLst>
      <p:ext uri="{BB962C8B-B14F-4D97-AF65-F5344CB8AC3E}">
        <p14:creationId xmlns:p14="http://schemas.microsoft.com/office/powerpoint/2010/main" val="4487865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err="1" smtClean="0"/>
              <a:t>Хәвеф</a:t>
            </a:r>
            <a:r>
              <a:rPr lang="ru-RU" b="1" dirty="0" smtClean="0"/>
              <a:t> анализы </a:t>
            </a:r>
            <a:r>
              <a:rPr lang="ru-RU" dirty="0" smtClean="0"/>
              <a:t>- </a:t>
            </a:r>
            <a:r>
              <a:rPr lang="ru-RU" b="1" dirty="0"/>
              <a:t>Анализ риска (</a:t>
            </a:r>
            <a:r>
              <a:rPr lang="ru-RU" b="1" dirty="0" err="1"/>
              <a:t>risk</a:t>
            </a:r>
            <a:r>
              <a:rPr lang="ru-RU" b="1" dirty="0"/>
              <a:t> </a:t>
            </a:r>
            <a:r>
              <a:rPr lang="ru-RU" b="1" dirty="0" err="1"/>
              <a:t>analysis</a:t>
            </a:r>
            <a:r>
              <a:rPr lang="ru-RU" b="1" dirty="0"/>
              <a:t>):</a:t>
            </a:r>
            <a:endParaRPr lang="ru-RU" dirty="0"/>
          </a:p>
        </p:txBody>
      </p:sp>
      <p:sp>
        <p:nvSpPr>
          <p:cNvPr id="3" name="Объект 2"/>
          <p:cNvSpPr>
            <a:spLocks noGrp="1"/>
          </p:cNvSpPr>
          <p:nvPr>
            <p:ph idx="1"/>
          </p:nvPr>
        </p:nvSpPr>
        <p:spPr/>
        <p:txBody>
          <a:bodyPr/>
          <a:lstStyle/>
          <a:p>
            <a:r>
              <a:rPr lang="ru-RU" dirty="0" err="1" smtClean="0"/>
              <a:t>Хәвеф</a:t>
            </a:r>
            <a:r>
              <a:rPr lang="ru-RU" dirty="0" smtClean="0"/>
              <a:t> </a:t>
            </a:r>
            <a:r>
              <a:rPr lang="ru-RU" dirty="0" err="1" smtClean="0"/>
              <a:t>зурлыгын</a:t>
            </a:r>
            <a:r>
              <a:rPr lang="ru-RU" dirty="0" smtClean="0"/>
              <a:t> </a:t>
            </a:r>
            <a:r>
              <a:rPr lang="ru-RU" dirty="0" err="1" smtClean="0"/>
              <a:t>билгеләү</a:t>
            </a:r>
            <a:r>
              <a:rPr lang="ru-RU" dirty="0" smtClean="0"/>
              <a:t> систематик процессы</a:t>
            </a:r>
            <a:endParaRPr lang="ru-RU" dirty="0"/>
          </a:p>
        </p:txBody>
      </p:sp>
    </p:spTree>
    <p:extLst>
      <p:ext uri="{BB962C8B-B14F-4D97-AF65-F5344CB8AC3E}">
        <p14:creationId xmlns:p14="http://schemas.microsoft.com/office/powerpoint/2010/main" val="32070681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err="1" smtClean="0"/>
              <a:t>Хәвефне</a:t>
            </a:r>
            <a:r>
              <a:rPr lang="ru-RU" b="1" dirty="0" smtClean="0"/>
              <a:t> </a:t>
            </a:r>
            <a:r>
              <a:rPr lang="ru-RU" b="1" dirty="0" err="1" smtClean="0"/>
              <a:t>бәяләү</a:t>
            </a:r>
            <a:r>
              <a:rPr lang="ru-RU" b="1" dirty="0" smtClean="0"/>
              <a:t> </a:t>
            </a:r>
            <a:r>
              <a:rPr lang="ru-RU" dirty="0" smtClean="0"/>
              <a:t>- </a:t>
            </a:r>
            <a:r>
              <a:rPr lang="ru-RU" b="1" dirty="0"/>
              <a:t>Оценка риска (</a:t>
            </a:r>
            <a:r>
              <a:rPr lang="ru-RU" b="1" dirty="0" err="1"/>
              <a:t>risk</a:t>
            </a:r>
            <a:r>
              <a:rPr lang="ru-RU" b="1" dirty="0"/>
              <a:t> </a:t>
            </a:r>
            <a:r>
              <a:rPr lang="ru-RU" b="1" dirty="0" err="1"/>
              <a:t>assessment</a:t>
            </a:r>
            <a:r>
              <a:rPr lang="ru-RU" b="1" dirty="0"/>
              <a:t>):</a:t>
            </a:r>
            <a:endParaRPr lang="ru-RU" dirty="0"/>
          </a:p>
        </p:txBody>
      </p:sp>
      <p:sp>
        <p:nvSpPr>
          <p:cNvPr id="3" name="Объект 2"/>
          <p:cNvSpPr>
            <a:spLocks noGrp="1"/>
          </p:cNvSpPr>
          <p:nvPr>
            <p:ph idx="1"/>
          </p:nvPr>
        </p:nvSpPr>
        <p:spPr/>
        <p:txBody>
          <a:bodyPr/>
          <a:lstStyle/>
          <a:p>
            <a:r>
              <a:rPr lang="ru-RU" dirty="0" err="1" smtClean="0"/>
              <a:t>Хәвеф</a:t>
            </a:r>
            <a:r>
              <a:rPr lang="ru-RU" dirty="0" smtClean="0"/>
              <a:t> </a:t>
            </a:r>
            <a:r>
              <a:rPr lang="ru-RU" dirty="0" err="1" smtClean="0"/>
              <a:t>идентификациясен</a:t>
            </a:r>
            <a:r>
              <a:rPr lang="ru-RU" dirty="0" smtClean="0"/>
              <a:t>, </a:t>
            </a:r>
            <a:r>
              <a:rPr lang="ru-RU" dirty="0" err="1" smtClean="0"/>
              <a:t>анализын</a:t>
            </a:r>
            <a:r>
              <a:rPr lang="ru-RU" dirty="0" smtClean="0"/>
              <a:t> </a:t>
            </a:r>
            <a:r>
              <a:rPr lang="ru-RU" dirty="0" err="1" smtClean="0"/>
              <a:t>һәм</a:t>
            </a:r>
            <a:r>
              <a:rPr lang="ru-RU" dirty="0" smtClean="0"/>
              <a:t> </a:t>
            </a:r>
            <a:r>
              <a:rPr lang="ru-RU" dirty="0" err="1" smtClean="0"/>
              <a:t>бәяләүне</a:t>
            </a:r>
            <a:r>
              <a:rPr lang="ru-RU" dirty="0" smtClean="0"/>
              <a:t> </a:t>
            </a:r>
            <a:r>
              <a:rPr lang="ru-RU" dirty="0" err="1" smtClean="0"/>
              <a:t>берләштерүче</a:t>
            </a:r>
            <a:r>
              <a:rPr lang="ru-RU" dirty="0" smtClean="0"/>
              <a:t> процесс</a:t>
            </a:r>
          </a:p>
          <a:p>
            <a:endParaRPr lang="ru-RU" dirty="0"/>
          </a:p>
          <a:p>
            <a:r>
              <a:rPr lang="ru-RU" dirty="0" err="1" smtClean="0"/>
              <a:t>Шулай</a:t>
            </a:r>
            <a:r>
              <a:rPr lang="ru-RU" dirty="0" smtClean="0"/>
              <a:t> </a:t>
            </a:r>
            <a:r>
              <a:rPr lang="ru-RU" dirty="0" err="1" smtClean="0"/>
              <a:t>ук</a:t>
            </a:r>
            <a:r>
              <a:rPr lang="ru-RU" dirty="0" smtClean="0"/>
              <a:t>:</a:t>
            </a:r>
            <a:endParaRPr lang="ru-RU" dirty="0"/>
          </a:p>
        </p:txBody>
      </p:sp>
    </p:spTree>
    <p:extLst>
      <p:ext uri="{BB962C8B-B14F-4D97-AF65-F5344CB8AC3E}">
        <p14:creationId xmlns:p14="http://schemas.microsoft.com/office/powerpoint/2010/main" val="33661882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err="1"/>
              <a:t>Хәвефне</a:t>
            </a:r>
            <a:r>
              <a:rPr lang="ru-RU" b="1" dirty="0"/>
              <a:t> </a:t>
            </a:r>
            <a:r>
              <a:rPr lang="ru-RU" b="1" dirty="0" err="1"/>
              <a:t>бәяләү</a:t>
            </a:r>
            <a:r>
              <a:rPr lang="ru-RU" b="1" dirty="0"/>
              <a:t> </a:t>
            </a:r>
            <a:r>
              <a:rPr lang="ru-RU" dirty="0"/>
              <a:t>- </a:t>
            </a:r>
            <a:r>
              <a:rPr lang="ru-RU" b="1" dirty="0"/>
              <a:t>Оценка риска (</a:t>
            </a:r>
            <a:r>
              <a:rPr lang="ru-RU" b="1" dirty="0" err="1"/>
              <a:t>risk</a:t>
            </a:r>
            <a:r>
              <a:rPr lang="ru-RU" b="1" dirty="0"/>
              <a:t> </a:t>
            </a:r>
            <a:r>
              <a:rPr lang="ru-RU" b="1" dirty="0" err="1"/>
              <a:t>assessment</a:t>
            </a:r>
            <a:r>
              <a:rPr lang="ru-RU" b="1" dirty="0"/>
              <a:t>):</a:t>
            </a:r>
            <a:endParaRPr lang="ru-RU" dirty="0"/>
          </a:p>
        </p:txBody>
      </p:sp>
      <p:sp>
        <p:nvSpPr>
          <p:cNvPr id="3" name="Объект 2"/>
          <p:cNvSpPr>
            <a:spLocks noGrp="1"/>
          </p:cNvSpPr>
          <p:nvPr>
            <p:ph idx="1"/>
          </p:nvPr>
        </p:nvSpPr>
        <p:spPr/>
        <p:txBody>
          <a:bodyPr/>
          <a:lstStyle/>
          <a:p>
            <a:r>
              <a:rPr lang="ru-RU" dirty="0" err="1" smtClean="0"/>
              <a:t>Хәвефне</a:t>
            </a:r>
            <a:r>
              <a:rPr lang="ru-RU" dirty="0" smtClean="0"/>
              <a:t> </a:t>
            </a:r>
            <a:r>
              <a:rPr lang="ru-RU" dirty="0" err="1" smtClean="0"/>
              <a:t>анализлау</a:t>
            </a:r>
            <a:r>
              <a:rPr lang="ru-RU" dirty="0" smtClean="0"/>
              <a:t> </a:t>
            </a:r>
            <a:r>
              <a:rPr lang="ru-RU" dirty="0" err="1"/>
              <a:t>һәм</a:t>
            </a:r>
            <a:r>
              <a:rPr lang="ru-RU" dirty="0"/>
              <a:t> </a:t>
            </a:r>
            <a:r>
              <a:rPr lang="ru-RU" dirty="0" err="1"/>
              <a:t>хәвеф</a:t>
            </a:r>
            <a:r>
              <a:rPr lang="ru-RU" dirty="0"/>
              <a:t> </a:t>
            </a:r>
            <a:r>
              <a:rPr lang="ru-RU" dirty="0" err="1"/>
              <a:t>дәрәҗәсен</a:t>
            </a:r>
            <a:r>
              <a:rPr lang="ru-RU" dirty="0"/>
              <a:t> </a:t>
            </a:r>
            <a:r>
              <a:rPr lang="ru-RU" dirty="0" smtClean="0"/>
              <a:t> </a:t>
            </a:r>
            <a:r>
              <a:rPr lang="ru-RU" dirty="0" err="1" smtClean="0"/>
              <a:t>билгеләүнең</a:t>
            </a:r>
            <a:r>
              <a:rPr lang="ru-RU" dirty="0" smtClean="0"/>
              <a:t> </a:t>
            </a:r>
            <a:r>
              <a:rPr lang="ru-RU" dirty="0" err="1" smtClean="0"/>
              <a:t>гомуми</a:t>
            </a:r>
            <a:r>
              <a:rPr lang="ru-RU" dirty="0" smtClean="0"/>
              <a:t> процессы.</a:t>
            </a:r>
          </a:p>
          <a:p>
            <a:r>
              <a:rPr lang="ru-RU" dirty="0"/>
              <a:t>[ISO/IEC </a:t>
            </a:r>
            <a:r>
              <a:rPr lang="ru-RU" dirty="0" err="1"/>
              <a:t>Guide</a:t>
            </a:r>
            <a:r>
              <a:rPr lang="ru-RU" dirty="0"/>
              <a:t> 73:2002</a:t>
            </a:r>
            <a:r>
              <a:rPr lang="ru-RU" dirty="0" smtClean="0"/>
              <a:t>],  </a:t>
            </a:r>
            <a:r>
              <a:rPr lang="ru-RU" dirty="0"/>
              <a:t>ГОСТ  Р ИСО/МЭК </a:t>
            </a:r>
            <a:r>
              <a:rPr lang="ru-RU" dirty="0" smtClean="0"/>
              <a:t>17799-2005 </a:t>
            </a:r>
            <a:r>
              <a:rPr lang="ru-RU" dirty="0" err="1" smtClean="0"/>
              <a:t>стандартында</a:t>
            </a:r>
            <a:r>
              <a:rPr lang="ru-RU" dirty="0" smtClean="0"/>
              <a:t> </a:t>
            </a:r>
            <a:r>
              <a:rPr lang="ru-RU" dirty="0" err="1" smtClean="0"/>
              <a:t>файдаланыла</a:t>
            </a:r>
            <a:r>
              <a:rPr lang="ru-RU" dirty="0" smtClean="0"/>
              <a:t>. </a:t>
            </a:r>
            <a:r>
              <a:rPr lang="ru-RU" dirty="0" err="1" smtClean="0"/>
              <a:t>Аларда</a:t>
            </a:r>
            <a:r>
              <a:rPr lang="ru-RU" dirty="0" smtClean="0"/>
              <a:t> </a:t>
            </a:r>
            <a:r>
              <a:rPr lang="ru-RU" dirty="0" err="1" smtClean="0"/>
              <a:t>ук</a:t>
            </a:r>
            <a:r>
              <a:rPr lang="ru-RU" dirty="0"/>
              <a:t> </a:t>
            </a:r>
            <a:r>
              <a:rPr lang="ru-RU" dirty="0" err="1" smtClean="0"/>
              <a:t>түбәндәге</a:t>
            </a:r>
            <a:r>
              <a:rPr lang="ru-RU" dirty="0" smtClean="0"/>
              <a:t> </a:t>
            </a:r>
            <a:r>
              <a:rPr lang="ru-RU" dirty="0" err="1" smtClean="0"/>
              <a:t>төшенчәләр</a:t>
            </a:r>
            <a:r>
              <a:rPr lang="ru-RU" dirty="0" smtClean="0"/>
              <a:t> бар:</a:t>
            </a:r>
            <a:endParaRPr lang="ru-RU" dirty="0"/>
          </a:p>
        </p:txBody>
      </p:sp>
    </p:spTree>
    <p:extLst>
      <p:ext uri="{BB962C8B-B14F-4D97-AF65-F5344CB8AC3E}">
        <p14:creationId xmlns:p14="http://schemas.microsoft.com/office/powerpoint/2010/main" val="16375951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err="1" smtClean="0"/>
              <a:t>Хәвефне</a:t>
            </a:r>
            <a:r>
              <a:rPr lang="ru-RU" b="1" dirty="0" smtClean="0"/>
              <a:t> </a:t>
            </a:r>
            <a:r>
              <a:rPr lang="ru-RU" b="1" dirty="0" err="1" smtClean="0"/>
              <a:t>чагыштырмача</a:t>
            </a:r>
            <a:r>
              <a:rPr lang="ru-RU" b="1" dirty="0" smtClean="0"/>
              <a:t> </a:t>
            </a:r>
            <a:r>
              <a:rPr lang="ru-RU" b="1" dirty="0" err="1" smtClean="0"/>
              <a:t>бәяләү</a:t>
            </a:r>
            <a:r>
              <a:rPr lang="ru-RU" b="1" dirty="0" smtClean="0"/>
              <a:t> </a:t>
            </a:r>
            <a:r>
              <a:rPr lang="ru-RU" dirty="0" smtClean="0"/>
              <a:t>- </a:t>
            </a:r>
            <a:r>
              <a:rPr lang="ru-RU" b="1" dirty="0"/>
              <a:t>Оценивание риска (</a:t>
            </a:r>
            <a:r>
              <a:rPr lang="ru-RU" b="1" dirty="0" err="1"/>
              <a:t>risk</a:t>
            </a:r>
            <a:r>
              <a:rPr lang="ru-RU" b="1" dirty="0"/>
              <a:t> </a:t>
            </a:r>
            <a:r>
              <a:rPr lang="ru-RU" b="1" dirty="0" err="1"/>
              <a:t>evaluation</a:t>
            </a:r>
            <a:r>
              <a:rPr lang="ru-RU" b="1" dirty="0"/>
              <a:t>):</a:t>
            </a:r>
            <a:r>
              <a:rPr lang="ru-RU" dirty="0"/>
              <a:t> </a:t>
            </a:r>
          </a:p>
        </p:txBody>
      </p:sp>
      <p:sp>
        <p:nvSpPr>
          <p:cNvPr id="3" name="Объект 2"/>
          <p:cNvSpPr>
            <a:spLocks noGrp="1"/>
          </p:cNvSpPr>
          <p:nvPr>
            <p:ph idx="1"/>
          </p:nvPr>
        </p:nvSpPr>
        <p:spPr/>
        <p:txBody>
          <a:bodyPr/>
          <a:lstStyle/>
          <a:p>
            <a:r>
              <a:rPr lang="ru-RU" dirty="0" err="1" smtClean="0"/>
              <a:t>Хәвефнең</a:t>
            </a:r>
            <a:r>
              <a:rPr lang="ru-RU" dirty="0" smtClean="0"/>
              <a:t> </a:t>
            </a:r>
            <a:r>
              <a:rPr lang="ru-RU" dirty="0" err="1" smtClean="0"/>
              <a:t>әһәмиятлелеген</a:t>
            </a:r>
            <a:r>
              <a:rPr lang="ru-RU" dirty="0" smtClean="0"/>
              <a:t> </a:t>
            </a:r>
            <a:r>
              <a:rPr lang="ru-RU" dirty="0" err="1" smtClean="0"/>
              <a:t>билгеләү</a:t>
            </a:r>
            <a:r>
              <a:rPr lang="ru-RU" dirty="0" smtClean="0"/>
              <a:t> </a:t>
            </a:r>
            <a:r>
              <a:rPr lang="ru-RU" dirty="0" err="1" smtClean="0"/>
              <a:t>максатында</a:t>
            </a:r>
            <a:r>
              <a:rPr lang="ru-RU" dirty="0" smtClean="0"/>
              <a:t> </a:t>
            </a:r>
            <a:r>
              <a:rPr lang="ru-RU" dirty="0" err="1" smtClean="0"/>
              <a:t>бәяләнгән</a:t>
            </a:r>
            <a:r>
              <a:rPr lang="ru-RU" dirty="0" smtClean="0"/>
              <a:t> </a:t>
            </a:r>
            <a:r>
              <a:rPr lang="ru-RU" dirty="0" err="1" smtClean="0"/>
              <a:t>хәвефне</a:t>
            </a:r>
            <a:r>
              <a:rPr lang="ru-RU" dirty="0" smtClean="0"/>
              <a:t> </a:t>
            </a:r>
            <a:r>
              <a:rPr lang="ru-RU" dirty="0" err="1" smtClean="0"/>
              <a:t>хәвефнең</a:t>
            </a:r>
            <a:r>
              <a:rPr lang="ru-RU" dirty="0" smtClean="0"/>
              <a:t> </a:t>
            </a:r>
            <a:r>
              <a:rPr lang="ru-RU" dirty="0" err="1" smtClean="0"/>
              <a:t>бирелгән</a:t>
            </a:r>
            <a:r>
              <a:rPr lang="ru-RU" dirty="0" smtClean="0"/>
              <a:t> </a:t>
            </a:r>
            <a:r>
              <a:rPr lang="ru-RU" dirty="0" err="1" smtClean="0"/>
              <a:t>критерийлары</a:t>
            </a:r>
            <a:r>
              <a:rPr lang="ru-RU" dirty="0" smtClean="0"/>
              <a:t> </a:t>
            </a:r>
            <a:r>
              <a:rPr lang="ru-RU" dirty="0" err="1" smtClean="0"/>
              <a:t>белән</a:t>
            </a:r>
            <a:r>
              <a:rPr lang="ru-RU" dirty="0" smtClean="0"/>
              <a:t> </a:t>
            </a:r>
            <a:r>
              <a:rPr lang="ru-RU" dirty="0" err="1" smtClean="0"/>
              <a:t>чагыштыру</a:t>
            </a:r>
            <a:r>
              <a:rPr lang="ru-RU" dirty="0" smtClean="0"/>
              <a:t> процессы. </a:t>
            </a:r>
            <a:r>
              <a:rPr lang="ru-RU" dirty="0"/>
              <a:t>.[ISO/IEC </a:t>
            </a:r>
            <a:r>
              <a:rPr lang="ru-RU" dirty="0" err="1"/>
              <a:t>Guide</a:t>
            </a:r>
            <a:r>
              <a:rPr lang="ru-RU" dirty="0"/>
              <a:t> 73:2002]</a:t>
            </a:r>
          </a:p>
        </p:txBody>
      </p:sp>
    </p:spTree>
    <p:extLst>
      <p:ext uri="{BB962C8B-B14F-4D97-AF65-F5344CB8AC3E}">
        <p14:creationId xmlns:p14="http://schemas.microsoft.com/office/powerpoint/2010/main" val="33506082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err="1" smtClean="0"/>
              <a:t>Хәвефне</a:t>
            </a:r>
            <a:r>
              <a:rPr lang="ru-RU" b="1" dirty="0" smtClean="0"/>
              <a:t> </a:t>
            </a:r>
            <a:r>
              <a:rPr lang="ru-RU" b="1" dirty="0" err="1" smtClean="0"/>
              <a:t>эшкәртү</a:t>
            </a:r>
            <a:r>
              <a:rPr lang="ru-RU" b="1" dirty="0" smtClean="0"/>
              <a:t> </a:t>
            </a:r>
            <a:r>
              <a:rPr lang="ru-RU" dirty="0" smtClean="0"/>
              <a:t>- </a:t>
            </a:r>
            <a:r>
              <a:rPr lang="ru-RU" b="1" dirty="0"/>
              <a:t>Обработка риска (</a:t>
            </a:r>
            <a:r>
              <a:rPr lang="ru-RU" b="1" dirty="0" err="1"/>
              <a:t>risk</a:t>
            </a:r>
            <a:r>
              <a:rPr lang="ru-RU" b="1" dirty="0"/>
              <a:t> </a:t>
            </a:r>
            <a:r>
              <a:rPr lang="ru-RU" b="1" dirty="0" err="1"/>
              <a:t>treatment</a:t>
            </a:r>
            <a:r>
              <a:rPr lang="ru-RU" b="1" dirty="0"/>
              <a:t>):</a:t>
            </a:r>
            <a:endParaRPr lang="ru-RU" dirty="0"/>
          </a:p>
        </p:txBody>
      </p:sp>
      <p:sp>
        <p:nvSpPr>
          <p:cNvPr id="3" name="Объект 2"/>
          <p:cNvSpPr>
            <a:spLocks noGrp="1"/>
          </p:cNvSpPr>
          <p:nvPr>
            <p:ph idx="1"/>
          </p:nvPr>
        </p:nvSpPr>
        <p:spPr/>
        <p:txBody>
          <a:bodyPr/>
          <a:lstStyle/>
          <a:p>
            <a:r>
              <a:rPr lang="ru-RU" dirty="0" err="1" smtClean="0"/>
              <a:t>Хәвефне</a:t>
            </a:r>
            <a:r>
              <a:rPr lang="ru-RU" dirty="0" smtClean="0"/>
              <a:t> </a:t>
            </a:r>
            <a:r>
              <a:rPr lang="ru-RU" dirty="0" err="1" smtClean="0"/>
              <a:t>модификацияләү</a:t>
            </a:r>
            <a:r>
              <a:rPr lang="ru-RU" dirty="0" smtClean="0"/>
              <a:t> </a:t>
            </a:r>
            <a:r>
              <a:rPr lang="ru-RU" dirty="0" err="1" smtClean="0"/>
              <a:t>буенча</a:t>
            </a:r>
            <a:r>
              <a:rPr lang="ru-RU" dirty="0" smtClean="0"/>
              <a:t> </a:t>
            </a:r>
            <a:r>
              <a:rPr lang="ru-RU" dirty="0" err="1" smtClean="0"/>
              <a:t>чаралар</a:t>
            </a:r>
            <a:r>
              <a:rPr lang="ru-RU" dirty="0" smtClean="0"/>
              <a:t> </a:t>
            </a:r>
            <a:r>
              <a:rPr lang="ru-RU" dirty="0" err="1" smtClean="0"/>
              <a:t>сайлау</a:t>
            </a:r>
            <a:r>
              <a:rPr lang="ru-RU" dirty="0" smtClean="0"/>
              <a:t> </a:t>
            </a:r>
            <a:r>
              <a:rPr lang="ru-RU" dirty="0" err="1" smtClean="0"/>
              <a:t>һәм</a:t>
            </a:r>
            <a:r>
              <a:rPr lang="ru-RU" dirty="0" smtClean="0"/>
              <a:t> </a:t>
            </a:r>
            <a:r>
              <a:rPr lang="ru-RU" dirty="0" err="1" smtClean="0"/>
              <a:t>бу</a:t>
            </a:r>
            <a:r>
              <a:rPr lang="ru-RU" dirty="0" smtClean="0"/>
              <a:t> </a:t>
            </a:r>
            <a:r>
              <a:rPr lang="ru-RU" dirty="0" err="1" smtClean="0"/>
              <a:t>чараларны</a:t>
            </a:r>
            <a:r>
              <a:rPr lang="ru-RU" dirty="0" smtClean="0"/>
              <a:t> </a:t>
            </a:r>
            <a:r>
              <a:rPr lang="ru-RU" dirty="0" err="1" smtClean="0"/>
              <a:t>куллану</a:t>
            </a:r>
            <a:r>
              <a:rPr lang="ru-RU" dirty="0" smtClean="0"/>
              <a:t> процессы. </a:t>
            </a:r>
            <a:r>
              <a:rPr lang="ru-RU" dirty="0"/>
              <a:t>[ISO/IEC </a:t>
            </a:r>
            <a:r>
              <a:rPr lang="ru-RU" dirty="0" err="1"/>
              <a:t>Guide</a:t>
            </a:r>
            <a:r>
              <a:rPr lang="ru-RU" dirty="0"/>
              <a:t> 73:2002] </a:t>
            </a:r>
            <a:r>
              <a:rPr lang="ru-RU" dirty="0" err="1" smtClean="0"/>
              <a:t>һәм</a:t>
            </a:r>
            <a:r>
              <a:rPr lang="ru-RU" dirty="0" smtClean="0"/>
              <a:t> </a:t>
            </a:r>
            <a:r>
              <a:rPr lang="ru-RU" dirty="0"/>
              <a:t>[ГОСТ  Р ИСО/МЭК 17799-2005</a:t>
            </a:r>
            <a:r>
              <a:rPr lang="ru-RU" dirty="0" smtClean="0"/>
              <a:t>.]</a:t>
            </a:r>
          </a:p>
          <a:p>
            <a:r>
              <a:rPr lang="ru-RU" dirty="0" err="1" smtClean="0"/>
              <a:t>Хәвефне</a:t>
            </a:r>
            <a:r>
              <a:rPr lang="ru-RU" dirty="0" smtClean="0"/>
              <a:t> </a:t>
            </a:r>
            <a:r>
              <a:rPr lang="ru-RU" dirty="0" err="1" smtClean="0"/>
              <a:t>эшкәртү</a:t>
            </a:r>
            <a:r>
              <a:rPr lang="ru-RU" dirty="0" smtClean="0"/>
              <a:t> </a:t>
            </a:r>
            <a:r>
              <a:rPr lang="ru-RU" dirty="0" err="1" smtClean="0"/>
              <a:t>үз</a:t>
            </a:r>
            <a:r>
              <a:rPr lang="ru-RU" dirty="0" smtClean="0"/>
              <a:t> </a:t>
            </a:r>
            <a:r>
              <a:rPr lang="ru-RU" dirty="0" err="1" smtClean="0"/>
              <a:t>эченә</a:t>
            </a:r>
            <a:r>
              <a:rPr lang="ru-RU" dirty="0" smtClean="0"/>
              <a:t> </a:t>
            </a:r>
            <a:r>
              <a:rPr lang="ru-RU" dirty="0" err="1" smtClean="0"/>
              <a:t>хәвефне</a:t>
            </a:r>
            <a:r>
              <a:rPr lang="ru-RU" dirty="0" smtClean="0"/>
              <a:t> </a:t>
            </a:r>
            <a:r>
              <a:rPr lang="ru-RU" dirty="0" err="1" smtClean="0"/>
              <a:t>булдырмау</a:t>
            </a:r>
            <a:r>
              <a:rPr lang="ru-RU" dirty="0" smtClean="0"/>
              <a:t>, </a:t>
            </a:r>
            <a:r>
              <a:rPr lang="ru-RU" dirty="0" err="1" smtClean="0"/>
              <a:t>күчерү</a:t>
            </a:r>
            <a:r>
              <a:rPr lang="ru-RU" dirty="0" smtClean="0"/>
              <a:t>, </a:t>
            </a:r>
            <a:r>
              <a:rPr lang="ru-RU" dirty="0" err="1" smtClean="0"/>
              <a:t>киметү</a:t>
            </a:r>
            <a:r>
              <a:rPr lang="ru-RU" dirty="0" smtClean="0"/>
              <a:t> </a:t>
            </a:r>
            <a:r>
              <a:rPr lang="ru-RU" dirty="0" err="1" smtClean="0"/>
              <a:t>һәм</a:t>
            </a:r>
            <a:r>
              <a:rPr lang="ru-RU" dirty="0" smtClean="0"/>
              <a:t> кабул </a:t>
            </a:r>
            <a:r>
              <a:rPr lang="ru-RU" dirty="0" err="1" smtClean="0"/>
              <a:t>итүләрне</a:t>
            </a:r>
            <a:r>
              <a:rPr lang="ru-RU" dirty="0" smtClean="0"/>
              <a:t> ала. </a:t>
            </a:r>
            <a:r>
              <a:rPr lang="ru-RU" dirty="0" err="1" smtClean="0"/>
              <a:t>Хәвефләрне</a:t>
            </a:r>
            <a:r>
              <a:rPr lang="ru-RU" dirty="0" smtClean="0"/>
              <a:t> </a:t>
            </a:r>
            <a:r>
              <a:rPr lang="ru-RU" dirty="0" err="1" smtClean="0"/>
              <a:t>эшкәрткәннән</a:t>
            </a:r>
            <a:r>
              <a:rPr lang="ru-RU" dirty="0" smtClean="0"/>
              <a:t> </a:t>
            </a:r>
            <a:r>
              <a:rPr lang="ru-RU" dirty="0" err="1" smtClean="0"/>
              <a:t>соң</a:t>
            </a:r>
            <a:r>
              <a:rPr lang="ru-RU" dirty="0" smtClean="0"/>
              <a:t> </a:t>
            </a:r>
            <a:r>
              <a:rPr lang="ru-RU" dirty="0" err="1" smtClean="0"/>
              <a:t>калдык</a:t>
            </a:r>
            <a:r>
              <a:rPr lang="ru-RU" dirty="0" smtClean="0"/>
              <a:t> </a:t>
            </a:r>
            <a:r>
              <a:rPr lang="ru-RU" dirty="0" err="1" smtClean="0"/>
              <a:t>хәвефләр</a:t>
            </a:r>
            <a:r>
              <a:rPr lang="ru-RU" dirty="0" smtClean="0"/>
              <a:t> </a:t>
            </a:r>
            <a:r>
              <a:rPr lang="ru-RU" dirty="0" err="1" smtClean="0"/>
              <a:t>калырга</a:t>
            </a:r>
            <a:r>
              <a:rPr lang="ru-RU" dirty="0" smtClean="0"/>
              <a:t> </a:t>
            </a:r>
            <a:r>
              <a:rPr lang="ru-RU" dirty="0" err="1" smtClean="0"/>
              <a:t>мөмкин</a:t>
            </a:r>
            <a:r>
              <a:rPr lang="ru-RU" dirty="0" smtClean="0"/>
              <a:t>.</a:t>
            </a:r>
            <a:endParaRPr lang="ru-RU" dirty="0"/>
          </a:p>
        </p:txBody>
      </p:sp>
    </p:spTree>
    <p:extLst>
      <p:ext uri="{BB962C8B-B14F-4D97-AF65-F5344CB8AC3E}">
        <p14:creationId xmlns:p14="http://schemas.microsoft.com/office/powerpoint/2010/main" val="40185863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err="1" smtClean="0"/>
              <a:t>Саклану</a:t>
            </a:r>
            <a:r>
              <a:rPr lang="ru-RU" sz="2400" b="1" dirty="0" smtClean="0"/>
              <a:t> </a:t>
            </a:r>
            <a:r>
              <a:rPr lang="ru-RU" sz="2400" b="1" dirty="0" err="1" smtClean="0"/>
              <a:t>чарасы</a:t>
            </a:r>
            <a:r>
              <a:rPr lang="ru-RU" sz="2400" b="1" dirty="0" smtClean="0"/>
              <a:t> - </a:t>
            </a:r>
            <a:r>
              <a:rPr lang="ru-RU" sz="2400" b="1" dirty="0"/>
              <a:t>Защитная мера </a:t>
            </a:r>
            <a:r>
              <a:rPr lang="ru-RU" sz="2400" b="1" dirty="0" smtClean="0"/>
              <a:t>(яки </a:t>
            </a:r>
            <a:r>
              <a:rPr lang="ru-RU" sz="2400" b="1" dirty="0"/>
              <a:t>мера защиты, контрмера, мера контроля)</a:t>
            </a:r>
          </a:p>
        </p:txBody>
      </p:sp>
      <p:sp>
        <p:nvSpPr>
          <p:cNvPr id="3" name="Объект 2"/>
          <p:cNvSpPr>
            <a:spLocks noGrp="1"/>
          </p:cNvSpPr>
          <p:nvPr>
            <p:ph idx="1"/>
          </p:nvPr>
        </p:nvSpPr>
        <p:spPr/>
        <p:txBody>
          <a:bodyPr/>
          <a:lstStyle/>
          <a:p>
            <a:r>
              <a:rPr lang="ru-RU" dirty="0" err="1" smtClean="0"/>
              <a:t>Хәвефне</a:t>
            </a:r>
            <a:r>
              <a:rPr lang="ru-RU" dirty="0" smtClean="0"/>
              <a:t> </a:t>
            </a:r>
            <a:r>
              <a:rPr lang="ru-RU" dirty="0" err="1" smtClean="0"/>
              <a:t>киметү</a:t>
            </a:r>
            <a:r>
              <a:rPr lang="ru-RU" dirty="0" smtClean="0"/>
              <a:t> </a:t>
            </a:r>
            <a:r>
              <a:rPr lang="ru-RU" dirty="0" err="1" smtClean="0"/>
              <a:t>өчен</a:t>
            </a:r>
            <a:r>
              <a:rPr lang="ru-RU" dirty="0" smtClean="0"/>
              <a:t> </a:t>
            </a:r>
            <a:r>
              <a:rPr lang="ru-RU" dirty="0" err="1" smtClean="0"/>
              <a:t>файдаланылучы</a:t>
            </a:r>
            <a:r>
              <a:rPr lang="ru-RU" dirty="0" smtClean="0"/>
              <a:t> чара </a:t>
            </a:r>
            <a:r>
              <a:rPr lang="ru-RU" dirty="0"/>
              <a:t>[</a:t>
            </a:r>
            <a:r>
              <a:rPr lang="ru-RU" b="1" dirty="0"/>
              <a:t> </a:t>
            </a:r>
            <a:r>
              <a:rPr lang="ru-RU" dirty="0"/>
              <a:t>ГОСТ Р 51898-2002, </a:t>
            </a:r>
            <a:r>
              <a:rPr lang="en-US" dirty="0"/>
              <a:t>ISO</a:t>
            </a:r>
            <a:r>
              <a:rPr lang="ru-RU" dirty="0"/>
              <a:t>/</a:t>
            </a:r>
            <a:r>
              <a:rPr lang="en-US" dirty="0"/>
              <a:t>IEC Guide</a:t>
            </a:r>
            <a:r>
              <a:rPr lang="ru-RU" dirty="0"/>
              <a:t> 51</a:t>
            </a:r>
            <a:r>
              <a:rPr lang="ru-RU" dirty="0" smtClean="0"/>
              <a:t>].</a:t>
            </a:r>
          </a:p>
          <a:p>
            <a:r>
              <a:rPr lang="ru-RU" dirty="0" err="1" smtClean="0"/>
              <a:t>Башкача</a:t>
            </a:r>
            <a:r>
              <a:rPr lang="ru-RU" dirty="0" smtClean="0"/>
              <a:t>: </a:t>
            </a:r>
            <a:r>
              <a:rPr lang="ru-RU" b="1" dirty="0" err="1" smtClean="0"/>
              <a:t>саклану</a:t>
            </a:r>
            <a:r>
              <a:rPr lang="ru-RU" b="1" dirty="0" smtClean="0"/>
              <a:t> </a:t>
            </a:r>
            <a:r>
              <a:rPr lang="ru-RU" b="1" dirty="0" err="1" smtClean="0"/>
              <a:t>чарасы</a:t>
            </a:r>
            <a:r>
              <a:rPr lang="ru-RU" b="1" dirty="0" smtClean="0"/>
              <a:t> </a:t>
            </a:r>
            <a:r>
              <a:rPr lang="ru-RU" dirty="0" smtClean="0"/>
              <a:t>- </a:t>
            </a:r>
            <a:r>
              <a:rPr lang="ru-RU" b="1" dirty="0"/>
              <a:t>защитная мера (</a:t>
            </a:r>
            <a:r>
              <a:rPr lang="ru-RU" b="1" dirty="0" err="1"/>
              <a:t>safeguard</a:t>
            </a:r>
            <a:r>
              <a:rPr lang="ru-RU" b="1" dirty="0" smtClean="0"/>
              <a:t>): </a:t>
            </a:r>
            <a:r>
              <a:rPr lang="ru-RU" dirty="0" err="1" smtClean="0"/>
              <a:t>хәвефне</a:t>
            </a:r>
            <a:r>
              <a:rPr lang="ru-RU" dirty="0" smtClean="0"/>
              <a:t> </a:t>
            </a:r>
            <a:r>
              <a:rPr lang="ru-RU" dirty="0" err="1" smtClean="0"/>
              <a:t>эшкәртүнең</a:t>
            </a:r>
            <a:r>
              <a:rPr lang="ru-RU" dirty="0" smtClean="0"/>
              <a:t> кабул </a:t>
            </a:r>
            <a:r>
              <a:rPr lang="ru-RU" dirty="0" err="1" smtClean="0"/>
              <a:t>ителгән</a:t>
            </a:r>
            <a:r>
              <a:rPr lang="ru-RU" dirty="0" smtClean="0"/>
              <a:t> </a:t>
            </a:r>
            <a:r>
              <a:rPr lang="ru-RU" dirty="0" err="1" smtClean="0"/>
              <a:t>практикасы</a:t>
            </a:r>
            <a:r>
              <a:rPr lang="ru-RU" dirty="0" smtClean="0"/>
              <a:t>, </a:t>
            </a:r>
            <a:r>
              <a:rPr lang="ru-RU" dirty="0" err="1" smtClean="0"/>
              <a:t>процедурасы</a:t>
            </a:r>
            <a:r>
              <a:rPr lang="ru-RU" dirty="0" smtClean="0"/>
              <a:t> </a:t>
            </a:r>
            <a:r>
              <a:rPr lang="ru-RU" dirty="0" err="1" smtClean="0"/>
              <a:t>яисә</a:t>
            </a:r>
            <a:r>
              <a:rPr lang="ru-RU" dirty="0" smtClean="0"/>
              <a:t> механизмы</a:t>
            </a:r>
            <a:endParaRPr lang="ru-RU" dirty="0"/>
          </a:p>
        </p:txBody>
      </p:sp>
    </p:spTree>
    <p:extLst>
      <p:ext uri="{BB962C8B-B14F-4D97-AF65-F5344CB8AC3E}">
        <p14:creationId xmlns:p14="http://schemas.microsoft.com/office/powerpoint/2010/main" val="10062257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8229600" cy="1143000"/>
          </a:xfrm>
        </p:spPr>
        <p:txBody>
          <a:bodyPr>
            <a:normAutofit/>
          </a:bodyPr>
          <a:lstStyle/>
          <a:p>
            <a:r>
              <a:rPr lang="ru-RU" sz="3200" b="1" dirty="0" smtClean="0"/>
              <a:t>Базовые </a:t>
            </a:r>
            <a:r>
              <a:rPr lang="ru-RU" sz="3200" b="1" dirty="0"/>
              <a:t>защитные </a:t>
            </a:r>
            <a:r>
              <a:rPr lang="ru-RU" sz="3200" b="1" dirty="0" smtClean="0"/>
              <a:t>мер –</a:t>
            </a:r>
            <a:r>
              <a:rPr lang="ru-RU" sz="3200" b="1" dirty="0" err="1" smtClean="0"/>
              <a:t>Төп</a:t>
            </a:r>
            <a:r>
              <a:rPr lang="ru-RU" sz="3200" b="1" dirty="0" smtClean="0"/>
              <a:t> (база) </a:t>
            </a:r>
            <a:r>
              <a:rPr lang="ru-RU" sz="3200" b="1" dirty="0" err="1"/>
              <a:t>саклану</a:t>
            </a:r>
            <a:r>
              <a:rPr lang="ru-RU" sz="3200" b="1" dirty="0"/>
              <a:t> </a:t>
            </a:r>
            <a:r>
              <a:rPr lang="ru-RU" sz="3200" b="1" dirty="0" err="1"/>
              <a:t>чаралары</a:t>
            </a:r>
            <a:r>
              <a:rPr lang="ru-RU" sz="3200" b="1" dirty="0"/>
              <a:t> </a:t>
            </a:r>
            <a:r>
              <a:rPr lang="ru-RU" sz="3200" b="1" dirty="0" smtClean="0"/>
              <a:t> </a:t>
            </a:r>
            <a:r>
              <a:rPr lang="ru-RU" sz="3200" b="1" dirty="0"/>
              <a:t>(</a:t>
            </a:r>
            <a:r>
              <a:rPr lang="ru-RU" sz="3200" b="1" dirty="0" err="1"/>
              <a:t>baseline</a:t>
            </a:r>
            <a:r>
              <a:rPr lang="ru-RU" sz="3200" b="1" dirty="0"/>
              <a:t> </a:t>
            </a:r>
            <a:r>
              <a:rPr lang="ru-RU" sz="3200" b="1" dirty="0" err="1"/>
              <a:t>controls</a:t>
            </a:r>
            <a:r>
              <a:rPr lang="ru-RU" sz="3200" b="1" dirty="0"/>
              <a:t>):</a:t>
            </a:r>
            <a:r>
              <a:rPr lang="ru-RU" sz="3200" dirty="0"/>
              <a:t> </a:t>
            </a:r>
          </a:p>
        </p:txBody>
      </p:sp>
      <p:sp>
        <p:nvSpPr>
          <p:cNvPr id="3" name="Объект 2"/>
          <p:cNvSpPr>
            <a:spLocks noGrp="1"/>
          </p:cNvSpPr>
          <p:nvPr>
            <p:ph idx="1"/>
          </p:nvPr>
        </p:nvSpPr>
        <p:spPr/>
        <p:txBody>
          <a:bodyPr>
            <a:normAutofit fontScale="92500" lnSpcReduction="20000"/>
          </a:bodyPr>
          <a:lstStyle/>
          <a:p>
            <a:r>
              <a:rPr lang="ru-RU" dirty="0" err="1"/>
              <a:t>Оешма</a:t>
            </a:r>
            <a:r>
              <a:rPr lang="ru-RU" dirty="0"/>
              <a:t> </a:t>
            </a:r>
            <a:r>
              <a:rPr lang="ru-RU" dirty="0" err="1"/>
              <a:t>яисә</a:t>
            </a:r>
            <a:r>
              <a:rPr lang="ru-RU" dirty="0"/>
              <a:t> система </a:t>
            </a:r>
            <a:r>
              <a:rPr lang="ru-RU" dirty="0" err="1"/>
              <a:t>өчен</a:t>
            </a:r>
            <a:r>
              <a:rPr lang="ru-RU" dirty="0"/>
              <a:t> </a:t>
            </a:r>
            <a:r>
              <a:rPr lang="ru-RU" dirty="0" err="1"/>
              <a:t>билгеләнгән</a:t>
            </a:r>
            <a:r>
              <a:rPr lang="ru-RU" dirty="0"/>
              <a:t> </a:t>
            </a:r>
            <a:r>
              <a:rPr lang="ru-RU" dirty="0" err="1"/>
              <a:t>саклану</a:t>
            </a:r>
            <a:r>
              <a:rPr lang="ru-RU" dirty="0"/>
              <a:t> </a:t>
            </a:r>
            <a:r>
              <a:rPr lang="ru-RU" dirty="0" err="1"/>
              <a:t>чараларының</a:t>
            </a:r>
            <a:r>
              <a:rPr lang="ru-RU" dirty="0"/>
              <a:t> </a:t>
            </a:r>
            <a:r>
              <a:rPr lang="ru-RU" dirty="0" err="1"/>
              <a:t>минималь</a:t>
            </a:r>
            <a:r>
              <a:rPr lang="ru-RU" dirty="0"/>
              <a:t> </a:t>
            </a:r>
            <a:r>
              <a:rPr lang="ru-RU" dirty="0" err="1"/>
              <a:t>җыелмасы</a:t>
            </a:r>
            <a:r>
              <a:rPr lang="ru-RU" dirty="0"/>
              <a:t> .[ГОСТ Р ИСО/МЭК 13335-1]. </a:t>
            </a:r>
            <a:r>
              <a:rPr lang="ru-RU" dirty="0" err="1"/>
              <a:t>Алар</a:t>
            </a:r>
            <a:r>
              <a:rPr lang="ru-RU" dirty="0"/>
              <a:t> </a:t>
            </a:r>
            <a:r>
              <a:rPr lang="ru-RU" dirty="0" err="1"/>
              <a:t>информацион</a:t>
            </a:r>
            <a:r>
              <a:rPr lang="ru-RU" dirty="0"/>
              <a:t> </a:t>
            </a:r>
            <a:r>
              <a:rPr lang="ru-RU" dirty="0" err="1"/>
              <a:t>системалар</a:t>
            </a:r>
            <a:r>
              <a:rPr lang="ru-RU" dirty="0"/>
              <a:t> </a:t>
            </a:r>
            <a:r>
              <a:rPr lang="ru-RU" dirty="0" err="1"/>
              <a:t>өчен</a:t>
            </a:r>
            <a:r>
              <a:rPr lang="ru-RU" dirty="0"/>
              <a:t> </a:t>
            </a:r>
            <a:r>
              <a:rPr lang="ru-RU" dirty="0" err="1"/>
              <a:t>саклыкның</a:t>
            </a:r>
            <a:r>
              <a:rPr lang="ru-RU" dirty="0"/>
              <a:t> </a:t>
            </a:r>
            <a:r>
              <a:rPr lang="ru-RU" dirty="0" err="1"/>
              <a:t>мәҗбүри</a:t>
            </a:r>
            <a:r>
              <a:rPr lang="ru-RU" dirty="0"/>
              <a:t> </a:t>
            </a:r>
            <a:r>
              <a:rPr lang="ru-RU" dirty="0" err="1"/>
              <a:t>минималь</a:t>
            </a:r>
            <a:r>
              <a:rPr lang="ru-RU" dirty="0"/>
              <a:t> </a:t>
            </a:r>
            <a:r>
              <a:rPr lang="ru-RU" dirty="0" err="1"/>
              <a:t>дәрәҗәсе</a:t>
            </a:r>
            <a:r>
              <a:rPr lang="ru-RU" dirty="0"/>
              <a:t> – </a:t>
            </a:r>
            <a:r>
              <a:rPr lang="ru-RU" dirty="0" err="1"/>
              <a:t>төп</a:t>
            </a:r>
            <a:r>
              <a:rPr lang="ru-RU" dirty="0"/>
              <a:t> </a:t>
            </a:r>
            <a:r>
              <a:rPr lang="ru-RU" dirty="0" err="1"/>
              <a:t>куркынычсызлык</a:t>
            </a:r>
            <a:r>
              <a:rPr lang="ru-RU" dirty="0"/>
              <a:t> </a:t>
            </a:r>
            <a:r>
              <a:rPr lang="ru-RU" dirty="0" err="1"/>
              <a:t>дәрәҗәсенә</a:t>
            </a:r>
            <a:r>
              <a:rPr lang="ru-RU" dirty="0"/>
              <a:t> (</a:t>
            </a:r>
            <a:r>
              <a:rPr lang="en-US" dirty="0"/>
              <a:t>Baseline Security</a:t>
            </a:r>
            <a:r>
              <a:rPr lang="ru-RU" dirty="0"/>
              <a:t>) туры </a:t>
            </a:r>
            <a:r>
              <a:rPr lang="ru-RU" dirty="0" err="1"/>
              <a:t>килә</a:t>
            </a:r>
            <a:r>
              <a:rPr lang="ru-RU" dirty="0"/>
              <a:t>. </a:t>
            </a:r>
            <a:r>
              <a:rPr lang="ru-RU" dirty="0" err="1"/>
              <a:t>Күп</a:t>
            </a:r>
            <a:r>
              <a:rPr lang="ru-RU" dirty="0"/>
              <a:t> </a:t>
            </a:r>
            <a:r>
              <a:rPr lang="ru-RU" dirty="0" err="1"/>
              <a:t>илләрдә</a:t>
            </a:r>
            <a:r>
              <a:rPr lang="ru-RU" dirty="0"/>
              <a:t>  </a:t>
            </a:r>
            <a:r>
              <a:rPr lang="ru-RU" dirty="0" err="1"/>
              <a:t>бу</a:t>
            </a:r>
            <a:r>
              <a:rPr lang="ru-RU" dirty="0"/>
              <a:t> </a:t>
            </a:r>
            <a:r>
              <a:rPr lang="ru-RU" dirty="0" err="1"/>
              <a:t>дәрәҗәгә</a:t>
            </a:r>
            <a:r>
              <a:rPr lang="ru-RU" dirty="0"/>
              <a:t> туры </a:t>
            </a:r>
            <a:r>
              <a:rPr lang="ru-RU" dirty="0" err="1"/>
              <a:t>килүче</a:t>
            </a:r>
            <a:r>
              <a:rPr lang="ru-RU" dirty="0"/>
              <a:t> </a:t>
            </a:r>
            <a:r>
              <a:rPr lang="ru-RU" dirty="0" err="1"/>
              <a:t>саклык</a:t>
            </a:r>
            <a:r>
              <a:rPr lang="ru-RU" dirty="0"/>
              <a:t> </a:t>
            </a:r>
            <a:r>
              <a:rPr lang="ru-RU" dirty="0" err="1"/>
              <a:t>чаралары</a:t>
            </a:r>
            <a:r>
              <a:rPr lang="ru-RU" dirty="0"/>
              <a:t> </a:t>
            </a:r>
            <a:r>
              <a:rPr lang="ru-RU" dirty="0" err="1"/>
              <a:t>системасына</a:t>
            </a:r>
            <a:r>
              <a:rPr lang="ru-RU" dirty="0"/>
              <a:t> </a:t>
            </a:r>
            <a:r>
              <a:rPr lang="ru-RU" dirty="0" err="1"/>
              <a:t>таләпләр</a:t>
            </a:r>
            <a:r>
              <a:rPr lang="ru-RU" dirty="0"/>
              <a:t> </a:t>
            </a:r>
            <a:r>
              <a:rPr lang="ru-RU" dirty="0" err="1"/>
              <a:t>билгеләнгән</a:t>
            </a:r>
            <a:r>
              <a:rPr lang="ru-RU" dirty="0"/>
              <a:t>. </a:t>
            </a:r>
            <a:r>
              <a:rPr lang="ru-RU" dirty="0" err="1"/>
              <a:t>Мәсәлән</a:t>
            </a:r>
            <a:r>
              <a:rPr lang="ru-RU" dirty="0"/>
              <a:t>, </a:t>
            </a:r>
            <a:r>
              <a:rPr lang="en-US" dirty="0"/>
              <a:t>CCTA Baseline security survey- </a:t>
            </a:r>
            <a:r>
              <a:rPr lang="ru-RU" dirty="0" err="1"/>
              <a:t>Бөекбритания</a:t>
            </a:r>
            <a:r>
              <a:rPr lang="en-US" dirty="0"/>
              <a:t>, BSI IT-</a:t>
            </a:r>
            <a:r>
              <a:rPr lang="en-US" dirty="0" err="1"/>
              <a:t>Grundschutz</a:t>
            </a:r>
            <a:r>
              <a:rPr lang="en-US" dirty="0"/>
              <a:t>  – </a:t>
            </a:r>
            <a:r>
              <a:rPr lang="ru-RU" dirty="0"/>
              <a:t>Германия</a:t>
            </a:r>
            <a:r>
              <a:rPr lang="en-US" dirty="0"/>
              <a:t>, ISACA, </a:t>
            </a:r>
            <a:r>
              <a:rPr lang="tt-RU" dirty="0"/>
              <a:t>һ.б.ш.</a:t>
            </a:r>
            <a:endParaRPr lang="ru-RU" dirty="0"/>
          </a:p>
          <a:p>
            <a:endParaRPr lang="ru-RU" dirty="0"/>
          </a:p>
        </p:txBody>
      </p:sp>
    </p:spTree>
    <p:extLst>
      <p:ext uri="{BB962C8B-B14F-4D97-AF65-F5344CB8AC3E}">
        <p14:creationId xmlns:p14="http://schemas.microsoft.com/office/powerpoint/2010/main" val="42559849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692696"/>
            <a:ext cx="8229600" cy="5433467"/>
          </a:xfrm>
        </p:spPr>
        <p:txBody>
          <a:bodyPr/>
          <a:lstStyle/>
          <a:p>
            <a:r>
              <a:rPr lang="ru-RU" dirty="0" smtClean="0"/>
              <a:t>База </a:t>
            </a:r>
            <a:r>
              <a:rPr lang="ru-RU" dirty="0" err="1" smtClean="0"/>
              <a:t>саклану</a:t>
            </a:r>
            <a:r>
              <a:rPr lang="ru-RU" dirty="0" smtClean="0"/>
              <a:t> </a:t>
            </a:r>
            <a:r>
              <a:rPr lang="ru-RU" dirty="0" err="1" smtClean="0"/>
              <a:t>контрчаралары</a:t>
            </a:r>
            <a:r>
              <a:rPr lang="ru-RU" dirty="0" smtClean="0"/>
              <a:t> </a:t>
            </a:r>
            <a:r>
              <a:rPr lang="ru-RU" dirty="0" err="1" smtClean="0"/>
              <a:t>иң</a:t>
            </a:r>
            <a:r>
              <a:rPr lang="ru-RU" dirty="0" smtClean="0"/>
              <a:t> </a:t>
            </a:r>
            <a:r>
              <a:rPr lang="ru-RU" dirty="0" err="1" smtClean="0"/>
              <a:t>киң</a:t>
            </a:r>
            <a:r>
              <a:rPr lang="ru-RU" dirty="0" smtClean="0"/>
              <a:t> </a:t>
            </a:r>
            <a:r>
              <a:rPr lang="ru-RU" dirty="0" err="1" smtClean="0"/>
              <a:t>таралган</a:t>
            </a:r>
            <a:r>
              <a:rPr lang="ru-RU" dirty="0" smtClean="0"/>
              <a:t> </a:t>
            </a:r>
            <a:r>
              <a:rPr lang="ru-RU" dirty="0" err="1" smtClean="0"/>
              <a:t>хәвефләрдән</a:t>
            </a:r>
            <a:r>
              <a:rPr lang="ru-RU" dirty="0" smtClean="0"/>
              <a:t> (</a:t>
            </a:r>
            <a:r>
              <a:rPr lang="ru-RU" dirty="0" err="1" smtClean="0"/>
              <a:t>вируслар</a:t>
            </a:r>
            <a:r>
              <a:rPr lang="ru-RU" dirty="0" smtClean="0"/>
              <a:t>, </a:t>
            </a:r>
            <a:r>
              <a:rPr lang="ru-RU" dirty="0" err="1" smtClean="0"/>
              <a:t>җиһазларның</a:t>
            </a:r>
            <a:r>
              <a:rPr lang="ru-RU" dirty="0" smtClean="0"/>
              <a:t> </a:t>
            </a:r>
            <a:r>
              <a:rPr lang="ru-RU" dirty="0" err="1" smtClean="0"/>
              <a:t>сафтан</a:t>
            </a:r>
            <a:r>
              <a:rPr lang="ru-RU" dirty="0" smtClean="0"/>
              <a:t> </a:t>
            </a:r>
            <a:r>
              <a:rPr lang="ru-RU" dirty="0" err="1" smtClean="0"/>
              <a:t>чыгуы</a:t>
            </a:r>
            <a:r>
              <a:rPr lang="ru-RU" dirty="0" smtClean="0"/>
              <a:t>, </a:t>
            </a:r>
            <a:r>
              <a:rPr lang="ru-RU" dirty="0" err="1" smtClean="0"/>
              <a:t>рөхсәт</a:t>
            </a:r>
            <a:r>
              <a:rPr lang="ru-RU" dirty="0" smtClean="0"/>
              <a:t> </a:t>
            </a:r>
            <a:r>
              <a:rPr lang="ru-RU" dirty="0" err="1" smtClean="0"/>
              <a:t>ителмәгән</a:t>
            </a:r>
            <a:r>
              <a:rPr lang="ru-RU" dirty="0" smtClean="0"/>
              <a:t> (</a:t>
            </a:r>
            <a:r>
              <a:rPr lang="ru-RU" dirty="0" err="1" smtClean="0"/>
              <a:t>санкцияләнмәгән</a:t>
            </a:r>
            <a:r>
              <a:rPr lang="ru-RU" dirty="0" smtClean="0"/>
              <a:t>) </a:t>
            </a:r>
            <a:r>
              <a:rPr lang="ru-RU" dirty="0" err="1" smtClean="0"/>
              <a:t>керү</a:t>
            </a:r>
            <a:r>
              <a:rPr lang="ru-RU" dirty="0" smtClean="0"/>
              <a:t> </a:t>
            </a:r>
            <a:r>
              <a:rPr lang="ru-RU" dirty="0" err="1" smtClean="0"/>
              <a:t>һ.б</a:t>
            </a:r>
            <a:r>
              <a:rPr lang="ru-RU" dirty="0" smtClean="0"/>
              <a:t>. </a:t>
            </a:r>
            <a:r>
              <a:rPr lang="ru-RU" dirty="0" err="1" smtClean="0"/>
              <a:t>саклану</a:t>
            </a:r>
            <a:r>
              <a:rPr lang="ru-RU" dirty="0" smtClean="0"/>
              <a:t> </a:t>
            </a:r>
            <a:r>
              <a:rPr lang="ru-RU" dirty="0" err="1" smtClean="0"/>
              <a:t>өчен</a:t>
            </a:r>
            <a:r>
              <a:rPr lang="ru-RU" dirty="0" smtClean="0"/>
              <a:t> </a:t>
            </a:r>
            <a:r>
              <a:rPr lang="ru-RU" dirty="0" err="1" smtClean="0"/>
              <a:t>хезмәт</a:t>
            </a:r>
            <a:r>
              <a:rPr lang="ru-RU" dirty="0" smtClean="0"/>
              <a:t> </a:t>
            </a:r>
            <a:r>
              <a:rPr lang="ru-RU" dirty="0" err="1" smtClean="0"/>
              <a:t>итә</a:t>
            </a:r>
            <a:r>
              <a:rPr lang="ru-RU" dirty="0" smtClean="0"/>
              <a:t>.</a:t>
            </a:r>
            <a:endParaRPr lang="ru-RU" dirty="0"/>
          </a:p>
        </p:txBody>
      </p:sp>
    </p:spTree>
    <p:extLst>
      <p:ext uri="{BB962C8B-B14F-4D97-AF65-F5344CB8AC3E}">
        <p14:creationId xmlns:p14="http://schemas.microsoft.com/office/powerpoint/2010/main" val="12427418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548680"/>
            <a:ext cx="8229600" cy="5577483"/>
          </a:xfrm>
        </p:spPr>
        <p:txBody>
          <a:bodyPr/>
          <a:lstStyle/>
          <a:p>
            <a:r>
              <a:rPr lang="ru-RU" dirty="0" err="1" smtClean="0"/>
              <a:t>Гомум</a:t>
            </a:r>
            <a:r>
              <a:rPr lang="ru-RU" dirty="0" smtClean="0"/>
              <a:t> </a:t>
            </a:r>
            <a:r>
              <a:rPr lang="ru-RU" dirty="0" err="1" smtClean="0"/>
              <a:t>алганда</a:t>
            </a:r>
            <a:r>
              <a:rPr lang="ru-RU" dirty="0" smtClean="0"/>
              <a:t> контроль </a:t>
            </a:r>
            <a:r>
              <a:rPr lang="ru-RU" dirty="0" err="1" smtClean="0"/>
              <a:t>чаралары</a:t>
            </a:r>
            <a:r>
              <a:rPr lang="ru-RU" dirty="0" smtClean="0"/>
              <a:t> </a:t>
            </a:r>
            <a:r>
              <a:rPr lang="ru-RU" dirty="0" err="1" smtClean="0"/>
              <a:t>түбәндәгеләрнең</a:t>
            </a:r>
            <a:r>
              <a:rPr lang="ru-RU" dirty="0" smtClean="0"/>
              <a:t> </a:t>
            </a:r>
            <a:r>
              <a:rPr lang="ru-RU" dirty="0" err="1" smtClean="0"/>
              <a:t>берсен</a:t>
            </a:r>
            <a:r>
              <a:rPr lang="ru-RU" dirty="0" smtClean="0"/>
              <a:t> </a:t>
            </a:r>
            <a:r>
              <a:rPr lang="ru-RU" dirty="0" err="1" smtClean="0"/>
              <a:t>яисә</a:t>
            </a:r>
            <a:r>
              <a:rPr lang="ru-RU" dirty="0" smtClean="0"/>
              <a:t> </a:t>
            </a:r>
            <a:r>
              <a:rPr lang="ru-RU" dirty="0" err="1" smtClean="0"/>
              <a:t>берничәсен</a:t>
            </a:r>
            <a:r>
              <a:rPr lang="ru-RU" dirty="0" smtClean="0"/>
              <a:t> </a:t>
            </a:r>
            <a:r>
              <a:rPr lang="ru-RU" dirty="0" err="1" smtClean="0"/>
              <a:t>тәэмин</a:t>
            </a:r>
            <a:r>
              <a:rPr lang="ru-RU" dirty="0" smtClean="0"/>
              <a:t> </a:t>
            </a:r>
            <a:r>
              <a:rPr lang="ru-RU" dirty="0" err="1" smtClean="0"/>
              <a:t>итә</a:t>
            </a:r>
            <a:r>
              <a:rPr lang="ru-RU" dirty="0" smtClean="0"/>
              <a:t> ала: </a:t>
            </a:r>
            <a:r>
              <a:rPr lang="ru-RU" dirty="0" err="1" smtClean="0"/>
              <a:t>кисәтү</a:t>
            </a:r>
            <a:r>
              <a:rPr lang="ru-RU" dirty="0" smtClean="0"/>
              <a:t>, </a:t>
            </a:r>
            <a:r>
              <a:rPr lang="ru-RU" dirty="0" err="1" smtClean="0"/>
              <a:t>тотып</a:t>
            </a:r>
            <a:r>
              <a:rPr lang="ru-RU" dirty="0" smtClean="0"/>
              <a:t> тору (сдерживание), табу (обнаружение), </a:t>
            </a:r>
            <a:r>
              <a:rPr lang="ru-RU" dirty="0" err="1" smtClean="0"/>
              <a:t>хәвефне</a:t>
            </a:r>
            <a:r>
              <a:rPr lang="ru-RU" dirty="0" smtClean="0"/>
              <a:t> </a:t>
            </a:r>
            <a:r>
              <a:rPr lang="ru-RU" dirty="0" err="1" smtClean="0"/>
              <a:t>киметү</a:t>
            </a:r>
            <a:r>
              <a:rPr lang="ru-RU" dirty="0" smtClean="0"/>
              <a:t>, </a:t>
            </a:r>
            <a:r>
              <a:rPr lang="ru-RU" dirty="0" err="1" smtClean="0"/>
              <a:t>системаның</a:t>
            </a:r>
            <a:r>
              <a:rPr lang="ru-RU" dirty="0" smtClean="0"/>
              <a:t> </a:t>
            </a:r>
            <a:r>
              <a:rPr lang="ru-RU" dirty="0" err="1" smtClean="0"/>
              <a:t>эшчәнлеген</a:t>
            </a:r>
            <a:r>
              <a:rPr lang="ru-RU" dirty="0" smtClean="0"/>
              <a:t> </a:t>
            </a:r>
            <a:r>
              <a:rPr lang="ru-RU" dirty="0" err="1" smtClean="0"/>
              <a:t>тергезү</a:t>
            </a:r>
            <a:r>
              <a:rPr lang="ru-RU" dirty="0" smtClean="0"/>
              <a:t>, </a:t>
            </a:r>
            <a:r>
              <a:rPr lang="ru-RU" dirty="0" err="1" smtClean="0"/>
              <a:t>төзәтү</a:t>
            </a:r>
            <a:r>
              <a:rPr lang="ru-RU" dirty="0" smtClean="0"/>
              <a:t>, мониторинг, информация (</a:t>
            </a:r>
            <a:r>
              <a:rPr lang="ru-RU" dirty="0" err="1" smtClean="0"/>
              <a:t>мәгълүмат</a:t>
            </a:r>
            <a:r>
              <a:rPr lang="ru-RU" dirty="0" smtClean="0"/>
              <a:t>) </a:t>
            </a:r>
            <a:r>
              <a:rPr lang="ru-RU" dirty="0" err="1" smtClean="0"/>
              <a:t>бирү</a:t>
            </a:r>
            <a:endParaRPr lang="ru-RU" dirty="0"/>
          </a:p>
        </p:txBody>
      </p:sp>
    </p:spTree>
    <p:extLst>
      <p:ext uri="{BB962C8B-B14F-4D97-AF65-F5344CB8AC3E}">
        <p14:creationId xmlns:p14="http://schemas.microsoft.com/office/powerpoint/2010/main" val="15176660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620688"/>
            <a:ext cx="8229600" cy="5505475"/>
          </a:xfrm>
        </p:spPr>
        <p:txBody>
          <a:bodyPr/>
          <a:lstStyle/>
          <a:p>
            <a:r>
              <a:rPr lang="ru-RU" dirty="0" err="1" smtClean="0"/>
              <a:t>Саклану</a:t>
            </a:r>
            <a:r>
              <a:rPr lang="ru-RU" dirty="0" smtClean="0"/>
              <a:t> </a:t>
            </a:r>
            <a:r>
              <a:rPr lang="ru-RU" dirty="0" err="1" smtClean="0"/>
              <a:t>чаралары</a:t>
            </a:r>
            <a:r>
              <a:rPr lang="ru-RU" dirty="0" smtClean="0"/>
              <a:t> </a:t>
            </a:r>
            <a:r>
              <a:rPr lang="ru-RU" dirty="0" err="1" smtClean="0"/>
              <a:t>калаулы</a:t>
            </a:r>
            <a:r>
              <a:rPr lang="ru-RU" dirty="0" smtClean="0"/>
              <a:t>, </a:t>
            </a:r>
            <a:r>
              <a:rPr lang="ru-RU" dirty="0" err="1" smtClean="0"/>
              <a:t>тармаклы</a:t>
            </a:r>
            <a:r>
              <a:rPr lang="ru-RU" dirty="0" smtClean="0"/>
              <a:t> </a:t>
            </a:r>
            <a:r>
              <a:rPr lang="ru-RU" dirty="0" err="1" smtClean="0"/>
              <a:t>структурага</a:t>
            </a:r>
            <a:r>
              <a:rPr lang="ru-RU" dirty="0" smtClean="0"/>
              <a:t> </a:t>
            </a:r>
            <a:r>
              <a:rPr lang="ru-RU" dirty="0" err="1" smtClean="0"/>
              <a:t>ия</a:t>
            </a:r>
            <a:r>
              <a:rPr lang="ru-RU" dirty="0" smtClean="0"/>
              <a:t> </a:t>
            </a:r>
            <a:r>
              <a:rPr lang="ru-RU" dirty="0" err="1" smtClean="0"/>
              <a:t>һәм</a:t>
            </a:r>
            <a:r>
              <a:rPr lang="ru-RU" dirty="0" smtClean="0"/>
              <a:t> </a:t>
            </a:r>
            <a:r>
              <a:rPr lang="ru-RU" dirty="0" err="1" smtClean="0"/>
              <a:t>өске</a:t>
            </a:r>
            <a:r>
              <a:rPr lang="ru-RU" dirty="0" smtClean="0"/>
              <a:t> </a:t>
            </a:r>
            <a:r>
              <a:rPr lang="ru-RU" dirty="0" err="1" smtClean="0"/>
              <a:t>катта</a:t>
            </a:r>
            <a:r>
              <a:rPr lang="ru-RU" dirty="0" smtClean="0"/>
              <a:t> </a:t>
            </a:r>
            <a:r>
              <a:rPr lang="ru-RU" dirty="0" err="1" smtClean="0"/>
              <a:t>оештыру</a:t>
            </a:r>
            <a:r>
              <a:rPr lang="ru-RU" dirty="0" smtClean="0"/>
              <a:t> (</a:t>
            </a:r>
            <a:r>
              <a:rPr lang="ru-RU" dirty="0" err="1" smtClean="0"/>
              <a:t>организацион</a:t>
            </a:r>
            <a:r>
              <a:rPr lang="ru-RU" dirty="0" smtClean="0"/>
              <a:t>) </a:t>
            </a:r>
            <a:r>
              <a:rPr lang="ru-RU" dirty="0" err="1" smtClean="0"/>
              <a:t>һәм</a:t>
            </a:r>
            <a:r>
              <a:rPr lang="ru-RU" dirty="0" smtClean="0"/>
              <a:t> </a:t>
            </a:r>
            <a:r>
              <a:rPr lang="ru-RU" dirty="0" err="1" smtClean="0"/>
              <a:t>програм</a:t>
            </a:r>
            <a:r>
              <a:rPr lang="ru-RU" dirty="0" smtClean="0"/>
              <a:t>-техник </a:t>
            </a:r>
            <a:r>
              <a:rPr lang="ru-RU" dirty="0" err="1" smtClean="0"/>
              <a:t>чараларга</a:t>
            </a:r>
            <a:r>
              <a:rPr lang="ru-RU" dirty="0" smtClean="0"/>
              <a:t> </a:t>
            </a:r>
            <a:r>
              <a:rPr lang="ru-RU" dirty="0" err="1" smtClean="0"/>
              <a:t>бүленә</a:t>
            </a:r>
            <a:r>
              <a:rPr lang="ru-RU" dirty="0" smtClean="0"/>
              <a:t>. </a:t>
            </a:r>
            <a:r>
              <a:rPr lang="ru-RU" dirty="0" err="1" smtClean="0"/>
              <a:t>Үз</a:t>
            </a:r>
            <a:r>
              <a:rPr lang="ru-RU" dirty="0" smtClean="0"/>
              <a:t> </a:t>
            </a:r>
            <a:r>
              <a:rPr lang="ru-RU" dirty="0" err="1" smtClean="0"/>
              <a:t>чиратында</a:t>
            </a:r>
            <a:r>
              <a:rPr lang="ru-RU" dirty="0" smtClean="0"/>
              <a:t>, </a:t>
            </a:r>
            <a:r>
              <a:rPr lang="ru-RU" dirty="0" err="1" smtClean="0"/>
              <a:t>оештыру</a:t>
            </a:r>
            <a:r>
              <a:rPr lang="ru-RU" dirty="0" smtClean="0"/>
              <a:t> </a:t>
            </a:r>
            <a:r>
              <a:rPr lang="ru-RU" dirty="0" err="1" smtClean="0"/>
              <a:t>чаралары</a:t>
            </a:r>
            <a:r>
              <a:rPr lang="ru-RU" dirty="0" smtClean="0"/>
              <a:t> </a:t>
            </a:r>
            <a:r>
              <a:rPr lang="ru-RU" dirty="0" err="1" smtClean="0"/>
              <a:t>үз</a:t>
            </a:r>
            <a:r>
              <a:rPr lang="ru-RU" dirty="0" smtClean="0"/>
              <a:t> </a:t>
            </a:r>
            <a:r>
              <a:rPr lang="ru-RU" dirty="0" err="1" smtClean="0"/>
              <a:t>эченә</a:t>
            </a:r>
            <a:r>
              <a:rPr lang="ru-RU" dirty="0" smtClean="0"/>
              <a:t> </a:t>
            </a:r>
            <a:r>
              <a:rPr lang="ru-RU" dirty="0" err="1" smtClean="0"/>
              <a:t>саклануның</a:t>
            </a:r>
            <a:r>
              <a:rPr lang="ru-RU" dirty="0" smtClean="0"/>
              <a:t> </a:t>
            </a:r>
            <a:r>
              <a:rPr lang="ru-RU" dirty="0" err="1" smtClean="0"/>
              <a:t>законга</a:t>
            </a:r>
            <a:r>
              <a:rPr lang="ru-RU" dirty="0" smtClean="0"/>
              <a:t> </a:t>
            </a:r>
            <a:r>
              <a:rPr lang="ru-RU" dirty="0" err="1" smtClean="0"/>
              <a:t>нигезләнгән</a:t>
            </a:r>
            <a:r>
              <a:rPr lang="ru-RU" dirty="0" smtClean="0"/>
              <a:t>, </a:t>
            </a:r>
            <a:r>
              <a:rPr lang="ru-RU" dirty="0" err="1" smtClean="0"/>
              <a:t>административ</a:t>
            </a:r>
            <a:r>
              <a:rPr lang="ru-RU" dirty="0" smtClean="0"/>
              <a:t> </a:t>
            </a:r>
            <a:r>
              <a:rPr lang="ru-RU" dirty="0" err="1" smtClean="0"/>
              <a:t>һәм</a:t>
            </a:r>
            <a:r>
              <a:rPr lang="ru-RU" dirty="0" smtClean="0"/>
              <a:t> процедур </a:t>
            </a:r>
            <a:r>
              <a:rPr lang="ru-RU" dirty="0" err="1" smtClean="0"/>
              <a:t>чараларын</a:t>
            </a:r>
            <a:r>
              <a:rPr lang="ru-RU" dirty="0" smtClean="0"/>
              <a:t> ала.</a:t>
            </a:r>
            <a:endParaRPr lang="ru-RU" dirty="0"/>
          </a:p>
        </p:txBody>
      </p:sp>
    </p:spTree>
    <p:extLst>
      <p:ext uri="{BB962C8B-B14F-4D97-AF65-F5344CB8AC3E}">
        <p14:creationId xmlns:p14="http://schemas.microsoft.com/office/powerpoint/2010/main" val="22120334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Куркынычсызлык</a:t>
            </a:r>
            <a:r>
              <a:rPr lang="ru-RU" dirty="0" smtClean="0"/>
              <a:t> - безопасность</a:t>
            </a:r>
            <a:endParaRPr lang="ru-RU" dirty="0"/>
          </a:p>
        </p:txBody>
      </p:sp>
      <p:sp>
        <p:nvSpPr>
          <p:cNvPr id="3" name="Объект 2"/>
          <p:cNvSpPr>
            <a:spLocks noGrp="1"/>
          </p:cNvSpPr>
          <p:nvPr>
            <p:ph idx="1"/>
          </p:nvPr>
        </p:nvSpPr>
        <p:spPr/>
        <p:txBody>
          <a:bodyPr>
            <a:normAutofit fontScale="92500" lnSpcReduction="20000"/>
          </a:bodyPr>
          <a:lstStyle/>
          <a:p>
            <a:r>
              <a:rPr lang="ru-RU" dirty="0"/>
              <a:t>ФЗ «О техническом регулировании» 2002 года. В нем определена «</a:t>
            </a:r>
            <a:r>
              <a:rPr lang="ru-RU" b="1" dirty="0"/>
              <a:t>безопасность продукции, процессов производства, эксплуатации</a:t>
            </a:r>
            <a:r>
              <a:rPr lang="ru-RU" dirty="0"/>
              <a:t>, </a:t>
            </a:r>
            <a:r>
              <a:rPr lang="ru-RU" b="1" dirty="0"/>
              <a:t>хранения, перевозки, реализации и утилизации»,</a:t>
            </a:r>
            <a:r>
              <a:rPr lang="ru-RU" dirty="0"/>
              <a:t> как «состояние, при котором отсутствует недопустимый риск, связанный с причинением вреда жизни или здоровью граждан, имуществу физических или юридических лиц, государству или муниципальному имуществу, окружающей среде, жизни или здоровью животных и растений». </a:t>
            </a:r>
          </a:p>
        </p:txBody>
      </p:sp>
    </p:spTree>
    <p:extLst>
      <p:ext uri="{BB962C8B-B14F-4D97-AF65-F5344CB8AC3E}">
        <p14:creationId xmlns:p14="http://schemas.microsoft.com/office/powerpoint/2010/main" val="34006465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smtClean="0"/>
              <a:t>Информацион</a:t>
            </a:r>
            <a:r>
              <a:rPr lang="ru-RU" dirty="0" smtClean="0"/>
              <a:t> </a:t>
            </a:r>
            <a:r>
              <a:rPr lang="ru-RU" dirty="0" err="1" smtClean="0"/>
              <a:t>куркынычсызлык</a:t>
            </a:r>
            <a:r>
              <a:rPr lang="ru-RU" dirty="0" smtClean="0"/>
              <a:t> - </a:t>
            </a:r>
            <a:r>
              <a:rPr lang="ru-RU" dirty="0"/>
              <a:t>информационная безопасность</a:t>
            </a:r>
          </a:p>
        </p:txBody>
      </p:sp>
      <p:sp>
        <p:nvSpPr>
          <p:cNvPr id="3" name="Объект 2"/>
          <p:cNvSpPr>
            <a:spLocks noGrp="1"/>
          </p:cNvSpPr>
          <p:nvPr>
            <p:ph idx="1"/>
          </p:nvPr>
        </p:nvSpPr>
        <p:spPr/>
        <p:txBody>
          <a:bodyPr/>
          <a:lstStyle/>
          <a:p>
            <a:r>
              <a:rPr lang="ru-RU" dirty="0" err="1" smtClean="0"/>
              <a:t>Информацион</a:t>
            </a:r>
            <a:r>
              <a:rPr lang="ru-RU" dirty="0" smtClean="0"/>
              <a:t> </a:t>
            </a:r>
            <a:r>
              <a:rPr lang="ru-RU" dirty="0" err="1" smtClean="0"/>
              <a:t>куркынычсызлык</a:t>
            </a:r>
            <a:r>
              <a:rPr lang="ru-RU" dirty="0" smtClean="0"/>
              <a:t> </a:t>
            </a:r>
            <a:r>
              <a:rPr lang="ru-RU" dirty="0" err="1" smtClean="0"/>
              <a:t>төшенчәсе</a:t>
            </a:r>
            <a:r>
              <a:rPr lang="ru-RU" dirty="0" smtClean="0"/>
              <a:t> </a:t>
            </a:r>
            <a:r>
              <a:rPr lang="ru-RU" dirty="0" err="1" smtClean="0"/>
              <a:t>мөстәкыйль</a:t>
            </a:r>
            <a:r>
              <a:rPr lang="ru-RU" dirty="0" smtClean="0"/>
              <a:t> </a:t>
            </a:r>
            <a:r>
              <a:rPr lang="ru-RU" dirty="0" err="1" smtClean="0"/>
              <a:t>төшенчә</a:t>
            </a:r>
            <a:r>
              <a:rPr lang="ru-RU" dirty="0" smtClean="0"/>
              <a:t> </a:t>
            </a:r>
            <a:r>
              <a:rPr lang="ru-RU" dirty="0" err="1" smtClean="0"/>
              <a:t>рәвешендә</a:t>
            </a:r>
            <a:r>
              <a:rPr lang="ru-RU" dirty="0" smtClean="0"/>
              <a:t> </a:t>
            </a:r>
            <a:r>
              <a:rPr lang="ru-RU" dirty="0"/>
              <a:t>«О безопасности</a:t>
            </a:r>
            <a:r>
              <a:rPr lang="ru-RU" dirty="0" smtClean="0"/>
              <a:t>» ФЗ </a:t>
            </a:r>
            <a:r>
              <a:rPr lang="ru-RU" dirty="0" err="1" smtClean="0"/>
              <a:t>ында</a:t>
            </a:r>
            <a:r>
              <a:rPr lang="ru-RU" dirty="0" smtClean="0"/>
              <a:t> 1992 </a:t>
            </a:r>
            <a:r>
              <a:rPr lang="ru-RU" dirty="0" err="1" smtClean="0"/>
              <a:t>нче</a:t>
            </a:r>
            <a:r>
              <a:rPr lang="ru-RU" dirty="0" smtClean="0"/>
              <a:t> </a:t>
            </a:r>
            <a:r>
              <a:rPr lang="ru-RU" dirty="0" err="1" smtClean="0"/>
              <a:t>елда</a:t>
            </a:r>
            <a:r>
              <a:rPr lang="ru-RU" dirty="0" smtClean="0"/>
              <a:t> </a:t>
            </a:r>
            <a:r>
              <a:rPr lang="ru-RU" dirty="0" err="1" smtClean="0"/>
              <a:t>билгеләнә</a:t>
            </a:r>
            <a:r>
              <a:rPr lang="ru-RU" dirty="0" smtClean="0"/>
              <a:t>.</a:t>
            </a:r>
            <a:endParaRPr lang="ru-RU" dirty="0"/>
          </a:p>
        </p:txBody>
      </p:sp>
    </p:spTree>
    <p:extLst>
      <p:ext uri="{BB962C8B-B14F-4D97-AF65-F5344CB8AC3E}">
        <p14:creationId xmlns:p14="http://schemas.microsoft.com/office/powerpoint/2010/main" val="23850158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7088" y="260648"/>
            <a:ext cx="8229600" cy="1143000"/>
          </a:xfrm>
        </p:spPr>
        <p:txBody>
          <a:bodyPr>
            <a:normAutofit/>
          </a:bodyPr>
          <a:lstStyle/>
          <a:p>
            <a:r>
              <a:rPr lang="ru-RU" sz="3200" dirty="0"/>
              <a:t>1996 </a:t>
            </a:r>
            <a:r>
              <a:rPr lang="ru-RU" sz="3200" dirty="0" smtClean="0"/>
              <a:t>ел </a:t>
            </a:r>
            <a:r>
              <a:rPr lang="ru-RU" sz="3200" dirty="0"/>
              <a:t>ФЗ «Об участии в международном информационном </a:t>
            </a:r>
            <a:r>
              <a:rPr lang="ru-RU" sz="3200" dirty="0" smtClean="0"/>
              <a:t>обмене» </a:t>
            </a:r>
            <a:endParaRPr lang="ru-RU" sz="3200" dirty="0"/>
          </a:p>
        </p:txBody>
      </p:sp>
      <p:sp>
        <p:nvSpPr>
          <p:cNvPr id="3" name="Объект 2"/>
          <p:cNvSpPr>
            <a:spLocks noGrp="1"/>
          </p:cNvSpPr>
          <p:nvPr>
            <p:ph idx="1"/>
          </p:nvPr>
        </p:nvSpPr>
        <p:spPr/>
        <p:txBody>
          <a:bodyPr/>
          <a:lstStyle/>
          <a:p>
            <a:r>
              <a:rPr lang="ru-RU" b="1" dirty="0"/>
              <a:t>информационная безопасность</a:t>
            </a:r>
            <a:r>
              <a:rPr lang="ru-RU" dirty="0"/>
              <a:t> – состояние защищенности информационной среды общества, обеспечивающее ее формирование, использование и развитие в интересах граждан, организаций и государства». Здесь «</a:t>
            </a:r>
            <a:r>
              <a:rPr lang="ru-RU" b="1" dirty="0"/>
              <a:t>информационная среда</a:t>
            </a:r>
            <a:r>
              <a:rPr lang="ru-RU" dirty="0"/>
              <a:t> - сфера деятельности субъектов, связанная с созданием, преобразованием и потреблением </a:t>
            </a:r>
            <a:r>
              <a:rPr lang="ru-RU" dirty="0" smtClean="0"/>
              <a:t>информации»</a:t>
            </a:r>
            <a:endParaRPr lang="ru-RU" dirty="0"/>
          </a:p>
        </p:txBody>
      </p:sp>
    </p:spTree>
    <p:extLst>
      <p:ext uri="{BB962C8B-B14F-4D97-AF65-F5344CB8AC3E}">
        <p14:creationId xmlns:p14="http://schemas.microsoft.com/office/powerpoint/2010/main" val="42366098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2000 ел «Доктрина </a:t>
            </a:r>
            <a:r>
              <a:rPr lang="ru-RU" dirty="0"/>
              <a:t>информационной безопасности </a:t>
            </a:r>
            <a:r>
              <a:rPr lang="ru-RU" dirty="0" smtClean="0"/>
              <a:t>РФ» </a:t>
            </a:r>
            <a:endParaRPr lang="ru-RU" dirty="0"/>
          </a:p>
        </p:txBody>
      </p:sp>
      <p:sp>
        <p:nvSpPr>
          <p:cNvPr id="3" name="Объект 2"/>
          <p:cNvSpPr>
            <a:spLocks noGrp="1"/>
          </p:cNvSpPr>
          <p:nvPr>
            <p:ph idx="1"/>
          </p:nvPr>
        </p:nvSpPr>
        <p:spPr/>
        <p:txBody>
          <a:bodyPr/>
          <a:lstStyle/>
          <a:p>
            <a:r>
              <a:rPr lang="ru-RU"/>
              <a:t>под «</a:t>
            </a:r>
            <a:r>
              <a:rPr lang="ru-RU" b="1"/>
              <a:t>информационной безопасностью Российской Федерации</a:t>
            </a:r>
            <a:r>
              <a:rPr lang="ru-RU"/>
              <a:t>» понимается – состояние защищенности ее национальных интересов в информационной сфере, определяющихся совокупностью сбалансированных интересов личности, общества и государства.</a:t>
            </a:r>
          </a:p>
        </p:txBody>
      </p:sp>
    </p:spTree>
    <p:extLst>
      <p:ext uri="{BB962C8B-B14F-4D97-AF65-F5344CB8AC3E}">
        <p14:creationId xmlns:p14="http://schemas.microsoft.com/office/powerpoint/2010/main" val="20238594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smtClean="0"/>
              <a:t>Информацион</a:t>
            </a:r>
            <a:r>
              <a:rPr lang="ru-RU" dirty="0" smtClean="0"/>
              <a:t> </a:t>
            </a:r>
            <a:r>
              <a:rPr lang="ru-RU" dirty="0" err="1" smtClean="0"/>
              <a:t>куркынычсызлык</a:t>
            </a:r>
            <a:r>
              <a:rPr lang="ru-RU" dirty="0" smtClean="0"/>
              <a:t>- информационная безопасность</a:t>
            </a:r>
            <a:endParaRPr lang="ru-RU" dirty="0"/>
          </a:p>
        </p:txBody>
      </p:sp>
      <p:sp>
        <p:nvSpPr>
          <p:cNvPr id="3" name="Объект 2"/>
          <p:cNvSpPr>
            <a:spLocks noGrp="1"/>
          </p:cNvSpPr>
          <p:nvPr>
            <p:ph idx="1"/>
          </p:nvPr>
        </p:nvSpPr>
        <p:spPr/>
        <p:txBody>
          <a:bodyPr/>
          <a:lstStyle/>
          <a:p>
            <a:r>
              <a:rPr lang="tt-RU" dirty="0" smtClean="0"/>
              <a:t>Информацион система ресурсларының конфиденциальлек, бөтенлек һәм керү хокукына (доступность) куркыныч тудыручы факторлардан сакланганлыгы. </a:t>
            </a:r>
            <a:endParaRPr lang="ru-RU" dirty="0"/>
          </a:p>
        </p:txBody>
      </p:sp>
    </p:spTree>
    <p:extLst>
      <p:ext uri="{BB962C8B-B14F-4D97-AF65-F5344CB8AC3E}">
        <p14:creationId xmlns:p14="http://schemas.microsoft.com/office/powerpoint/2010/main" val="38105228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tt-RU" b="1" dirty="0" smtClean="0"/>
              <a:t>Керү хокукы- </a:t>
            </a:r>
            <a:r>
              <a:rPr lang="ru-RU" b="1" dirty="0"/>
              <a:t>Доступность (</a:t>
            </a:r>
            <a:r>
              <a:rPr lang="ru-RU" b="1" dirty="0" err="1"/>
              <a:t>availability</a:t>
            </a:r>
            <a:r>
              <a:rPr lang="ru-RU" b="1" dirty="0"/>
              <a:t>):</a:t>
            </a:r>
          </a:p>
        </p:txBody>
      </p:sp>
      <p:sp>
        <p:nvSpPr>
          <p:cNvPr id="3" name="Объект 2"/>
          <p:cNvSpPr>
            <a:spLocks noGrp="1"/>
          </p:cNvSpPr>
          <p:nvPr>
            <p:ph idx="1"/>
          </p:nvPr>
        </p:nvSpPr>
        <p:spPr/>
        <p:txBody>
          <a:bodyPr/>
          <a:lstStyle/>
          <a:p>
            <a:r>
              <a:rPr lang="tt-RU" dirty="0" smtClean="0"/>
              <a:t>Объектның авторизацияләнгән логик объект таләбе буенча файдаланылырга әзерлек үзлеге.</a:t>
            </a:r>
            <a:r>
              <a:rPr lang="ru-RU" dirty="0"/>
              <a:t> [ИСО/МЭК 7498-2]</a:t>
            </a:r>
          </a:p>
        </p:txBody>
      </p:sp>
    </p:spTree>
    <p:extLst>
      <p:ext uri="{BB962C8B-B14F-4D97-AF65-F5344CB8AC3E}">
        <p14:creationId xmlns:p14="http://schemas.microsoft.com/office/powerpoint/2010/main" val="21034338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tt-RU" b="1" dirty="0" smtClean="0"/>
              <a:t>Бөтенлек - </a:t>
            </a:r>
            <a:r>
              <a:rPr lang="ru-RU" b="1" dirty="0"/>
              <a:t>Целостность (</a:t>
            </a:r>
            <a:r>
              <a:rPr lang="ru-RU" b="1" dirty="0" err="1"/>
              <a:t>integrity</a:t>
            </a:r>
            <a:r>
              <a:rPr lang="ru-RU" b="1" dirty="0"/>
              <a:t>): </a:t>
            </a:r>
          </a:p>
        </p:txBody>
      </p:sp>
      <p:sp>
        <p:nvSpPr>
          <p:cNvPr id="3" name="Объект 2"/>
          <p:cNvSpPr>
            <a:spLocks noGrp="1"/>
          </p:cNvSpPr>
          <p:nvPr>
            <p:ph idx="1"/>
          </p:nvPr>
        </p:nvSpPr>
        <p:spPr/>
        <p:txBody>
          <a:bodyPr/>
          <a:lstStyle/>
          <a:p>
            <a:r>
              <a:rPr lang="tt-RU" dirty="0" smtClean="0"/>
              <a:t>Активларның тулылыгын һәм бөтенлеген саклау үзлеге </a:t>
            </a:r>
            <a:r>
              <a:rPr lang="ru-RU" dirty="0"/>
              <a:t>ГОСТ </a:t>
            </a:r>
            <a:r>
              <a:rPr lang="en-US" dirty="0" smtClean="0"/>
              <a:t>[</a:t>
            </a:r>
            <a:r>
              <a:rPr lang="ru-RU" dirty="0" smtClean="0"/>
              <a:t>Р </a:t>
            </a:r>
            <a:r>
              <a:rPr lang="ru-RU" dirty="0"/>
              <a:t>ИСО/МЭК 13335-1]</a:t>
            </a:r>
          </a:p>
        </p:txBody>
      </p:sp>
    </p:spTree>
    <p:extLst>
      <p:ext uri="{BB962C8B-B14F-4D97-AF65-F5344CB8AC3E}">
        <p14:creationId xmlns:p14="http://schemas.microsoft.com/office/powerpoint/2010/main" val="32824063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tt-RU" sz="3200" dirty="0" smtClean="0"/>
              <a:t>Конфиденциальлек - </a:t>
            </a:r>
            <a:r>
              <a:rPr lang="ru-RU" sz="3200" b="1" dirty="0"/>
              <a:t>Конфиденциальность (</a:t>
            </a:r>
            <a:r>
              <a:rPr lang="ru-RU" sz="3200" b="1" dirty="0" err="1"/>
              <a:t>confidentiality</a:t>
            </a:r>
            <a:r>
              <a:rPr lang="ru-RU" sz="3200" b="1" dirty="0"/>
              <a:t>):</a:t>
            </a:r>
            <a:r>
              <a:rPr lang="ru-RU" sz="3200" dirty="0"/>
              <a:t> </a:t>
            </a:r>
          </a:p>
        </p:txBody>
      </p:sp>
      <p:sp>
        <p:nvSpPr>
          <p:cNvPr id="3" name="Объект 2"/>
          <p:cNvSpPr>
            <a:spLocks noGrp="1"/>
          </p:cNvSpPr>
          <p:nvPr>
            <p:ph idx="1"/>
          </p:nvPr>
        </p:nvSpPr>
        <p:spPr/>
        <p:txBody>
          <a:bodyPr/>
          <a:lstStyle/>
          <a:p>
            <a:r>
              <a:rPr lang="tt-RU" dirty="0" smtClean="0"/>
              <a:t>Информаөиянең авторизацияләнмәгән индивидуум, логик объект яисә процесс өчен ябык булуы һәм аларның бу информацияне файдаланырга хокукы булмау. </a:t>
            </a:r>
            <a:endParaRPr lang="ru-RU" dirty="0"/>
          </a:p>
        </p:txBody>
      </p:sp>
    </p:spTree>
    <p:extLst>
      <p:ext uri="{BB962C8B-B14F-4D97-AF65-F5344CB8AC3E}">
        <p14:creationId xmlns:p14="http://schemas.microsoft.com/office/powerpoint/2010/main" val="3736364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ГОСТ Р ИСО/МЭК 13335-1:2005</a:t>
            </a:r>
          </a:p>
        </p:txBody>
      </p:sp>
      <p:sp>
        <p:nvSpPr>
          <p:cNvPr id="3" name="Объект 2"/>
          <p:cNvSpPr>
            <a:spLocks noGrp="1"/>
          </p:cNvSpPr>
          <p:nvPr>
            <p:ph idx="1"/>
          </p:nvPr>
        </p:nvSpPr>
        <p:spPr/>
        <p:txBody>
          <a:bodyPr>
            <a:normAutofit fontScale="92500" lnSpcReduction="10000"/>
          </a:bodyPr>
          <a:lstStyle/>
          <a:p>
            <a:r>
              <a:rPr lang="tt-RU" dirty="0" smtClean="0"/>
              <a:t>Информаөион куркынычсызлык - и</a:t>
            </a:r>
            <a:r>
              <a:rPr lang="ru-RU" b="1" dirty="0" err="1" smtClean="0"/>
              <a:t>нформационная</a:t>
            </a:r>
            <a:r>
              <a:rPr lang="ru-RU" b="1" dirty="0" smtClean="0"/>
              <a:t> </a:t>
            </a:r>
            <a:r>
              <a:rPr lang="ru-RU" b="1" dirty="0"/>
              <a:t>безопасность (</a:t>
            </a:r>
            <a:r>
              <a:rPr lang="ru-RU" b="1" dirty="0" err="1"/>
              <a:t>information</a:t>
            </a:r>
            <a:r>
              <a:rPr lang="ru-RU" b="1" dirty="0"/>
              <a:t> </a:t>
            </a:r>
            <a:r>
              <a:rPr lang="ru-RU" b="1" dirty="0" err="1"/>
              <a:t>security</a:t>
            </a:r>
            <a:r>
              <a:rPr lang="ru-RU" b="1" dirty="0" smtClean="0"/>
              <a:t>): </a:t>
            </a:r>
            <a:r>
              <a:rPr lang="ru-RU" b="1" dirty="0" err="1" smtClean="0"/>
              <a:t>информациянең</a:t>
            </a:r>
            <a:r>
              <a:rPr lang="ru-RU" b="1" dirty="0" smtClean="0"/>
              <a:t> </a:t>
            </a:r>
            <a:r>
              <a:rPr lang="ru-RU" b="1" dirty="0" err="1" smtClean="0"/>
              <a:t>конфиденциальлек</a:t>
            </a:r>
            <a:r>
              <a:rPr lang="ru-RU" b="1" dirty="0" smtClean="0"/>
              <a:t>, </a:t>
            </a:r>
            <a:r>
              <a:rPr lang="ru-RU" b="1" dirty="0" err="1" smtClean="0"/>
              <a:t>бөтенлек</a:t>
            </a:r>
            <a:r>
              <a:rPr lang="ru-RU" b="1" dirty="0" smtClean="0"/>
              <a:t>, </a:t>
            </a:r>
            <a:r>
              <a:rPr lang="ru-RU" b="1" dirty="0" err="1" smtClean="0"/>
              <a:t>керү</a:t>
            </a:r>
            <a:r>
              <a:rPr lang="ru-RU" b="1" dirty="0" smtClean="0"/>
              <a:t> </a:t>
            </a:r>
            <a:r>
              <a:rPr lang="ru-RU" b="1" dirty="0" err="1" smtClean="0"/>
              <a:t>хокукы</a:t>
            </a:r>
            <a:r>
              <a:rPr lang="ru-RU" b="1" dirty="0" smtClean="0"/>
              <a:t>, </a:t>
            </a:r>
            <a:r>
              <a:rPr lang="ru-RU" b="1" dirty="0" err="1" smtClean="0"/>
              <a:t>кайтмаучанлык</a:t>
            </a:r>
            <a:r>
              <a:rPr lang="ru-RU" b="1" dirty="0" smtClean="0"/>
              <a:t> (</a:t>
            </a:r>
            <a:r>
              <a:rPr lang="ru-RU" b="1" dirty="0" err="1" smtClean="0"/>
              <a:t>неотказуемость</a:t>
            </a:r>
            <a:r>
              <a:rPr lang="ru-RU" b="1" dirty="0" smtClean="0"/>
              <a:t>), </a:t>
            </a:r>
            <a:r>
              <a:rPr lang="ru-RU" b="1" dirty="0" err="1" smtClean="0"/>
              <a:t>исәпләнүчәнлек</a:t>
            </a:r>
            <a:r>
              <a:rPr lang="ru-RU" b="1" dirty="0" smtClean="0"/>
              <a:t> (подотчетность), </a:t>
            </a:r>
            <a:r>
              <a:rPr lang="ru-RU" b="1" dirty="0" err="1" smtClean="0"/>
              <a:t>аутентиклык</a:t>
            </a:r>
            <a:r>
              <a:rPr lang="ru-RU" b="1" dirty="0" smtClean="0"/>
              <a:t> (аутентичность), </a:t>
            </a:r>
            <a:r>
              <a:rPr lang="ru-RU" b="1" dirty="0" err="1" smtClean="0"/>
              <a:t>чынлык</a:t>
            </a:r>
            <a:r>
              <a:rPr lang="ru-RU" b="1" dirty="0" smtClean="0"/>
              <a:t> (достоверность) </a:t>
            </a:r>
            <a:r>
              <a:rPr lang="ru-RU" b="1" dirty="0" err="1" smtClean="0"/>
              <a:t>кебек</a:t>
            </a:r>
            <a:r>
              <a:rPr lang="ru-RU" b="1" dirty="0" smtClean="0"/>
              <a:t> </a:t>
            </a:r>
            <a:r>
              <a:rPr lang="ru-RU" b="1" dirty="0" err="1" smtClean="0"/>
              <a:t>сыйфатларын</a:t>
            </a:r>
            <a:r>
              <a:rPr lang="ru-RU" b="1" dirty="0" smtClean="0"/>
              <a:t> </a:t>
            </a:r>
            <a:r>
              <a:rPr lang="ru-RU" b="1" dirty="0" err="1" smtClean="0"/>
              <a:t>билгеләү</a:t>
            </a:r>
            <a:r>
              <a:rPr lang="ru-RU" b="1" dirty="0" smtClean="0"/>
              <a:t>, </a:t>
            </a:r>
            <a:r>
              <a:rPr lang="ru-RU" b="1" dirty="0" err="1" smtClean="0"/>
              <a:t>аларга</a:t>
            </a:r>
            <a:r>
              <a:rPr lang="ru-RU" b="1" dirty="0" smtClean="0"/>
              <a:t> </a:t>
            </a:r>
            <a:r>
              <a:rPr lang="ru-RU" b="1" dirty="0" err="1" smtClean="0"/>
              <a:t>ирешү</a:t>
            </a:r>
            <a:r>
              <a:rPr lang="ru-RU" b="1" dirty="0" smtClean="0"/>
              <a:t> </a:t>
            </a:r>
            <a:r>
              <a:rPr lang="ru-RU" b="1" dirty="0" err="1" smtClean="0"/>
              <a:t>һәм</a:t>
            </a:r>
            <a:r>
              <a:rPr lang="ru-RU" b="1" dirty="0" smtClean="0"/>
              <a:t> </a:t>
            </a:r>
            <a:r>
              <a:rPr lang="ru-RU" b="1" dirty="0" err="1" smtClean="0"/>
              <a:t>аларны</a:t>
            </a:r>
            <a:r>
              <a:rPr lang="ru-RU" b="1" dirty="0" smtClean="0"/>
              <a:t> </a:t>
            </a:r>
            <a:r>
              <a:rPr lang="ru-RU" b="1" dirty="0" err="1" smtClean="0"/>
              <a:t>тәэмин</a:t>
            </a:r>
            <a:r>
              <a:rPr lang="ru-RU" b="1" dirty="0" smtClean="0"/>
              <a:t> </a:t>
            </a:r>
            <a:r>
              <a:rPr lang="ru-RU" b="1" dirty="0" err="1" smtClean="0"/>
              <a:t>итү</a:t>
            </a:r>
            <a:r>
              <a:rPr lang="ru-RU" b="1" dirty="0" smtClean="0"/>
              <a:t> </a:t>
            </a:r>
            <a:r>
              <a:rPr lang="ru-RU" b="1" dirty="0" err="1" smtClean="0"/>
              <a:t>белән</a:t>
            </a:r>
            <a:r>
              <a:rPr lang="ru-RU" b="1" dirty="0" smtClean="0"/>
              <a:t> </a:t>
            </a:r>
            <a:r>
              <a:rPr lang="ru-RU" b="1" dirty="0" err="1" smtClean="0"/>
              <a:t>бәйле</a:t>
            </a:r>
            <a:r>
              <a:rPr lang="ru-RU" b="1" dirty="0" smtClean="0"/>
              <a:t> </a:t>
            </a:r>
            <a:r>
              <a:rPr lang="ru-RU" b="1" dirty="0" err="1" smtClean="0"/>
              <a:t>булган</a:t>
            </a:r>
            <a:r>
              <a:rPr lang="ru-RU" b="1" dirty="0" smtClean="0"/>
              <a:t> </a:t>
            </a:r>
            <a:r>
              <a:rPr lang="ru-RU" b="1" dirty="0" err="1" smtClean="0"/>
              <a:t>барлык</a:t>
            </a:r>
            <a:r>
              <a:rPr lang="ru-RU" b="1" dirty="0" smtClean="0"/>
              <a:t> </a:t>
            </a:r>
            <a:r>
              <a:rPr lang="ru-RU" b="1" dirty="0" err="1" smtClean="0"/>
              <a:t>аспектлар</a:t>
            </a:r>
            <a:r>
              <a:rPr lang="ru-RU" b="1" dirty="0" smtClean="0"/>
              <a:t>.</a:t>
            </a:r>
            <a:endParaRPr lang="ru-RU" dirty="0"/>
          </a:p>
        </p:txBody>
      </p:sp>
    </p:spTree>
    <p:extLst>
      <p:ext uri="{BB962C8B-B14F-4D97-AF65-F5344CB8AC3E}">
        <p14:creationId xmlns:p14="http://schemas.microsoft.com/office/powerpoint/2010/main" val="13587394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tt-RU" b="1" dirty="0" smtClean="0"/>
              <a:t>кайтмаучанлык - </a:t>
            </a:r>
            <a:r>
              <a:rPr lang="ru-RU" b="1" dirty="0" err="1" smtClean="0"/>
              <a:t>Неотказуемость</a:t>
            </a:r>
            <a:r>
              <a:rPr lang="ru-RU" b="1" dirty="0" smtClean="0"/>
              <a:t> </a:t>
            </a:r>
            <a:r>
              <a:rPr lang="ru-RU" b="1" dirty="0"/>
              <a:t>(</a:t>
            </a:r>
            <a:r>
              <a:rPr lang="ru-RU" b="1" dirty="0" err="1"/>
              <a:t>non-repudiation</a:t>
            </a:r>
            <a:r>
              <a:rPr lang="ru-RU" b="1" dirty="0"/>
              <a:t>): </a:t>
            </a:r>
          </a:p>
        </p:txBody>
      </p:sp>
      <p:sp>
        <p:nvSpPr>
          <p:cNvPr id="3" name="Объект 2"/>
          <p:cNvSpPr>
            <a:spLocks noGrp="1"/>
          </p:cNvSpPr>
          <p:nvPr>
            <p:ph idx="1"/>
          </p:nvPr>
        </p:nvSpPr>
        <p:spPr/>
        <p:txBody>
          <a:bodyPr/>
          <a:lstStyle/>
          <a:p>
            <a:r>
              <a:rPr lang="tt-RU" dirty="0" smtClean="0"/>
              <a:t>Булган гамәл яисә вакыйганы алардан соңрак баш тарту мөмкин булмаслык итеп раслау </a:t>
            </a:r>
            <a:r>
              <a:rPr lang="ru-RU" dirty="0"/>
              <a:t>[ИСО/МЭК 13888-1, ИСО/МЭК 7498-2, ГОСТ Р 13335-1]</a:t>
            </a:r>
          </a:p>
        </p:txBody>
      </p:sp>
    </p:spTree>
    <p:extLst>
      <p:ext uri="{BB962C8B-B14F-4D97-AF65-F5344CB8AC3E}">
        <p14:creationId xmlns:p14="http://schemas.microsoft.com/office/powerpoint/2010/main" val="17442512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60648"/>
            <a:ext cx="8229600" cy="1143000"/>
          </a:xfrm>
        </p:spPr>
        <p:txBody>
          <a:bodyPr>
            <a:normAutofit/>
          </a:bodyPr>
          <a:lstStyle/>
          <a:p>
            <a:r>
              <a:rPr lang="tt-RU" sz="3200" b="1" dirty="0" smtClean="0"/>
              <a:t>Исәпләнүчәнлек - </a:t>
            </a:r>
            <a:r>
              <a:rPr lang="ru-RU" sz="3200" b="1" dirty="0"/>
              <a:t>Подотчетность (</a:t>
            </a:r>
            <a:r>
              <a:rPr lang="ru-RU" sz="3200" b="1" dirty="0" err="1"/>
              <a:t>учетность</a:t>
            </a:r>
            <a:r>
              <a:rPr lang="ru-RU" sz="3200" b="1" dirty="0"/>
              <a:t>, </a:t>
            </a:r>
            <a:r>
              <a:rPr lang="ru-RU" sz="3200" b="1" dirty="0" err="1"/>
              <a:t>отслеживаемость</a:t>
            </a:r>
            <a:r>
              <a:rPr lang="ru-RU" sz="3200" b="1" dirty="0"/>
              <a:t>) (</a:t>
            </a:r>
            <a:r>
              <a:rPr lang="ru-RU" sz="3200" b="1" dirty="0" err="1"/>
              <a:t>accountability</a:t>
            </a:r>
            <a:r>
              <a:rPr lang="ru-RU" sz="3200" b="1" dirty="0"/>
              <a:t>):</a:t>
            </a:r>
          </a:p>
        </p:txBody>
      </p:sp>
      <p:sp>
        <p:nvSpPr>
          <p:cNvPr id="3" name="Объект 2"/>
          <p:cNvSpPr>
            <a:spLocks noGrp="1"/>
          </p:cNvSpPr>
          <p:nvPr>
            <p:ph idx="1"/>
          </p:nvPr>
        </p:nvSpPr>
        <p:spPr/>
        <p:txBody>
          <a:bodyPr/>
          <a:lstStyle/>
          <a:p>
            <a:r>
              <a:rPr lang="tt-RU" dirty="0" smtClean="0"/>
              <a:t>Теләсә кайсы логик объектның гамәлләрен бердәй карап-тикшереп бара алу үзлеге </a:t>
            </a:r>
            <a:r>
              <a:rPr lang="ru-RU" dirty="0"/>
              <a:t>[ИСО/МЭК 7498-2]</a:t>
            </a:r>
          </a:p>
          <a:p>
            <a:r>
              <a:rPr lang="tt-RU" dirty="0" smtClean="0"/>
              <a:t>Кайвакытта “учетность” сүзе кулланыла</a:t>
            </a:r>
            <a:endParaRPr lang="ru-RU" dirty="0"/>
          </a:p>
        </p:txBody>
      </p:sp>
    </p:spTree>
    <p:extLst>
      <p:ext uri="{BB962C8B-B14F-4D97-AF65-F5344CB8AC3E}">
        <p14:creationId xmlns:p14="http://schemas.microsoft.com/office/powerpoint/2010/main" val="2834696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tt-RU" b="1" dirty="0" smtClean="0"/>
              <a:t>Аутентиклык - </a:t>
            </a:r>
            <a:r>
              <a:rPr lang="ru-RU" b="1" dirty="0"/>
              <a:t>Аутентичность (</a:t>
            </a:r>
            <a:r>
              <a:rPr lang="ru-RU" b="1" dirty="0" err="1"/>
              <a:t>authenticity</a:t>
            </a:r>
            <a:r>
              <a:rPr lang="ru-RU" b="1" dirty="0"/>
              <a:t>):</a:t>
            </a:r>
            <a:r>
              <a:rPr lang="tt-RU" b="1" dirty="0" smtClean="0"/>
              <a:t> </a:t>
            </a:r>
            <a:endParaRPr lang="ru-RU" b="1" dirty="0"/>
          </a:p>
        </p:txBody>
      </p:sp>
      <p:sp>
        <p:nvSpPr>
          <p:cNvPr id="3" name="Объект 2"/>
          <p:cNvSpPr>
            <a:spLocks noGrp="1"/>
          </p:cNvSpPr>
          <p:nvPr>
            <p:ph idx="1"/>
          </p:nvPr>
        </p:nvSpPr>
        <p:spPr/>
        <p:txBody>
          <a:bodyPr/>
          <a:lstStyle/>
          <a:p>
            <a:r>
              <a:rPr lang="tt-RU" dirty="0" smtClean="0"/>
              <a:t>Субъект яисә ресурс игълан ителгәнгә тәңгәл (идентик) икәнлекне гаранитияләүче үзлек.</a:t>
            </a:r>
          </a:p>
          <a:p>
            <a:r>
              <a:rPr lang="tt-RU" dirty="0" smtClean="0"/>
              <a:t>Искәрмә. Бу үзлек кулланучылар, процесслар, системалар, информация кебек субъектларга карата кулланыла.</a:t>
            </a:r>
            <a:endParaRPr lang="ru-RU" dirty="0"/>
          </a:p>
        </p:txBody>
      </p:sp>
    </p:spTree>
    <p:extLst>
      <p:ext uri="{BB962C8B-B14F-4D97-AF65-F5344CB8AC3E}">
        <p14:creationId xmlns:p14="http://schemas.microsoft.com/office/powerpoint/2010/main" val="7484647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tt-RU" b="1" dirty="0" smtClean="0"/>
              <a:t>Чынлык - </a:t>
            </a:r>
            <a:r>
              <a:rPr lang="ru-RU" b="1" dirty="0"/>
              <a:t>Достоверность (</a:t>
            </a:r>
            <a:r>
              <a:rPr lang="ru-RU" b="1" dirty="0" err="1"/>
              <a:t>reliability</a:t>
            </a:r>
            <a:r>
              <a:rPr lang="ru-RU" b="1" dirty="0"/>
              <a:t>): </a:t>
            </a:r>
          </a:p>
        </p:txBody>
      </p:sp>
      <p:sp>
        <p:nvSpPr>
          <p:cNvPr id="3" name="Объект 2"/>
          <p:cNvSpPr>
            <a:spLocks noGrp="1"/>
          </p:cNvSpPr>
          <p:nvPr>
            <p:ph idx="1"/>
          </p:nvPr>
        </p:nvSpPr>
        <p:spPr/>
        <p:txBody>
          <a:bodyPr/>
          <a:lstStyle/>
          <a:p>
            <a:r>
              <a:rPr lang="tt-RU" dirty="0" smtClean="0"/>
              <a:t>Билгеләнгән гамәлләр һәм нәтиҗәләр булу үзлеге</a:t>
            </a:r>
            <a:endParaRPr lang="ru-RU" dirty="0"/>
          </a:p>
        </p:txBody>
      </p:sp>
    </p:spTree>
    <p:extLst>
      <p:ext uri="{BB962C8B-B14F-4D97-AF65-F5344CB8AC3E}">
        <p14:creationId xmlns:p14="http://schemas.microsoft.com/office/powerpoint/2010/main" val="6689363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Объект 2"/>
          <p:cNvSpPr>
            <a:spLocks noGrp="1"/>
          </p:cNvSpPr>
          <p:nvPr>
            <p:ph idx="1"/>
          </p:nvPr>
        </p:nvSpPr>
        <p:spPr>
          <a:xfrm>
            <a:off x="457200" y="620688"/>
            <a:ext cx="8229600" cy="5505475"/>
          </a:xfrm>
        </p:spPr>
        <p:txBody>
          <a:bodyPr/>
          <a:lstStyle/>
          <a:p>
            <a:r>
              <a:rPr lang="tt-RU" dirty="0" smtClean="0"/>
              <a:t>Электән үк конфиденциальлеккә зур игътибар бирелгән. Бу төшенчә белән “сер” –”тайна” төшенчәсе тыгыз бәйләнештә. Дәүләт сере, коммерция сере, язышу сере, банк сере, дәвалаучы врач сере һ.б.  Була (алар 40 ка якын).</a:t>
            </a:r>
            <a:endParaRPr lang="ru-RU" dirty="0"/>
          </a:p>
        </p:txBody>
      </p:sp>
    </p:spTree>
    <p:extLst>
      <p:ext uri="{BB962C8B-B14F-4D97-AF65-F5344CB8AC3E}">
        <p14:creationId xmlns:p14="http://schemas.microsoft.com/office/powerpoint/2010/main" val="4697122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2034"/>
          </a:xfrm>
        </p:spPr>
        <p:txBody>
          <a:bodyPr>
            <a:normAutofit fontScale="90000"/>
          </a:bodyPr>
          <a:lstStyle/>
          <a:p>
            <a:endParaRPr lang="ru-RU" dirty="0"/>
          </a:p>
        </p:txBody>
      </p:sp>
      <p:sp>
        <p:nvSpPr>
          <p:cNvPr id="3" name="Объект 2"/>
          <p:cNvSpPr>
            <a:spLocks noGrp="1"/>
          </p:cNvSpPr>
          <p:nvPr>
            <p:ph idx="1"/>
          </p:nvPr>
        </p:nvSpPr>
        <p:spPr>
          <a:xfrm>
            <a:off x="457200" y="620688"/>
            <a:ext cx="8229600" cy="5505475"/>
          </a:xfrm>
        </p:spPr>
        <p:txBody>
          <a:bodyPr/>
          <a:lstStyle/>
          <a:p>
            <a:r>
              <a:rPr lang="ru-RU" b="1"/>
              <a:t>Государственная тайна</a:t>
            </a:r>
            <a:r>
              <a:rPr lang="ru-RU"/>
              <a:t> – защищаемые государством сведения в области его военной, внешнеполитической, экономической, разведывательной, контрразведывательной и оперативно-розыскной деятельности, распространение которых может нанести ущерб безопасности Российской Федерации.[Закон РФ «О государственной тайне»]. </a:t>
            </a:r>
          </a:p>
          <a:p>
            <a:endParaRPr lang="ru-RU" dirty="0"/>
          </a:p>
        </p:txBody>
      </p:sp>
    </p:spTree>
    <p:extLst>
      <p:ext uri="{BB962C8B-B14F-4D97-AF65-F5344CB8AC3E}">
        <p14:creationId xmlns:p14="http://schemas.microsoft.com/office/powerpoint/2010/main" val="31346301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t>Компьютер – </a:t>
            </a:r>
            <a:r>
              <a:rPr lang="ru-RU" sz="3200" dirty="0" err="1" smtClean="0"/>
              <a:t>санак</a:t>
            </a:r>
            <a:r>
              <a:rPr lang="ru-RU" sz="3200" dirty="0" smtClean="0"/>
              <a:t> </a:t>
            </a:r>
            <a:r>
              <a:rPr lang="ru-RU" sz="3200" dirty="0" err="1" smtClean="0"/>
              <a:t>куркынычсызлыгы</a:t>
            </a:r>
            <a:r>
              <a:rPr lang="ru-RU" sz="3200" dirty="0" smtClean="0"/>
              <a:t> – компьютерная безопасность</a:t>
            </a:r>
            <a:endParaRPr lang="ru-RU" sz="3200" dirty="0"/>
          </a:p>
        </p:txBody>
      </p:sp>
      <p:sp>
        <p:nvSpPr>
          <p:cNvPr id="3" name="Объект 2"/>
          <p:cNvSpPr>
            <a:spLocks noGrp="1"/>
          </p:cNvSpPr>
          <p:nvPr>
            <p:ph idx="1"/>
          </p:nvPr>
        </p:nvSpPr>
        <p:spPr/>
        <p:txBody>
          <a:bodyPr>
            <a:normAutofit fontScale="85000" lnSpcReduction="20000"/>
          </a:bodyPr>
          <a:lstStyle/>
          <a:p>
            <a:r>
              <a:rPr lang="tt-RU" dirty="0" smtClean="0"/>
              <a:t>Компьютер информациясе, ЭХМ, ЭХМ системасы, ЭХМ челтәренең түбәндәгеләрне үз эченә алган үзлеге. Аңа кирәкле ихтималлык белән санак информациясе (мәгълүмәтенең) урлау, югалу, санкцияләнмәгән керү, бетерү, бозылу, модификация, күчермәләү, блоклаулардан саклануы, шулай ук ЭХМ, ЭХМ системасы, ЭХМ челтәренең санкцияләнмәгән керү, зарарлы программалар төзү, файдалану һәм таратылуыннан саклануы, эксплуатация кагыйдәләре бозылудан саклану, системаның һәм программаның законсыз модификацияләнүеннән саклану һ.б.ш керә</a:t>
            </a:r>
            <a:endParaRPr lang="ru-RU" dirty="0"/>
          </a:p>
        </p:txBody>
      </p:sp>
    </p:spTree>
    <p:extLst>
      <p:ext uri="{BB962C8B-B14F-4D97-AF65-F5344CB8AC3E}">
        <p14:creationId xmlns:p14="http://schemas.microsoft.com/office/powerpoint/2010/main" val="5403523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tt-RU" dirty="0" smtClean="0"/>
              <a:t>Информацион куркынычсызлык менеджменты</a:t>
            </a:r>
            <a:endParaRPr lang="ru-RU" dirty="0"/>
          </a:p>
        </p:txBody>
      </p:sp>
      <p:sp>
        <p:nvSpPr>
          <p:cNvPr id="3" name="Объект 2"/>
          <p:cNvSpPr>
            <a:spLocks noGrp="1"/>
          </p:cNvSpPr>
          <p:nvPr>
            <p:ph idx="1"/>
          </p:nvPr>
        </p:nvSpPr>
        <p:spPr/>
        <p:txBody>
          <a:bodyPr/>
          <a:lstStyle/>
          <a:p>
            <a:r>
              <a:rPr lang="en-US" dirty="0"/>
              <a:t>ISO</a:t>
            </a:r>
            <a:r>
              <a:rPr lang="ru-RU" dirty="0"/>
              <a:t>/</a:t>
            </a:r>
            <a:r>
              <a:rPr lang="en-US" dirty="0"/>
              <a:t>IEC IS</a:t>
            </a:r>
            <a:r>
              <a:rPr lang="ru-RU" dirty="0"/>
              <a:t> </a:t>
            </a:r>
            <a:r>
              <a:rPr lang="ru-RU" dirty="0" smtClean="0"/>
              <a:t>27001 </a:t>
            </a:r>
            <a:r>
              <a:rPr lang="ru-RU" dirty="0" err="1" smtClean="0"/>
              <a:t>халыкара</a:t>
            </a:r>
            <a:r>
              <a:rPr lang="ru-RU" dirty="0" smtClean="0"/>
              <a:t> </a:t>
            </a:r>
            <a:r>
              <a:rPr lang="ru-RU" dirty="0" err="1" smtClean="0"/>
              <a:t>стандартында</a:t>
            </a:r>
            <a:r>
              <a:rPr lang="ru-RU" dirty="0" smtClean="0"/>
              <a:t> </a:t>
            </a:r>
            <a:r>
              <a:rPr lang="ru-RU" dirty="0" err="1" smtClean="0"/>
              <a:t>оешманың</a:t>
            </a:r>
            <a:r>
              <a:rPr lang="ru-RU" dirty="0" smtClean="0"/>
              <a:t> </a:t>
            </a:r>
            <a:r>
              <a:rPr lang="ru-RU" dirty="0" err="1" smtClean="0"/>
              <a:t>информацион</a:t>
            </a:r>
            <a:r>
              <a:rPr lang="ru-RU" dirty="0" smtClean="0"/>
              <a:t> </a:t>
            </a:r>
            <a:r>
              <a:rPr lang="ru-RU" dirty="0" err="1" smtClean="0"/>
              <a:t>куркынычсызлыгының</a:t>
            </a:r>
            <a:r>
              <a:rPr lang="ru-RU" dirty="0" smtClean="0"/>
              <a:t> </a:t>
            </a:r>
            <a:r>
              <a:rPr lang="ru-RU" dirty="0" err="1" smtClean="0"/>
              <a:t>өзлексез</a:t>
            </a:r>
            <a:r>
              <a:rPr lang="ru-RU" dirty="0" smtClean="0"/>
              <a:t> </a:t>
            </a:r>
            <a:r>
              <a:rPr lang="ru-RU" dirty="0" err="1" smtClean="0"/>
              <a:t>циклик</a:t>
            </a:r>
            <a:r>
              <a:rPr lang="ru-RU" dirty="0" smtClean="0"/>
              <a:t> процессы </a:t>
            </a:r>
            <a:r>
              <a:rPr lang="ru-RU" dirty="0" err="1" smtClean="0"/>
              <a:t>моделе</a:t>
            </a:r>
            <a:r>
              <a:rPr lang="ru-RU" dirty="0" smtClean="0"/>
              <a:t> (</a:t>
            </a:r>
            <a:r>
              <a:rPr lang="ru-RU" dirty="0"/>
              <a:t>модель непрерывного циклического процесса менеджмента ИБ организации</a:t>
            </a:r>
            <a:r>
              <a:rPr lang="ru-RU" dirty="0" smtClean="0"/>
              <a:t>) (</a:t>
            </a:r>
            <a:r>
              <a:rPr lang="ru-RU" dirty="0" err="1" smtClean="0"/>
              <a:t>Деминг</a:t>
            </a:r>
            <a:r>
              <a:rPr lang="ru-RU" dirty="0" smtClean="0"/>
              <a:t> </a:t>
            </a:r>
            <a:r>
              <a:rPr lang="ru-RU" dirty="0" err="1" smtClean="0"/>
              <a:t>моделе</a:t>
            </a:r>
            <a:r>
              <a:rPr lang="ru-RU" dirty="0" smtClean="0"/>
              <a:t>) бар.</a:t>
            </a:r>
            <a:endParaRPr lang="ru-RU" dirty="0"/>
          </a:p>
        </p:txBody>
      </p:sp>
    </p:spTree>
    <p:extLst>
      <p:ext uri="{BB962C8B-B14F-4D97-AF65-F5344CB8AC3E}">
        <p14:creationId xmlns:p14="http://schemas.microsoft.com/office/powerpoint/2010/main" val="19312686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tt-RU" b="1" dirty="0" smtClean="0"/>
              <a:t>Планлаштыру стадиясендә - </a:t>
            </a:r>
            <a:r>
              <a:rPr lang="ru-RU" b="1" dirty="0"/>
              <a:t>н</a:t>
            </a:r>
            <a:r>
              <a:rPr lang="ru-RU" b="1" dirty="0" smtClean="0"/>
              <a:t>а </a:t>
            </a:r>
            <a:r>
              <a:rPr lang="ru-RU" b="1" dirty="0"/>
              <a:t>стадии планирования</a:t>
            </a:r>
            <a:endParaRPr lang="ru-RU" b="1" dirty="0"/>
          </a:p>
        </p:txBody>
      </p:sp>
      <p:sp>
        <p:nvSpPr>
          <p:cNvPr id="3" name="Объект 2"/>
          <p:cNvSpPr>
            <a:spLocks noGrp="1"/>
          </p:cNvSpPr>
          <p:nvPr>
            <p:ph idx="1"/>
          </p:nvPr>
        </p:nvSpPr>
        <p:spPr/>
        <p:txBody>
          <a:bodyPr/>
          <a:lstStyle/>
          <a:p>
            <a:r>
              <a:rPr lang="tt-RU" smtClean="0"/>
              <a:t>Информацион куркынычсызлык менеджментындагы һәм информацион куркынычсызлык менеджменты системасындагы ихтыяьҗарга адекват информаөион куркынычсызлык политикасын, максатларын, мәсьәләләрен, процесс һәм процедураларын билгели.</a:t>
            </a:r>
            <a:endParaRPr lang="ru-RU" dirty="0"/>
          </a:p>
        </p:txBody>
      </p:sp>
    </p:spTree>
    <p:extLst>
      <p:ext uri="{BB962C8B-B14F-4D97-AF65-F5344CB8AC3E}">
        <p14:creationId xmlns:p14="http://schemas.microsoft.com/office/powerpoint/2010/main" val="315412356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340</TotalTime>
  <Words>2066</Words>
  <Application>Microsoft Office PowerPoint</Application>
  <PresentationFormat>Экран (4:3)</PresentationFormat>
  <Paragraphs>154</Paragraphs>
  <Slides>62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62</vt:i4>
      </vt:variant>
    </vt:vector>
  </HeadingPairs>
  <TitlesOfParts>
    <vt:vector size="63" baseType="lpstr">
      <vt:lpstr>Тема Office</vt:lpstr>
      <vt:lpstr>Мәгълүмати куркынычсызлык нигезләре</vt:lpstr>
      <vt:lpstr>Мәгълүмати куркынычсызлыкның төп төшенчәләре һәм мәсьәләләре</vt:lpstr>
      <vt:lpstr>Информацион технологияләр</vt:lpstr>
      <vt:lpstr>Информацион система</vt:lpstr>
      <vt:lpstr>Информацион-телекоммуникацион челтәр</vt:lpstr>
      <vt:lpstr>Информация хуҗасы (обладатель)</vt:lpstr>
      <vt:lpstr>Информацияне куллану хокукы (доступ к информации)</vt:lpstr>
      <vt:lpstr>Электрон хәбәр</vt:lpstr>
      <vt:lpstr>Документлаштырылган информация (Документированная информация )</vt:lpstr>
      <vt:lpstr>Информация конфедициальлеге (Конфиденциальность информации)</vt:lpstr>
      <vt:lpstr>Сакланучы информация (защищаемая информация) </vt:lpstr>
      <vt:lpstr>Презентация PowerPoint</vt:lpstr>
      <vt:lpstr>ФЗ № 149-ФЗ</vt:lpstr>
      <vt:lpstr>Тарату һәм күрсәтү тәртибе буенча (в зависимости от порядка предоставления или распространения)</vt:lpstr>
      <vt:lpstr>ФЗ № 149-ФЗ нет определения «защищаемая информация», в нем есть определение «защиты информации». (Защиту информации иногда путают с информационной безопасностью.)</vt:lpstr>
      <vt:lpstr>Презентация PowerPoint</vt:lpstr>
      <vt:lpstr>Оешма (Банк) активларына түбәндәгеләр керергә мөмкин:</vt:lpstr>
      <vt:lpstr>Информацион активлар:</vt:lpstr>
      <vt:lpstr>Презентация PowerPoint</vt:lpstr>
      <vt:lpstr>Презентация PowerPoint</vt:lpstr>
      <vt:lpstr>Презентация PowerPoint</vt:lpstr>
      <vt:lpstr>Автоматлаштырылган система (Автоматизированная система )</vt:lpstr>
      <vt:lpstr>Презентация PowerPoint</vt:lpstr>
      <vt:lpstr>Автоматлаштырылган информацион система (Автоматизированная информационная система)</vt:lpstr>
      <vt:lpstr>Автоматлаштырылган банк системасы (Автоматизированная банковская система)</vt:lpstr>
      <vt:lpstr>Банк технология процессы (Банковский технологический процесс)</vt:lpstr>
      <vt:lpstr>Информацион куркынычсызлык инциденты төшенчәсен карыйк.</vt:lpstr>
      <vt:lpstr>ГОСТтагы мисаллар:</vt:lpstr>
      <vt:lpstr>Презентация PowerPoint</vt:lpstr>
      <vt:lpstr>Презентация PowerPoint</vt:lpstr>
      <vt:lpstr>Түбәндәге хәвефләр </vt:lpstr>
      <vt:lpstr>Хәвеф менеджменты- менеджмент риска (risk management)</vt:lpstr>
      <vt:lpstr>Яки: Хәвеф менеджменты- </vt:lpstr>
      <vt:lpstr>Калдык хәвеф - Остаточный риск (residual risk): </vt:lpstr>
      <vt:lpstr>Хәвеф анализы - Анализ риска (risk analysis):</vt:lpstr>
      <vt:lpstr>Хәвефне бәяләү - Оценка риска (risk assessment):</vt:lpstr>
      <vt:lpstr>Хәвефне бәяләү - Оценка риска (risk assessment):</vt:lpstr>
      <vt:lpstr>Хәвефне чагыштырмача бәяләү - Оценивание риска (risk evaluation): </vt:lpstr>
      <vt:lpstr>Хәвефне эшкәртү - Обработка риска (risk treatment):</vt:lpstr>
      <vt:lpstr>Саклану чарасы - Защитная мера (яки мера защиты, контрмера, мера контроля)</vt:lpstr>
      <vt:lpstr>Базовые защитные мер –Төп (база) саклану чаралары  (baseline controls): </vt:lpstr>
      <vt:lpstr>Презентация PowerPoint</vt:lpstr>
      <vt:lpstr>Презентация PowerPoint</vt:lpstr>
      <vt:lpstr>Презентация PowerPoint</vt:lpstr>
      <vt:lpstr>Куркынычсызлык - безопасность</vt:lpstr>
      <vt:lpstr>Информацион куркынычсызлык - информационная безопасность</vt:lpstr>
      <vt:lpstr>1996 ел ФЗ «Об участии в международном информационном обмене» </vt:lpstr>
      <vt:lpstr>2000 ел «Доктрина информационной безопасности РФ» </vt:lpstr>
      <vt:lpstr>Информацион куркынычсызлык- информационная безопасность</vt:lpstr>
      <vt:lpstr>Керү хокукы- Доступность (availability):</vt:lpstr>
      <vt:lpstr>Бөтенлек - Целостность (integrity): </vt:lpstr>
      <vt:lpstr>Конфиденциальлек - Конфиденциальность (confidentiality): </vt:lpstr>
      <vt:lpstr>ГОСТ Р ИСО/МЭК 13335-1:2005</vt:lpstr>
      <vt:lpstr>кайтмаучанлык - Неотказуемость (non-repudiation): </vt:lpstr>
      <vt:lpstr>Исәпләнүчәнлек - Подотчетность (учетность, отслеживаемость) (accountability):</vt:lpstr>
      <vt:lpstr>Аутентиклык - Аутентичность (authenticity): </vt:lpstr>
      <vt:lpstr>Чынлык - Достоверность (reliability): </vt:lpstr>
      <vt:lpstr>Презентация PowerPoint</vt:lpstr>
      <vt:lpstr>Презентация PowerPoint</vt:lpstr>
      <vt:lpstr>Компьютер – санак куркынычсызлыгы – компьютерная безопасность</vt:lpstr>
      <vt:lpstr>Информацион куркынычсызлык менеджменты</vt:lpstr>
      <vt:lpstr>Планлаштыру стадиясендә - на стадии планирования</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Мәгълүмати куркынычсызлык нигезләре</dc:title>
  <dc:creator>Галимянов Анис Фуатович</dc:creator>
  <cp:lastModifiedBy>Галимянов Анис Фуатович</cp:lastModifiedBy>
  <cp:revision>31</cp:revision>
  <dcterms:created xsi:type="dcterms:W3CDTF">2016-09-06T08:24:05Z</dcterms:created>
  <dcterms:modified xsi:type="dcterms:W3CDTF">2016-09-20T11:43:51Z</dcterms:modified>
</cp:coreProperties>
</file>