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02" y="1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5CB9-A772-430B-BAF9-5925E1BE341B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0223-7CE0-44EC-8B58-FF9022AC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7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5CB9-A772-430B-BAF9-5925E1BE341B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0223-7CE0-44EC-8B58-FF9022AC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14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5CB9-A772-430B-BAF9-5925E1BE341B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0223-7CE0-44EC-8B58-FF9022AC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430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5CB9-A772-430B-BAF9-5925E1BE341B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0223-7CE0-44EC-8B58-FF9022AC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61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5CB9-A772-430B-BAF9-5925E1BE341B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0223-7CE0-44EC-8B58-FF9022AC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549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5CB9-A772-430B-BAF9-5925E1BE341B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0223-7CE0-44EC-8B58-FF9022AC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195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5CB9-A772-430B-BAF9-5925E1BE341B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0223-7CE0-44EC-8B58-FF9022AC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590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5CB9-A772-430B-BAF9-5925E1BE341B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0223-7CE0-44EC-8B58-FF9022AC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812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5CB9-A772-430B-BAF9-5925E1BE341B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0223-7CE0-44EC-8B58-FF9022AC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258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5CB9-A772-430B-BAF9-5925E1BE341B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0223-7CE0-44EC-8B58-FF9022AC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251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5CB9-A772-430B-BAF9-5925E1BE341B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0223-7CE0-44EC-8B58-FF9022AC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769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55CB9-A772-430B-BAF9-5925E1BE341B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F0223-7CE0-44EC-8B58-FF9022AC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956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Условные выражения</a:t>
            </a:r>
            <a:br>
              <a:rPr lang="ru-RU" b="1" dirty="0"/>
            </a:br>
            <a:r>
              <a:rPr lang="ru-RU" b="1" dirty="0"/>
              <a:t>и безусловные переходы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46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подготовки полноценных программ помимо средств организации циклов необходимы и средства для создания разветвляющихся программ произвольной структуры. Обычно они реализуются с помощью условных выражений, позволяющих в зависимости от выполнения или невыполнения некоторого условия (</a:t>
            </a:r>
            <a:r>
              <a:rPr lang="en-US" dirty="0"/>
              <a:t>condition</a:t>
            </a:r>
            <a:r>
              <a:rPr lang="ru-RU" dirty="0"/>
              <a:t>) выполнять те или иные фрагменты программ.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9232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3920"/>
          </a:xfrm>
        </p:spPr>
        <p:txBody>
          <a:bodyPr>
            <a:normAutofit fontScale="90000"/>
          </a:bodyPr>
          <a:lstStyle/>
          <a:p>
            <a:r>
              <a:rPr lang="ru-RU" dirty="0"/>
              <a:t>Функция </a:t>
            </a:r>
            <a:r>
              <a:rPr lang="en-US" dirty="0"/>
              <a:t>If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9046"/>
            <a:ext cx="10515600" cy="5187917"/>
          </a:xfrm>
        </p:spPr>
        <p:txBody>
          <a:bodyPr/>
          <a:lstStyle/>
          <a:p>
            <a:r>
              <a:rPr lang="ru-RU" dirty="0"/>
              <a:t>Как у большинства языков программирования, условные выражения задаются с помощью оператора или функции </a:t>
            </a:r>
            <a:r>
              <a:rPr lang="en-US" dirty="0"/>
              <a:t>If </a:t>
            </a:r>
            <a:r>
              <a:rPr lang="ru-RU" dirty="0"/>
              <a:t>(Если). Система </a:t>
            </a:r>
            <a:r>
              <a:rPr lang="en-US" dirty="0"/>
              <a:t>Mathematica </a:t>
            </a:r>
            <a:r>
              <a:rPr lang="ru-RU" dirty="0"/>
              <a:t>имеет функцию </a:t>
            </a:r>
            <a:r>
              <a:rPr lang="en-US" dirty="0"/>
              <a:t>If</a:t>
            </a:r>
            <a:r>
              <a:rPr lang="ru-RU" dirty="0"/>
              <a:t>, формы которой представлены ниже:</a:t>
            </a:r>
          </a:p>
          <a:p>
            <a:pPr lvl="0"/>
            <a:r>
              <a:rPr lang="en-US" b="1" dirty="0"/>
              <a:t>If</a:t>
            </a:r>
            <a:r>
              <a:rPr lang="ru-RU" b="1" dirty="0"/>
              <a:t>[</a:t>
            </a:r>
            <a:r>
              <a:rPr lang="en-US" b="1" dirty="0"/>
              <a:t>condition</a:t>
            </a:r>
            <a:r>
              <a:rPr lang="ru-RU" b="1" dirty="0"/>
              <a:t>, </a:t>
            </a:r>
            <a:r>
              <a:rPr lang="en-US" b="1" dirty="0"/>
              <a:t>t</a:t>
            </a:r>
            <a:r>
              <a:rPr lang="ru-RU" b="1" dirty="0"/>
              <a:t>, </a:t>
            </a:r>
            <a:r>
              <a:rPr lang="en-US" b="1" dirty="0"/>
              <a:t>f</a:t>
            </a:r>
            <a:r>
              <a:rPr lang="ru-RU" b="1" dirty="0"/>
              <a:t>] </a:t>
            </a:r>
            <a:r>
              <a:rPr lang="ru-RU" dirty="0"/>
              <a:t>- возвращает </a:t>
            </a:r>
            <a:r>
              <a:rPr lang="en-US" dirty="0"/>
              <a:t>t</a:t>
            </a:r>
            <a:r>
              <a:rPr lang="ru-RU" dirty="0"/>
              <a:t>, если результатом вычисления </a:t>
            </a:r>
            <a:r>
              <a:rPr lang="en-US" dirty="0"/>
              <a:t>condition </a:t>
            </a:r>
            <a:r>
              <a:rPr lang="ru-RU" dirty="0"/>
              <a:t>будет </a:t>
            </a:r>
            <a:r>
              <a:rPr lang="en-US" dirty="0"/>
              <a:t>True</a:t>
            </a:r>
            <a:r>
              <a:rPr lang="ru-RU" dirty="0"/>
              <a:t>, и даст </a:t>
            </a:r>
            <a:r>
              <a:rPr lang="en-US" dirty="0"/>
              <a:t>f</a:t>
            </a:r>
            <a:r>
              <a:rPr lang="ru-RU" dirty="0"/>
              <a:t>, если результат </a:t>
            </a:r>
            <a:r>
              <a:rPr lang="en-US" dirty="0"/>
              <a:t>False</a:t>
            </a:r>
            <a:r>
              <a:rPr lang="ru-RU" dirty="0"/>
              <a:t>.</a:t>
            </a:r>
          </a:p>
          <a:p>
            <a:pPr lvl="0"/>
            <a:r>
              <a:rPr lang="en-US" b="1" dirty="0"/>
              <a:t>If</a:t>
            </a:r>
            <a:r>
              <a:rPr lang="ru-RU" b="1" dirty="0"/>
              <a:t>[</a:t>
            </a:r>
            <a:r>
              <a:rPr lang="en-US" b="1" dirty="0"/>
              <a:t>condition</a:t>
            </a:r>
            <a:r>
              <a:rPr lang="ru-RU" b="1" dirty="0"/>
              <a:t>, </a:t>
            </a:r>
            <a:r>
              <a:rPr lang="en-US" b="1" dirty="0"/>
              <a:t>t</a:t>
            </a:r>
            <a:r>
              <a:rPr lang="ru-RU" b="1" dirty="0"/>
              <a:t>, </a:t>
            </a:r>
            <a:r>
              <a:rPr lang="en-US" b="1" dirty="0"/>
              <a:t>f</a:t>
            </a:r>
            <a:r>
              <a:rPr lang="ru-RU" b="1" dirty="0"/>
              <a:t>, </a:t>
            </a:r>
            <a:r>
              <a:rPr lang="en-US" b="1" dirty="0"/>
              <a:t>u</a:t>
            </a:r>
            <a:r>
              <a:rPr lang="ru-RU" b="1" dirty="0"/>
              <a:t>] </a:t>
            </a:r>
            <a:r>
              <a:rPr lang="ru-RU" dirty="0"/>
              <a:t>- даст </a:t>
            </a:r>
            <a:r>
              <a:rPr lang="en-US" dirty="0"/>
              <a:t>u</a:t>
            </a:r>
            <a:r>
              <a:rPr lang="ru-RU" dirty="0"/>
              <a:t>, если в результате вычисления </a:t>
            </a:r>
            <a:r>
              <a:rPr lang="en-US" dirty="0"/>
              <a:t>condition </a:t>
            </a:r>
            <a:r>
              <a:rPr lang="ru-RU" dirty="0"/>
              <a:t>не будет получено ни </a:t>
            </a:r>
            <a:r>
              <a:rPr lang="en-US" dirty="0"/>
              <a:t>True</a:t>
            </a:r>
            <a:r>
              <a:rPr lang="ru-RU" dirty="0"/>
              <a:t>, ни </a:t>
            </a:r>
            <a:r>
              <a:rPr lang="en-US" dirty="0"/>
              <a:t>False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6305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74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9190" y="1063690"/>
            <a:ext cx="10469891" cy="473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2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463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Функции переключатели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39756"/>
            <a:ext cx="10515600" cy="5337207"/>
          </a:xfrm>
        </p:spPr>
        <p:txBody>
          <a:bodyPr/>
          <a:lstStyle/>
          <a:p>
            <a:r>
              <a:rPr lang="ru-RU" dirty="0"/>
              <a:t>Для организации ветвления по многим направлениям в современных языках программирования используются операторы-переключатели. В системе </a:t>
            </a:r>
            <a:r>
              <a:rPr lang="en-US" dirty="0" smtClean="0"/>
              <a:t>Mathematica </a:t>
            </a:r>
            <a:r>
              <a:rPr lang="ru-RU" dirty="0"/>
              <a:t>множественное ветвление организовано с помощью функций </a:t>
            </a:r>
            <a:r>
              <a:rPr lang="en-US" dirty="0"/>
              <a:t>Which </a:t>
            </a:r>
            <a:r>
              <a:rPr lang="ru-RU" dirty="0"/>
              <a:t>и </a:t>
            </a:r>
            <a:r>
              <a:rPr lang="en-US" dirty="0"/>
              <a:t>Switch</a:t>
            </a:r>
            <a:r>
              <a:rPr lang="ru-RU" dirty="0"/>
              <a:t>:</a:t>
            </a:r>
          </a:p>
          <a:p>
            <a:pPr lvl="0"/>
            <a:r>
              <a:rPr lang="en-US" dirty="0"/>
              <a:t>Which</a:t>
            </a:r>
            <a:r>
              <a:rPr lang="ru-RU" dirty="0"/>
              <a:t>[</a:t>
            </a:r>
            <a:r>
              <a:rPr lang="en-US" dirty="0"/>
              <a:t>test</a:t>
            </a:r>
            <a:r>
              <a:rPr lang="ru-RU" dirty="0"/>
              <a:t>1, </a:t>
            </a:r>
            <a:r>
              <a:rPr lang="en-US" dirty="0" smtClean="0"/>
              <a:t>value</a:t>
            </a:r>
            <a:r>
              <a:rPr lang="ru-RU" dirty="0" smtClean="0"/>
              <a:t>1, </a:t>
            </a:r>
            <a:r>
              <a:rPr lang="en-US" dirty="0"/>
              <a:t>test</a:t>
            </a:r>
            <a:r>
              <a:rPr lang="ru-RU" dirty="0"/>
              <a:t>2, </a:t>
            </a:r>
            <a:r>
              <a:rPr lang="en-US" dirty="0"/>
              <a:t>value</a:t>
            </a:r>
            <a:r>
              <a:rPr lang="ru-RU" dirty="0"/>
              <a:t>2, ...] - вычисляет в порядке следования каждый из </a:t>
            </a:r>
            <a:r>
              <a:rPr lang="en-US" dirty="0" err="1"/>
              <a:t>testi</a:t>
            </a:r>
            <a:r>
              <a:rPr lang="ru-RU" dirty="0"/>
              <a:t>, сразу возвращая именно ту величину из </a:t>
            </a:r>
            <a:r>
              <a:rPr lang="en-US" dirty="0" err="1"/>
              <a:t>valuei</a:t>
            </a:r>
            <a:r>
              <a:rPr lang="ru-RU" dirty="0"/>
              <a:t>, которая относится к первому </a:t>
            </a:r>
            <a:r>
              <a:rPr lang="en-US" dirty="0" err="1"/>
              <a:t>testi</a:t>
            </a:r>
            <a:r>
              <a:rPr lang="ru-RU" dirty="0"/>
              <a:t>, давшему </a:t>
            </a:r>
            <a:r>
              <a:rPr lang="en-US" dirty="0"/>
              <a:t>True</a:t>
            </a:r>
            <a:r>
              <a:rPr lang="ru-RU" dirty="0"/>
              <a:t>.</a:t>
            </a:r>
          </a:p>
          <a:p>
            <a:pPr lvl="0"/>
            <a:r>
              <a:rPr lang="en-US" dirty="0"/>
              <a:t>Switch</a:t>
            </a:r>
            <a:r>
              <a:rPr lang="ru-RU" dirty="0"/>
              <a:t>[</a:t>
            </a:r>
            <a:r>
              <a:rPr lang="en-US" dirty="0"/>
              <a:t>expr</a:t>
            </a:r>
            <a:r>
              <a:rPr lang="ru-RU" dirty="0"/>
              <a:t>, </a:t>
            </a:r>
            <a:r>
              <a:rPr lang="en-US" dirty="0" smtClean="0"/>
              <a:t>form</a:t>
            </a:r>
            <a:r>
              <a:rPr lang="ru-RU" dirty="0" smtClean="0"/>
              <a:t>1, </a:t>
            </a:r>
            <a:r>
              <a:rPr lang="en-US" dirty="0" smtClean="0"/>
              <a:t>value</a:t>
            </a:r>
            <a:r>
              <a:rPr lang="ru-RU" dirty="0" smtClean="0"/>
              <a:t>1, </a:t>
            </a:r>
            <a:r>
              <a:rPr lang="en-US" dirty="0"/>
              <a:t>form</a:t>
            </a:r>
            <a:r>
              <a:rPr lang="ru-RU" dirty="0"/>
              <a:t>2, </a:t>
            </a:r>
            <a:r>
              <a:rPr lang="en-US" dirty="0"/>
              <a:t>value</a:t>
            </a:r>
            <a:r>
              <a:rPr lang="ru-RU" dirty="0"/>
              <a:t>2, ...] - вычисляет </a:t>
            </a:r>
            <a:r>
              <a:rPr lang="en-US" dirty="0"/>
              <a:t>expr</a:t>
            </a:r>
            <a:r>
              <a:rPr lang="ru-RU" dirty="0"/>
              <a:t>, затем сравнивает его последовательно с каждым </a:t>
            </a:r>
            <a:r>
              <a:rPr lang="en-US" dirty="0" err="1"/>
              <a:t>formi</a:t>
            </a:r>
            <a:r>
              <a:rPr lang="ru-RU" dirty="0"/>
              <a:t>, вычисляя и возвращая то </a:t>
            </a:r>
            <a:r>
              <a:rPr lang="en-US" dirty="0" err="1"/>
              <a:t>valuei</a:t>
            </a:r>
            <a:r>
              <a:rPr lang="ru-RU" dirty="0"/>
              <a:t>, которое соответствует первому совпадению.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2355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738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821094"/>
            <a:ext cx="10321212" cy="532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7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3291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Безусловные переходы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8417"/>
            <a:ext cx="10515600" cy="5318546"/>
          </a:xfrm>
        </p:spPr>
        <p:txBody>
          <a:bodyPr/>
          <a:lstStyle/>
          <a:p>
            <a:r>
              <a:rPr lang="ru-RU" dirty="0"/>
              <a:t>В целом, условные выражения в языке программирования системы </a:t>
            </a:r>
            <a:r>
              <a:rPr lang="en-US" dirty="0"/>
              <a:t>Mathematica </a:t>
            </a:r>
            <a:r>
              <a:rPr lang="ru-RU" dirty="0"/>
              <a:t>позволяют реализовать любой вид ветвления в программах. Однако иногда бывает полезно без лишних раздумий указать в программе явный переход к какой- либо ее части. Для этого используется оператор безусловного перехода </a:t>
            </a:r>
            <a:r>
              <a:rPr lang="en-US" dirty="0" err="1"/>
              <a:t>Goto</a:t>
            </a:r>
            <a:r>
              <a:rPr lang="ru-RU" dirty="0"/>
              <a:t>[</a:t>
            </a:r>
            <a:r>
              <a:rPr lang="en-US" dirty="0"/>
              <a:t>tag</a:t>
            </a:r>
            <a:r>
              <a:rPr lang="ru-RU" dirty="0"/>
              <a:t>], который дает переход к тому месту программы, которое отмечено меткой </a:t>
            </a:r>
            <a:r>
              <a:rPr lang="en-US" dirty="0"/>
              <a:t>Label</a:t>
            </a:r>
            <a:r>
              <a:rPr lang="ru-RU" dirty="0"/>
              <a:t>[</a:t>
            </a:r>
            <a:r>
              <a:rPr lang="en-US" dirty="0"/>
              <a:t>tag</a:t>
            </a:r>
            <a:r>
              <a:rPr lang="ru-RU" dirty="0"/>
              <a:t>]. Возможны также формы </a:t>
            </a:r>
            <a:r>
              <a:rPr lang="en-US" dirty="0" err="1"/>
              <a:t>Goto</a:t>
            </a:r>
            <a:r>
              <a:rPr lang="ru-RU" dirty="0"/>
              <a:t>[</a:t>
            </a:r>
            <a:r>
              <a:rPr lang="en-US" dirty="0"/>
              <a:t>expr</a:t>
            </a:r>
            <a:r>
              <a:rPr lang="ru-RU" dirty="0"/>
              <a:t>] и </a:t>
            </a:r>
            <a:r>
              <a:rPr lang="en-US" dirty="0"/>
              <a:t>Label</a:t>
            </a:r>
            <a:r>
              <a:rPr lang="ru-RU" dirty="0"/>
              <a:t>[</a:t>
            </a:r>
            <a:r>
              <a:rPr lang="en-US" dirty="0"/>
              <a:t>expr</a:t>
            </a:r>
            <a:r>
              <a:rPr lang="ru-RU" dirty="0"/>
              <a:t>], где </a:t>
            </a:r>
            <a:r>
              <a:rPr lang="en-US" dirty="0"/>
              <a:t>expr </a:t>
            </a:r>
            <a:r>
              <a:rPr lang="ru-RU" dirty="0"/>
              <a:t>- вычисляемое выражение.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6878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605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914" y="1194319"/>
            <a:ext cx="11447914" cy="321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02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8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0303" y="821093"/>
            <a:ext cx="9517224" cy="561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329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78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Работа со списками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32934"/>
            <a:ext cx="10515600" cy="5144029"/>
          </a:xfrm>
        </p:spPr>
        <p:txBody>
          <a:bodyPr/>
          <a:lstStyle/>
          <a:p>
            <a:r>
              <a:rPr lang="ru-RU" dirty="0"/>
              <a:t>Наиболее общим видом сложных данных в системе являются </a:t>
            </a:r>
            <a:r>
              <a:rPr lang="ru-RU" i="1" dirty="0"/>
              <a:t>списки</a:t>
            </a:r>
            <a:r>
              <a:rPr lang="ru-RU" dirty="0"/>
              <a:t> (</a:t>
            </a:r>
            <a:r>
              <a:rPr lang="en-US" dirty="0"/>
              <a:t>lists</a:t>
            </a:r>
            <a:r>
              <a:rPr lang="ru-RU" dirty="0"/>
              <a:t>). Их также относят к данным </a:t>
            </a:r>
            <a:r>
              <a:rPr lang="ru-RU" i="1" dirty="0"/>
              <a:t>множественного </a:t>
            </a:r>
            <a:r>
              <a:rPr lang="ru-RU" i="1" dirty="0" smtClean="0"/>
              <a:t>типа</a:t>
            </a:r>
            <a:r>
              <a:rPr lang="ru-RU" dirty="0" smtClean="0"/>
              <a:t>. </a:t>
            </a:r>
            <a:r>
              <a:rPr lang="ru-RU" dirty="0"/>
              <a:t>Списки представляют совокупность однотипных или разнотипных данных, сгруппированных с помощью фигурных скобок. Например: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469" y="3369732"/>
            <a:ext cx="10629902" cy="262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017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98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4267"/>
            <a:ext cx="10515600" cy="5482696"/>
          </a:xfrm>
        </p:spPr>
        <p:txBody>
          <a:bodyPr/>
          <a:lstStyle/>
          <a:p>
            <a:r>
              <a:rPr lang="ru-RU" dirty="0"/>
              <a:t>С помощью списков можно задавать более привычные типы сложных данных, например, векторы - одномерные массивы данных, матрицы - двумерные массивы и многомерные </a:t>
            </a:r>
            <a:r>
              <a:rPr lang="ru-RU" dirty="0" smtClean="0"/>
              <a:t>массивы. </a:t>
            </a:r>
            <a:r>
              <a:rPr lang="ru-RU" dirty="0"/>
              <a:t>При этом каждая группа элементов многомерных списков выделяется своей парой фигурных скобок, а в целом список выделяется общими скобками. Уже в системах </a:t>
            </a:r>
            <a:r>
              <a:rPr lang="en-US" dirty="0"/>
              <a:t>Mathematica </a:t>
            </a:r>
            <a:r>
              <a:rPr lang="ru-RU" dirty="0"/>
              <a:t>4/5 плотность упаковки больших списков (массивов) существенно повышена, как и скорость операций с ними.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0675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Списки характеризуются </a:t>
            </a:r>
            <a:r>
              <a:rPr lang="ru-RU" i="1" dirty="0"/>
              <a:t>размером,</a:t>
            </a:r>
            <a:r>
              <a:rPr lang="ru-RU" dirty="0"/>
              <a:t> который представляет собой произведение числа элементов списков по каждому направлению. Число направлений называют </a:t>
            </a:r>
            <a:r>
              <a:rPr lang="ru-RU" i="1" dirty="0"/>
              <a:t>размерностью.</a:t>
            </a:r>
            <a:r>
              <a:rPr lang="ru-RU" dirty="0"/>
              <a:t> Например, одномерный список является вектором и характеризуется числом элементов по единственному направлению. При этом вектор может быть вектором-строкой и вектором-столбцом. Двумерный список представляет матрицу, имеющую </a:t>
            </a:r>
            <a:r>
              <a:rPr lang="en-US" dirty="0"/>
              <a:t>m </a:t>
            </a:r>
            <a:r>
              <a:rPr lang="ru-RU" dirty="0"/>
              <a:t>строк и </a:t>
            </a:r>
            <a:r>
              <a:rPr lang="en-US" dirty="0"/>
              <a:t>n </a:t>
            </a:r>
            <a:r>
              <a:rPr lang="ru-RU" dirty="0"/>
              <a:t>столбцов. Ее размер </a:t>
            </a:r>
            <a:r>
              <a:rPr lang="en-US" dirty="0" smtClean="0"/>
              <a:t>m</a:t>
            </a:r>
            <a:r>
              <a:rPr lang="ru-RU" dirty="0" smtClean="0"/>
              <a:t> х </a:t>
            </a:r>
            <a:r>
              <a:rPr lang="en-US" dirty="0" smtClean="0"/>
              <a:t>n</a:t>
            </a:r>
            <a:r>
              <a:rPr lang="ru-RU" dirty="0"/>
              <a:t>. Если </a:t>
            </a:r>
            <a:r>
              <a:rPr lang="en-US" i="1" dirty="0"/>
              <a:t>m</a:t>
            </a:r>
            <a:r>
              <a:rPr lang="ru-RU" i="1" dirty="0"/>
              <a:t>=</a:t>
            </a:r>
            <a:r>
              <a:rPr lang="en-US" i="1" dirty="0"/>
              <a:t>n</a:t>
            </a:r>
            <a:r>
              <a:rPr lang="ru-RU" i="1" dirty="0"/>
              <a:t>,</a:t>
            </a:r>
            <a:r>
              <a:rPr lang="ru-RU" dirty="0"/>
              <a:t> матрица называется квадратной. Имена векторов и матриц в </a:t>
            </a:r>
            <a:r>
              <a:rPr lang="ru-RU" dirty="0" smtClean="0"/>
              <a:t>обозначают обычно </a:t>
            </a:r>
            <a:r>
              <a:rPr lang="ru-RU" dirty="0"/>
              <a:t>жирными символами, например, </a:t>
            </a:r>
            <a:r>
              <a:rPr lang="ru-RU" b="1" dirty="0"/>
              <a:t>V</a:t>
            </a:r>
            <a:r>
              <a:rPr lang="ru-RU" dirty="0"/>
              <a:t> для вектора и </a:t>
            </a:r>
            <a:r>
              <a:rPr lang="en-US" b="1" dirty="0"/>
              <a:t>M</a:t>
            </a:r>
            <a:r>
              <a:rPr lang="en-US" dirty="0"/>
              <a:t> </a:t>
            </a:r>
            <a:r>
              <a:rPr lang="ru-RU" dirty="0"/>
              <a:t>для матрицы.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2052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2342"/>
          </a:xfrm>
        </p:spPr>
        <p:txBody>
          <a:bodyPr>
            <a:normAutofit fontScale="90000"/>
          </a:bodyPr>
          <a:lstStyle/>
          <a:p>
            <a:r>
              <a:rPr lang="ru-RU" dirty="0"/>
              <a:t>Генерация </a:t>
            </a:r>
            <a:r>
              <a:rPr lang="ru-RU" dirty="0" smtClean="0"/>
              <a:t>списков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97468"/>
            <a:ext cx="10515600" cy="527949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Для генерации списков с элементами - вещественными и целыми числами или даже целыми выражениями - особенно часто используется функция </a:t>
            </a:r>
            <a:r>
              <a:rPr lang="en-US" dirty="0"/>
              <a:t>Table</a:t>
            </a:r>
            <a:r>
              <a:rPr lang="ru-RU" dirty="0"/>
              <a:t>, создающая таблицу-список:</a:t>
            </a:r>
          </a:p>
          <a:p>
            <a:pPr lvl="0"/>
            <a:r>
              <a:rPr lang="en-US" dirty="0"/>
              <a:t>Table</a:t>
            </a:r>
            <a:r>
              <a:rPr lang="ru-RU" dirty="0"/>
              <a:t>[</a:t>
            </a:r>
            <a:r>
              <a:rPr lang="en-US" dirty="0"/>
              <a:t>expr</a:t>
            </a:r>
            <a:r>
              <a:rPr lang="ru-RU" dirty="0"/>
              <a:t>, {</a:t>
            </a:r>
            <a:r>
              <a:rPr lang="en-US" dirty="0" err="1"/>
              <a:t>imax</a:t>
            </a:r>
            <a:r>
              <a:rPr lang="ru-RU" dirty="0"/>
              <a:t>}] - генерирует список, содержащий </a:t>
            </a:r>
            <a:r>
              <a:rPr lang="en-US" dirty="0" err="1"/>
              <a:t>imax</a:t>
            </a:r>
            <a:r>
              <a:rPr lang="en-US" dirty="0"/>
              <a:t> </a:t>
            </a:r>
            <a:r>
              <a:rPr lang="ru-RU" dirty="0"/>
              <a:t>экземпляров выражения </a:t>
            </a:r>
            <a:r>
              <a:rPr lang="en-US" dirty="0"/>
              <a:t>expr</a:t>
            </a:r>
            <a:r>
              <a:rPr lang="ru-RU" dirty="0"/>
              <a:t>.</a:t>
            </a:r>
          </a:p>
          <a:p>
            <a:pPr lvl="0"/>
            <a:r>
              <a:rPr lang="en-US" dirty="0"/>
              <a:t>Table</a:t>
            </a:r>
            <a:r>
              <a:rPr lang="ru-RU" dirty="0"/>
              <a:t>[</a:t>
            </a:r>
            <a:r>
              <a:rPr lang="en-US" dirty="0"/>
              <a:t>expr</a:t>
            </a:r>
            <a:r>
              <a:rPr lang="ru-RU" dirty="0"/>
              <a:t>, {</a:t>
            </a:r>
            <a:r>
              <a:rPr lang="en-US" dirty="0" err="1"/>
              <a:t>i</a:t>
            </a:r>
            <a:r>
              <a:rPr lang="ru-RU" dirty="0"/>
              <a:t>, </a:t>
            </a:r>
            <a:r>
              <a:rPr lang="en-US" dirty="0" err="1"/>
              <a:t>imax</a:t>
            </a:r>
            <a:r>
              <a:rPr lang="ru-RU" dirty="0"/>
              <a:t>}] - генерирует список значений </a:t>
            </a:r>
            <a:r>
              <a:rPr lang="en-US" dirty="0"/>
              <a:t>expr </a:t>
            </a:r>
            <a:r>
              <a:rPr lang="ru-RU" dirty="0"/>
              <a:t>при </a:t>
            </a:r>
            <a:r>
              <a:rPr lang="en-US" dirty="0" err="1"/>
              <a:t>i</a:t>
            </a:r>
            <a:r>
              <a:rPr lang="ru-RU" dirty="0"/>
              <a:t>, изменяющемся от 1 до </a:t>
            </a:r>
            <a:r>
              <a:rPr lang="en-US" dirty="0" err="1"/>
              <a:t>imax</a:t>
            </a:r>
            <a:r>
              <a:rPr lang="ru-RU" dirty="0"/>
              <a:t>.</a:t>
            </a:r>
          </a:p>
          <a:p>
            <a:pPr lvl="0"/>
            <a:r>
              <a:rPr lang="en-US" dirty="0"/>
              <a:t>Table[expr, {</a:t>
            </a:r>
            <a:r>
              <a:rPr lang="en-US" dirty="0" err="1"/>
              <a:t>i</a:t>
            </a:r>
            <a:r>
              <a:rPr lang="en-US" dirty="0"/>
              <a:t>, </a:t>
            </a:r>
            <a:r>
              <a:rPr lang="en-US" dirty="0" err="1"/>
              <a:t>imin</a:t>
            </a:r>
            <a:r>
              <a:rPr lang="en-US" dirty="0"/>
              <a:t>, </a:t>
            </a:r>
            <a:r>
              <a:rPr lang="en-US" dirty="0" err="1"/>
              <a:t>imax</a:t>
            </a:r>
            <a:r>
              <a:rPr lang="en-US" dirty="0"/>
              <a:t>}] - </a:t>
            </a:r>
            <a:r>
              <a:rPr lang="ru-RU" dirty="0"/>
              <a:t>начинает со значения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/>
              <a:t>= </a:t>
            </a:r>
            <a:r>
              <a:rPr lang="en-US" dirty="0" err="1"/>
              <a:t>imin</a:t>
            </a:r>
            <a:r>
              <a:rPr lang="en-US" dirty="0"/>
              <a:t>.</a:t>
            </a:r>
            <a:endParaRPr lang="ru-RU" dirty="0"/>
          </a:p>
          <a:p>
            <a:pPr lvl="0"/>
            <a:r>
              <a:rPr lang="en-US" dirty="0"/>
              <a:t>Table</a:t>
            </a:r>
            <a:r>
              <a:rPr lang="ru-RU" dirty="0"/>
              <a:t>[</a:t>
            </a:r>
            <a:r>
              <a:rPr lang="en-US" dirty="0"/>
              <a:t>expr</a:t>
            </a:r>
            <a:r>
              <a:rPr lang="ru-RU" dirty="0"/>
              <a:t>, {</a:t>
            </a:r>
            <a:r>
              <a:rPr lang="en-US" dirty="0" err="1"/>
              <a:t>i</a:t>
            </a:r>
            <a:r>
              <a:rPr lang="ru-RU" dirty="0"/>
              <a:t>, </a:t>
            </a:r>
            <a:r>
              <a:rPr lang="en-US" dirty="0" err="1"/>
              <a:t>imin</a:t>
            </a:r>
            <a:r>
              <a:rPr lang="ru-RU" dirty="0"/>
              <a:t>, </a:t>
            </a:r>
            <a:r>
              <a:rPr lang="en-US" dirty="0" err="1"/>
              <a:t>imax</a:t>
            </a:r>
            <a:r>
              <a:rPr lang="ru-RU" dirty="0"/>
              <a:t>, </a:t>
            </a:r>
            <a:r>
              <a:rPr lang="en-US" dirty="0"/>
              <a:t>di</a:t>
            </a:r>
            <a:r>
              <a:rPr lang="ru-RU" dirty="0"/>
              <a:t>}] - использует шаги </a:t>
            </a:r>
            <a:r>
              <a:rPr lang="en-US" dirty="0"/>
              <a:t>di</a:t>
            </a:r>
            <a:r>
              <a:rPr lang="ru-RU" dirty="0"/>
              <a:t>.</a:t>
            </a:r>
          </a:p>
          <a:p>
            <a:pPr lvl="0"/>
            <a:r>
              <a:rPr lang="en-US" dirty="0"/>
              <a:t>Table</a:t>
            </a:r>
            <a:r>
              <a:rPr lang="ru-RU" dirty="0"/>
              <a:t>[</a:t>
            </a:r>
            <a:r>
              <a:rPr lang="en-US" dirty="0"/>
              <a:t>expr</a:t>
            </a:r>
            <a:r>
              <a:rPr lang="ru-RU" dirty="0"/>
              <a:t>, {</a:t>
            </a:r>
            <a:r>
              <a:rPr lang="en-US" dirty="0" err="1"/>
              <a:t>i</a:t>
            </a:r>
            <a:r>
              <a:rPr lang="ru-RU" dirty="0"/>
              <a:t>, </a:t>
            </a:r>
            <a:r>
              <a:rPr lang="en-US" dirty="0" err="1"/>
              <a:t>imin</a:t>
            </a:r>
            <a:r>
              <a:rPr lang="ru-RU" dirty="0"/>
              <a:t>, </a:t>
            </a:r>
            <a:r>
              <a:rPr lang="en-US" dirty="0" err="1"/>
              <a:t>imax</a:t>
            </a:r>
            <a:r>
              <a:rPr lang="ru-RU" dirty="0"/>
              <a:t>}, {</a:t>
            </a:r>
            <a:r>
              <a:rPr lang="en-US" dirty="0"/>
              <a:t>j</a:t>
            </a:r>
            <a:r>
              <a:rPr lang="ru-RU" dirty="0"/>
              <a:t>, </a:t>
            </a:r>
            <a:r>
              <a:rPr lang="en-US" dirty="0" err="1"/>
              <a:t>jmin</a:t>
            </a:r>
            <a:r>
              <a:rPr lang="ru-RU" dirty="0"/>
              <a:t>, </a:t>
            </a:r>
            <a:r>
              <a:rPr lang="en-US" dirty="0" err="1"/>
              <a:t>jmax</a:t>
            </a:r>
            <a:r>
              <a:rPr lang="ru-RU" dirty="0"/>
              <a:t>}, ...] - возвращает вложенный список. Самым внешним является список по переменной </a:t>
            </a:r>
            <a:r>
              <a:rPr lang="en-US" dirty="0" err="1"/>
              <a:t>i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1391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28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235" y="1202267"/>
            <a:ext cx="10328372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370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2342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Выделение элементов списков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97468"/>
            <a:ext cx="10515600" cy="5279495"/>
          </a:xfrm>
        </p:spPr>
        <p:txBody>
          <a:bodyPr/>
          <a:lstStyle/>
          <a:p>
            <a:r>
              <a:rPr lang="ru-RU" dirty="0"/>
              <a:t>Для выделения элементов списка </a:t>
            </a:r>
            <a:r>
              <a:rPr lang="en-US" dirty="0"/>
              <a:t>list </a:t>
            </a:r>
            <a:r>
              <a:rPr lang="ru-RU" dirty="0"/>
              <a:t>используются двойные квадратные скобки: </a:t>
            </a:r>
            <a:endParaRPr lang="ru-RU" dirty="0" smtClean="0"/>
          </a:p>
          <a:p>
            <a:r>
              <a:rPr lang="en-US" b="1" dirty="0"/>
              <a:t>l</a:t>
            </a:r>
            <a:r>
              <a:rPr lang="en-US" b="1" dirty="0" smtClean="0"/>
              <a:t>ist</a:t>
            </a:r>
            <a:r>
              <a:rPr lang="en-US" b="1" dirty="0"/>
              <a:t>[[</a:t>
            </a:r>
            <a:r>
              <a:rPr lang="en-US" b="1" dirty="0" err="1"/>
              <a:t>i</a:t>
            </a:r>
            <a:r>
              <a:rPr lang="en-US" b="1" dirty="0"/>
              <a:t>]] </a:t>
            </a:r>
            <a:r>
              <a:rPr lang="ru-RU" dirty="0"/>
              <a:t>- выделяет </a:t>
            </a:r>
            <a:r>
              <a:rPr lang="en-US" dirty="0" err="1"/>
              <a:t>i</a:t>
            </a:r>
            <a:r>
              <a:rPr lang="ru-RU" dirty="0"/>
              <a:t>-</a:t>
            </a:r>
            <a:r>
              <a:rPr lang="ru-RU" dirty="0" err="1"/>
              <a:t>ый</a:t>
            </a:r>
            <a:r>
              <a:rPr lang="ru-RU" dirty="0"/>
              <a:t> элемент списка с его начала (если </a:t>
            </a:r>
            <a:r>
              <a:rPr lang="en-US" dirty="0" err="1"/>
              <a:t>i</a:t>
            </a:r>
            <a:r>
              <a:rPr lang="ru-RU" dirty="0"/>
              <a:t>&lt;0 - с конца). </a:t>
            </a:r>
            <a:endParaRPr lang="en-US" dirty="0" smtClean="0"/>
          </a:p>
          <a:p>
            <a:r>
              <a:rPr lang="en-US" b="1" dirty="0"/>
              <a:t>l</a:t>
            </a:r>
            <a:r>
              <a:rPr lang="en-US" b="1" dirty="0" smtClean="0"/>
              <a:t>ist</a:t>
            </a:r>
            <a:r>
              <a:rPr lang="en-US" b="1" dirty="0"/>
              <a:t>[[{</a:t>
            </a:r>
            <a:r>
              <a:rPr lang="en-US" b="1" dirty="0" err="1"/>
              <a:t>i,j</a:t>
            </a:r>
            <a:r>
              <a:rPr lang="en-US" b="1" dirty="0"/>
              <a:t>,...}]] </a:t>
            </a:r>
            <a:r>
              <a:rPr lang="ru-RU" dirty="0"/>
              <a:t>- выделяет </a:t>
            </a:r>
            <a:r>
              <a:rPr lang="en-US" dirty="0" err="1"/>
              <a:t>i</a:t>
            </a:r>
            <a:r>
              <a:rPr lang="ru-RU" dirty="0"/>
              <a:t>-</a:t>
            </a:r>
            <a:r>
              <a:rPr lang="ru-RU" dirty="0" err="1"/>
              <a:t>ый</a:t>
            </a:r>
            <a:r>
              <a:rPr lang="ru-RU" dirty="0"/>
              <a:t>, </a:t>
            </a:r>
            <a:r>
              <a:rPr lang="en-US" dirty="0"/>
              <a:t>j</a:t>
            </a:r>
            <a:r>
              <a:rPr lang="ru-RU" dirty="0"/>
              <a:t>-</a:t>
            </a:r>
            <a:r>
              <a:rPr lang="ru-RU" dirty="0" err="1"/>
              <a:t>ый</a:t>
            </a:r>
            <a:r>
              <a:rPr lang="ru-RU" dirty="0"/>
              <a:t> и т.д. элементы списка.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9884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28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4268" y="751947"/>
            <a:ext cx="10660242" cy="33967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268" y="4392614"/>
            <a:ext cx="10772444" cy="155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138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98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78933"/>
            <a:ext cx="10515600" cy="5398030"/>
          </a:xfrm>
        </p:spPr>
        <p:txBody>
          <a:bodyPr/>
          <a:lstStyle/>
          <a:p>
            <a:r>
              <a:rPr lang="ru-RU" dirty="0"/>
              <a:t>Для выделения заданного </a:t>
            </a:r>
            <a:r>
              <a:rPr lang="en-US" dirty="0" err="1"/>
              <a:t>i</a:t>
            </a:r>
            <a:r>
              <a:rPr lang="ru-RU" dirty="0"/>
              <a:t>-го элемента списка </a:t>
            </a:r>
            <a:r>
              <a:rPr lang="en-US" dirty="0"/>
              <a:t>list </a:t>
            </a:r>
            <a:r>
              <a:rPr lang="ru-RU" dirty="0"/>
              <a:t>используется также функция </a:t>
            </a:r>
            <a:r>
              <a:rPr lang="en-US" dirty="0"/>
              <a:t>Part</a:t>
            </a:r>
            <a:r>
              <a:rPr lang="ru-RU" dirty="0"/>
              <a:t>[</a:t>
            </a:r>
            <a:r>
              <a:rPr lang="en-US" dirty="0"/>
              <a:t>list</a:t>
            </a:r>
            <a:r>
              <a:rPr lang="ru-RU" dirty="0"/>
              <a:t>,</a:t>
            </a:r>
            <a:r>
              <a:rPr lang="en-US" dirty="0" err="1"/>
              <a:t>i</a:t>
            </a:r>
            <a:r>
              <a:rPr lang="ru-RU" dirty="0"/>
              <a:t>]. При </a:t>
            </a:r>
            <a:r>
              <a:rPr lang="en-US" dirty="0" err="1"/>
              <a:t>i</a:t>
            </a:r>
            <a:r>
              <a:rPr lang="ru-RU" dirty="0"/>
              <a:t>&gt;0 отсчет номеров элементов идет с начала списка, а при </a:t>
            </a:r>
            <a:r>
              <a:rPr lang="en-US" dirty="0" err="1"/>
              <a:t>i</a:t>
            </a:r>
            <a:r>
              <a:rPr lang="ru-RU" dirty="0"/>
              <a:t>&lt;0 - с его конца. </a:t>
            </a:r>
            <a:endParaRPr lang="en-US" dirty="0" smtClean="0"/>
          </a:p>
          <a:p>
            <a:r>
              <a:rPr lang="ru-RU" dirty="0"/>
              <a:t>Функция </a:t>
            </a:r>
            <a:r>
              <a:rPr lang="en-US" dirty="0"/>
              <a:t>Part </a:t>
            </a:r>
            <a:r>
              <a:rPr lang="ru-RU" dirty="0"/>
              <a:t>может использоваться для выбора заданного элемента выражения из списка. В этом случае вместо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/>
              <a:t>надо указать три числа: номер выражения как элемента списка, уровень выражения и порядковый номер извлекаемого из выражения объекта. </a:t>
            </a:r>
            <a:r>
              <a:rPr lang="ru-RU" dirty="0" smtClean="0"/>
              <a:t>Показанные </a:t>
            </a:r>
            <a:r>
              <a:rPr lang="ru-RU" dirty="0"/>
              <a:t>примеры иллюстрируют работу со списком, в качестве последнего (четвертого) элемента которого является математическое выражение.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9119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4800" y="610009"/>
            <a:ext cx="6417733" cy="571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317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4267"/>
            <a:ext cx="10515600" cy="548269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Функция </a:t>
            </a:r>
            <a:r>
              <a:rPr lang="en-US" dirty="0"/>
              <a:t>Select </a:t>
            </a:r>
            <a:r>
              <a:rPr lang="ru-RU" dirty="0"/>
              <a:t>используется для выделения элементов списка, удовлетворяющих заданному критерию:</a:t>
            </a:r>
          </a:p>
          <a:p>
            <a:r>
              <a:rPr lang="en-US" dirty="0" smtClean="0"/>
              <a:t>Select[list</a:t>
            </a:r>
            <a:r>
              <a:rPr lang="en-US" dirty="0"/>
              <a:t>, </a:t>
            </a:r>
            <a:r>
              <a:rPr lang="en-US" dirty="0" err="1"/>
              <a:t>crit</a:t>
            </a:r>
            <a:r>
              <a:rPr lang="en-US" dirty="0"/>
              <a:t>] - </a:t>
            </a:r>
            <a:r>
              <a:rPr lang="ru-RU" dirty="0"/>
              <a:t>выбирает все элементы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ru-RU" dirty="0"/>
              <a:t>списка </a:t>
            </a:r>
            <a:r>
              <a:rPr lang="en-US" dirty="0"/>
              <a:t>list, </a:t>
            </a:r>
            <a:r>
              <a:rPr lang="ru-RU" dirty="0"/>
              <a:t>для которых </a:t>
            </a:r>
            <a:r>
              <a:rPr lang="en-US" dirty="0" err="1"/>
              <a:t>crit</a:t>
            </a:r>
            <a:r>
              <a:rPr lang="en-US" dirty="0"/>
              <a:t>[</a:t>
            </a:r>
            <a:r>
              <a:rPr lang="en-US" dirty="0" err="1"/>
              <a:t>ei</a:t>
            </a:r>
            <a:r>
              <a:rPr lang="en-US" dirty="0"/>
              <a:t>] </a:t>
            </a:r>
            <a:r>
              <a:rPr lang="ru-RU" dirty="0"/>
              <a:t>имеет значение </a:t>
            </a:r>
            <a:r>
              <a:rPr lang="en-US" dirty="0"/>
              <a:t>True.</a:t>
            </a:r>
          </a:p>
          <a:p>
            <a:r>
              <a:rPr lang="en-US" dirty="0" smtClean="0"/>
              <a:t>Select[list</a:t>
            </a:r>
            <a:r>
              <a:rPr lang="en-US" dirty="0"/>
              <a:t>, </a:t>
            </a:r>
            <a:r>
              <a:rPr lang="en-US" dirty="0" err="1"/>
              <a:t>crit</a:t>
            </a:r>
            <a:r>
              <a:rPr lang="en-US" dirty="0"/>
              <a:t>, n] - </a:t>
            </a:r>
            <a:r>
              <a:rPr lang="ru-RU" dirty="0"/>
              <a:t>выбирает из первых </a:t>
            </a:r>
            <a:r>
              <a:rPr lang="en-US" dirty="0"/>
              <a:t>n </a:t>
            </a:r>
            <a:r>
              <a:rPr lang="ru-RU" dirty="0"/>
              <a:t>элементов, для которых </a:t>
            </a:r>
            <a:r>
              <a:rPr lang="en-US" dirty="0" err="1"/>
              <a:t>crit</a:t>
            </a:r>
            <a:r>
              <a:rPr lang="en-US" dirty="0"/>
              <a:t>[</a:t>
            </a:r>
            <a:r>
              <a:rPr lang="en-US" dirty="0" err="1"/>
              <a:t>ei</a:t>
            </a:r>
            <a:r>
              <a:rPr lang="en-US" dirty="0"/>
              <a:t>] </a:t>
            </a:r>
            <a:r>
              <a:rPr lang="ru-RU" dirty="0"/>
              <a:t>есть </a:t>
            </a:r>
            <a:r>
              <a:rPr lang="en-US" dirty="0"/>
              <a:t>True.</a:t>
            </a:r>
          </a:p>
          <a:p>
            <a:r>
              <a:rPr lang="ru-RU" dirty="0" smtClean="0"/>
              <a:t>Примеры:</a:t>
            </a:r>
            <a:endParaRPr lang="ru-RU" dirty="0"/>
          </a:p>
          <a:p>
            <a:r>
              <a:rPr lang="en-US" dirty="0"/>
              <a:t>Select[{1,a,2,b,3,c},</a:t>
            </a:r>
            <a:r>
              <a:rPr lang="en-US" dirty="0" err="1"/>
              <a:t>NumberQ</a:t>
            </a:r>
            <a:r>
              <a:rPr lang="en-US" dirty="0"/>
              <a:t>]</a:t>
            </a:r>
          </a:p>
          <a:p>
            <a:r>
              <a:rPr lang="en-US" dirty="0"/>
              <a:t>{1,2,3}</a:t>
            </a:r>
          </a:p>
          <a:p>
            <a:r>
              <a:rPr lang="en-US" dirty="0"/>
              <a:t>Select[{1,a,2,b,3,c},NumberQ,2]</a:t>
            </a:r>
          </a:p>
          <a:p>
            <a:r>
              <a:rPr lang="en-US" dirty="0"/>
              <a:t>{1,2}</a:t>
            </a:r>
          </a:p>
          <a:p>
            <a:r>
              <a:rPr lang="en-US" dirty="0"/>
              <a:t>Select[{1,a,2,b,3,c},</a:t>
            </a:r>
            <a:r>
              <a:rPr lang="en-US" dirty="0" err="1"/>
              <a:t>PrimeQ</a:t>
            </a:r>
            <a:r>
              <a:rPr lang="en-US" dirty="0"/>
              <a:t>]</a:t>
            </a:r>
          </a:p>
          <a:p>
            <a:r>
              <a:rPr lang="en-US" dirty="0"/>
              <a:t>{2,3}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6033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138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Вывод. Пример.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7068" y="796995"/>
            <a:ext cx="4131732" cy="546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14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84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Выявление структуры списков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63600"/>
            <a:ext cx="10515600" cy="531336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Count</a:t>
            </a:r>
            <a:r>
              <a:rPr lang="ru-RU" dirty="0"/>
              <a:t>[</a:t>
            </a:r>
            <a:r>
              <a:rPr lang="en-US" dirty="0"/>
              <a:t>list</a:t>
            </a:r>
            <a:r>
              <a:rPr lang="ru-RU" dirty="0"/>
              <a:t>, </a:t>
            </a:r>
            <a:r>
              <a:rPr lang="en-US" dirty="0"/>
              <a:t>pattern</a:t>
            </a:r>
            <a:r>
              <a:rPr lang="ru-RU" dirty="0"/>
              <a:t>] - возвращает количество элементов в списке </a:t>
            </a:r>
            <a:r>
              <a:rPr lang="en-US" dirty="0"/>
              <a:t>list</a:t>
            </a:r>
            <a:r>
              <a:rPr lang="ru-RU" dirty="0"/>
              <a:t>, которые соответствуют образцу </a:t>
            </a:r>
            <a:r>
              <a:rPr lang="en-US" dirty="0"/>
              <a:t>pattern</a:t>
            </a:r>
            <a:r>
              <a:rPr lang="ru-RU" dirty="0"/>
              <a:t>.</a:t>
            </a:r>
          </a:p>
          <a:p>
            <a:pPr lvl="0"/>
            <a:r>
              <a:rPr lang="en-US" dirty="0"/>
              <a:t>Dimensions</a:t>
            </a:r>
            <a:r>
              <a:rPr lang="ru-RU" dirty="0"/>
              <a:t>[</a:t>
            </a:r>
            <a:r>
              <a:rPr lang="en-US" dirty="0"/>
              <a:t>list</a:t>
            </a:r>
            <a:r>
              <a:rPr lang="ru-RU" dirty="0"/>
              <a:t>] - возвращает список размеров списка по каждой </a:t>
            </a:r>
            <a:r>
              <a:rPr lang="ru-RU" dirty="0" smtClean="0"/>
              <a:t>размерности</a:t>
            </a:r>
            <a:r>
              <a:rPr lang="ru-RU" dirty="0"/>
              <a:t>.</a:t>
            </a:r>
          </a:p>
          <a:p>
            <a:pPr lvl="0"/>
            <a:r>
              <a:rPr lang="en-US" dirty="0" err="1"/>
              <a:t>FreeQ</a:t>
            </a:r>
            <a:r>
              <a:rPr lang="ru-RU" dirty="0"/>
              <a:t>[</a:t>
            </a:r>
            <a:r>
              <a:rPr lang="en-US" dirty="0"/>
              <a:t>list</a:t>
            </a:r>
            <a:r>
              <a:rPr lang="ru-RU" dirty="0"/>
              <a:t>,</a:t>
            </a:r>
            <a:r>
              <a:rPr lang="en-US" dirty="0"/>
              <a:t>form</a:t>
            </a:r>
            <a:r>
              <a:rPr lang="ru-RU" dirty="0"/>
              <a:t>] - проверяет, свободен ли список от </a:t>
            </a:r>
            <a:r>
              <a:rPr lang="en-US" dirty="0"/>
              <a:t>form</a:t>
            </a:r>
            <a:r>
              <a:rPr lang="ru-RU" dirty="0"/>
              <a:t>: если да - возвращает </a:t>
            </a:r>
            <a:r>
              <a:rPr lang="en-US" dirty="0"/>
              <a:t>True</a:t>
            </a:r>
            <a:r>
              <a:rPr lang="ru-RU" dirty="0"/>
              <a:t>, иначе возвращает </a:t>
            </a:r>
            <a:r>
              <a:rPr lang="en-US" dirty="0"/>
              <a:t>False</a:t>
            </a:r>
            <a:r>
              <a:rPr lang="ru-RU" dirty="0"/>
              <a:t>.</a:t>
            </a:r>
          </a:p>
          <a:p>
            <a:pPr lvl="0"/>
            <a:r>
              <a:rPr lang="en-US" dirty="0"/>
              <a:t>Length</a:t>
            </a:r>
            <a:r>
              <a:rPr lang="ru-RU" dirty="0"/>
              <a:t>[</a:t>
            </a:r>
            <a:r>
              <a:rPr lang="en-US" dirty="0"/>
              <a:t>list</a:t>
            </a:r>
            <a:r>
              <a:rPr lang="ru-RU" dirty="0"/>
              <a:t>] - возвращает число элементов одномерного списка </a:t>
            </a:r>
            <a:r>
              <a:rPr lang="en-US" dirty="0"/>
              <a:t>list </a:t>
            </a:r>
            <a:r>
              <a:rPr lang="ru-RU" dirty="0"/>
              <a:t>или число размерностей в случае многомерного списка.</a:t>
            </a:r>
          </a:p>
          <a:p>
            <a:pPr lvl="0"/>
            <a:r>
              <a:rPr lang="en-US" dirty="0" err="1"/>
              <a:t>MatrixQ</a:t>
            </a:r>
            <a:r>
              <a:rPr lang="ru-RU" dirty="0"/>
              <a:t>[</a:t>
            </a:r>
            <a:r>
              <a:rPr lang="en-US" dirty="0"/>
              <a:t>list</a:t>
            </a:r>
            <a:r>
              <a:rPr lang="ru-RU" dirty="0"/>
              <a:t>] - проверяет, является ли список матрицей, и дает </a:t>
            </a:r>
            <a:r>
              <a:rPr lang="en-US" dirty="0"/>
              <a:t>True</a:t>
            </a:r>
            <a:r>
              <a:rPr lang="ru-RU" dirty="0"/>
              <a:t>, если это так, и </a:t>
            </a:r>
            <a:r>
              <a:rPr lang="en-US" dirty="0"/>
              <a:t>False </a:t>
            </a:r>
            <a:r>
              <a:rPr lang="ru-RU" dirty="0"/>
              <a:t>в противном случае.</a:t>
            </a:r>
          </a:p>
          <a:p>
            <a:pPr lvl="0"/>
            <a:r>
              <a:rPr lang="en-US" dirty="0" err="1"/>
              <a:t>MemberQ</a:t>
            </a:r>
            <a:r>
              <a:rPr lang="ru-RU" dirty="0"/>
              <a:t>[</a:t>
            </a:r>
            <a:r>
              <a:rPr lang="en-US" dirty="0"/>
              <a:t>list</a:t>
            </a:r>
            <a:r>
              <a:rPr lang="ru-RU" dirty="0"/>
              <a:t>,</a:t>
            </a:r>
            <a:r>
              <a:rPr lang="en-US" dirty="0"/>
              <a:t>form</a:t>
            </a:r>
            <a:r>
              <a:rPr lang="ru-RU" dirty="0"/>
              <a:t>] - проверяет, есть ли </a:t>
            </a:r>
            <a:r>
              <a:rPr lang="en-US" dirty="0"/>
              <a:t>form </a:t>
            </a:r>
            <a:r>
              <a:rPr lang="ru-RU" dirty="0"/>
              <a:t>в списке, и возвращает </a:t>
            </a:r>
            <a:r>
              <a:rPr lang="en-US" dirty="0"/>
              <a:t>True</a:t>
            </a:r>
            <a:r>
              <a:rPr lang="ru-RU" dirty="0"/>
              <a:t>, если это так и </a:t>
            </a:r>
            <a:r>
              <a:rPr lang="en-US" dirty="0"/>
              <a:t>False </a:t>
            </a:r>
            <a:r>
              <a:rPr lang="ru-RU" dirty="0"/>
              <a:t>в противном случае.</a:t>
            </a:r>
          </a:p>
          <a:p>
            <a:pPr lvl="0"/>
            <a:r>
              <a:rPr lang="en-US" dirty="0"/>
              <a:t>Position</a:t>
            </a:r>
            <a:r>
              <a:rPr lang="ru-RU" dirty="0"/>
              <a:t>[</a:t>
            </a:r>
            <a:r>
              <a:rPr lang="en-US" dirty="0"/>
              <a:t>list</a:t>
            </a:r>
            <a:r>
              <a:rPr lang="ru-RU" dirty="0"/>
              <a:t>,</a:t>
            </a:r>
            <a:r>
              <a:rPr lang="en-US" dirty="0"/>
              <a:t>form</a:t>
            </a:r>
            <a:r>
              <a:rPr lang="ru-RU" dirty="0"/>
              <a:t>] - возвращает номер позиции </a:t>
            </a:r>
            <a:r>
              <a:rPr lang="en-US" dirty="0"/>
              <a:t>form </a:t>
            </a:r>
            <a:r>
              <a:rPr lang="ru-RU" dirty="0"/>
              <a:t>в списке.</a:t>
            </a:r>
          </a:p>
          <a:p>
            <a:pPr lvl="0"/>
            <a:r>
              <a:rPr lang="en-US" dirty="0" err="1"/>
              <a:t>TensorRank</a:t>
            </a:r>
            <a:r>
              <a:rPr lang="ru-RU" dirty="0"/>
              <a:t>[</a:t>
            </a:r>
            <a:r>
              <a:rPr lang="en-US" dirty="0"/>
              <a:t>list</a:t>
            </a:r>
            <a:r>
              <a:rPr lang="ru-RU" dirty="0"/>
              <a:t>] - находит ранг списка, если он тензор.</a:t>
            </a:r>
          </a:p>
          <a:p>
            <a:pPr lvl="0"/>
            <a:r>
              <a:rPr lang="en-US" dirty="0" err="1"/>
              <a:t>VectorQ</a:t>
            </a:r>
            <a:r>
              <a:rPr lang="ru-RU" dirty="0"/>
              <a:t>[</a:t>
            </a:r>
            <a:r>
              <a:rPr lang="en-US" dirty="0"/>
              <a:t>list</a:t>
            </a:r>
            <a:r>
              <a:rPr lang="ru-RU" dirty="0"/>
              <a:t>] - проверяет, является ли список вектором, и дает </a:t>
            </a:r>
            <a:r>
              <a:rPr lang="en-US" dirty="0"/>
              <a:t>True</a:t>
            </a:r>
            <a:r>
              <a:rPr lang="ru-RU" dirty="0"/>
              <a:t>, если это так, и </a:t>
            </a:r>
            <a:r>
              <a:rPr lang="en-US" dirty="0"/>
              <a:t>False </a:t>
            </a:r>
            <a:r>
              <a:rPr lang="ru-RU" dirty="0"/>
              <a:t>в противном случае.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2913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3252" y="1049868"/>
            <a:ext cx="10650294" cy="463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19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234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Манипуляции с элементами списков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97468"/>
            <a:ext cx="10515600" cy="5279495"/>
          </a:xfrm>
        </p:spPr>
        <p:txBody>
          <a:bodyPr/>
          <a:lstStyle/>
          <a:p>
            <a:pPr lvl="0"/>
            <a:r>
              <a:rPr lang="en-US" dirty="0"/>
              <a:t>Append</a:t>
            </a:r>
            <a:r>
              <a:rPr lang="ru-RU" dirty="0"/>
              <a:t>[</a:t>
            </a:r>
            <a:r>
              <a:rPr lang="en-US" dirty="0"/>
              <a:t>list</a:t>
            </a:r>
            <a:r>
              <a:rPr lang="ru-RU" dirty="0"/>
              <a:t>,</a:t>
            </a:r>
            <a:r>
              <a:rPr lang="en-US" dirty="0"/>
              <a:t>element</a:t>
            </a:r>
            <a:r>
              <a:rPr lang="ru-RU" dirty="0"/>
              <a:t>] - добавляет элемент в конец списка.</a:t>
            </a:r>
          </a:p>
          <a:p>
            <a:pPr lvl="0"/>
            <a:r>
              <a:rPr lang="en-US" dirty="0"/>
              <a:t>Prepend</a:t>
            </a:r>
            <a:r>
              <a:rPr lang="ru-RU" dirty="0"/>
              <a:t>[</a:t>
            </a:r>
            <a:r>
              <a:rPr lang="en-US" dirty="0"/>
              <a:t>list</a:t>
            </a:r>
            <a:r>
              <a:rPr lang="ru-RU" dirty="0"/>
              <a:t>,</a:t>
            </a:r>
            <a:r>
              <a:rPr lang="en-US" dirty="0"/>
              <a:t>element</a:t>
            </a:r>
            <a:r>
              <a:rPr lang="ru-RU" dirty="0"/>
              <a:t>] - добавляет элемент в начало списка.</a:t>
            </a:r>
          </a:p>
          <a:p>
            <a:r>
              <a:rPr lang="en-US" dirty="0"/>
              <a:t>Insert</a:t>
            </a:r>
            <a:r>
              <a:rPr lang="ru-RU" dirty="0"/>
              <a:t>[</a:t>
            </a:r>
            <a:r>
              <a:rPr lang="en-US" dirty="0"/>
              <a:t>list</a:t>
            </a:r>
            <a:r>
              <a:rPr lang="ru-RU" dirty="0"/>
              <a:t>,</a:t>
            </a:r>
            <a:r>
              <a:rPr lang="en-US" dirty="0"/>
              <a:t>element</a:t>
            </a:r>
            <a:r>
              <a:rPr lang="ru-RU" dirty="0"/>
              <a:t>,</a:t>
            </a:r>
            <a:r>
              <a:rPr lang="en-US" dirty="0"/>
              <a:t>n</a:t>
            </a:r>
            <a:r>
              <a:rPr lang="ru-RU" dirty="0"/>
              <a:t>] - вставляет элемент в позицию </a:t>
            </a:r>
            <a:r>
              <a:rPr lang="en-US" dirty="0"/>
              <a:t>n </a:t>
            </a:r>
            <a:r>
              <a:rPr lang="ru-RU" dirty="0"/>
              <a:t>(отсчет позиции ведется с начала листа, а если задано -</a:t>
            </a:r>
            <a:r>
              <a:rPr lang="en-US" dirty="0"/>
              <a:t>n</a:t>
            </a:r>
            <a:r>
              <a:rPr lang="ru-RU" dirty="0"/>
              <a:t>, то </a:t>
            </a:r>
            <a:r>
              <a:rPr lang="en-US" dirty="0"/>
              <a:t>c </a:t>
            </a:r>
            <a:r>
              <a:rPr lang="ru-RU" dirty="0"/>
              <a:t>конца). Можно данной функцией включать элемент в несколько позиций, указав каждую в фигурных скобках и оформив это указание также в фигурных скобках: вместо </a:t>
            </a:r>
            <a:r>
              <a:rPr lang="en-US" dirty="0"/>
              <a:t>n</a:t>
            </a:r>
            <a:r>
              <a:rPr lang="ru-RU" dirty="0"/>
              <a:t>. При таком включении необходимо учитывать позицию данного включаемого элемента с учетом расширения списка включением в него предшествующих элементов.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16260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98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9013" y="1964267"/>
            <a:ext cx="10829913" cy="296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56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7675"/>
          </a:xfrm>
        </p:spPr>
        <p:txBody>
          <a:bodyPr>
            <a:normAutofit fontScale="90000"/>
          </a:bodyPr>
          <a:lstStyle/>
          <a:p>
            <a:r>
              <a:rPr lang="ru-RU" dirty="0"/>
              <a:t>Удаление элементов из списка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2133"/>
            <a:ext cx="10515600" cy="5194830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Функция </a:t>
            </a:r>
            <a:r>
              <a:rPr lang="en-US" dirty="0"/>
              <a:t>Delete</a:t>
            </a:r>
            <a:r>
              <a:rPr lang="ru-RU" dirty="0"/>
              <a:t>[</a:t>
            </a:r>
            <a:r>
              <a:rPr lang="en-US" dirty="0"/>
              <a:t>list</a:t>
            </a:r>
            <a:r>
              <a:rPr lang="ru-RU" dirty="0"/>
              <a:t>,</a:t>
            </a:r>
            <a:r>
              <a:rPr lang="en-US" dirty="0" err="1"/>
              <a:t>i</a:t>
            </a:r>
            <a:r>
              <a:rPr lang="ru-RU" dirty="0"/>
              <a:t>] позволяет удалить из списка произвольный </a:t>
            </a:r>
            <a:r>
              <a:rPr lang="en-US" dirty="0" err="1"/>
              <a:t>i</a:t>
            </a:r>
            <a:r>
              <a:rPr lang="ru-RU" dirty="0"/>
              <a:t>-</a:t>
            </a:r>
            <a:r>
              <a:rPr lang="ru-RU" dirty="0" err="1"/>
              <a:t>ый</a:t>
            </a:r>
            <a:r>
              <a:rPr lang="ru-RU" dirty="0"/>
              <a:t> элемент. Если </a:t>
            </a:r>
            <a:r>
              <a:rPr lang="en-US" dirty="0" err="1"/>
              <a:t>i</a:t>
            </a:r>
            <a:r>
              <a:rPr lang="ru-RU" dirty="0"/>
              <a:t>&gt;0, отсчет удаленного элемента идет с начала списка, а если </a:t>
            </a:r>
            <a:r>
              <a:rPr lang="en-US" dirty="0" err="1"/>
              <a:t>i</a:t>
            </a:r>
            <a:r>
              <a:rPr lang="ru-RU" dirty="0"/>
              <a:t>&lt;0, то с конца:</a:t>
            </a:r>
          </a:p>
          <a:p>
            <a:r>
              <a:rPr lang="en-US" dirty="0"/>
              <a:t>L:={1,2,3,4,5}</a:t>
            </a:r>
            <a:endParaRPr lang="ru-RU" b="1" dirty="0"/>
          </a:p>
          <a:p>
            <a:r>
              <a:rPr lang="en-US" dirty="0"/>
              <a:t>{Delete[L,1],Delete[L,3],Delete[L,5]}</a:t>
            </a:r>
            <a:endParaRPr lang="ru-RU" b="1" dirty="0"/>
          </a:p>
          <a:p>
            <a:r>
              <a:rPr lang="en-US" dirty="0"/>
              <a:t>{{2,3,4,5},{1,2,4,5},{1,2,3,4}}</a:t>
            </a:r>
            <a:endParaRPr lang="ru-RU" b="1" dirty="0"/>
          </a:p>
          <a:p>
            <a:r>
              <a:rPr lang="en-US" dirty="0"/>
              <a:t>{Delete[L,-2],Delete[L,-5]}</a:t>
            </a:r>
            <a:endParaRPr lang="ru-RU" b="1" dirty="0"/>
          </a:p>
          <a:p>
            <a:r>
              <a:rPr lang="en-US" dirty="0"/>
              <a:t>{{1,2,3,5},{2,3,4,5}}</a:t>
            </a:r>
            <a:endParaRPr lang="ru-RU" b="1" dirty="0"/>
          </a:p>
          <a:p>
            <a:r>
              <a:rPr lang="en-US" dirty="0"/>
              <a:t>Delete[{1,2,3,{</a:t>
            </a:r>
            <a:r>
              <a:rPr lang="en-US" dirty="0" err="1"/>
              <a:t>a,b,c</a:t>
            </a:r>
            <a:r>
              <a:rPr lang="en-US" dirty="0"/>
              <a:t>},4,5},2]</a:t>
            </a:r>
            <a:endParaRPr lang="ru-RU" b="1" dirty="0"/>
          </a:p>
          <a:p>
            <a:r>
              <a:rPr lang="ru-RU" dirty="0"/>
              <a:t>{1,3,{</a:t>
            </a:r>
            <a:r>
              <a:rPr lang="en-US" dirty="0"/>
              <a:t>a</a:t>
            </a:r>
            <a:r>
              <a:rPr lang="ru-RU" dirty="0"/>
              <a:t>,</a:t>
            </a:r>
            <a:r>
              <a:rPr lang="en-US" dirty="0"/>
              <a:t>b</a:t>
            </a:r>
            <a:r>
              <a:rPr lang="ru-RU" dirty="0"/>
              <a:t>,</a:t>
            </a:r>
            <a:r>
              <a:rPr lang="en-US" dirty="0"/>
              <a:t>c</a:t>
            </a:r>
            <a:r>
              <a:rPr lang="ru-RU" dirty="0"/>
              <a:t>},4,5}</a:t>
            </a:r>
            <a:endParaRPr lang="ru-RU" b="1" dirty="0"/>
          </a:p>
          <a:p>
            <a:r>
              <a:rPr lang="ru-RU" dirty="0"/>
              <a:t>Если элементом списка является список, то он фигурирует как один элемент. Можно, однако, удалять избранный элемент из элемента-списка, указав в фигурных скобках вместо </a:t>
            </a:r>
            <a:r>
              <a:rPr lang="en-US" dirty="0"/>
              <a:t>k </a:t>
            </a:r>
            <a:r>
              <a:rPr lang="ru-RU" dirty="0"/>
              <a:t>номер элемента-списка в общем списке и номер удаляемого элемента во внутреннем списке. Это иллюстрируют следующие примеры: </a:t>
            </a:r>
            <a:r>
              <a:rPr lang="en-US" b="1" dirty="0"/>
              <a:t>Delete[{1,2,3,{</a:t>
            </a:r>
            <a:r>
              <a:rPr lang="en-US" b="1" dirty="0" err="1"/>
              <a:t>a,b,c</a:t>
            </a:r>
            <a:r>
              <a:rPr lang="en-US" b="1" dirty="0"/>
              <a:t>},4,5},{4,3}]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r>
              <a:rPr lang="ru-RU" dirty="0"/>
              <a:t>{1,2,3,{</a:t>
            </a:r>
            <a:r>
              <a:rPr lang="en-US" dirty="0"/>
              <a:t>a</a:t>
            </a:r>
            <a:r>
              <a:rPr lang="ru-RU" dirty="0"/>
              <a:t>,</a:t>
            </a:r>
            <a:r>
              <a:rPr lang="en-US" dirty="0"/>
              <a:t>b</a:t>
            </a:r>
            <a:r>
              <a:rPr lang="ru-RU" dirty="0"/>
              <a:t>},4,5}</a:t>
            </a:r>
            <a:endParaRPr lang="ru-RU" b="1" dirty="0"/>
          </a:p>
          <a:p>
            <a:r>
              <a:rPr lang="en-US" dirty="0"/>
              <a:t>Delete</a:t>
            </a:r>
            <a:r>
              <a:rPr lang="ru-RU" dirty="0"/>
              <a:t>[{1,2,3,{</a:t>
            </a:r>
            <a:r>
              <a:rPr lang="en-US" dirty="0"/>
              <a:t>a</a:t>
            </a:r>
            <a:r>
              <a:rPr lang="ru-RU" dirty="0"/>
              <a:t>,</a:t>
            </a:r>
            <a:r>
              <a:rPr lang="en-US" dirty="0"/>
              <a:t>b</a:t>
            </a:r>
            <a:r>
              <a:rPr lang="ru-RU" dirty="0"/>
              <a:t>,</a:t>
            </a:r>
            <a:r>
              <a:rPr lang="en-US" dirty="0"/>
              <a:t>c</a:t>
            </a:r>
            <a:r>
              <a:rPr lang="ru-RU" dirty="0"/>
              <a:t>},4,5},{4,1}]</a:t>
            </a:r>
            <a:endParaRPr lang="ru-RU" b="1" dirty="0"/>
          </a:p>
          <a:p>
            <a:r>
              <a:rPr lang="ru-RU" dirty="0"/>
              <a:t>{1,2,3,{</a:t>
            </a:r>
            <a:r>
              <a:rPr lang="en-US" dirty="0"/>
              <a:t>b</a:t>
            </a:r>
            <a:r>
              <a:rPr lang="ru-RU" dirty="0"/>
              <a:t>,</a:t>
            </a:r>
            <a:r>
              <a:rPr lang="en-US" dirty="0"/>
              <a:t>c</a:t>
            </a:r>
            <a:r>
              <a:rPr lang="ru-RU" dirty="0"/>
              <a:t>},4,5}</a:t>
            </a:r>
            <a:endParaRPr lang="ru-RU" b="1" dirty="0"/>
          </a:p>
          <a:p>
            <a:r>
              <a:rPr lang="ru-RU" dirty="0"/>
              <a:t>Наконец, можно функцией </a:t>
            </a:r>
            <a:r>
              <a:rPr lang="en-US" dirty="0"/>
              <a:t>Delete </a:t>
            </a:r>
            <a:r>
              <a:rPr lang="ru-RU" dirty="0"/>
              <a:t>удалить несколько элементов списка, указав их каждый в фигурных скобках и оформив это указание также в фигурных скобках:</a:t>
            </a:r>
          </a:p>
          <a:p>
            <a:r>
              <a:rPr lang="en-US" dirty="0"/>
              <a:t>Delete</a:t>
            </a:r>
            <a:r>
              <a:rPr lang="ru-RU" dirty="0"/>
              <a:t>[{1,2,3,{</a:t>
            </a:r>
            <a:r>
              <a:rPr lang="en-US" dirty="0"/>
              <a:t>a</a:t>
            </a:r>
            <a:r>
              <a:rPr lang="ru-RU" dirty="0"/>
              <a:t>,</a:t>
            </a:r>
            <a:r>
              <a:rPr lang="en-US" dirty="0"/>
              <a:t>b</a:t>
            </a:r>
            <a:r>
              <a:rPr lang="ru-RU" dirty="0"/>
              <a:t>,</a:t>
            </a:r>
            <a:r>
              <a:rPr lang="en-US" dirty="0"/>
              <a:t>c</a:t>
            </a:r>
            <a:r>
              <a:rPr lang="ru-RU" dirty="0"/>
              <a:t>},4,5},{{2},{4},{5}}]</a:t>
            </a:r>
            <a:endParaRPr lang="ru-RU" b="1" dirty="0"/>
          </a:p>
          <a:p>
            <a:r>
              <a:rPr lang="ru-RU" dirty="0"/>
              <a:t>{1,3,5}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5022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897467"/>
            <a:ext cx="10407363" cy="50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709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729720"/>
            <a:ext cx="10730188" cy="23438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7" y="3605741"/>
            <a:ext cx="12044158" cy="113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762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000" y="647068"/>
            <a:ext cx="8839200" cy="546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726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138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Примеры: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073" y="1557867"/>
            <a:ext cx="10733484" cy="292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789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6342"/>
          </a:xfrm>
        </p:spPr>
        <p:txBody>
          <a:bodyPr/>
          <a:lstStyle/>
          <a:p>
            <a:r>
              <a:rPr lang="ru-RU" dirty="0" smtClean="0"/>
              <a:t>Примеры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1738" y="1761067"/>
            <a:ext cx="10422062" cy="372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777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1332</Words>
  <Application>Microsoft Office PowerPoint</Application>
  <PresentationFormat>Широкоэкранный</PresentationFormat>
  <Paragraphs>73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Тема Office</vt:lpstr>
      <vt:lpstr>Условные выражения и безусловные переходы</vt:lpstr>
      <vt:lpstr>Презентация PowerPoint</vt:lpstr>
      <vt:lpstr>Функция If</vt:lpstr>
      <vt:lpstr>Презентация PowerPoint</vt:lpstr>
      <vt:lpstr>Функции переключатели</vt:lpstr>
      <vt:lpstr>Презентация PowerPoint</vt:lpstr>
      <vt:lpstr>Безусловные переходы</vt:lpstr>
      <vt:lpstr>Презентация PowerPoint</vt:lpstr>
      <vt:lpstr>Презентация PowerPoint</vt:lpstr>
      <vt:lpstr>Работа со списками</vt:lpstr>
      <vt:lpstr>Презентация PowerPoint</vt:lpstr>
      <vt:lpstr>Презентация PowerPoint</vt:lpstr>
      <vt:lpstr>Генерация списков </vt:lpstr>
      <vt:lpstr>Презентация PowerPoint</vt:lpstr>
      <vt:lpstr>Выделение элементов списков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Вывод. Пример.</vt:lpstr>
      <vt:lpstr>Выявление структуры списков</vt:lpstr>
      <vt:lpstr>Презентация PowerPoint</vt:lpstr>
      <vt:lpstr>Манипуляции с элементами списков</vt:lpstr>
      <vt:lpstr>Презентация PowerPoint</vt:lpstr>
      <vt:lpstr>Удаление элементов из списка</vt:lpstr>
      <vt:lpstr>Презентация PowerPoint</vt:lpstr>
      <vt:lpstr>Презентация PowerPoint</vt:lpstr>
      <vt:lpstr>Презентация PowerPoint</vt:lpstr>
      <vt:lpstr>Примеры:</vt:lpstr>
      <vt:lpstr>Примеры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Условные выражения и безусловные переходы</dc:title>
  <dc:creator>Анис Галимянов</dc:creator>
  <cp:lastModifiedBy>Анис Галимянов</cp:lastModifiedBy>
  <cp:revision>11</cp:revision>
  <dcterms:created xsi:type="dcterms:W3CDTF">2017-12-05T07:24:07Z</dcterms:created>
  <dcterms:modified xsi:type="dcterms:W3CDTF">2017-12-06T13:29:39Z</dcterms:modified>
</cp:coreProperties>
</file>