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02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15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395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63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75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38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63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536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808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7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44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646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61A68-F765-43BD-9334-EF99EC708ADF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6CE18-C8E1-41C1-91C2-F2880920A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53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Программирование. Решение задач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354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75733"/>
            <a:ext cx="10515600" cy="560123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Найти </a:t>
            </a:r>
            <a:r>
              <a:rPr lang="ru-RU" dirty="0"/>
              <a:t>все значения параметра </a:t>
            </a:r>
            <a:r>
              <a:rPr lang="en-US" i="1" dirty="0"/>
              <a:t>a</a:t>
            </a:r>
            <a:r>
              <a:rPr lang="ru-RU" dirty="0"/>
              <a:t>, для которых уравнение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8</a:t>
            </a:r>
            <a:r>
              <a:rPr lang="en-US" i="1" dirty="0"/>
              <a:t>ax</a:t>
            </a:r>
            <a:r>
              <a:rPr lang="ru-RU" baseline="30000" dirty="0"/>
              <a:t>3</a:t>
            </a:r>
            <a:r>
              <a:rPr lang="ru-RU" dirty="0"/>
              <a:t>–12(</a:t>
            </a:r>
            <a:r>
              <a:rPr lang="en-US" i="1" dirty="0"/>
              <a:t>a</a:t>
            </a:r>
            <a:r>
              <a:rPr lang="ru-RU" dirty="0"/>
              <a:t>+3)</a:t>
            </a:r>
            <a:r>
              <a:rPr lang="en-US" i="1" dirty="0"/>
              <a:t>x</a:t>
            </a:r>
            <a:r>
              <a:rPr lang="ru-RU" baseline="30000" dirty="0"/>
              <a:t>2</a:t>
            </a:r>
            <a:r>
              <a:rPr lang="ru-RU" dirty="0"/>
              <a:t>+6(</a:t>
            </a:r>
            <a:r>
              <a:rPr lang="en-US" i="1" dirty="0"/>
              <a:t>a</a:t>
            </a:r>
            <a:r>
              <a:rPr lang="ru-RU" dirty="0"/>
              <a:t>+6)</a:t>
            </a:r>
            <a:r>
              <a:rPr lang="en-US" i="1" dirty="0"/>
              <a:t>x</a:t>
            </a:r>
            <a:r>
              <a:rPr lang="ru-RU" dirty="0"/>
              <a:t>+3(</a:t>
            </a:r>
            <a:r>
              <a:rPr lang="en-US" i="1" dirty="0"/>
              <a:t>a</a:t>
            </a:r>
            <a:r>
              <a:rPr lang="ru-RU" dirty="0"/>
              <a:t>–3) = 0          </a:t>
            </a:r>
            <a:r>
              <a:rPr lang="en-US" dirty="0"/>
              <a:t>  </a:t>
            </a:r>
            <a:r>
              <a:rPr lang="ru-RU" dirty="0"/>
              <a:t>                   (1</a:t>
            </a:r>
            <a:r>
              <a:rPr lang="ru-RU" dirty="0" smtClean="0"/>
              <a:t>)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имеет три различных действительных корня.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Решение. </a:t>
            </a:r>
            <a:r>
              <a:rPr lang="ru-RU" dirty="0"/>
              <a:t>Пусть</a:t>
            </a:r>
            <a:r>
              <a:rPr lang="ru-RU" b="1" dirty="0"/>
              <a:t> </a:t>
            </a:r>
            <a:endParaRPr lang="ru-RU" dirty="0"/>
          </a:p>
          <a:p>
            <a:pPr marL="0" indent="0">
              <a:buNone/>
            </a:pPr>
            <a:r>
              <a:rPr lang="en-US" i="1" dirty="0"/>
              <a:t>y</a:t>
            </a:r>
            <a:r>
              <a:rPr lang="ru-RU" dirty="0"/>
              <a:t> = 8</a:t>
            </a:r>
            <a:r>
              <a:rPr lang="en-US" i="1" dirty="0"/>
              <a:t>a</a:t>
            </a:r>
            <a:r>
              <a:rPr lang="ru-RU" dirty="0"/>
              <a:t>*</a:t>
            </a:r>
            <a:r>
              <a:rPr lang="en-US" i="1" dirty="0"/>
              <a:t>x</a:t>
            </a:r>
            <a:r>
              <a:rPr lang="ru-RU" baseline="30000" dirty="0"/>
              <a:t>3</a:t>
            </a:r>
            <a:r>
              <a:rPr lang="ru-RU" dirty="0"/>
              <a:t>–12(</a:t>
            </a:r>
            <a:r>
              <a:rPr lang="en-US" i="1" dirty="0"/>
              <a:t>a</a:t>
            </a:r>
            <a:r>
              <a:rPr lang="ru-RU" dirty="0"/>
              <a:t>+3)</a:t>
            </a:r>
            <a:r>
              <a:rPr lang="en-US" i="1" dirty="0"/>
              <a:t>x</a:t>
            </a:r>
            <a:r>
              <a:rPr lang="ru-RU" baseline="30000" dirty="0"/>
              <a:t>2</a:t>
            </a:r>
            <a:r>
              <a:rPr lang="ru-RU" dirty="0"/>
              <a:t>+6(</a:t>
            </a:r>
            <a:r>
              <a:rPr lang="en-US" i="1" dirty="0"/>
              <a:t>a</a:t>
            </a:r>
            <a:r>
              <a:rPr lang="ru-RU" dirty="0"/>
              <a:t>+6)</a:t>
            </a:r>
            <a:r>
              <a:rPr lang="en-US" i="1" dirty="0"/>
              <a:t>x</a:t>
            </a:r>
            <a:r>
              <a:rPr lang="ru-RU" dirty="0"/>
              <a:t>+3(</a:t>
            </a:r>
            <a:r>
              <a:rPr lang="en-US" i="1" dirty="0"/>
              <a:t>a</a:t>
            </a:r>
            <a:r>
              <a:rPr lang="ru-RU" dirty="0"/>
              <a:t>–3).                                (2)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Исходя из геометрических соображений, можно утверждать следующее. Функция </a:t>
            </a:r>
            <a:r>
              <a:rPr lang="en-US" i="1" dirty="0"/>
              <a:t>y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dirty="0"/>
              <a:t>] имеет три различных действительных корня тогда и только тогда, когда у неё есть две стационарные точки </a:t>
            </a:r>
            <a:r>
              <a:rPr lang="en-US" i="1" dirty="0"/>
              <a:t>x</a:t>
            </a:r>
            <a:r>
              <a:rPr lang="ru-RU" baseline="-25000" dirty="0"/>
              <a:t>1 </a:t>
            </a:r>
            <a:r>
              <a:rPr lang="ru-RU" dirty="0"/>
              <a:t>и </a:t>
            </a:r>
            <a:r>
              <a:rPr lang="en-US" i="1" dirty="0"/>
              <a:t>x</a:t>
            </a:r>
            <a:r>
              <a:rPr lang="ru-RU" baseline="-25000" dirty="0"/>
              <a:t>2</a:t>
            </a:r>
            <a:r>
              <a:rPr lang="ru-RU" dirty="0"/>
              <a:t> (</a:t>
            </a:r>
            <a:r>
              <a:rPr lang="en-US" i="1" dirty="0"/>
              <a:t>x</a:t>
            </a:r>
            <a:r>
              <a:rPr lang="ru-RU" baseline="-25000" dirty="0"/>
              <a:t>1 </a:t>
            </a:r>
            <a:r>
              <a:rPr lang="ru-RU" dirty="0">
                <a:sym typeface="Symbol" panose="05050102010706020507" pitchFamily="18" charset="2"/>
              </a:rPr>
              <a:t></a:t>
            </a:r>
            <a:r>
              <a:rPr lang="ru-RU" dirty="0"/>
              <a:t> </a:t>
            </a:r>
            <a:r>
              <a:rPr lang="en-US" i="1" dirty="0"/>
              <a:t>x</a:t>
            </a:r>
            <a:r>
              <a:rPr lang="ru-RU" baseline="-25000" dirty="0"/>
              <a:t>2</a:t>
            </a:r>
            <a:r>
              <a:rPr lang="ru-RU" dirty="0"/>
              <a:t>) такие, что </a:t>
            </a:r>
            <a:r>
              <a:rPr lang="en-US" i="1" dirty="0"/>
              <a:t>y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baseline="-25000" dirty="0"/>
              <a:t>1</a:t>
            </a:r>
            <a:r>
              <a:rPr lang="ru-RU" dirty="0"/>
              <a:t>]*</a:t>
            </a:r>
            <a:r>
              <a:rPr lang="en-US" i="1" dirty="0"/>
              <a:t>y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baseline="-25000" dirty="0"/>
              <a:t>2</a:t>
            </a:r>
            <a:r>
              <a:rPr lang="ru-RU" dirty="0"/>
              <a:t>] &lt; </a:t>
            </a:r>
            <a:r>
              <a:rPr lang="ru-RU" dirty="0" smtClean="0"/>
              <a:t>0. 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453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674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Отмеченный факт позволяет свести решение исходной задачи к решению неравенства </a:t>
            </a:r>
          </a:p>
          <a:p>
            <a:pPr marL="0" indent="0">
              <a:buNone/>
            </a:pPr>
            <a:r>
              <a:rPr lang="ru-RU" dirty="0" smtClean="0"/>
              <a:t>y[x1]*y[x2] &lt; 0                                                  (3)</a:t>
            </a:r>
          </a:p>
          <a:p>
            <a:pPr marL="0" indent="0">
              <a:buNone/>
            </a:pPr>
            <a:r>
              <a:rPr lang="ru-RU" dirty="0" smtClean="0"/>
              <a:t>относительно параметра a. Решать (3) можно так:</a:t>
            </a:r>
          </a:p>
          <a:p>
            <a:pPr marL="0" indent="0">
              <a:buNone/>
            </a:pPr>
            <a:r>
              <a:rPr lang="ru-RU" dirty="0" smtClean="0"/>
              <a:t>•	найти  </a:t>
            </a:r>
            <a:r>
              <a:rPr lang="en-US" dirty="0" smtClean="0"/>
              <a:t>y’</a:t>
            </a:r>
            <a:r>
              <a:rPr lang="ru-RU" dirty="0" smtClean="0"/>
              <a:t> – производную  от y по x;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en-US" dirty="0" smtClean="0"/>
              <a:t>      </a:t>
            </a:r>
            <a:r>
              <a:rPr lang="ru-RU" dirty="0" smtClean="0"/>
              <a:t>получить стационарные точки x</a:t>
            </a:r>
            <a:r>
              <a:rPr lang="ru-RU" sz="2400" baseline="-25000" dirty="0" smtClean="0"/>
              <a:t>1</a:t>
            </a:r>
            <a:r>
              <a:rPr lang="ru-RU" dirty="0" smtClean="0"/>
              <a:t> и x</a:t>
            </a:r>
            <a:r>
              <a:rPr lang="ru-RU" baseline="-25000" dirty="0" smtClean="0"/>
              <a:t>2</a:t>
            </a:r>
            <a:r>
              <a:rPr lang="ru-RU" dirty="0" smtClean="0"/>
              <a:t>, решая относительно x квадратное уравнение   </a:t>
            </a:r>
            <a:r>
              <a:rPr lang="en-US" dirty="0" smtClean="0"/>
              <a:t>y’ </a:t>
            </a:r>
            <a:r>
              <a:rPr lang="ru-RU" dirty="0" smtClean="0"/>
              <a:t>= 0;</a:t>
            </a:r>
          </a:p>
          <a:p>
            <a:pPr marL="0" indent="0">
              <a:buNone/>
            </a:pPr>
            <a:r>
              <a:rPr lang="ru-RU" dirty="0" smtClean="0"/>
              <a:t>•	вычислить и упростить значения y[x1] и y[x2];</a:t>
            </a:r>
          </a:p>
          <a:p>
            <a:pPr marL="0" indent="0">
              <a:buNone/>
            </a:pPr>
            <a:r>
              <a:rPr lang="ru-RU" dirty="0" smtClean="0"/>
              <a:t>•	составить неравенство (3) и решить его относительно a.</a:t>
            </a:r>
          </a:p>
          <a:p>
            <a:pPr marL="0" indent="0">
              <a:buNone/>
            </a:pPr>
            <a:r>
              <a:rPr lang="ru-RU" dirty="0" smtClean="0"/>
              <a:t> В примере 1 последовательность указанных действий реализуется с помощью функций системы </a:t>
            </a:r>
            <a:r>
              <a:rPr lang="ru-RU" dirty="0" err="1" smtClean="0"/>
              <a:t>Mathematica</a:t>
            </a:r>
            <a:r>
              <a:rPr lang="ru-RU" dirty="0" smtClean="0"/>
              <a:t>. Это и есть простейшая линейная программа.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713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7733" y="982133"/>
            <a:ext cx="9569699" cy="492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65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0742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комментарий к используемым в программе средствам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48267"/>
            <a:ext cx="10515600" cy="5228696"/>
          </a:xfrm>
        </p:spPr>
        <p:txBody>
          <a:bodyPr/>
          <a:lstStyle/>
          <a:p>
            <a:r>
              <a:rPr lang="ru-RU" dirty="0"/>
              <a:t>Первая строка, начинающаяся с символа “&lt;&lt;”, непосредственно к программе решения задачи отношения не имеет. Ее роль – подключить к вычислениям, то есть открыть, пакет расширения с именем “</a:t>
            </a:r>
            <a:r>
              <a:rPr lang="ru-RU" i="1" dirty="0" err="1"/>
              <a:t>Algebra</a:t>
            </a:r>
            <a:r>
              <a:rPr lang="ru-RU" dirty="0" err="1"/>
              <a:t>`</a:t>
            </a:r>
            <a:r>
              <a:rPr lang="ru-RU" i="1" dirty="0" err="1"/>
              <a:t>InequalitySolve</a:t>
            </a:r>
            <a:r>
              <a:rPr lang="ru-RU" dirty="0"/>
              <a:t>`” для решения алгебраических неравенств – в ядро системы соответствующие средства не входят. Начинается программа со строки “</a:t>
            </a:r>
            <a:r>
              <a:rPr lang="ru-RU" i="1" dirty="0"/>
              <a:t>y</a:t>
            </a:r>
            <a:r>
              <a:rPr lang="ru-RU" dirty="0"/>
              <a:t>:=” и занимает одну ячейку ввода. Все ее строки, кроме последней строки “</a:t>
            </a:r>
            <a:r>
              <a:rPr lang="ru-RU" i="1" dirty="0" err="1"/>
              <a:t>Inequality</a:t>
            </a:r>
            <a:r>
              <a:rPr lang="ru-RU" i="1" dirty="0"/>
              <a:t> </a:t>
            </a:r>
            <a:r>
              <a:rPr lang="ru-RU" dirty="0"/>
              <a:t>…”, вводятся ключом {</a:t>
            </a:r>
            <a:r>
              <a:rPr lang="ru-RU" dirty="0">
                <a:sym typeface="Symbol" panose="05050102010706020507" pitchFamily="18" charset="2"/>
              </a:rPr>
              <a:t></a:t>
            </a:r>
            <a:r>
              <a:rPr lang="ru-RU" dirty="0"/>
              <a:t>}. Последняя строка вводится ключом {</a:t>
            </a:r>
            <a:r>
              <a:rPr lang="en-US" i="1" dirty="0"/>
              <a:t>Shift</a:t>
            </a:r>
            <a:r>
              <a:rPr lang="ru-RU" dirty="0"/>
              <a:t>+</a:t>
            </a:r>
            <a:r>
              <a:rPr lang="ru-RU" dirty="0">
                <a:sym typeface="Symbol" panose="05050102010706020507" pitchFamily="18" charset="2"/>
              </a:rPr>
              <a:t></a:t>
            </a:r>
            <a:r>
              <a:rPr lang="ru-RU" dirty="0"/>
              <a:t>}, что запускает на вычисление всю сформированную ячейку ввода.</a:t>
            </a:r>
          </a:p>
        </p:txBody>
      </p:sp>
    </p:spTree>
    <p:extLst>
      <p:ext uri="{BB962C8B-B14F-4D97-AF65-F5344CB8AC3E}">
        <p14:creationId xmlns:p14="http://schemas.microsoft.com/office/powerpoint/2010/main" val="1340896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r>
              <a:rPr lang="ru-RU" dirty="0"/>
              <a:t>В строке “</a:t>
            </a:r>
            <a:r>
              <a:rPr lang="en-US" i="1" dirty="0"/>
              <a:t>b</a:t>
            </a:r>
            <a:r>
              <a:rPr lang="ru-RU" dirty="0"/>
              <a:t>1 = </a:t>
            </a:r>
            <a:r>
              <a:rPr lang="en-US" i="1" dirty="0"/>
              <a:t>D</a:t>
            </a:r>
            <a:r>
              <a:rPr lang="ru-RU" dirty="0"/>
              <a:t>[</a:t>
            </a:r>
            <a:r>
              <a:rPr lang="en-US" i="1" dirty="0"/>
              <a:t>y</a:t>
            </a:r>
            <a:r>
              <a:rPr lang="ru-RU" dirty="0"/>
              <a:t>, </a:t>
            </a:r>
            <a:r>
              <a:rPr lang="en-US" i="1" dirty="0"/>
              <a:t>x</a:t>
            </a:r>
            <a:r>
              <a:rPr lang="ru-RU" dirty="0"/>
              <a:t>];” с помощью функции </a:t>
            </a:r>
            <a:r>
              <a:rPr lang="ru-RU" i="1" dirty="0"/>
              <a:t>D</a:t>
            </a:r>
            <a:r>
              <a:rPr lang="ru-RU" dirty="0"/>
              <a:t> вычисляется производная от </a:t>
            </a:r>
            <a:r>
              <a:rPr lang="en-US" i="1" dirty="0"/>
              <a:t>y</a:t>
            </a:r>
            <a:r>
              <a:rPr lang="en-US" dirty="0"/>
              <a:t> </a:t>
            </a:r>
            <a:r>
              <a:rPr lang="ru-RU" dirty="0"/>
              <a:t>по </a:t>
            </a:r>
            <a:r>
              <a:rPr lang="en-US" i="1" dirty="0"/>
              <a:t>x</a:t>
            </a:r>
            <a:r>
              <a:rPr lang="ru-RU" dirty="0"/>
              <a:t>, и результат 6(6+</a:t>
            </a:r>
            <a:r>
              <a:rPr lang="en-US" i="1" dirty="0"/>
              <a:t>a</a:t>
            </a:r>
            <a:r>
              <a:rPr lang="ru-RU" dirty="0"/>
              <a:t>)–24(3+</a:t>
            </a:r>
            <a:r>
              <a:rPr lang="en-US" i="1" dirty="0"/>
              <a:t>a</a:t>
            </a:r>
            <a:r>
              <a:rPr lang="ru-RU" dirty="0"/>
              <a:t>)</a:t>
            </a:r>
            <a:r>
              <a:rPr lang="en-US" i="1" dirty="0"/>
              <a:t>x</a:t>
            </a:r>
            <a:r>
              <a:rPr lang="ru-RU" dirty="0"/>
              <a:t>+24</a:t>
            </a:r>
            <a:r>
              <a:rPr lang="en-US" i="1" dirty="0"/>
              <a:t>a</a:t>
            </a:r>
            <a:r>
              <a:rPr lang="ru-RU" dirty="0"/>
              <a:t>*</a:t>
            </a:r>
            <a:r>
              <a:rPr lang="en-US" i="1" dirty="0"/>
              <a:t>x</a:t>
            </a:r>
            <a:r>
              <a:rPr lang="ru-RU" baseline="30000" dirty="0"/>
              <a:t>2 </a:t>
            </a:r>
            <a:r>
              <a:rPr lang="ru-RU" dirty="0"/>
              <a:t>присваивается переменной </a:t>
            </a:r>
            <a:r>
              <a:rPr lang="en-US" i="1" dirty="0"/>
              <a:t>b</a:t>
            </a:r>
            <a:r>
              <a:rPr lang="ru-RU" dirty="0"/>
              <a:t>1.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строке “</a:t>
            </a:r>
            <a:r>
              <a:rPr lang="en-US" i="1" dirty="0"/>
              <a:t>b</a:t>
            </a:r>
            <a:r>
              <a:rPr lang="ru-RU" dirty="0"/>
              <a:t>2 = </a:t>
            </a:r>
            <a:r>
              <a:rPr lang="en-US" i="1" dirty="0"/>
              <a:t>Solve</a:t>
            </a:r>
            <a:r>
              <a:rPr lang="ru-RU" dirty="0"/>
              <a:t>[</a:t>
            </a:r>
            <a:r>
              <a:rPr lang="en-US" i="1" dirty="0"/>
              <a:t>b</a:t>
            </a:r>
            <a:r>
              <a:rPr lang="ru-RU" dirty="0"/>
              <a:t>1 == 0, </a:t>
            </a:r>
            <a:r>
              <a:rPr lang="en-US" i="1" dirty="0"/>
              <a:t>x</a:t>
            </a:r>
            <a:r>
              <a:rPr lang="ru-RU" dirty="0"/>
              <a:t>];” с помощью функции </a:t>
            </a:r>
            <a:r>
              <a:rPr lang="en-US" i="1" dirty="0"/>
              <a:t>Solve </a:t>
            </a:r>
            <a:r>
              <a:rPr lang="ru-RU" dirty="0"/>
              <a:t>относительно </a:t>
            </a:r>
            <a:r>
              <a:rPr lang="en-US" i="1" dirty="0"/>
              <a:t>x</a:t>
            </a:r>
            <a:r>
              <a:rPr lang="ru-RU" dirty="0"/>
              <a:t> решается квадратное уравнение </a:t>
            </a:r>
            <a:r>
              <a:rPr lang="en-US" i="1" dirty="0"/>
              <a:t>b</a:t>
            </a:r>
            <a:r>
              <a:rPr lang="ru-RU" dirty="0"/>
              <a:t>1 = 0, и результат, в виде списка из двух правил {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ja-JP" altLang="en-US" dirty="0"/>
              <a:t>→ </a:t>
            </a:r>
            <a:r>
              <a:rPr lang="en-US" i="1" dirty="0"/>
              <a:t>x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ja-JP" altLang="en-US" dirty="0"/>
              <a:t>→ </a:t>
            </a:r>
            <a:r>
              <a:rPr lang="en-US" i="1" dirty="0"/>
              <a:t>x</a:t>
            </a:r>
            <a:r>
              <a:rPr lang="ru-RU" baseline="-25000" dirty="0"/>
              <a:t>2</a:t>
            </a:r>
            <a:r>
              <a:rPr lang="ru-RU" dirty="0"/>
              <a:t>}, присваивается переменной </a:t>
            </a:r>
            <a:r>
              <a:rPr lang="en-US" i="1" dirty="0"/>
              <a:t>b</a:t>
            </a:r>
            <a:r>
              <a:rPr lang="ru-RU" dirty="0"/>
              <a:t>2. </a:t>
            </a:r>
            <a:endParaRPr lang="en-US" dirty="0" smtClean="0"/>
          </a:p>
          <a:p>
            <a:r>
              <a:rPr lang="ru-RU" dirty="0" smtClean="0"/>
              <a:t>Здесь </a:t>
            </a:r>
            <a:r>
              <a:rPr lang="en-US" i="1" dirty="0"/>
              <a:t>x</a:t>
            </a:r>
            <a:r>
              <a:rPr lang="ru-RU" baseline="-25000" dirty="0"/>
              <a:t>1</a:t>
            </a:r>
            <a:r>
              <a:rPr lang="ru-RU" dirty="0"/>
              <a:t> и </a:t>
            </a:r>
            <a:r>
              <a:rPr lang="en-US" i="1" dirty="0"/>
              <a:t>x</a:t>
            </a:r>
            <a:r>
              <a:rPr lang="ru-RU" baseline="-25000" dirty="0"/>
              <a:t>2</a:t>
            </a:r>
            <a:r>
              <a:rPr lang="ru-RU" dirty="0"/>
              <a:t> – корни уравнения </a:t>
            </a:r>
            <a:r>
              <a:rPr lang="en-US" i="1" dirty="0"/>
              <a:t>b</a:t>
            </a:r>
            <a:r>
              <a:rPr lang="ru-RU" dirty="0"/>
              <a:t>1 = 0. </a:t>
            </a:r>
          </a:p>
        </p:txBody>
      </p:sp>
    </p:spTree>
    <p:extLst>
      <p:ext uri="{BB962C8B-B14F-4D97-AF65-F5344CB8AC3E}">
        <p14:creationId xmlns:p14="http://schemas.microsoft.com/office/powerpoint/2010/main" val="10591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0"/>
          </a:xfrm>
        </p:spPr>
        <p:txBody>
          <a:bodyPr/>
          <a:lstStyle/>
          <a:p>
            <a:r>
              <a:rPr lang="ru-RU" dirty="0"/>
              <a:t>В строке “</a:t>
            </a:r>
            <a:r>
              <a:rPr lang="en-US" i="1" dirty="0"/>
              <a:t>b</a:t>
            </a:r>
            <a:r>
              <a:rPr lang="ru-RU" dirty="0"/>
              <a:t>3 = </a:t>
            </a:r>
            <a:r>
              <a:rPr lang="en-US" i="1" dirty="0" err="1"/>
              <a:t>ReplaceAll</a:t>
            </a:r>
            <a:r>
              <a:rPr lang="ru-RU" dirty="0"/>
              <a:t>[</a:t>
            </a:r>
            <a:r>
              <a:rPr lang="en-US" i="1" dirty="0"/>
              <a:t>y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dirty="0"/>
              <a:t>2];” с помощью функции </a:t>
            </a:r>
            <a:r>
              <a:rPr lang="en-US" i="1" dirty="0" err="1"/>
              <a:t>ReplaceAll</a:t>
            </a:r>
            <a:r>
              <a:rPr lang="ru-RU" dirty="0"/>
              <a:t> реализуется подстановка каждого корня в </a:t>
            </a:r>
            <a:r>
              <a:rPr lang="en-US" i="1" dirty="0"/>
              <a:t>y</a:t>
            </a:r>
            <a:r>
              <a:rPr lang="ru-RU" dirty="0"/>
              <a:t>, и результат в виде списка {</a:t>
            </a:r>
            <a:r>
              <a:rPr lang="en-US" i="1" dirty="0"/>
              <a:t>y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baseline="-25000" dirty="0"/>
              <a:t>1</a:t>
            </a:r>
            <a:r>
              <a:rPr lang="ru-RU" dirty="0"/>
              <a:t>], </a:t>
            </a:r>
            <a:r>
              <a:rPr lang="en-US" i="1" dirty="0"/>
              <a:t>y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baseline="-25000" dirty="0"/>
              <a:t>2</a:t>
            </a:r>
            <a:r>
              <a:rPr lang="ru-RU" dirty="0"/>
              <a:t>]} присваивается переменной </a:t>
            </a:r>
            <a:r>
              <a:rPr lang="en-US" i="1" dirty="0"/>
              <a:t>b</a:t>
            </a:r>
            <a:r>
              <a:rPr lang="ru-RU" dirty="0"/>
              <a:t>3.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строке “</a:t>
            </a:r>
            <a:r>
              <a:rPr lang="en-US" i="1" dirty="0"/>
              <a:t>b</a:t>
            </a:r>
            <a:r>
              <a:rPr lang="ru-RU" dirty="0"/>
              <a:t>4 = </a:t>
            </a:r>
            <a:r>
              <a:rPr lang="en-US" i="1" dirty="0" err="1"/>
              <a:t>FullSimplify</a:t>
            </a:r>
            <a:r>
              <a:rPr lang="ru-RU" dirty="0"/>
              <a:t>[</a:t>
            </a:r>
            <a:r>
              <a:rPr lang="en-US" i="1" dirty="0"/>
              <a:t>b</a:t>
            </a:r>
            <a:r>
              <a:rPr lang="ru-RU" dirty="0"/>
              <a:t>3];” с помощью функции </a:t>
            </a:r>
            <a:r>
              <a:rPr lang="en-US" i="1" dirty="0" err="1"/>
              <a:t>FullSimplify</a:t>
            </a:r>
            <a:r>
              <a:rPr lang="en-US" i="1" dirty="0"/>
              <a:t> </a:t>
            </a:r>
            <a:r>
              <a:rPr lang="ru-RU" dirty="0"/>
              <a:t>упрощаются выражения, являющиеся элементами списка </a:t>
            </a:r>
            <a:r>
              <a:rPr lang="en-US" i="1" dirty="0"/>
              <a:t>b</a:t>
            </a:r>
            <a:r>
              <a:rPr lang="ru-RU" dirty="0"/>
              <a:t>3, и результат присваивается переменной </a:t>
            </a:r>
            <a:r>
              <a:rPr lang="en-US" i="1" dirty="0"/>
              <a:t>b</a:t>
            </a:r>
            <a:r>
              <a:rPr lang="ru-RU" dirty="0"/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2404140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1200"/>
            <a:ext cx="10515600" cy="5465763"/>
          </a:xfrm>
        </p:spPr>
        <p:txBody>
          <a:bodyPr/>
          <a:lstStyle/>
          <a:p>
            <a:r>
              <a:rPr lang="ru-RU" dirty="0"/>
              <a:t>В строке “</a:t>
            </a:r>
            <a:r>
              <a:rPr lang="en-US" i="1" dirty="0"/>
              <a:t>b</a:t>
            </a:r>
            <a:r>
              <a:rPr lang="ru-RU" dirty="0"/>
              <a:t>5 = </a:t>
            </a:r>
            <a:r>
              <a:rPr lang="en-US" i="1" dirty="0"/>
              <a:t>Apply</a:t>
            </a:r>
            <a:r>
              <a:rPr lang="ru-RU" dirty="0"/>
              <a:t>[</a:t>
            </a:r>
            <a:r>
              <a:rPr lang="en-US" i="1" dirty="0"/>
              <a:t>Times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dirty="0"/>
              <a:t>4];” с помощью функции </a:t>
            </a:r>
            <a:r>
              <a:rPr lang="en-US" i="1" dirty="0"/>
              <a:t>Apply</a:t>
            </a:r>
            <a:r>
              <a:rPr lang="ru-RU" dirty="0"/>
              <a:t> вычисляется произведение </a:t>
            </a:r>
            <a:r>
              <a:rPr lang="en-US" i="1" dirty="0"/>
              <a:t>y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baseline="-25000" dirty="0"/>
              <a:t>1</a:t>
            </a:r>
            <a:r>
              <a:rPr lang="ru-RU" dirty="0"/>
              <a:t>]*</a:t>
            </a:r>
            <a:r>
              <a:rPr lang="en-US" i="1" dirty="0"/>
              <a:t>y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baseline="-25000" dirty="0"/>
              <a:t>2</a:t>
            </a:r>
            <a:r>
              <a:rPr lang="ru-RU" dirty="0"/>
              <a:t>], и результат присваивается переменной </a:t>
            </a:r>
            <a:r>
              <a:rPr lang="ru-RU" i="1" dirty="0"/>
              <a:t>b</a:t>
            </a:r>
            <a:r>
              <a:rPr lang="ru-RU" dirty="0"/>
              <a:t>5. </a:t>
            </a:r>
            <a:endParaRPr lang="en-US" dirty="0" smtClean="0"/>
          </a:p>
          <a:p>
            <a:r>
              <a:rPr lang="ru-RU" dirty="0" smtClean="0"/>
              <a:t>И </a:t>
            </a:r>
            <a:r>
              <a:rPr lang="ru-RU" dirty="0"/>
              <a:t>наконец, в последней строке “</a:t>
            </a:r>
            <a:r>
              <a:rPr lang="ru-RU" i="1" dirty="0" err="1"/>
              <a:t>Inequality­So</a:t>
            </a:r>
            <a:r>
              <a:rPr lang="en-US" i="1" dirty="0"/>
              <a:t>l</a:t>
            </a:r>
            <a:r>
              <a:rPr lang="ru-RU" i="1" dirty="0" err="1"/>
              <a:t>ve</a:t>
            </a:r>
            <a:r>
              <a:rPr lang="ru-RU" dirty="0"/>
              <a:t>[</a:t>
            </a:r>
            <a:r>
              <a:rPr lang="ru-RU" i="1" dirty="0"/>
              <a:t>b</a:t>
            </a:r>
            <a:r>
              <a:rPr lang="ru-RU" dirty="0"/>
              <a:t>5 &lt;</a:t>
            </a:r>
            <a:r>
              <a:rPr lang="en-US" dirty="0"/>
              <a:t> </a:t>
            </a:r>
            <a:r>
              <a:rPr lang="ru-RU" dirty="0"/>
              <a:t>0,</a:t>
            </a:r>
            <a:r>
              <a:rPr lang="en-US" dirty="0"/>
              <a:t> </a:t>
            </a:r>
            <a:r>
              <a:rPr lang="ru-RU" i="1" dirty="0"/>
              <a:t>a</a:t>
            </a:r>
            <a:r>
              <a:rPr lang="ru-RU" dirty="0"/>
              <a:t>]” с помощью функции </a:t>
            </a:r>
            <a:r>
              <a:rPr lang="ru-RU" i="1" dirty="0" err="1"/>
              <a:t>InequalitySolve</a:t>
            </a:r>
            <a:r>
              <a:rPr lang="ru-RU" dirty="0"/>
              <a:t> решается неравенство </a:t>
            </a:r>
            <a:br>
              <a:rPr lang="ru-RU" dirty="0"/>
            </a:br>
            <a:r>
              <a:rPr lang="ru-RU" i="1" dirty="0"/>
              <a:t>b</a:t>
            </a:r>
            <a:r>
              <a:rPr lang="ru-RU" dirty="0"/>
              <a:t>5 &lt; 0. В результате вычислений по этой строке в ячейке вывода появляется решение исходной задачи: 0 &lt; </a:t>
            </a:r>
            <a:r>
              <a:rPr lang="en-US" i="1" dirty="0"/>
              <a:t>a</a:t>
            </a:r>
            <a:r>
              <a:rPr lang="ru-RU" dirty="0"/>
              <a:t> &lt; 3.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097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07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Замечание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1333"/>
            <a:ext cx="10515600" cy="524563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Для нахождения производной </a:t>
            </a:r>
            <a:r>
              <a:rPr lang="en-US" i="1" dirty="0" err="1"/>
              <a:t>dy</a:t>
            </a:r>
            <a:r>
              <a:rPr lang="ru-RU" dirty="0"/>
              <a:t>/</a:t>
            </a:r>
            <a:r>
              <a:rPr lang="en-US" i="1" dirty="0"/>
              <a:t>dx</a:t>
            </a:r>
            <a:r>
              <a:rPr lang="ru-RU" dirty="0"/>
              <a:t> от функции </a:t>
            </a:r>
            <a:r>
              <a:rPr lang="ru-RU" i="1" dirty="0"/>
              <a:t>y</a:t>
            </a:r>
            <a:r>
              <a:rPr lang="ru-RU" dirty="0"/>
              <a:t>[</a:t>
            </a:r>
            <a:r>
              <a:rPr lang="ru-RU" i="1" dirty="0"/>
              <a:t>x</a:t>
            </a:r>
            <a:r>
              <a:rPr lang="ru-RU" dirty="0"/>
              <a:t>, </a:t>
            </a:r>
            <a:r>
              <a:rPr lang="ru-RU" i="1" dirty="0"/>
              <a:t>a</a:t>
            </a:r>
            <a:r>
              <a:rPr lang="ru-RU" dirty="0"/>
              <a:t>] по </a:t>
            </a:r>
            <a:r>
              <a:rPr lang="en-US" i="1" dirty="0"/>
              <a:t>x</a:t>
            </a:r>
            <a:r>
              <a:rPr lang="ru-RU" dirty="0"/>
              <a:t> мы использовали функцию </a:t>
            </a:r>
            <a:r>
              <a:rPr lang="en-US" i="1" dirty="0"/>
              <a:t>D</a:t>
            </a:r>
            <a:r>
              <a:rPr lang="ru-RU" dirty="0"/>
              <a:t>[</a:t>
            </a:r>
            <a:r>
              <a:rPr lang="en-US" i="1" dirty="0"/>
              <a:t>y</a:t>
            </a:r>
            <a:r>
              <a:rPr lang="ru-RU" dirty="0"/>
              <a:t>, </a:t>
            </a:r>
            <a:r>
              <a:rPr lang="en-US" i="1" dirty="0"/>
              <a:t>x</a:t>
            </a:r>
            <a:r>
              <a:rPr lang="ru-RU" dirty="0"/>
              <a:t>] вычисления частной производной </a:t>
            </a:r>
            <a:r>
              <a:rPr lang="ru-RU" dirty="0">
                <a:sym typeface="Symbol" panose="05050102010706020507" pitchFamily="18" charset="2"/>
              </a:rPr>
              <a:t></a:t>
            </a:r>
            <a:r>
              <a:rPr lang="en-US" i="1" dirty="0"/>
              <a:t>y</a:t>
            </a:r>
            <a:r>
              <a:rPr lang="ru-RU" dirty="0"/>
              <a:t>/</a:t>
            </a:r>
            <a:r>
              <a:rPr lang="ru-RU" dirty="0">
                <a:sym typeface="Symbol" panose="05050102010706020507" pitchFamily="18" charset="2"/>
              </a:rPr>
              <a:t></a:t>
            </a:r>
            <a:r>
              <a:rPr lang="en-US" i="1" dirty="0"/>
              <a:t>x</a:t>
            </a:r>
            <a:r>
              <a:rPr lang="ru-RU" dirty="0"/>
              <a:t>. Дело в том, что </a:t>
            </a:r>
            <a:r>
              <a:rPr lang="en-US" i="1" dirty="0"/>
              <a:t>y</a:t>
            </a:r>
            <a:r>
              <a:rPr lang="en-US" dirty="0"/>
              <a:t> </a:t>
            </a:r>
            <a:r>
              <a:rPr lang="ru-RU" dirty="0"/>
              <a:t>зависит от параметра </a:t>
            </a:r>
            <a:r>
              <a:rPr lang="en-US" i="1" dirty="0"/>
              <a:t>a</a:t>
            </a:r>
            <a:r>
              <a:rPr lang="ru-RU" dirty="0"/>
              <a:t>, и поэтому, если непосредственно применить функцию </a:t>
            </a:r>
            <a:r>
              <a:rPr lang="en-US" i="1" dirty="0"/>
              <a:t>Dt</a:t>
            </a:r>
            <a:r>
              <a:rPr lang="ru-RU" dirty="0"/>
              <a:t>[</a:t>
            </a:r>
            <a:r>
              <a:rPr lang="en-US" i="1" dirty="0"/>
              <a:t>y</a:t>
            </a:r>
            <a:r>
              <a:rPr lang="ru-RU" dirty="0"/>
              <a:t>, </a:t>
            </a:r>
            <a:r>
              <a:rPr lang="en-US" i="1" dirty="0"/>
              <a:t>x</a:t>
            </a:r>
            <a:r>
              <a:rPr lang="ru-RU" dirty="0"/>
              <a:t>] нахождения производной </a:t>
            </a:r>
            <a:r>
              <a:rPr lang="en-US" i="1" dirty="0" err="1"/>
              <a:t>dy</a:t>
            </a:r>
            <a:r>
              <a:rPr lang="ru-RU" dirty="0"/>
              <a:t>/</a:t>
            </a:r>
            <a:r>
              <a:rPr lang="en-US" i="1" dirty="0"/>
              <a:t>dx</a:t>
            </a:r>
            <a:r>
              <a:rPr lang="ru-RU" dirty="0"/>
              <a:t>, то получим: </a:t>
            </a:r>
            <a:endParaRPr lang="ru-RU" dirty="0" smtClean="0"/>
          </a:p>
          <a:p>
            <a:pPr marL="0" indent="0">
              <a:buNone/>
            </a:pPr>
            <a:r>
              <a:rPr lang="en-US" i="1" dirty="0"/>
              <a:t>Dt</a:t>
            </a:r>
            <a:r>
              <a:rPr lang="ru-RU" dirty="0"/>
              <a:t>[</a:t>
            </a:r>
            <a:r>
              <a:rPr lang="en-US" i="1" dirty="0"/>
              <a:t>y</a:t>
            </a:r>
            <a:r>
              <a:rPr lang="ru-RU" dirty="0"/>
              <a:t>, </a:t>
            </a:r>
            <a:r>
              <a:rPr lang="en-US" i="1" dirty="0"/>
              <a:t>x</a:t>
            </a:r>
            <a:r>
              <a:rPr lang="ru-RU" dirty="0"/>
              <a:t>] </a:t>
            </a:r>
            <a:r>
              <a:rPr lang="ru-RU" dirty="0">
                <a:sym typeface="Symbol" panose="05050102010706020507" pitchFamily="18" charset="2"/>
              </a:rPr>
              <a:t></a:t>
            </a:r>
            <a:r>
              <a:rPr lang="ru-RU" dirty="0"/>
              <a:t> </a:t>
            </a:r>
            <a:r>
              <a:rPr lang="en-US" dirty="0"/>
              <a:t>6(6+</a:t>
            </a:r>
            <a:r>
              <a:rPr lang="en-US" i="1" dirty="0"/>
              <a:t>a</a:t>
            </a:r>
            <a:r>
              <a:rPr lang="en-US" dirty="0"/>
              <a:t>)–24(3+</a:t>
            </a:r>
            <a:r>
              <a:rPr lang="en-US" i="1" dirty="0"/>
              <a:t>a</a:t>
            </a:r>
            <a:r>
              <a:rPr lang="en-US" dirty="0"/>
              <a:t>)</a:t>
            </a:r>
            <a:r>
              <a:rPr lang="en-US" i="1" dirty="0"/>
              <a:t>x</a:t>
            </a:r>
            <a:r>
              <a:rPr lang="en-US" dirty="0"/>
              <a:t>+24</a:t>
            </a:r>
            <a:r>
              <a:rPr lang="en-US" i="1" dirty="0"/>
              <a:t>a</a:t>
            </a:r>
            <a:r>
              <a:rPr lang="en-US" dirty="0"/>
              <a:t>*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+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                 </a:t>
            </a:r>
            <a:r>
              <a:rPr lang="en-US" dirty="0"/>
              <a:t>3</a:t>
            </a:r>
            <a:r>
              <a:rPr lang="en-US" i="1" dirty="0"/>
              <a:t>Dt</a:t>
            </a:r>
            <a:r>
              <a:rPr lang="en-US" dirty="0"/>
              <a:t>[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dirty="0"/>
              <a:t>]+6</a:t>
            </a:r>
            <a:r>
              <a:rPr lang="en-US" i="1" dirty="0"/>
              <a:t>x</a:t>
            </a:r>
            <a:r>
              <a:rPr lang="en-US" dirty="0"/>
              <a:t>*</a:t>
            </a:r>
            <a:r>
              <a:rPr lang="en-US" i="1" dirty="0"/>
              <a:t>Dt</a:t>
            </a:r>
            <a:r>
              <a:rPr lang="en-US" dirty="0"/>
              <a:t>[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dirty="0"/>
              <a:t>]–12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*</a:t>
            </a:r>
            <a:r>
              <a:rPr lang="en-US" i="1" dirty="0"/>
              <a:t>Dt</a:t>
            </a:r>
            <a:r>
              <a:rPr lang="en-US" dirty="0"/>
              <a:t>[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dirty="0"/>
              <a:t>]+8</a:t>
            </a:r>
            <a:r>
              <a:rPr lang="en-US" i="1" dirty="0"/>
              <a:t>x</a:t>
            </a:r>
            <a:r>
              <a:rPr lang="en-US" baseline="30000" dirty="0"/>
              <a:t>3</a:t>
            </a:r>
            <a:r>
              <a:rPr lang="en-US" dirty="0"/>
              <a:t>*</a:t>
            </a:r>
            <a:r>
              <a:rPr lang="en-US" i="1" dirty="0"/>
              <a:t>Dt</a:t>
            </a:r>
            <a:r>
              <a:rPr lang="en-US" dirty="0"/>
              <a:t>[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dirty="0" smtClean="0"/>
              <a:t>].</a:t>
            </a:r>
            <a:endParaRPr lang="ru-RU" dirty="0" smtClean="0"/>
          </a:p>
          <a:p>
            <a:r>
              <a:rPr lang="ru-RU" dirty="0"/>
              <a:t>Впрочем, вместо </a:t>
            </a:r>
            <a:r>
              <a:rPr lang="en-US" i="1" dirty="0"/>
              <a:t>D</a:t>
            </a:r>
            <a:r>
              <a:rPr lang="ru-RU" dirty="0"/>
              <a:t>[</a:t>
            </a:r>
            <a:r>
              <a:rPr lang="en-US" i="1" dirty="0"/>
              <a:t>y</a:t>
            </a:r>
            <a:r>
              <a:rPr lang="ru-RU" dirty="0"/>
              <a:t>, </a:t>
            </a:r>
            <a:r>
              <a:rPr lang="en-US" i="1" dirty="0"/>
              <a:t>x</a:t>
            </a:r>
            <a:r>
              <a:rPr lang="ru-RU" dirty="0"/>
              <a:t>] можно было бы использовать и функцию </a:t>
            </a:r>
            <a:r>
              <a:rPr lang="en-US" i="1" dirty="0"/>
              <a:t>Dt</a:t>
            </a:r>
            <a:r>
              <a:rPr lang="ru-RU" dirty="0"/>
              <a:t>, но с опцией </a:t>
            </a:r>
            <a:r>
              <a:rPr lang="en-US" i="1" dirty="0"/>
              <a:t>Constants</a:t>
            </a:r>
            <a:r>
              <a:rPr lang="ru-RU" dirty="0"/>
              <a:t>, указывающей, что параметр </a:t>
            </a:r>
            <a:r>
              <a:rPr lang="en-US" i="1" dirty="0"/>
              <a:t>a</a:t>
            </a:r>
            <a:r>
              <a:rPr lang="ru-RU" dirty="0"/>
              <a:t> не зависит от </a:t>
            </a:r>
            <a:r>
              <a:rPr lang="en-US" i="1" dirty="0"/>
              <a:t>x</a:t>
            </a:r>
            <a:r>
              <a:rPr lang="ru-RU" dirty="0"/>
              <a:t>:  </a:t>
            </a:r>
          </a:p>
          <a:p>
            <a:pPr marL="0" indent="0">
              <a:buNone/>
            </a:pPr>
            <a:r>
              <a:rPr lang="en-US" i="1" dirty="0"/>
              <a:t>Dt</a:t>
            </a:r>
            <a:r>
              <a:rPr lang="en-US" dirty="0"/>
              <a:t>[</a:t>
            </a:r>
            <a:r>
              <a:rPr lang="en-US" i="1" dirty="0"/>
              <a:t>y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Constants</a:t>
            </a:r>
            <a:r>
              <a:rPr lang="en-US" dirty="0"/>
              <a:t> </a:t>
            </a:r>
            <a:r>
              <a:rPr lang="ja-JP" altLang="en-US" dirty="0"/>
              <a:t>→</a:t>
            </a:r>
            <a:r>
              <a:rPr lang="en-US" dirty="0"/>
              <a:t> {</a:t>
            </a:r>
            <a:r>
              <a:rPr lang="en-US" i="1" dirty="0"/>
              <a:t>a</a:t>
            </a:r>
            <a:r>
              <a:rPr lang="en-US" dirty="0" smtClean="0"/>
              <a:t>}].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/>
              <a:t>Каждая строка составленной программы завершается знаком “;”, что приводит к блокированию вывода промежуточных результатов при запуске вычислений.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6046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3467"/>
            <a:ext cx="10515600" cy="5533496"/>
          </a:xfrm>
        </p:spPr>
        <p:txBody>
          <a:bodyPr/>
          <a:lstStyle/>
          <a:p>
            <a:r>
              <a:rPr lang="ru-RU" dirty="0"/>
              <a:t>Приведенная ниже программа является “косметической” модификацией </a:t>
            </a:r>
            <a:r>
              <a:rPr lang="ru-RU" dirty="0" smtClean="0"/>
              <a:t>предыдущей программы. </a:t>
            </a:r>
            <a:r>
              <a:rPr lang="ru-RU" dirty="0"/>
              <a:t>Здесь осуществлены следующие равносильные замены: </a:t>
            </a:r>
            <a:r>
              <a:rPr lang="en-US" i="1" dirty="0" err="1"/>
              <a:t>ReplaceAll</a:t>
            </a:r>
            <a:r>
              <a:rPr lang="ru-RU" dirty="0"/>
              <a:t>[</a:t>
            </a:r>
            <a:r>
              <a:rPr lang="en-US" i="1" dirty="0"/>
              <a:t>y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dirty="0"/>
              <a:t>2] </a:t>
            </a:r>
            <a:r>
              <a:rPr lang="ru-RU" dirty="0">
                <a:sym typeface="Symbol" panose="05050102010706020507" pitchFamily="18" charset="2"/>
              </a:rPr>
              <a:t></a:t>
            </a:r>
            <a:r>
              <a:rPr lang="ru-RU" dirty="0"/>
              <a:t> </a:t>
            </a:r>
            <a:r>
              <a:rPr lang="en-US" i="1" dirty="0"/>
              <a:t>y</a:t>
            </a:r>
            <a:r>
              <a:rPr lang="en-US" dirty="0"/>
              <a:t> </a:t>
            </a:r>
            <a:r>
              <a:rPr lang="ru-RU" dirty="0"/>
              <a:t>/. </a:t>
            </a:r>
            <a:r>
              <a:rPr lang="en-US" i="1" dirty="0"/>
              <a:t>b</a:t>
            </a:r>
            <a:r>
              <a:rPr lang="ru-RU" dirty="0"/>
              <a:t>2, </a:t>
            </a:r>
            <a:r>
              <a:rPr lang="en-US" i="1" dirty="0"/>
              <a:t>Apply</a:t>
            </a:r>
            <a:r>
              <a:rPr lang="ru-RU" dirty="0"/>
              <a:t>[</a:t>
            </a:r>
            <a:r>
              <a:rPr lang="en-US" i="1" dirty="0"/>
              <a:t>Times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dirty="0"/>
              <a:t>4] </a:t>
            </a:r>
            <a:r>
              <a:rPr lang="ru-RU" dirty="0">
                <a:sym typeface="Symbol" panose="05050102010706020507" pitchFamily="18" charset="2"/>
              </a:rPr>
              <a:t></a:t>
            </a:r>
            <a:r>
              <a:rPr lang="ru-RU" dirty="0"/>
              <a:t> </a:t>
            </a:r>
            <a:r>
              <a:rPr lang="ru-RU" i="1" dirty="0" err="1"/>
              <a:t>Times</a:t>
            </a:r>
            <a:r>
              <a:rPr lang="ru-RU" dirty="0"/>
              <a:t> @@ </a:t>
            </a:r>
            <a:r>
              <a:rPr lang="ru-RU" i="1" dirty="0"/>
              <a:t>b</a:t>
            </a:r>
            <a:r>
              <a:rPr lang="ru-RU" dirty="0"/>
              <a:t>4. Кроме того, функция </a:t>
            </a:r>
            <a:r>
              <a:rPr lang="en-US" i="1" dirty="0" err="1"/>
              <a:t>FullSimplify</a:t>
            </a:r>
            <a:r>
              <a:rPr lang="en-US" dirty="0"/>
              <a:t> </a:t>
            </a:r>
            <a:r>
              <a:rPr lang="ru-RU" dirty="0"/>
              <a:t>широкого диапазона использования заменена более частной и простой функцией </a:t>
            </a:r>
            <a:r>
              <a:rPr lang="en-US" i="1" dirty="0"/>
              <a:t>Simplify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00" y="3183467"/>
            <a:ext cx="7837932" cy="299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36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863600"/>
            <a:ext cx="5725039" cy="49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35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95867"/>
            <a:ext cx="10515600" cy="5381096"/>
          </a:xfrm>
        </p:spPr>
        <p:txBody>
          <a:bodyPr/>
          <a:lstStyle/>
          <a:p>
            <a:r>
              <a:rPr lang="ru-RU" dirty="0"/>
              <a:t>Весьма компактный вид приобретают программы при использовании композиции функций. </a:t>
            </a:r>
            <a:r>
              <a:rPr lang="ru-RU" dirty="0" smtClean="0"/>
              <a:t>В этом примере предыдущая программа записана </a:t>
            </a:r>
            <a:r>
              <a:rPr lang="ru-RU" dirty="0"/>
              <a:t>одной </a:t>
            </a:r>
            <a:r>
              <a:rPr lang="ru-RU" dirty="0" smtClean="0"/>
              <a:t>строкой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en-US" i="1" dirty="0" err="1" smtClean="0"/>
              <a:t>InequalitySolve</a:t>
            </a:r>
            <a:r>
              <a:rPr lang="en-US" dirty="0" smtClean="0"/>
              <a:t>[</a:t>
            </a:r>
            <a:r>
              <a:rPr lang="en-US" i="1" dirty="0" smtClean="0"/>
              <a:t>Times </a:t>
            </a:r>
            <a:r>
              <a:rPr lang="en-US" dirty="0"/>
              <a:t>@@ </a:t>
            </a:r>
            <a:r>
              <a:rPr lang="en-US" i="1" dirty="0"/>
              <a:t>Simplify</a:t>
            </a:r>
            <a:r>
              <a:rPr lang="en-US" dirty="0"/>
              <a:t>[</a:t>
            </a:r>
            <a:r>
              <a:rPr lang="en-US" i="1" dirty="0"/>
              <a:t>y</a:t>
            </a:r>
            <a:r>
              <a:rPr lang="en-US" dirty="0"/>
              <a:t> /. </a:t>
            </a:r>
            <a:r>
              <a:rPr lang="en-US" i="1" dirty="0"/>
              <a:t>Solve</a:t>
            </a:r>
            <a:r>
              <a:rPr lang="en-US" dirty="0"/>
              <a:t>[</a:t>
            </a:r>
            <a:r>
              <a:rPr lang="en-US" i="1" dirty="0"/>
              <a:t>D</a:t>
            </a:r>
            <a:r>
              <a:rPr lang="en-US" dirty="0"/>
              <a:t>[</a:t>
            </a:r>
            <a:r>
              <a:rPr lang="en-US" i="1" dirty="0"/>
              <a:t>y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dirty="0"/>
              <a:t>] == 0, </a:t>
            </a:r>
            <a:r>
              <a:rPr lang="en-US" i="1" dirty="0"/>
              <a:t>x</a:t>
            </a:r>
            <a:r>
              <a:rPr lang="en-US" dirty="0"/>
              <a:t>]] &lt; 0, </a:t>
            </a:r>
            <a:r>
              <a:rPr lang="en-US" i="1" dirty="0"/>
              <a:t>a</a:t>
            </a:r>
            <a:r>
              <a:rPr lang="en-US" dirty="0"/>
              <a:t>]	</a:t>
            </a:r>
            <a:r>
              <a:rPr lang="ru-RU" dirty="0"/>
              <a:t>{</a:t>
            </a:r>
            <a:r>
              <a:rPr lang="en-US" i="1" dirty="0"/>
              <a:t>Shift</a:t>
            </a:r>
            <a:r>
              <a:rPr lang="ru-RU" dirty="0"/>
              <a:t>+</a:t>
            </a:r>
            <a:r>
              <a:rPr lang="ru-RU" dirty="0">
                <a:sym typeface="Symbol" panose="05050102010706020507" pitchFamily="18" charset="2"/>
              </a:rPr>
              <a:t></a:t>
            </a:r>
            <a:r>
              <a:rPr lang="ru-RU" dirty="0"/>
              <a:t>}</a:t>
            </a:r>
          </a:p>
          <a:p>
            <a:pPr marL="0" indent="0">
              <a:buNone/>
            </a:pPr>
            <a:r>
              <a:rPr lang="ru-RU" dirty="0"/>
              <a:t>0 &lt; </a:t>
            </a:r>
            <a:r>
              <a:rPr lang="ru-RU" i="1" dirty="0"/>
              <a:t>a</a:t>
            </a:r>
            <a:r>
              <a:rPr lang="ru-RU" dirty="0"/>
              <a:t> &lt; 3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96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0400"/>
            <a:ext cx="10515600" cy="5516563"/>
          </a:xfrm>
        </p:spPr>
        <p:txBody>
          <a:bodyPr/>
          <a:lstStyle/>
          <a:p>
            <a:r>
              <a:rPr lang="ru-RU" dirty="0"/>
              <a:t>Для того чтобы программу легко было запускать с любого места, ее, как составное выражение, можно присвоить некоторой переменной. Это позволяет проводить более естественные вычисления по ней, например, при разных функциях </a:t>
            </a:r>
            <a:r>
              <a:rPr lang="en-US" i="1" dirty="0"/>
              <a:t>y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Примеры. </a:t>
            </a:r>
            <a:r>
              <a:rPr lang="ru-RU" dirty="0"/>
              <a:t>Решить задачу типа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для следующих уравнений: </a:t>
            </a:r>
          </a:p>
          <a:p>
            <a:pPr marL="0" indent="0">
              <a:buNone/>
            </a:pPr>
            <a:r>
              <a:rPr lang="en-US" dirty="0"/>
              <a:t>8</a:t>
            </a:r>
            <a:r>
              <a:rPr lang="en-US" i="1" dirty="0"/>
              <a:t>a</a:t>
            </a:r>
            <a:r>
              <a:rPr lang="en-US" dirty="0"/>
              <a:t>*</a:t>
            </a:r>
            <a:r>
              <a:rPr lang="en-US" i="1" dirty="0"/>
              <a:t>x</a:t>
            </a:r>
            <a:r>
              <a:rPr lang="en-US" baseline="30000" dirty="0"/>
              <a:t>3</a:t>
            </a:r>
            <a:r>
              <a:rPr lang="en-US" dirty="0"/>
              <a:t>–12(</a:t>
            </a:r>
            <a:r>
              <a:rPr lang="en-US" i="1" dirty="0"/>
              <a:t>a</a:t>
            </a:r>
            <a:r>
              <a:rPr lang="en-US" dirty="0"/>
              <a:t>+3)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+6(</a:t>
            </a:r>
            <a:r>
              <a:rPr lang="en-US" i="1" dirty="0"/>
              <a:t>a</a:t>
            </a:r>
            <a:r>
              <a:rPr lang="en-US" dirty="0"/>
              <a:t>+6)</a:t>
            </a:r>
            <a:r>
              <a:rPr lang="en-US" i="1" dirty="0"/>
              <a:t>x</a:t>
            </a:r>
            <a:r>
              <a:rPr lang="en-US" dirty="0"/>
              <a:t>+6(</a:t>
            </a:r>
            <a:r>
              <a:rPr lang="en-US" i="1" dirty="0"/>
              <a:t>a</a:t>
            </a:r>
            <a:r>
              <a:rPr lang="en-US" dirty="0"/>
              <a:t>–3) = 0,                             (4</a:t>
            </a:r>
            <a:r>
              <a:rPr lang="en-US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i="1" dirty="0"/>
              <a:t>a</a:t>
            </a:r>
            <a:r>
              <a:rPr lang="en-US" dirty="0"/>
              <a:t>+1)</a:t>
            </a:r>
            <a:r>
              <a:rPr lang="en-US" i="1" dirty="0"/>
              <a:t>x</a:t>
            </a:r>
            <a:r>
              <a:rPr lang="en-US" baseline="30000" dirty="0"/>
              <a:t>3</a:t>
            </a:r>
            <a:r>
              <a:rPr lang="en-US" dirty="0"/>
              <a:t>–12</a:t>
            </a:r>
            <a:r>
              <a:rPr lang="en-US" i="1" dirty="0"/>
              <a:t>a</a:t>
            </a:r>
            <a:r>
              <a:rPr lang="en-US" dirty="0"/>
              <a:t>*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+9(</a:t>
            </a:r>
            <a:r>
              <a:rPr lang="en-US" i="1" dirty="0"/>
              <a:t>a</a:t>
            </a:r>
            <a:r>
              <a:rPr lang="en-US" dirty="0"/>
              <a:t>+6)</a:t>
            </a:r>
            <a:r>
              <a:rPr lang="en-US" i="1" dirty="0"/>
              <a:t>x</a:t>
            </a:r>
            <a:r>
              <a:rPr lang="en-US" dirty="0"/>
              <a:t>+3(</a:t>
            </a:r>
            <a:r>
              <a:rPr lang="en-US" i="1" dirty="0"/>
              <a:t>a</a:t>
            </a:r>
            <a:r>
              <a:rPr lang="en-US" dirty="0"/>
              <a:t>–1) = 0.                              (5)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271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0"/>
          </a:xfrm>
        </p:spPr>
        <p:txBody>
          <a:bodyPr/>
          <a:lstStyle/>
          <a:p>
            <a:r>
              <a:rPr lang="ru-RU" dirty="0" smtClean="0"/>
              <a:t>Решение. </a:t>
            </a:r>
            <a:r>
              <a:rPr lang="ru-RU" dirty="0"/>
              <a:t>Составим переменную </a:t>
            </a:r>
            <a:r>
              <a:rPr lang="en-US" i="1" dirty="0" err="1"/>
              <a:t>Ine</a:t>
            </a:r>
            <a:r>
              <a:rPr lang="en-US" i="1" dirty="0"/>
              <a:t> </a:t>
            </a:r>
            <a:r>
              <a:rPr lang="ru-RU" dirty="0"/>
              <a:t>и с ее помощью проведем требуемые вычисления. Решение задачи </a:t>
            </a:r>
            <a:r>
              <a:rPr lang="en-US" i="1" dirty="0"/>
              <a:t>A</a:t>
            </a:r>
            <a:r>
              <a:rPr lang="ru-RU" dirty="0"/>
              <a:t> для уравнения 5 можно вывести точно, но через весьма громоздкие радикалы. Здесь вывод решения реализуется с использованием функции </a:t>
            </a:r>
            <a:r>
              <a:rPr lang="en-US" i="1" dirty="0"/>
              <a:t>N</a:t>
            </a:r>
            <a:r>
              <a:rPr lang="ru-RU" dirty="0"/>
              <a:t> с точностью до трех знаков. Точность можно увеличивать до требуемого количества знаков. Символ “||”, используемый системой при записи результатов вычислений, есть просто логическая связка “или” (</a:t>
            </a:r>
            <a:r>
              <a:rPr lang="en-US" i="1" dirty="0"/>
              <a:t>or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5473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5468" y="762001"/>
            <a:ext cx="9651774" cy="520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65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154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Ввод и вывод </a:t>
            </a:r>
            <a:r>
              <a:rPr lang="ru-RU" b="1" dirty="0" smtClean="0"/>
              <a:t>данных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2133"/>
            <a:ext cx="10515600" cy="5194829"/>
          </a:xfrm>
        </p:spPr>
        <p:txBody>
          <a:bodyPr/>
          <a:lstStyle/>
          <a:p>
            <a:r>
              <a:rPr lang="en-US" i="1" dirty="0" smtClean="0"/>
              <a:t>A. x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i="1" dirty="0"/>
              <a:t>Input</a:t>
            </a:r>
            <a:r>
              <a:rPr lang="en-US" dirty="0"/>
              <a:t>[ </a:t>
            </a:r>
            <a:r>
              <a:rPr lang="en-US" dirty="0" smtClean="0"/>
              <a:t>]</a:t>
            </a:r>
            <a:r>
              <a:rPr lang="ru-RU" dirty="0" smtClean="0"/>
              <a:t> . </a:t>
            </a:r>
            <a:r>
              <a:rPr lang="ru-RU" b="1" dirty="0"/>
              <a:t>Функция </a:t>
            </a:r>
            <a:r>
              <a:rPr lang="en-US" b="1" i="1" dirty="0"/>
              <a:t>A</a:t>
            </a:r>
            <a:r>
              <a:rPr lang="en-US" dirty="0"/>
              <a:t> </a:t>
            </a:r>
            <a:r>
              <a:rPr lang="ru-RU" dirty="0"/>
              <a:t>приостанавливает вычисления и открывает панель “</a:t>
            </a:r>
            <a:r>
              <a:rPr lang="en-US" i="1" dirty="0"/>
              <a:t>Local</a:t>
            </a:r>
            <a:r>
              <a:rPr lang="en-US" dirty="0"/>
              <a:t> </a:t>
            </a:r>
            <a:r>
              <a:rPr lang="en-US" i="1" dirty="0"/>
              <a:t>Kernel</a:t>
            </a:r>
            <a:r>
              <a:rPr lang="en-US" dirty="0"/>
              <a:t> </a:t>
            </a:r>
            <a:r>
              <a:rPr lang="en-US" i="1" dirty="0"/>
              <a:t>Input</a:t>
            </a:r>
            <a:r>
              <a:rPr lang="ru-RU" dirty="0"/>
              <a:t>” с многострочным полем ввода и вопросительным знаком над ним. В поле ввода может быть введено или вставлено любое выражение. По ключу {</a:t>
            </a:r>
            <a:r>
              <a:rPr lang="en-US" i="1" dirty="0"/>
              <a:t>Shift</a:t>
            </a:r>
            <a:r>
              <a:rPr lang="ru-RU" dirty="0"/>
              <a:t>+</a:t>
            </a:r>
            <a:r>
              <a:rPr lang="ru-RU" dirty="0">
                <a:sym typeface="Symbol" panose="05050102010706020507" pitchFamily="18" charset="2"/>
              </a:rPr>
              <a:t></a:t>
            </a:r>
            <a:r>
              <a:rPr lang="ru-RU" dirty="0"/>
              <a:t>} панель ввода закрывается, а значение введенного выражения возвращается в переменную </a:t>
            </a:r>
            <a:r>
              <a:rPr lang="en-US" i="1" dirty="0"/>
              <a:t>x</a:t>
            </a:r>
            <a:r>
              <a:rPr lang="ru-RU" dirty="0"/>
              <a:t>. Строковое значение необходимо вводить в двойных кавычках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en-US" dirty="0"/>
              <a:t>B.  </a:t>
            </a:r>
            <a:r>
              <a:rPr lang="en-US" i="1" dirty="0"/>
              <a:t>x</a:t>
            </a:r>
            <a:r>
              <a:rPr lang="en-US" dirty="0"/>
              <a:t> = </a:t>
            </a:r>
            <a:r>
              <a:rPr lang="en-US" i="1" dirty="0"/>
              <a:t>Input</a:t>
            </a:r>
            <a:r>
              <a:rPr lang="en-US" dirty="0"/>
              <a:t>[</a:t>
            </a:r>
            <a:r>
              <a:rPr lang="en-US" i="1" dirty="0" err="1"/>
              <a:t>str</a:t>
            </a:r>
            <a:r>
              <a:rPr lang="en-US" dirty="0" smtClean="0"/>
              <a:t>]. </a:t>
            </a:r>
            <a:r>
              <a:rPr lang="ru-RU" b="1" dirty="0"/>
              <a:t>Функция </a:t>
            </a:r>
            <a:r>
              <a:rPr lang="en-US" b="1" i="1" dirty="0"/>
              <a:t>B </a:t>
            </a:r>
            <a:r>
              <a:rPr lang="ru-RU" dirty="0"/>
              <a:t>выполняется так же, как и </a:t>
            </a:r>
            <a:r>
              <a:rPr lang="en-US" i="1" dirty="0"/>
              <a:t>A</a:t>
            </a:r>
            <a:r>
              <a:rPr lang="ru-RU" dirty="0"/>
              <a:t>, но здесь вместо знака вопроса над полем ввода появляется надпись-подсказка, являющаяся строковым зна­чением аргумента </a:t>
            </a:r>
            <a:r>
              <a:rPr lang="en-US" i="1" dirty="0" err="1"/>
              <a:t>str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599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4267"/>
            <a:ext cx="10515600" cy="5482696"/>
          </a:xfrm>
        </p:spPr>
        <p:txBody>
          <a:bodyPr/>
          <a:lstStyle/>
          <a:p>
            <a:r>
              <a:rPr lang="en-US" dirty="0"/>
              <a:t>C.  </a:t>
            </a:r>
            <a:r>
              <a:rPr lang="en-US" i="1" dirty="0"/>
              <a:t>x</a:t>
            </a:r>
            <a:r>
              <a:rPr lang="en-US" dirty="0"/>
              <a:t> = </a:t>
            </a:r>
            <a:r>
              <a:rPr lang="en-US" i="1" dirty="0" err="1"/>
              <a:t>InputString</a:t>
            </a:r>
            <a:r>
              <a:rPr lang="en-US" dirty="0"/>
              <a:t>[ ]</a:t>
            </a:r>
            <a:endParaRPr lang="ru-RU" dirty="0"/>
          </a:p>
          <a:p>
            <a:r>
              <a:rPr lang="en-US" dirty="0"/>
              <a:t>D.  </a:t>
            </a:r>
            <a:r>
              <a:rPr lang="en-US" i="1" dirty="0"/>
              <a:t>x</a:t>
            </a:r>
            <a:r>
              <a:rPr lang="en-US" dirty="0"/>
              <a:t> = </a:t>
            </a:r>
            <a:r>
              <a:rPr lang="en-US" i="1" dirty="0" err="1"/>
              <a:t>InputString</a:t>
            </a:r>
            <a:r>
              <a:rPr lang="en-US" dirty="0"/>
              <a:t>[</a:t>
            </a:r>
            <a:r>
              <a:rPr lang="en-US" i="1" dirty="0" err="1"/>
              <a:t>str</a:t>
            </a:r>
            <a:r>
              <a:rPr lang="en-US" dirty="0"/>
              <a:t>]</a:t>
            </a:r>
            <a:endParaRPr lang="ru-RU" dirty="0"/>
          </a:p>
          <a:p>
            <a:r>
              <a:rPr lang="ru-RU" b="1" dirty="0"/>
              <a:t>Функции </a:t>
            </a:r>
            <a:r>
              <a:rPr lang="en-US" b="1" i="1" dirty="0"/>
              <a:t>C </a:t>
            </a:r>
            <a:r>
              <a:rPr lang="ru-RU" dirty="0"/>
              <a:t>и</a:t>
            </a:r>
            <a:r>
              <a:rPr lang="ru-RU" b="1" i="1" dirty="0"/>
              <a:t> </a:t>
            </a:r>
            <a:r>
              <a:rPr lang="en-US" b="1" i="1" dirty="0"/>
              <a:t>D </a:t>
            </a:r>
            <a:r>
              <a:rPr lang="ru-RU" dirty="0"/>
              <a:t>выполняется аналогично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ru-RU" i="1" dirty="0"/>
              <a:t>B</a:t>
            </a:r>
            <a:r>
              <a:rPr lang="ru-RU" dirty="0"/>
              <a:t>, но приспособлены для ввода строковых значений. Причем вводить их нужно без двойных кавычек. Если же кавычки все же указаны, то они рассматриваются как обычные символы значения.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2452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Вывод </a:t>
            </a:r>
            <a:r>
              <a:rPr lang="ru-RU" b="1" dirty="0" smtClean="0"/>
              <a:t>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9867"/>
            <a:ext cx="10515600" cy="5127096"/>
          </a:xfrm>
        </p:spPr>
        <p:txBody>
          <a:bodyPr/>
          <a:lstStyle/>
          <a:p>
            <a:r>
              <a:rPr lang="en-US" dirty="0"/>
              <a:t>A.  </a:t>
            </a:r>
            <a:r>
              <a:rPr lang="en-US" i="1" dirty="0"/>
              <a:t>Print</a:t>
            </a:r>
            <a:r>
              <a:rPr lang="en-US" dirty="0"/>
              <a:t>[</a:t>
            </a:r>
            <a:r>
              <a:rPr lang="en-US" i="1" dirty="0"/>
              <a:t>e</a:t>
            </a:r>
            <a:r>
              <a:rPr lang="en-US" dirty="0"/>
              <a:t>]</a:t>
            </a:r>
            <a:endParaRPr lang="ru-RU" dirty="0"/>
          </a:p>
          <a:p>
            <a:r>
              <a:rPr lang="en-US" dirty="0"/>
              <a:t>B.  </a:t>
            </a:r>
            <a:r>
              <a:rPr lang="en-US" i="1" dirty="0"/>
              <a:t>Print</a:t>
            </a:r>
            <a:r>
              <a:rPr lang="en-US" dirty="0"/>
              <a:t>[</a:t>
            </a:r>
            <a:r>
              <a:rPr lang="en-US" i="1" dirty="0"/>
              <a:t>e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baseline="-25000" dirty="0"/>
              <a:t>2</a:t>
            </a:r>
            <a:r>
              <a:rPr lang="en-US" dirty="0"/>
              <a:t>, …, </a:t>
            </a:r>
            <a:r>
              <a:rPr lang="en-US" i="1" dirty="0" err="1"/>
              <a:t>e</a:t>
            </a:r>
            <a:r>
              <a:rPr lang="en-US" i="1" baseline="-25000" dirty="0" err="1"/>
              <a:t>n</a:t>
            </a:r>
            <a:r>
              <a:rPr lang="en-US" dirty="0" smtClean="0"/>
              <a:t>]</a:t>
            </a:r>
            <a:endParaRPr lang="ru-RU" dirty="0" smtClean="0"/>
          </a:p>
          <a:p>
            <a:r>
              <a:rPr lang="ru-RU" b="1" dirty="0"/>
              <a:t>Функция </a:t>
            </a:r>
            <a:r>
              <a:rPr lang="en-US" b="1" i="1" dirty="0"/>
              <a:t>A</a:t>
            </a:r>
            <a:r>
              <a:rPr lang="ru-RU" dirty="0"/>
              <a:t> выводит значение выражения </a:t>
            </a:r>
            <a:r>
              <a:rPr lang="en-US" i="1" dirty="0"/>
              <a:t>e</a:t>
            </a:r>
            <a:r>
              <a:rPr lang="ru-RU" dirty="0"/>
              <a:t>. Вывод организуется даже в том случае, когда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записано в виде </a:t>
            </a:r>
            <a:r>
              <a:rPr lang="en-US" i="1" dirty="0"/>
              <a:t>Print</a:t>
            </a:r>
            <a:r>
              <a:rPr lang="ru-RU" dirty="0"/>
              <a:t>[</a:t>
            </a:r>
            <a:r>
              <a:rPr lang="en-US" i="1" dirty="0"/>
              <a:t>e</a:t>
            </a:r>
            <a:r>
              <a:rPr lang="ru-RU" dirty="0"/>
              <a:t>];, то есть со знаком “;” блокирования вывода. Это позволяет использовать функцию </a:t>
            </a:r>
            <a:r>
              <a:rPr lang="en-US" i="1" dirty="0"/>
              <a:t>Print</a:t>
            </a:r>
            <a:r>
              <a:rPr lang="en-US" dirty="0"/>
              <a:t> </a:t>
            </a:r>
            <a:r>
              <a:rPr lang="ru-RU" dirty="0"/>
              <a:t>для обнаружения ошибок, временно вставляя ее в конкретные места программы и анализируя получаемые при выполнении значения выражений.</a:t>
            </a:r>
          </a:p>
          <a:p>
            <a:r>
              <a:rPr lang="ru-RU" b="1" dirty="0" smtClean="0"/>
              <a:t>Функция </a:t>
            </a:r>
            <a:r>
              <a:rPr lang="en-US" b="1" i="1" dirty="0"/>
              <a:t>B</a:t>
            </a:r>
            <a:r>
              <a:rPr lang="en-US" dirty="0"/>
              <a:t> </a:t>
            </a:r>
            <a:r>
              <a:rPr lang="ru-RU" dirty="0"/>
              <a:t>выполняется так же, как и </a:t>
            </a:r>
            <a:r>
              <a:rPr lang="en-US" i="1" dirty="0"/>
              <a:t>A</a:t>
            </a:r>
            <a:r>
              <a:rPr lang="ru-RU" dirty="0"/>
              <a:t>, но выводит конкатенацию значений выражений </a:t>
            </a:r>
            <a:r>
              <a:rPr lang="en-US" i="1" dirty="0"/>
              <a:t>e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i="1" dirty="0"/>
              <a:t>e</a:t>
            </a:r>
            <a:r>
              <a:rPr lang="ru-RU" baseline="-25000" dirty="0"/>
              <a:t>2</a:t>
            </a:r>
            <a:r>
              <a:rPr lang="ru-RU" dirty="0"/>
              <a:t>, …, </a:t>
            </a:r>
            <a:r>
              <a:rPr lang="en-US" i="1" dirty="0" err="1"/>
              <a:t>e</a:t>
            </a:r>
            <a:r>
              <a:rPr lang="en-US" i="1" baseline="-25000" dirty="0" err="1"/>
              <a:t>n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40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42533"/>
            <a:ext cx="10449262" cy="364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92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1200"/>
            <a:ext cx="10515600" cy="5465763"/>
          </a:xfrm>
        </p:spPr>
        <p:txBody>
          <a:bodyPr/>
          <a:lstStyle/>
          <a:p>
            <a:r>
              <a:rPr lang="ru-RU" dirty="0" smtClean="0"/>
              <a:t>Пример 11. Здесь демонстрируется вывод в одной системе координат графиков двух разных функций соответственно на непересекающихся промежутках [–2 </a:t>
            </a:r>
            <a:r>
              <a:rPr lang="en-US" dirty="0" smtClean="0"/>
              <a:t>pi</a:t>
            </a:r>
            <a:r>
              <a:rPr lang="ru-RU" dirty="0" smtClean="0"/>
              <a:t>, 0) и [0, 2</a:t>
            </a:r>
            <a:r>
              <a:rPr lang="en-US" dirty="0" smtClean="0"/>
              <a:t> pi</a:t>
            </a:r>
            <a:r>
              <a:rPr lang="ru-RU" dirty="0" smtClean="0"/>
              <a:t>]. По этой же схеме в одной системе координат можно вывести графики и большего числа функций.    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Plot</a:t>
            </a:r>
            <a:r>
              <a:rPr lang="ru-RU" dirty="0" smtClean="0"/>
              <a:t>[</a:t>
            </a:r>
            <a:r>
              <a:rPr lang="ru-RU" dirty="0" err="1" smtClean="0"/>
              <a:t>Which</a:t>
            </a:r>
            <a:r>
              <a:rPr lang="ru-RU" dirty="0" smtClean="0"/>
              <a:t>[x &lt; 0, x*</a:t>
            </a:r>
            <a:r>
              <a:rPr lang="ru-RU" dirty="0" err="1" smtClean="0"/>
              <a:t>Cos</a:t>
            </a:r>
            <a:r>
              <a:rPr lang="ru-RU" dirty="0" smtClean="0"/>
              <a:t>[x], x  0, x*</a:t>
            </a:r>
            <a:r>
              <a:rPr lang="ru-RU" dirty="0" err="1" smtClean="0"/>
              <a:t>Cos</a:t>
            </a:r>
            <a:r>
              <a:rPr lang="ru-RU" dirty="0" smtClean="0"/>
              <a:t>[x</a:t>
            </a:r>
            <a:r>
              <a:rPr lang="ru-RU" baseline="30000" dirty="0" smtClean="0"/>
              <a:t>1.32</a:t>
            </a:r>
            <a:r>
              <a:rPr lang="ru-RU" dirty="0" smtClean="0"/>
              <a:t>]], {x, –2</a:t>
            </a:r>
            <a:r>
              <a:rPr lang="en-US" dirty="0" smtClean="0"/>
              <a:t> pi</a:t>
            </a:r>
            <a:r>
              <a:rPr lang="ru-RU" dirty="0" smtClean="0"/>
              <a:t>, 2</a:t>
            </a:r>
            <a:r>
              <a:rPr lang="en-US" dirty="0" smtClean="0"/>
              <a:t> pi</a:t>
            </a:r>
            <a:r>
              <a:rPr lang="ru-RU" dirty="0" smtClean="0"/>
              <a:t>}]	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{</a:t>
            </a:r>
            <a:r>
              <a:rPr lang="ru-RU" dirty="0" err="1" smtClean="0"/>
              <a:t>Shift</a:t>
            </a:r>
            <a:r>
              <a:rPr lang="ru-RU" dirty="0" smtClean="0"/>
              <a:t>+</a:t>
            </a:r>
            <a:r>
              <a:rPr lang="en-US" dirty="0" smtClean="0"/>
              <a:t> Enter</a:t>
            </a:r>
            <a:r>
              <a:rPr lang="ru-RU" dirty="0" smtClean="0"/>
              <a:t>}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9641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3067" y="1100668"/>
            <a:ext cx="7255332" cy="465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16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3467"/>
            <a:ext cx="10515600" cy="5533496"/>
          </a:xfrm>
        </p:spPr>
        <p:txBody>
          <a:bodyPr/>
          <a:lstStyle/>
          <a:p>
            <a:r>
              <a:rPr lang="ru-RU" b="1" dirty="0" smtClean="0"/>
              <a:t>Пример. </a:t>
            </a:r>
            <a:r>
              <a:rPr lang="ru-RU" dirty="0"/>
              <a:t>Выяснить, пройдет ли кирпич с ребрами 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i="1" dirty="0"/>
              <a:t>c</a:t>
            </a:r>
            <a:r>
              <a:rPr lang="ru-RU" dirty="0"/>
              <a:t> в прямоугольное отверстие со сторонами 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i="1" dirty="0"/>
              <a:t>y</a:t>
            </a:r>
            <a:r>
              <a:rPr lang="ru-RU" dirty="0"/>
              <a:t>, где </a:t>
            </a:r>
            <a:r>
              <a:rPr lang="en-US" i="1" dirty="0"/>
              <a:t>x</a:t>
            </a:r>
            <a:r>
              <a:rPr lang="ru-RU" dirty="0"/>
              <a:t>, </a:t>
            </a:r>
            <a:r>
              <a:rPr lang="en-US" i="1" dirty="0"/>
              <a:t>y</a:t>
            </a:r>
            <a:r>
              <a:rPr lang="ru-RU" dirty="0"/>
              <a:t>, 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dirty="0"/>
              <a:t>, </a:t>
            </a:r>
            <a:r>
              <a:rPr lang="en-US" i="1" dirty="0"/>
              <a:t>c</a:t>
            </a:r>
            <a:r>
              <a:rPr lang="en-US" dirty="0"/>
              <a:t> </a:t>
            </a:r>
            <a:r>
              <a:rPr lang="ru-RU" dirty="0"/>
              <a:t>– положительные числа. Просовывать кирпич в отверстие можно только так, чтобы все его ребра были параллельны или перпендикулярны каждой из сторон отверстия.</a:t>
            </a:r>
          </a:p>
          <a:p>
            <a:r>
              <a:rPr lang="ru-RU" dirty="0"/>
              <a:t>        </a:t>
            </a:r>
            <a:r>
              <a:rPr lang="ru-RU" b="1" dirty="0"/>
              <a:t>Решение. </a:t>
            </a:r>
            <a:r>
              <a:rPr lang="ru-RU" dirty="0"/>
              <a:t>Одно из возможных решений данного примера реализуется приведенной ниже функцией </a:t>
            </a:r>
            <a:r>
              <a:rPr lang="en-US" i="1" dirty="0"/>
              <a:t>brick</a:t>
            </a:r>
            <a:r>
              <a:rPr lang="ru-RU" dirty="0"/>
              <a:t>. С помощью первой функции </a:t>
            </a:r>
            <a:r>
              <a:rPr lang="ru-RU" i="1" dirty="0" err="1"/>
              <a:t>If</a:t>
            </a:r>
            <a:r>
              <a:rPr lang="ru-RU" dirty="0"/>
              <a:t> переменным 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i="1" dirty="0"/>
              <a:t>y</a:t>
            </a:r>
            <a:r>
              <a:rPr lang="en-US" dirty="0"/>
              <a:t> </a:t>
            </a:r>
            <a:r>
              <a:rPr lang="ru-RU" dirty="0"/>
              <a:t>присваиваются соответственно значения </a:t>
            </a:r>
            <a:r>
              <a:rPr lang="en-US" i="1" dirty="0"/>
              <a:t>Min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dirty="0"/>
              <a:t>, </a:t>
            </a:r>
            <a:r>
              <a:rPr lang="en-US" i="1" dirty="0"/>
              <a:t>y</a:t>
            </a:r>
            <a:r>
              <a:rPr lang="ru-RU" dirty="0"/>
              <a:t>] и </a:t>
            </a:r>
            <a:r>
              <a:rPr lang="en-US" i="1" dirty="0"/>
              <a:t>Max</a:t>
            </a:r>
            <a:r>
              <a:rPr lang="ru-RU" dirty="0"/>
              <a:t>[</a:t>
            </a:r>
            <a:r>
              <a:rPr lang="en-US" i="1" dirty="0"/>
              <a:t>x</a:t>
            </a:r>
            <a:r>
              <a:rPr lang="ru-RU" dirty="0"/>
              <a:t>, </a:t>
            </a:r>
            <a:r>
              <a:rPr lang="en-US" i="1" dirty="0"/>
              <a:t>y</a:t>
            </a:r>
            <a:r>
              <a:rPr lang="ru-RU" dirty="0"/>
              <a:t>]. Далее делается попытка протолкнуть кирпич последовательно по граням с ребрами {</a:t>
            </a:r>
            <a:r>
              <a:rPr lang="en-US" i="1" dirty="0"/>
              <a:t>a</a:t>
            </a:r>
            <a:r>
              <a:rPr lang="ru-RU" dirty="0"/>
              <a:t>, </a:t>
            </a:r>
            <a:r>
              <a:rPr lang="en-US" i="1" dirty="0"/>
              <a:t>b</a:t>
            </a:r>
            <a:r>
              <a:rPr lang="ru-RU" dirty="0"/>
              <a:t>}, {</a:t>
            </a:r>
            <a:r>
              <a:rPr lang="en-US" i="1" dirty="0"/>
              <a:t>b</a:t>
            </a:r>
            <a:r>
              <a:rPr lang="ru-RU" dirty="0"/>
              <a:t>, </a:t>
            </a:r>
            <a:r>
              <a:rPr lang="en-US" i="1" dirty="0"/>
              <a:t>c</a:t>
            </a:r>
            <a:r>
              <a:rPr lang="ru-RU" dirty="0"/>
              <a:t>} и {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c</a:t>
            </a:r>
            <a:r>
              <a:rPr lang="ru-RU" dirty="0"/>
              <a:t>}. При успехе формируется и возвращается значение “да”, а при неуспехе – “нет”.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2843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2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9067" y="715894"/>
            <a:ext cx="7501465" cy="544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80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Применение функции «переключатель»</a:t>
            </a:r>
          </a:p>
          <a:p>
            <a:pPr marL="0" indent="0">
              <a:buNone/>
            </a:pPr>
            <a:r>
              <a:rPr lang="en-US" i="1" dirty="0"/>
              <a:t>Switch</a:t>
            </a:r>
            <a:r>
              <a:rPr lang="en-US" dirty="0"/>
              <a:t>[</a:t>
            </a:r>
            <a:r>
              <a:rPr lang="en-US" i="1" dirty="0"/>
              <a:t>expr</a:t>
            </a:r>
            <a:r>
              <a:rPr lang="en-US" dirty="0" smtClean="0"/>
              <a:t>,</a:t>
            </a:r>
            <a:r>
              <a:rPr lang="en-US" i="1" dirty="0" smtClean="0"/>
              <a:t> </a:t>
            </a:r>
            <a:r>
              <a:rPr lang="en-US" i="1" dirty="0"/>
              <a:t>form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 smtClean="0"/>
              <a:t>e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en-US" i="1" dirty="0" smtClean="0"/>
              <a:t>form</a:t>
            </a:r>
            <a:r>
              <a:rPr lang="en-US" baseline="-25000" dirty="0" smtClean="0"/>
              <a:t>2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baseline="-25000" dirty="0"/>
              <a:t>1</a:t>
            </a:r>
            <a:r>
              <a:rPr lang="en-US" dirty="0" smtClean="0"/>
              <a:t>,…, </a:t>
            </a:r>
            <a:r>
              <a:rPr lang="en-US" i="1" dirty="0" err="1" smtClean="0"/>
              <a:t>form</a:t>
            </a:r>
            <a:r>
              <a:rPr lang="en-US" i="1" baseline="-25000" dirty="0" err="1" smtClean="0"/>
              <a:t>n</a:t>
            </a:r>
            <a:r>
              <a:rPr lang="en-US" dirty="0"/>
              <a:t>, </a:t>
            </a:r>
            <a:r>
              <a:rPr lang="en-US" i="1" dirty="0" err="1"/>
              <a:t>e</a:t>
            </a:r>
            <a:r>
              <a:rPr lang="en-US" i="1" baseline="-25000" dirty="0" err="1"/>
              <a:t>n</a:t>
            </a:r>
            <a:r>
              <a:rPr lang="en-US" dirty="0" smtClean="0"/>
              <a:t>]</a:t>
            </a:r>
            <a:endParaRPr lang="ru-RU" dirty="0" smtClean="0"/>
          </a:p>
          <a:p>
            <a:r>
              <a:rPr lang="ru-RU" b="1" dirty="0"/>
              <a:t>Функция </a:t>
            </a:r>
            <a:r>
              <a:rPr lang="en-US" b="1" i="1" dirty="0"/>
              <a:t>A </a:t>
            </a:r>
            <a:r>
              <a:rPr lang="ru-RU" dirty="0"/>
              <a:t>выполняется следующим образом. Сначала вычисляется значение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ru-RU" dirty="0"/>
              <a:t>эталонного проверочного выражения </a:t>
            </a:r>
            <a:r>
              <a:rPr lang="en-US" i="1" dirty="0"/>
              <a:t>expr</a:t>
            </a:r>
            <a:r>
              <a:rPr lang="ru-RU" dirty="0"/>
              <a:t>, или, по-другому, селектора. Затем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ru-RU" dirty="0"/>
              <a:t>последовательно сравнивается со значениями альтернативных проверочных выражений или с шаблонами </a:t>
            </a:r>
            <a:r>
              <a:rPr lang="en-US" i="1" dirty="0"/>
              <a:t>form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i="1" dirty="0"/>
              <a:t>form</a:t>
            </a:r>
            <a:r>
              <a:rPr lang="ru-RU" baseline="-25000" dirty="0"/>
              <a:t>2</a:t>
            </a:r>
            <a:r>
              <a:rPr lang="ru-RU" dirty="0"/>
              <a:t>, …, </a:t>
            </a:r>
            <a:r>
              <a:rPr lang="en-US" i="1" dirty="0" err="1"/>
              <a:t>form</a:t>
            </a:r>
            <a:r>
              <a:rPr lang="en-US" i="1" baseline="-25000" dirty="0" err="1"/>
              <a:t>n</a:t>
            </a:r>
            <a:r>
              <a:rPr lang="en-US" dirty="0"/>
              <a:t> </a:t>
            </a:r>
            <a:r>
              <a:rPr lang="ru-RU" dirty="0"/>
              <a:t>до тех пор, пока не найдется значение </a:t>
            </a:r>
            <a:r>
              <a:rPr lang="en-US" i="1" dirty="0" err="1"/>
              <a:t>form</a:t>
            </a:r>
            <a:r>
              <a:rPr lang="en-US" i="1" baseline="-25000" dirty="0" err="1"/>
              <a:t>k</a:t>
            </a:r>
            <a:r>
              <a:rPr lang="ru-RU" i="1" baseline="-25000" dirty="0"/>
              <a:t>  </a:t>
            </a:r>
            <a:r>
              <a:rPr lang="ru-RU" dirty="0"/>
              <a:t>(</a:t>
            </a:r>
            <a:r>
              <a:rPr lang="en-US" i="1" dirty="0"/>
              <a:t>k</a:t>
            </a:r>
            <a:r>
              <a:rPr lang="ru-RU" dirty="0"/>
              <a:t> = 1, 2, ..., </a:t>
            </a:r>
            <a:r>
              <a:rPr lang="en-US" i="1" dirty="0"/>
              <a:t>n</a:t>
            </a:r>
            <a:r>
              <a:rPr lang="ru-RU" dirty="0"/>
              <a:t>) равное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ru-RU" dirty="0"/>
              <a:t>или пока не найдется шаблон </a:t>
            </a:r>
            <a:r>
              <a:rPr lang="en-US" i="1" dirty="0" err="1"/>
              <a:t>form</a:t>
            </a:r>
            <a:r>
              <a:rPr lang="en-US" i="1" baseline="-25000" dirty="0" err="1"/>
              <a:t>k</a:t>
            </a:r>
            <a:r>
              <a:rPr lang="ru-RU" dirty="0"/>
              <a:t>, которому соответствует </a:t>
            </a:r>
            <a:r>
              <a:rPr lang="en-US" i="1" dirty="0"/>
              <a:t>t</a:t>
            </a:r>
            <a:r>
              <a:rPr lang="ru-RU" dirty="0"/>
              <a:t>. В этом случае по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возвращается значение </a:t>
            </a:r>
            <a:r>
              <a:rPr lang="en-US" i="1" dirty="0" err="1"/>
              <a:t>e</a:t>
            </a:r>
            <a:r>
              <a:rPr lang="en-US" i="1" baseline="-25000" dirty="0" err="1"/>
              <a:t>k</a:t>
            </a:r>
            <a:r>
              <a:rPr lang="ru-RU" dirty="0"/>
              <a:t>. Если подобного равенства или соответствия не обнаружено, то никаких действий не происходит. Заметим, что если </a:t>
            </a:r>
            <a:r>
              <a:rPr lang="en-US" i="1" dirty="0" err="1"/>
              <a:t>form</a:t>
            </a:r>
            <a:r>
              <a:rPr lang="en-US" i="1" baseline="-25000" dirty="0" err="1"/>
              <a:t>n</a:t>
            </a:r>
            <a:r>
              <a:rPr lang="ru-RU" dirty="0"/>
              <a:t> является шаблоном “_”, то функция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будет возвращать значение “по умолчанию”, равное </a:t>
            </a:r>
            <a:r>
              <a:rPr lang="en-US" i="1" dirty="0" err="1"/>
              <a:t>e</a:t>
            </a:r>
            <a:r>
              <a:rPr lang="en-US" i="1" baseline="-25000" dirty="0" err="1"/>
              <a:t>n</a:t>
            </a:r>
            <a:r>
              <a:rPr lang="ru-RU" dirty="0"/>
              <a:t>. </a:t>
            </a:r>
          </a:p>
          <a:p>
            <a:r>
              <a:rPr lang="ru-RU" dirty="0"/>
              <a:t>        Некоторые или все параметры </a:t>
            </a:r>
            <a:r>
              <a:rPr lang="en-US" i="1" dirty="0" err="1"/>
              <a:t>form</a:t>
            </a:r>
            <a:r>
              <a:rPr lang="en-US" i="1" baseline="-25000" dirty="0" err="1"/>
              <a:t>k</a:t>
            </a:r>
            <a:r>
              <a:rPr lang="ru-RU" i="1" baseline="-25000" dirty="0"/>
              <a:t>  </a:t>
            </a:r>
            <a:r>
              <a:rPr lang="ru-RU" dirty="0"/>
              <a:t>(</a:t>
            </a:r>
            <a:r>
              <a:rPr lang="en-US" i="1" dirty="0"/>
              <a:t>k</a:t>
            </a:r>
            <a:r>
              <a:rPr lang="ru-RU" dirty="0"/>
              <a:t> = 1, 2, ..., </a:t>
            </a:r>
            <a:r>
              <a:rPr lang="en-US" i="1" dirty="0"/>
              <a:t>n</a:t>
            </a:r>
            <a:r>
              <a:rPr lang="ru-RU" dirty="0"/>
              <a:t>) могут быть не только одиночными выражениями или шаблонами, но и их последовательностями с элементами, разделенными метасимволом “|”. </a:t>
            </a:r>
            <a:r>
              <a:rPr lang="ru-RU" dirty="0" smtClean="0"/>
              <a:t>Тогда </a:t>
            </a:r>
            <a:r>
              <a:rPr lang="ru-RU" dirty="0"/>
              <a:t>возвращается первое из значений </a:t>
            </a:r>
            <a:r>
              <a:rPr lang="en-US" i="1" dirty="0" err="1"/>
              <a:t>e</a:t>
            </a:r>
            <a:r>
              <a:rPr lang="en-US" i="1" baseline="-25000" dirty="0" err="1"/>
              <a:t>k</a:t>
            </a:r>
            <a:r>
              <a:rPr lang="en-US" i="1" baseline="-25000" dirty="0"/>
              <a:t> </a:t>
            </a:r>
            <a:r>
              <a:rPr lang="ru-RU" dirty="0" smtClean="0"/>
              <a:t>(</a:t>
            </a:r>
            <a:r>
              <a:rPr lang="en-US" i="1" dirty="0"/>
              <a:t>k</a:t>
            </a:r>
            <a:r>
              <a:rPr lang="ru-RU" dirty="0"/>
              <a:t> = 1, 2, ..., </a:t>
            </a:r>
            <a:r>
              <a:rPr lang="en-US" i="1" dirty="0"/>
              <a:t>n</a:t>
            </a:r>
            <a:r>
              <a:rPr lang="ru-RU" dirty="0"/>
              <a:t>), для которого хотя бы одно из значений проверочных выражений </a:t>
            </a:r>
            <a:r>
              <a:rPr lang="ru-RU" i="1" dirty="0" err="1"/>
              <a:t>form</a:t>
            </a:r>
            <a:r>
              <a:rPr lang="ru-RU" i="1" baseline="-25000" dirty="0" err="1"/>
              <a:t>k</a:t>
            </a:r>
            <a:r>
              <a:rPr lang="ru-RU" dirty="0"/>
              <a:t> равно селектору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ru-RU" dirty="0"/>
              <a:t>или хотя бы один из шаблонов </a:t>
            </a:r>
            <a:r>
              <a:rPr lang="ru-RU" i="1" dirty="0" err="1"/>
              <a:t>form</a:t>
            </a:r>
            <a:r>
              <a:rPr lang="ru-RU" i="1" baseline="-25000" dirty="0" err="1"/>
              <a:t>k</a:t>
            </a:r>
            <a:r>
              <a:rPr lang="ru-RU" i="1" dirty="0"/>
              <a:t> </a:t>
            </a:r>
            <a:r>
              <a:rPr lang="ru-RU" dirty="0"/>
              <a:t>соответствует </a:t>
            </a:r>
            <a:r>
              <a:rPr lang="en-US" i="1" dirty="0"/>
              <a:t>t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500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5067"/>
            <a:ext cx="10515600" cy="5431896"/>
          </a:xfrm>
        </p:spPr>
        <p:txBody>
          <a:bodyPr/>
          <a:lstStyle/>
          <a:p>
            <a:r>
              <a:rPr lang="ru-RU" b="1" dirty="0" smtClean="0"/>
              <a:t>Пример.</a:t>
            </a:r>
            <a:r>
              <a:rPr lang="ru-RU" dirty="0" smtClean="0"/>
              <a:t> </a:t>
            </a:r>
            <a:r>
              <a:rPr lang="ru-RU" dirty="0"/>
              <a:t>Написать программу, возвращающую по входному параметру </a:t>
            </a:r>
            <a:r>
              <a:rPr lang="en-US" i="1" dirty="0"/>
              <a:t>n</a:t>
            </a:r>
            <a:r>
              <a:rPr lang="ru-RU" dirty="0"/>
              <a:t> (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</a:t>
            </a:r>
            <a:r>
              <a:rPr lang="ru-RU" dirty="0"/>
              <a:t> {1, 2, 3, 4}) названия месяцев квартала с номером </a:t>
            </a:r>
            <a:r>
              <a:rPr lang="en-US" i="1" dirty="0"/>
              <a:t>n</a:t>
            </a:r>
            <a:r>
              <a:rPr lang="ru-RU" dirty="0"/>
              <a:t>.</a:t>
            </a:r>
          </a:p>
          <a:p>
            <a:r>
              <a:rPr lang="ru-RU" b="1" dirty="0"/>
              <a:t>        Решение.</a:t>
            </a:r>
            <a:r>
              <a:rPr lang="ru-RU" dirty="0"/>
              <a:t> Входной параметр 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ru-RU" dirty="0"/>
              <a:t>можно принять за селектор. Тогда возможные значения 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ru-RU" dirty="0"/>
              <a:t>могут служить альтернативными проверочными значениями. Приведенная ниже функция </a:t>
            </a:r>
            <a:r>
              <a:rPr lang="en-US" i="1" dirty="0"/>
              <a:t>quarter </a:t>
            </a:r>
            <a:r>
              <a:rPr lang="ru-RU" dirty="0"/>
              <a:t>дает решение поставленной задачи. </a:t>
            </a:r>
          </a:p>
        </p:txBody>
      </p:sp>
    </p:spTree>
    <p:extLst>
      <p:ext uri="{BB962C8B-B14F-4D97-AF65-F5344CB8AC3E}">
        <p14:creationId xmlns:p14="http://schemas.microsoft.com/office/powerpoint/2010/main" val="1666089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9067" y="711201"/>
            <a:ext cx="8307875" cy="500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80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Пример.</a:t>
            </a:r>
            <a:r>
              <a:rPr lang="ru-RU" dirty="0" smtClean="0"/>
              <a:t>  </a:t>
            </a:r>
            <a:r>
              <a:rPr lang="ru-RU" dirty="0"/>
              <a:t>При обращении к приведенной ниже функции </a:t>
            </a:r>
            <a:r>
              <a:rPr lang="en-US" i="1" dirty="0"/>
              <a:t>area</a:t>
            </a:r>
            <a:r>
              <a:rPr lang="en-US" dirty="0"/>
              <a:t> </a:t>
            </a:r>
            <a:r>
              <a:rPr lang="ru-RU" dirty="0"/>
              <a:t>ей можно передавать один (</a:t>
            </a:r>
            <a:r>
              <a:rPr lang="en-US" i="1" dirty="0"/>
              <a:t>a</a:t>
            </a:r>
            <a:r>
              <a:rPr lang="ru-RU" dirty="0"/>
              <a:t>), два (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dirty="0"/>
              <a:t>) или три (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dirty="0"/>
              <a:t>, </a:t>
            </a:r>
            <a:r>
              <a:rPr lang="en-US" i="1" dirty="0"/>
              <a:t>c</a:t>
            </a:r>
            <a:r>
              <a:rPr lang="ru-RU" dirty="0"/>
              <a:t>) входных параметра. В зависимости от этого </a:t>
            </a:r>
            <a:r>
              <a:rPr lang="en-US" i="1" dirty="0"/>
              <a:t>area</a:t>
            </a:r>
            <a:r>
              <a:rPr lang="ru-RU" dirty="0"/>
              <a:t> возвращает соответственно площадь круга радиуса </a:t>
            </a:r>
            <a:r>
              <a:rPr lang="en-US" i="1" dirty="0"/>
              <a:t>a</a:t>
            </a:r>
            <a:r>
              <a:rPr lang="ru-RU" dirty="0"/>
              <a:t>, площадь прямоугольника со сторонами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i="1" dirty="0"/>
              <a:t>b</a:t>
            </a:r>
            <a:r>
              <a:rPr lang="en-US" dirty="0"/>
              <a:t> </a:t>
            </a:r>
            <a:r>
              <a:rPr lang="ru-RU" dirty="0"/>
              <a:t>или, наконец, площадь тре­угольника со сторонами 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i="1" dirty="0"/>
              <a:t>c</a:t>
            </a:r>
            <a:r>
              <a:rPr lang="ru-RU" dirty="0"/>
              <a:t>. </a:t>
            </a:r>
          </a:p>
          <a:p>
            <a:r>
              <a:rPr lang="ru-RU" dirty="0"/>
              <a:t>        Выполняется программа так. По введенной последовательности фактических параметров 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ru-RU" dirty="0"/>
              <a:t>формируется список </a:t>
            </a:r>
            <a:r>
              <a:rPr lang="en-US" i="1" dirty="0"/>
              <a:t>li</a:t>
            </a:r>
            <a:r>
              <a:rPr lang="ru-RU" dirty="0"/>
              <a:t> ={</a:t>
            </a:r>
            <a:r>
              <a:rPr lang="en-US" i="1" dirty="0"/>
              <a:t>x</a:t>
            </a:r>
            <a:r>
              <a:rPr lang="ru-RU" dirty="0"/>
              <a:t>} с количеством элементов от нуля и далее. После этого в переключателе </a:t>
            </a:r>
            <a:r>
              <a:rPr lang="en-US" i="1" dirty="0"/>
              <a:t>Switch</a:t>
            </a:r>
            <a:r>
              <a:rPr lang="ru-RU" dirty="0"/>
              <a:t> по длине списка </a:t>
            </a:r>
            <a:r>
              <a:rPr lang="en-US" i="1" dirty="0"/>
              <a:t>l</a:t>
            </a:r>
            <a:r>
              <a:rPr lang="ru-RU" i="1" dirty="0"/>
              <a:t>i</a:t>
            </a:r>
            <a:r>
              <a:rPr lang="ru-RU" dirty="0"/>
              <a:t> определяется, какую требуется решить задачу, и проводятся соответствующие вычисления. При </a:t>
            </a:r>
            <a:r>
              <a:rPr lang="en-US" i="1" dirty="0"/>
              <a:t>Length</a:t>
            </a:r>
            <a:r>
              <a:rPr lang="ru-RU" dirty="0"/>
              <a:t>[</a:t>
            </a:r>
            <a:r>
              <a:rPr lang="en-US" i="1" dirty="0"/>
              <a:t>li</a:t>
            </a:r>
            <a:r>
              <a:rPr lang="ru-RU" dirty="0"/>
              <a:t>] = 3 вычисление площади треугольника реализуется по формуле Герона. При этом предварительно выясняется существование треугольника с заданными сторонами 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i="1" dirty="0"/>
              <a:t>c</a:t>
            </a:r>
            <a:r>
              <a:rPr lang="ru-RU" dirty="0"/>
              <a:t>. При количестве вводимых аргументов, равном 0 или большим чем три, выводится сообщение “Неправильное количество аргументов!”. При хотя бы одном отрицательном аргументе вычисления по функции блокируются благодаря наличию шаблона “___?</a:t>
            </a:r>
            <a:r>
              <a:rPr lang="en-US" i="1" dirty="0"/>
              <a:t>Positive</a:t>
            </a:r>
            <a:r>
              <a:rPr lang="ru-RU" dirty="0"/>
              <a:t> ”.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546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1733" y="829733"/>
            <a:ext cx="9261334" cy="505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23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1700</Words>
  <Application>Microsoft Office PowerPoint</Application>
  <PresentationFormat>Широкоэкранный</PresentationFormat>
  <Paragraphs>67</Paragraphs>
  <Slides>28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MS PGothic</vt:lpstr>
      <vt:lpstr>Arial</vt:lpstr>
      <vt:lpstr>Calibri</vt:lpstr>
      <vt:lpstr>Calibri Light</vt:lpstr>
      <vt:lpstr>Symbol</vt:lpstr>
      <vt:lpstr>Тема Office</vt:lpstr>
      <vt:lpstr>Equation.DSMT4</vt:lpstr>
      <vt:lpstr>Программирование. Решение задач</vt:lpstr>
      <vt:lpstr>Презентация PowerPoint</vt:lpstr>
      <vt:lpstr>Презентация PowerPoint</vt:lpstr>
      <vt:lpstr>Презентация PowerPoint</vt:lpstr>
      <vt:lpstr>комментарий к используемым в программе средствам</vt:lpstr>
      <vt:lpstr>Презентация PowerPoint</vt:lpstr>
      <vt:lpstr>Презентация PowerPoint</vt:lpstr>
      <vt:lpstr>Презентация PowerPoint</vt:lpstr>
      <vt:lpstr>Замечание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Ввод и вывод данных </vt:lpstr>
      <vt:lpstr>Презентация PowerPoint</vt:lpstr>
      <vt:lpstr>Вывод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Программирование. Решение задач</dc:title>
  <dc:creator>Анис Галимянов</dc:creator>
  <cp:lastModifiedBy>Анис Галимянов</cp:lastModifiedBy>
  <cp:revision>10</cp:revision>
  <dcterms:created xsi:type="dcterms:W3CDTF">2017-12-13T06:03:11Z</dcterms:created>
  <dcterms:modified xsi:type="dcterms:W3CDTF">2017-12-13T07:41:54Z</dcterms:modified>
</cp:coreProperties>
</file>