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7" d="100"/>
          <a:sy n="57" d="100"/>
        </p:scale>
        <p:origin x="-96" y="-4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200E56F-1AEC-4A20-BCCC-1952E7F604E0}" type="datetimeFigureOut">
              <a:rPr lang="ru-RU" smtClean="0"/>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4062057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00E56F-1AEC-4A20-BCCC-1952E7F604E0}" type="datetimeFigureOut">
              <a:rPr lang="ru-RU" smtClean="0"/>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1681551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200E56F-1AEC-4A20-BCCC-1952E7F604E0}" type="datetimeFigureOut">
              <a:rPr lang="ru-RU" smtClean="0"/>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159013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200E56F-1AEC-4A20-BCCC-1952E7F604E0}" type="datetimeFigureOut">
              <a:rPr lang="ru-RU" smtClean="0"/>
              <a:t>01.11.2016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4030818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200E56F-1AEC-4A20-BCCC-1952E7F604E0}" type="datetimeFigureOut">
              <a:rPr lang="ru-RU" smtClean="0"/>
              <a:t>01.11.2016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364257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200E56F-1AEC-4A20-BCCC-1952E7F604E0}" type="datetimeFigureOut">
              <a:rPr lang="ru-RU" smtClean="0"/>
              <a:t>01.11.2016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996269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00E56F-1AEC-4A20-BCCC-1952E7F604E0}" type="datetimeFigureOut">
              <a:rPr lang="ru-RU" smtClean="0"/>
              <a:t>01.11.2016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2207778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00E56F-1AEC-4A20-BCCC-1952E7F604E0}" type="datetimeFigureOut">
              <a:rPr lang="ru-RU" smtClean="0"/>
              <a:t>01.11.2016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2288957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00E56F-1AEC-4A20-BCCC-1952E7F604E0}" type="datetimeFigureOut">
              <a:rPr lang="ru-RU" smtClean="0"/>
              <a:t>01.11.2016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316796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00E56F-1AEC-4A20-BCCC-1952E7F604E0}" type="datetimeFigureOut">
              <a:rPr lang="ru-RU" smtClean="0"/>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181793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00E56F-1AEC-4A20-BCCC-1952E7F604E0}" type="datetimeFigureOut">
              <a:rPr lang="ru-RU" smtClean="0"/>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61BE6F-4697-43DA-9422-0465F7573445}" type="slidenum">
              <a:rPr lang="ru-RU" smtClean="0"/>
              <a:t>‹#›</a:t>
            </a:fld>
            <a:endParaRPr lang="ru-RU"/>
          </a:p>
        </p:txBody>
      </p:sp>
    </p:spTree>
    <p:extLst>
      <p:ext uri="{BB962C8B-B14F-4D97-AF65-F5344CB8AC3E}">
        <p14:creationId xmlns:p14="http://schemas.microsoft.com/office/powerpoint/2010/main" val="1032153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0E56F-1AEC-4A20-BCCC-1952E7F604E0}" type="datetimeFigureOut">
              <a:rPr lang="ru-RU" smtClean="0"/>
              <a:t>01.11.2016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1BE6F-4697-43DA-9422-0465F7573445}" type="slidenum">
              <a:rPr lang="ru-RU" smtClean="0"/>
              <a:t>‹#›</a:t>
            </a:fld>
            <a:endParaRPr lang="ru-RU"/>
          </a:p>
        </p:txBody>
      </p:sp>
    </p:spTree>
    <p:extLst>
      <p:ext uri="{BB962C8B-B14F-4D97-AF65-F5344CB8AC3E}">
        <p14:creationId xmlns:p14="http://schemas.microsoft.com/office/powerpoint/2010/main" val="3871828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ru.wikipedia.org/wiki/%D0%98%D0%BD%D1%82%D0%B5%D1%80%D0%BD%D0%B5%D1%82" TargetMode="External"/><Relationship Id="rId2" Type="http://schemas.openxmlformats.org/officeDocument/2006/relationships/hyperlink" Target="https://ru.wikipedia.org/wiki/%D0%90%D0%BD%D0%B3%D0%BB%D0%B8%D0%B9%D1%81%D0%BA%D0%B8%D0%B9_%D1%8F%D0%B7%D1%8B%D0%BA" TargetMode="External"/><Relationship Id="rId1" Type="http://schemas.openxmlformats.org/officeDocument/2006/relationships/slideLayout" Target="../slideLayouts/slideLayout2.xml"/><Relationship Id="rId4" Type="http://schemas.openxmlformats.org/officeDocument/2006/relationships/hyperlink" Target="https://ru.wikipedia.org/wiki/%D0%98%D0%BD%D1%84%D1%80%D0%B0%D1%81%D1%82%D1%80%D1%83%D0%BA%D1%82%D1%83%D1%80%D0%B0_%D0%BE%D1%82%D0%BA%D1%80%D1%8B%D1%82%D1%8B%D1%85_%D0%BA%D0%BB%D1%8E%D1%87%D0%B5%D0%B9"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gostexkom.ru/"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err="1" smtClean="0"/>
              <a:t>Корпоратив</a:t>
            </a:r>
            <a:r>
              <a:rPr lang="ru-RU" dirty="0" smtClean="0"/>
              <a:t> </a:t>
            </a:r>
            <a:r>
              <a:rPr lang="tt-RU" dirty="0" smtClean="0"/>
              <a:t>Челтәрләр иминлеге</a:t>
            </a:r>
            <a:br>
              <a:rPr lang="tt-RU" dirty="0" smtClean="0"/>
            </a:b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841854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97159"/>
            <a:ext cx="10515600" cy="5579804"/>
          </a:xfrm>
        </p:spPr>
        <p:txBody>
          <a:bodyPr/>
          <a:lstStyle/>
          <a:p>
            <a:r>
              <a:rPr lang="tt-RU" dirty="0" smtClean="0"/>
              <a:t>Корпорация – ниндидер популяция әгъзалары берләшмәсе.Алар корпорация эчендә генә аңлаешлы һәм килештерелгән мәгълүмат алмашу </a:t>
            </a:r>
            <a:r>
              <a:rPr lang="tt-RU" dirty="0"/>
              <a:t>өчен үзара элемтә урнаштыралар, бу мәгълүмат сакланган һәм популяциянең башка әгъзалары </a:t>
            </a:r>
            <a:r>
              <a:rPr lang="tt-RU" dirty="0" smtClean="0"/>
              <a:t>өчен Шеннон </a:t>
            </a:r>
            <a:r>
              <a:rPr lang="tt-RU" dirty="0"/>
              <a:t>буенча “яшерен</a:t>
            </a:r>
            <a:r>
              <a:rPr lang="tt-RU" dirty="0" smtClean="0"/>
              <a:t>” була, аның дәвамлылыгы корпорация тормышы дәвамлылыгына бәйле.</a:t>
            </a:r>
            <a:endParaRPr lang="ru-RU" dirty="0"/>
          </a:p>
        </p:txBody>
      </p:sp>
    </p:spTree>
    <p:extLst>
      <p:ext uri="{BB962C8B-B14F-4D97-AF65-F5344CB8AC3E}">
        <p14:creationId xmlns:p14="http://schemas.microsoft.com/office/powerpoint/2010/main" val="1398281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57389"/>
          </a:xfrm>
        </p:spPr>
        <p:txBody>
          <a:bodyPr>
            <a:normAutofit fontScale="90000"/>
          </a:bodyPr>
          <a:lstStyle/>
          <a:p>
            <a:endParaRPr lang="ru-RU" dirty="0"/>
          </a:p>
        </p:txBody>
      </p:sp>
      <p:sp>
        <p:nvSpPr>
          <p:cNvPr id="3" name="Объект 2"/>
          <p:cNvSpPr>
            <a:spLocks noGrp="1"/>
          </p:cNvSpPr>
          <p:nvPr>
            <p:ph idx="1"/>
          </p:nvPr>
        </p:nvSpPr>
        <p:spPr>
          <a:xfrm>
            <a:off x="838200" y="746449"/>
            <a:ext cx="10515600" cy="5430514"/>
          </a:xfrm>
        </p:spPr>
        <p:txBody>
          <a:bodyPr/>
          <a:lstStyle/>
          <a:p>
            <a:r>
              <a:rPr lang="tt-RU" dirty="0" smtClean="0"/>
              <a:t>Һәр популяция популяция индивидуумнары тирәлегендәге төрле оъектлар белән тәкъдир ителгән система эчендә үсә. Бу объектлар </a:t>
            </a:r>
            <a:r>
              <a:rPr lang="tt-RU" b="1" dirty="0" smtClean="0"/>
              <a:t>систем ресурслар</a:t>
            </a:r>
            <a:r>
              <a:rPr lang="tt-RU" dirty="0" smtClean="0"/>
              <a:t> дип атала. Яшәү һәм үсеш өчен һәр индивидуумга ахыр ресурслар кирәк. Популяция үсешен дәвам иткәнгә, ниндидер вакыт мизгелендә индивидуумнарның ресурслар өлкәсендәге мәнфәгатьләре үзара кисешә башлый һәм бу мизгелдә </a:t>
            </a:r>
            <a:r>
              <a:rPr lang="tt-RU" b="1" dirty="0" smtClean="0"/>
              <a:t>конкуренция</a:t>
            </a:r>
            <a:r>
              <a:rPr lang="tt-RU" dirty="0" smtClean="0"/>
              <a:t> барлыкка килә.</a:t>
            </a:r>
            <a:endParaRPr lang="ru-RU" dirty="0"/>
          </a:p>
        </p:txBody>
      </p:sp>
    </p:spTree>
    <p:extLst>
      <p:ext uri="{BB962C8B-B14F-4D97-AF65-F5344CB8AC3E}">
        <p14:creationId xmlns:p14="http://schemas.microsoft.com/office/powerpoint/2010/main" val="2279666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1406"/>
          </a:xfrm>
        </p:spPr>
        <p:txBody>
          <a:bodyPr>
            <a:normAutofit fontScale="90000"/>
          </a:bodyPr>
          <a:lstStyle/>
          <a:p>
            <a:endParaRPr lang="ru-RU" dirty="0"/>
          </a:p>
        </p:txBody>
      </p:sp>
      <p:sp>
        <p:nvSpPr>
          <p:cNvPr id="3" name="Объект 2"/>
          <p:cNvSpPr>
            <a:spLocks noGrp="1"/>
          </p:cNvSpPr>
          <p:nvPr>
            <p:ph idx="1"/>
          </p:nvPr>
        </p:nvSpPr>
        <p:spPr>
          <a:xfrm>
            <a:off x="838200" y="615820"/>
            <a:ext cx="10515600" cy="5561143"/>
          </a:xfrm>
        </p:spPr>
        <p:txBody>
          <a:bodyPr/>
          <a:lstStyle/>
          <a:p>
            <a:r>
              <a:rPr lang="tt-RU" dirty="0" smtClean="0"/>
              <a:t>Гади популяция карыйк. Биредә берләшмәләр юк, димәк индивидуумнар һәркайсы бер үк күләмдә систем ресурсларны контролҗдә тота. Түгәрәк- индивидуум, турыпочмаклык – ресурсларның контрольдәге өлеше.</a:t>
            </a:r>
          </a:p>
          <a:p>
            <a:endParaRPr lang="ru-RU" dirty="0"/>
          </a:p>
        </p:txBody>
      </p:sp>
      <p:pic>
        <p:nvPicPr>
          <p:cNvPr id="4" name="Рисунок 3"/>
          <p:cNvPicPr>
            <a:picLocks noChangeAspect="1"/>
          </p:cNvPicPr>
          <p:nvPr/>
        </p:nvPicPr>
        <p:blipFill>
          <a:blip r:embed="rId2"/>
          <a:stretch>
            <a:fillRect/>
          </a:stretch>
        </p:blipFill>
        <p:spPr>
          <a:xfrm>
            <a:off x="1286990" y="3149744"/>
            <a:ext cx="9256602" cy="1725502"/>
          </a:xfrm>
          <a:prstGeom prst="rect">
            <a:avLst/>
          </a:prstGeom>
        </p:spPr>
      </p:pic>
    </p:spTree>
    <p:extLst>
      <p:ext uri="{BB962C8B-B14F-4D97-AF65-F5344CB8AC3E}">
        <p14:creationId xmlns:p14="http://schemas.microsoft.com/office/powerpoint/2010/main" val="3904561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57389"/>
          </a:xfrm>
        </p:spPr>
        <p:txBody>
          <a:bodyPr>
            <a:normAutofit fontScale="90000"/>
          </a:bodyPr>
          <a:lstStyle/>
          <a:p>
            <a:endParaRPr lang="ru-RU" dirty="0"/>
          </a:p>
        </p:txBody>
      </p:sp>
      <p:sp>
        <p:nvSpPr>
          <p:cNvPr id="3" name="Объект 2"/>
          <p:cNvSpPr>
            <a:spLocks noGrp="1"/>
          </p:cNvSpPr>
          <p:nvPr>
            <p:ph idx="1"/>
          </p:nvPr>
        </p:nvSpPr>
        <p:spPr>
          <a:xfrm>
            <a:off x="838200" y="671804"/>
            <a:ext cx="10515600" cy="5505159"/>
          </a:xfrm>
        </p:spPr>
        <p:txBody>
          <a:bodyPr/>
          <a:lstStyle/>
          <a:p>
            <a:r>
              <a:rPr lang="tt-RU" dirty="0" smtClean="0"/>
              <a:t>Популяция үскәнгә, индивидуумнар систем ресурсларның бер үк өлешенә ия булырга омтылалар, үзара тәэсир итешү барлыкка килә. Тәэсир итешү өчен корал кирәк, мондый корал булып информация һәм тел тора. Шул ук вакытта индивидуумнар төркеме төзү мөһимлеге пәйда була, чөнки төркемнәрдә ресурслар күбрәк булачак һәм үсеш тә тизрәк барачак. Корпорацияләр үсеше 3 дәрәҗә максат кисешүе белән билгеләнә һәм чикләнә дә: болар</a:t>
            </a:r>
          </a:p>
          <a:p>
            <a:r>
              <a:rPr lang="tt-RU" dirty="0" smtClean="0"/>
              <a:t>Популяцион дәрәҗә</a:t>
            </a:r>
          </a:p>
          <a:p>
            <a:r>
              <a:rPr lang="tt-RU" dirty="0" smtClean="0"/>
              <a:t>Копоратив дәрәҗә</a:t>
            </a:r>
          </a:p>
          <a:p>
            <a:r>
              <a:rPr lang="tt-RU" dirty="0" smtClean="0"/>
              <a:t>Субъектив дәрәҗә</a:t>
            </a:r>
            <a:endParaRPr lang="ru-RU" dirty="0"/>
          </a:p>
        </p:txBody>
      </p:sp>
    </p:spTree>
    <p:extLst>
      <p:ext uri="{BB962C8B-B14F-4D97-AF65-F5344CB8AC3E}">
        <p14:creationId xmlns:p14="http://schemas.microsoft.com/office/powerpoint/2010/main" val="2877611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6051"/>
          </a:xfrm>
        </p:spPr>
        <p:txBody>
          <a:bodyPr>
            <a:normAutofit fontScale="90000"/>
          </a:bodyPr>
          <a:lstStyle/>
          <a:p>
            <a:endParaRPr lang="ru-RU" dirty="0"/>
          </a:p>
        </p:txBody>
      </p:sp>
      <p:sp>
        <p:nvSpPr>
          <p:cNvPr id="3" name="Объект 2"/>
          <p:cNvSpPr>
            <a:spLocks noGrp="1"/>
          </p:cNvSpPr>
          <p:nvPr>
            <p:ph idx="1"/>
          </p:nvPr>
        </p:nvSpPr>
        <p:spPr>
          <a:xfrm>
            <a:off x="838200" y="709127"/>
            <a:ext cx="10515600" cy="5467836"/>
          </a:xfrm>
        </p:spPr>
        <p:txBody>
          <a:bodyPr/>
          <a:lstStyle/>
          <a:p>
            <a:r>
              <a:rPr lang="tt-RU" dirty="0" smtClean="0"/>
              <a:t>Информация систем ресурслар өчен көрәш коралы рәвешендә булганда, систем ресурсларның уртак өлешен контрольдә тотучы берләшмәләр, ягъни индивидуумнар төркемнәре барлыкка килә. Информация ярдәмендә төркемдәге индивидуум аерым индивидуум контрольдә тота алганга караганда күбрәк ресурсларны контрольдә тота.</a:t>
            </a:r>
          </a:p>
          <a:p>
            <a:endParaRPr lang="ru-RU" dirty="0"/>
          </a:p>
        </p:txBody>
      </p:sp>
      <p:pic>
        <p:nvPicPr>
          <p:cNvPr id="4" name="Рисунок 3"/>
          <p:cNvPicPr>
            <a:picLocks noChangeAspect="1"/>
          </p:cNvPicPr>
          <p:nvPr/>
        </p:nvPicPr>
        <p:blipFill>
          <a:blip r:embed="rId2"/>
          <a:stretch>
            <a:fillRect/>
          </a:stretch>
        </p:blipFill>
        <p:spPr>
          <a:xfrm>
            <a:off x="1772816" y="3140080"/>
            <a:ext cx="8621486" cy="2851722"/>
          </a:xfrm>
          <a:prstGeom prst="rect">
            <a:avLst/>
          </a:prstGeom>
        </p:spPr>
      </p:pic>
    </p:spTree>
    <p:extLst>
      <p:ext uri="{BB962C8B-B14F-4D97-AF65-F5344CB8AC3E}">
        <p14:creationId xmlns:p14="http://schemas.microsoft.com/office/powerpoint/2010/main" val="2656180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0067"/>
          </a:xfrm>
        </p:spPr>
        <p:txBody>
          <a:bodyPr>
            <a:normAutofit fontScale="90000"/>
          </a:bodyPr>
          <a:lstStyle/>
          <a:p>
            <a:endParaRPr lang="ru-RU" dirty="0"/>
          </a:p>
        </p:txBody>
      </p:sp>
      <p:sp>
        <p:nvSpPr>
          <p:cNvPr id="3" name="Объект 2"/>
          <p:cNvSpPr>
            <a:spLocks noGrp="1"/>
          </p:cNvSpPr>
          <p:nvPr>
            <p:ph idx="1"/>
          </p:nvPr>
        </p:nvSpPr>
        <p:spPr>
          <a:xfrm>
            <a:off x="838200" y="690465"/>
            <a:ext cx="10515600" cy="5486498"/>
          </a:xfrm>
        </p:spPr>
        <p:txBody>
          <a:bodyPr/>
          <a:lstStyle/>
          <a:p>
            <a:r>
              <a:rPr lang="tt-RU" dirty="0" smtClean="0"/>
              <a:t>Популяциядә берничә берләшмә пәйда булгач, ресурслар өчен көрәш өчен яңа элемент кирәк була Бу мизгелдә тел барлыкка килә. Тел барлыкка килү корпорацияләр пәйда булуга китерә.</a:t>
            </a:r>
          </a:p>
          <a:p>
            <a:endParaRPr lang="ru-RU" dirty="0"/>
          </a:p>
        </p:txBody>
      </p:sp>
      <p:pic>
        <p:nvPicPr>
          <p:cNvPr id="4" name="Рисунок 3"/>
          <p:cNvPicPr>
            <a:picLocks noChangeAspect="1"/>
          </p:cNvPicPr>
          <p:nvPr/>
        </p:nvPicPr>
        <p:blipFill>
          <a:blip r:embed="rId2"/>
          <a:stretch>
            <a:fillRect/>
          </a:stretch>
        </p:blipFill>
        <p:spPr>
          <a:xfrm>
            <a:off x="1350230" y="2407298"/>
            <a:ext cx="9460463" cy="2738923"/>
          </a:xfrm>
          <a:prstGeom prst="rect">
            <a:avLst/>
          </a:prstGeom>
        </p:spPr>
      </p:pic>
    </p:spTree>
    <p:extLst>
      <p:ext uri="{BB962C8B-B14F-4D97-AF65-F5344CB8AC3E}">
        <p14:creationId xmlns:p14="http://schemas.microsoft.com/office/powerpoint/2010/main" val="938888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38728"/>
          </a:xfrm>
        </p:spPr>
        <p:txBody>
          <a:bodyPr>
            <a:normAutofit fontScale="90000"/>
          </a:bodyPr>
          <a:lstStyle/>
          <a:p>
            <a:endParaRPr lang="ru-RU" dirty="0"/>
          </a:p>
        </p:txBody>
      </p:sp>
      <p:sp>
        <p:nvSpPr>
          <p:cNvPr id="3" name="Объект 2"/>
          <p:cNvSpPr>
            <a:spLocks noGrp="1"/>
          </p:cNvSpPr>
          <p:nvPr>
            <p:ph idx="1"/>
          </p:nvPr>
        </p:nvSpPr>
        <p:spPr>
          <a:xfrm>
            <a:off x="838200" y="709127"/>
            <a:ext cx="10515600" cy="5467836"/>
          </a:xfrm>
        </p:spPr>
        <p:txBody>
          <a:bodyPr/>
          <a:lstStyle/>
          <a:p>
            <a:r>
              <a:rPr lang="tt-RU" dirty="0" smtClean="0"/>
              <a:t>Корпорациядә һәр индивидуум тел ярдәмендә башка индивидуумнар белән мөнәсәбәтләр урнаштыра.Алар нигезендә корпораөия эчендә информациянең кабат бүленешенә китерә. Тышкы яктан караганда корпорация эшчәнлеге корпоратив ресурслар туплауга һәм аларны саклауга юнәлтелгән.индивидуаль информация югалу корпоратив ресурсларның зур югалтуларына китерми. Ләкин информация алмашу элемтәләре югалу ресурсларда зур югалтуларга китерергә мөмкин.</a:t>
            </a:r>
            <a:endParaRPr lang="ru-RU" dirty="0"/>
          </a:p>
        </p:txBody>
      </p:sp>
    </p:spTree>
    <p:extLst>
      <p:ext uri="{BB962C8B-B14F-4D97-AF65-F5344CB8AC3E}">
        <p14:creationId xmlns:p14="http://schemas.microsoft.com/office/powerpoint/2010/main" val="2313286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86597"/>
          </a:xfrm>
        </p:spPr>
        <p:txBody>
          <a:bodyPr>
            <a:normAutofit fontScale="90000"/>
          </a:bodyPr>
          <a:lstStyle/>
          <a:p>
            <a:r>
              <a:rPr lang="tt-RU" dirty="0" smtClean="0"/>
              <a:t>Тел элемтәләре һәм шифрлау</a:t>
            </a:r>
            <a:endParaRPr lang="ru-RU" dirty="0"/>
          </a:p>
        </p:txBody>
      </p:sp>
      <p:sp>
        <p:nvSpPr>
          <p:cNvPr id="3" name="Объект 2"/>
          <p:cNvSpPr>
            <a:spLocks noGrp="1"/>
          </p:cNvSpPr>
          <p:nvPr>
            <p:ph idx="1"/>
          </p:nvPr>
        </p:nvSpPr>
        <p:spPr>
          <a:xfrm>
            <a:off x="838200" y="951722"/>
            <a:ext cx="10515600" cy="5225241"/>
          </a:xfrm>
        </p:spPr>
        <p:txBody>
          <a:bodyPr/>
          <a:lstStyle/>
          <a:p>
            <a:r>
              <a:rPr lang="tt-RU" dirty="0" smtClean="0"/>
              <a:t>Гади тәэсир итешүне карыйк. Ике индивидуум арасында тел ярдәмендә элемтәне болай күрсәтеп була:</a:t>
            </a:r>
          </a:p>
          <a:p>
            <a:endParaRPr lang="tt-RU" dirty="0"/>
          </a:p>
          <a:p>
            <a:endParaRPr lang="tt-RU" dirty="0" smtClean="0"/>
          </a:p>
          <a:p>
            <a:endParaRPr lang="tt-RU" dirty="0"/>
          </a:p>
          <a:p>
            <a:endParaRPr lang="tt-RU" dirty="0" smtClean="0"/>
          </a:p>
          <a:p>
            <a:endParaRPr lang="tt-RU" dirty="0"/>
          </a:p>
          <a:p>
            <a:r>
              <a:rPr lang="tt-RU" dirty="0" smtClean="0"/>
              <a:t>Болай информация алмашу идарә ителүче ресурслар күләме арттыруга юнәлтелә, бу исә яңа информация алу аркасында килеп чыга. </a:t>
            </a:r>
            <a:endParaRPr lang="ru-RU" dirty="0"/>
          </a:p>
        </p:txBody>
      </p:sp>
      <p:pic>
        <p:nvPicPr>
          <p:cNvPr id="4" name="Рисунок 3"/>
          <p:cNvPicPr>
            <a:picLocks noChangeAspect="1"/>
          </p:cNvPicPr>
          <p:nvPr/>
        </p:nvPicPr>
        <p:blipFill>
          <a:blip r:embed="rId2"/>
          <a:stretch>
            <a:fillRect/>
          </a:stretch>
        </p:blipFill>
        <p:spPr>
          <a:xfrm>
            <a:off x="4572000" y="1746738"/>
            <a:ext cx="3709516" cy="2596661"/>
          </a:xfrm>
          <a:prstGeom prst="rect">
            <a:avLst/>
          </a:prstGeom>
        </p:spPr>
      </p:pic>
    </p:spTree>
    <p:extLst>
      <p:ext uri="{BB962C8B-B14F-4D97-AF65-F5344CB8AC3E}">
        <p14:creationId xmlns:p14="http://schemas.microsoft.com/office/powerpoint/2010/main" val="41851589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4829"/>
          </a:xfrm>
        </p:spPr>
        <p:txBody>
          <a:bodyPr>
            <a:normAutofit fontScale="90000"/>
          </a:bodyPr>
          <a:lstStyle/>
          <a:p>
            <a:endParaRPr lang="ru-RU" dirty="0"/>
          </a:p>
        </p:txBody>
      </p:sp>
      <p:sp>
        <p:nvSpPr>
          <p:cNvPr id="3" name="Объект 2"/>
          <p:cNvSpPr>
            <a:spLocks noGrp="1"/>
          </p:cNvSpPr>
          <p:nvPr>
            <p:ph idx="1"/>
          </p:nvPr>
        </p:nvSpPr>
        <p:spPr>
          <a:xfrm>
            <a:off x="838200" y="791308"/>
            <a:ext cx="10515600" cy="5385655"/>
          </a:xfrm>
        </p:spPr>
        <p:txBody>
          <a:bodyPr>
            <a:normAutofit lnSpcReduction="10000"/>
          </a:bodyPr>
          <a:lstStyle/>
          <a:p>
            <a:r>
              <a:rPr lang="ru-RU" dirty="0" err="1" smtClean="0"/>
              <a:t>Биредә</a:t>
            </a:r>
            <a:r>
              <a:rPr lang="ru-RU" dirty="0" smtClean="0"/>
              <a:t> информация </a:t>
            </a:r>
            <a:r>
              <a:rPr lang="ru-RU" dirty="0" err="1" smtClean="0"/>
              <a:t>бәясе</a:t>
            </a:r>
            <a:r>
              <a:rPr lang="ru-RU" dirty="0" smtClean="0"/>
              <a:t> </a:t>
            </a:r>
            <a:r>
              <a:rPr lang="ru-RU" dirty="0" err="1" smtClean="0"/>
              <a:t>төшенчәсе</a:t>
            </a:r>
            <a:r>
              <a:rPr lang="ru-RU" dirty="0" smtClean="0"/>
              <a:t> </a:t>
            </a:r>
            <a:r>
              <a:rPr lang="ru-RU" dirty="0" err="1" smtClean="0"/>
              <a:t>килеп</a:t>
            </a:r>
            <a:r>
              <a:rPr lang="ru-RU" dirty="0" smtClean="0"/>
              <a:t> </a:t>
            </a:r>
            <a:r>
              <a:rPr lang="ru-RU" dirty="0" err="1" smtClean="0"/>
              <a:t>керә</a:t>
            </a:r>
            <a:r>
              <a:rPr lang="ru-RU" dirty="0" smtClean="0"/>
              <a:t>. </a:t>
            </a:r>
            <a:r>
              <a:rPr lang="ru-RU" dirty="0" err="1" smtClean="0"/>
              <a:t>Бу</a:t>
            </a:r>
            <a:r>
              <a:rPr lang="ru-RU" dirty="0" smtClean="0"/>
              <a:t> – теоретик </a:t>
            </a:r>
            <a:r>
              <a:rPr lang="ru-RU" dirty="0" err="1" smtClean="0"/>
              <a:t>рәвештә</a:t>
            </a:r>
            <a:r>
              <a:rPr lang="ru-RU" dirty="0" smtClean="0"/>
              <a:t> </a:t>
            </a:r>
            <a:r>
              <a:rPr lang="ru-RU" dirty="0" err="1" smtClean="0"/>
              <a:t>файдаланырга</a:t>
            </a:r>
            <a:r>
              <a:rPr lang="ru-RU" dirty="0" smtClean="0"/>
              <a:t> </a:t>
            </a:r>
            <a:r>
              <a:rPr lang="ru-RU" dirty="0" err="1" smtClean="0"/>
              <a:t>мөмкин</a:t>
            </a:r>
            <a:r>
              <a:rPr lang="ru-RU" dirty="0" smtClean="0"/>
              <a:t> </a:t>
            </a:r>
            <a:r>
              <a:rPr lang="ru-RU" dirty="0" err="1" smtClean="0"/>
              <a:t>булган</a:t>
            </a:r>
            <a:r>
              <a:rPr lang="ru-RU" dirty="0" smtClean="0"/>
              <a:t> </a:t>
            </a:r>
            <a:r>
              <a:rPr lang="ru-RU" dirty="0" err="1" smtClean="0"/>
              <a:t>ккорпоратив</a:t>
            </a:r>
            <a:r>
              <a:rPr lang="ru-RU" dirty="0" smtClean="0"/>
              <a:t> информация </a:t>
            </a:r>
            <a:r>
              <a:rPr lang="ru-RU" dirty="0" err="1" smtClean="0"/>
              <a:t>күләме</a:t>
            </a:r>
            <a:r>
              <a:rPr lang="ru-RU" dirty="0" smtClean="0"/>
              <a:t> (</a:t>
            </a:r>
            <a:r>
              <a:rPr lang="ru-RU" dirty="0" err="1" smtClean="0"/>
              <a:t>корпорациядәге</a:t>
            </a:r>
            <a:r>
              <a:rPr lang="ru-RU" dirty="0" smtClean="0"/>
              <a:t> </a:t>
            </a:r>
            <a:r>
              <a:rPr lang="ru-RU" dirty="0" err="1" smtClean="0"/>
              <a:t>барлык</a:t>
            </a:r>
            <a:r>
              <a:rPr lang="ru-RU" dirty="0" smtClean="0"/>
              <a:t> </a:t>
            </a:r>
            <a:r>
              <a:rPr lang="ru-RU" dirty="0" err="1" smtClean="0"/>
              <a:t>информациягә</a:t>
            </a:r>
            <a:r>
              <a:rPr lang="ru-RU" dirty="0" smtClean="0"/>
              <a:t> карата). </a:t>
            </a:r>
            <a:r>
              <a:rPr lang="ru-RU" dirty="0" err="1" smtClean="0"/>
              <a:t>Беренче</a:t>
            </a:r>
            <a:r>
              <a:rPr lang="ru-RU" dirty="0" smtClean="0"/>
              <a:t> </a:t>
            </a:r>
            <a:r>
              <a:rPr lang="ru-RU" dirty="0" err="1" smtClean="0"/>
              <a:t>индивидуумның</a:t>
            </a:r>
            <a:r>
              <a:rPr lang="ru-RU" dirty="0" smtClean="0"/>
              <a:t> информация </a:t>
            </a:r>
            <a:r>
              <a:rPr lang="ru-RU" dirty="0" err="1" smtClean="0"/>
              <a:t>бәясе</a:t>
            </a:r>
            <a:r>
              <a:rPr lang="ru-RU" dirty="0" smtClean="0"/>
              <a:t> – 0, </a:t>
            </a:r>
            <a:r>
              <a:rPr lang="ru-RU" dirty="0" err="1" smtClean="0"/>
              <a:t>чөнки</a:t>
            </a:r>
            <a:r>
              <a:rPr lang="ru-RU" dirty="0" smtClean="0"/>
              <a:t> </a:t>
            </a:r>
            <a:r>
              <a:rPr lang="ru-RU" dirty="0" err="1" smtClean="0"/>
              <a:t>ул</a:t>
            </a:r>
            <a:r>
              <a:rPr lang="ru-RU" dirty="0" smtClean="0"/>
              <a:t> тел </a:t>
            </a:r>
            <a:r>
              <a:rPr lang="ru-RU" dirty="0" err="1" smtClean="0"/>
              <a:t>ярдәмендә</a:t>
            </a:r>
            <a:r>
              <a:rPr lang="ru-RU" dirty="0" smtClean="0"/>
              <a:t> </a:t>
            </a:r>
            <a:r>
              <a:rPr lang="ru-RU" dirty="0" err="1" smtClean="0"/>
              <a:t>элемтәләрдә</a:t>
            </a:r>
            <a:r>
              <a:rPr lang="ru-RU" dirty="0" smtClean="0"/>
              <a:t> </a:t>
            </a:r>
            <a:r>
              <a:rPr lang="ru-RU" dirty="0" err="1" smtClean="0"/>
              <a:t>катнашмый</a:t>
            </a:r>
            <a:r>
              <a:rPr lang="ru-RU" dirty="0" smtClean="0"/>
              <a:t>, </a:t>
            </a:r>
            <a:r>
              <a:rPr lang="ru-RU" dirty="0" err="1" smtClean="0"/>
              <a:t>икенче</a:t>
            </a:r>
            <a:r>
              <a:rPr lang="ru-RU" dirty="0" smtClean="0"/>
              <a:t> </a:t>
            </a:r>
            <a:r>
              <a:rPr lang="ru-RU" dirty="0" err="1" smtClean="0"/>
              <a:t>һәм</a:t>
            </a:r>
            <a:r>
              <a:rPr lang="ru-RU" dirty="0" smtClean="0"/>
              <a:t> </a:t>
            </a:r>
            <a:r>
              <a:rPr lang="ru-RU" dirty="0" err="1" smtClean="0"/>
              <a:t>өченченеке</a:t>
            </a:r>
            <a:r>
              <a:rPr lang="ru-RU" dirty="0" smtClean="0"/>
              <a:t> – 1/2, </a:t>
            </a:r>
            <a:r>
              <a:rPr lang="ru-RU" dirty="0" err="1" smtClean="0"/>
              <a:t>чөнки</a:t>
            </a:r>
            <a:r>
              <a:rPr lang="ru-RU" dirty="0" smtClean="0"/>
              <a:t> </a:t>
            </a:r>
            <a:r>
              <a:rPr lang="ru-RU" dirty="0" err="1" smtClean="0"/>
              <a:t>алар</a:t>
            </a:r>
            <a:r>
              <a:rPr lang="ru-RU" dirty="0" smtClean="0"/>
              <a:t> </a:t>
            </a:r>
            <a:r>
              <a:rPr lang="ru-RU" dirty="0" err="1" smtClean="0"/>
              <a:t>берләшмә</a:t>
            </a:r>
            <a:r>
              <a:rPr lang="ru-RU" dirty="0" smtClean="0"/>
              <a:t> </a:t>
            </a:r>
            <a:r>
              <a:rPr lang="ru-RU" dirty="0" err="1" smtClean="0"/>
              <a:t>эчендә</a:t>
            </a:r>
            <a:r>
              <a:rPr lang="ru-RU" dirty="0" smtClean="0"/>
              <a:t> корпорация </a:t>
            </a:r>
            <a:r>
              <a:rPr lang="ru-RU" dirty="0" err="1" smtClean="0"/>
              <a:t>хасил</a:t>
            </a:r>
            <a:r>
              <a:rPr lang="ru-RU" dirty="0" smtClean="0"/>
              <a:t> </a:t>
            </a:r>
            <a:r>
              <a:rPr lang="ru-RU" dirty="0" err="1" smtClean="0"/>
              <a:t>итә</a:t>
            </a:r>
            <a:r>
              <a:rPr lang="ru-RU" dirty="0" smtClean="0"/>
              <a:t>.</a:t>
            </a:r>
          </a:p>
          <a:p>
            <a:r>
              <a:rPr lang="ru-RU" dirty="0" smtClean="0"/>
              <a:t>Корпорация </a:t>
            </a:r>
            <a:r>
              <a:rPr lang="ru-RU" dirty="0" err="1" smtClean="0"/>
              <a:t>эчендәге</a:t>
            </a:r>
            <a:r>
              <a:rPr lang="ru-RU" dirty="0" smtClean="0"/>
              <a:t> </a:t>
            </a:r>
            <a:r>
              <a:rPr lang="ru-RU" dirty="0" err="1" smtClean="0"/>
              <a:t>индивидуумнар</a:t>
            </a:r>
            <a:r>
              <a:rPr lang="ru-RU" dirty="0" smtClean="0"/>
              <a:t> </a:t>
            </a:r>
            <a:r>
              <a:rPr lang="ru-RU" dirty="0" err="1" smtClean="0"/>
              <a:t>гомуми</a:t>
            </a:r>
            <a:r>
              <a:rPr lang="ru-RU" dirty="0" smtClean="0"/>
              <a:t> </a:t>
            </a:r>
            <a:r>
              <a:rPr lang="ru-RU" dirty="0" err="1" smtClean="0"/>
              <a:t>алганда</a:t>
            </a:r>
            <a:r>
              <a:rPr lang="ru-RU" dirty="0" smtClean="0"/>
              <a:t> </a:t>
            </a:r>
            <a:r>
              <a:rPr lang="ru-RU" dirty="0" err="1" smtClean="0"/>
              <a:t>ниндидер</a:t>
            </a:r>
            <a:r>
              <a:rPr lang="ru-RU" dirty="0" smtClean="0"/>
              <a:t> </a:t>
            </a:r>
            <a:r>
              <a:rPr lang="ru-RU" dirty="0" err="1" smtClean="0"/>
              <a:t>телләр</a:t>
            </a:r>
            <a:r>
              <a:rPr lang="ru-RU" dirty="0" smtClean="0"/>
              <a:t> </a:t>
            </a:r>
            <a:r>
              <a:rPr lang="ru-RU" dirty="0" err="1" smtClean="0"/>
              <a:t>җыелмасын</a:t>
            </a:r>
            <a:r>
              <a:rPr lang="ru-RU" dirty="0" smtClean="0"/>
              <a:t> </a:t>
            </a:r>
            <a:r>
              <a:rPr lang="ru-RU" dirty="0" err="1" smtClean="0"/>
              <a:t>төзи</a:t>
            </a:r>
            <a:r>
              <a:rPr lang="ru-RU" dirty="0" smtClean="0"/>
              <a:t>. </a:t>
            </a:r>
            <a:r>
              <a:rPr lang="ru-RU" dirty="0" err="1" smtClean="0"/>
              <a:t>Бу</a:t>
            </a:r>
            <a:r>
              <a:rPr lang="ru-RU" dirty="0" smtClean="0"/>
              <a:t> </a:t>
            </a:r>
            <a:r>
              <a:rPr lang="ru-RU" dirty="0" err="1" smtClean="0"/>
              <a:t>телләр</a:t>
            </a:r>
            <a:r>
              <a:rPr lang="ru-RU" dirty="0" smtClean="0"/>
              <a:t> </a:t>
            </a:r>
            <a:r>
              <a:rPr lang="ru-RU" dirty="0" err="1" smtClean="0"/>
              <a:t>индивидуумнар</a:t>
            </a:r>
            <a:r>
              <a:rPr lang="ru-RU" dirty="0" smtClean="0"/>
              <a:t> </a:t>
            </a:r>
            <a:r>
              <a:rPr lang="ru-RU" dirty="0" err="1" smtClean="0"/>
              <a:t>һәм</a:t>
            </a:r>
            <a:r>
              <a:rPr lang="ru-RU" dirty="0" smtClean="0"/>
              <a:t> </a:t>
            </a:r>
            <a:r>
              <a:rPr lang="ru-RU" dirty="0" err="1" smtClean="0"/>
              <a:t>корпорацияләргә</a:t>
            </a:r>
            <a:r>
              <a:rPr lang="ru-RU" dirty="0" smtClean="0"/>
              <a:t> </a:t>
            </a:r>
            <a:r>
              <a:rPr lang="ru-RU" dirty="0" err="1" smtClean="0"/>
              <a:t>караганда</a:t>
            </a:r>
            <a:r>
              <a:rPr lang="ru-RU" dirty="0" smtClean="0"/>
              <a:t> </a:t>
            </a:r>
            <a:r>
              <a:rPr lang="ru-RU" dirty="0" err="1" smtClean="0"/>
              <a:t>бик</a:t>
            </a:r>
            <a:r>
              <a:rPr lang="ru-RU" dirty="0" smtClean="0"/>
              <a:t> </a:t>
            </a:r>
            <a:r>
              <a:rPr lang="ru-RU" dirty="0" err="1" smtClean="0"/>
              <a:t>озак</a:t>
            </a:r>
            <a:r>
              <a:rPr lang="ru-RU" dirty="0" smtClean="0"/>
              <a:t> </a:t>
            </a:r>
            <a:r>
              <a:rPr lang="ru-RU" dirty="0" err="1" smtClean="0"/>
              <a:t>яши</a:t>
            </a:r>
            <a:r>
              <a:rPr lang="ru-RU" dirty="0" smtClean="0"/>
              <a:t>. </a:t>
            </a:r>
            <a:r>
              <a:rPr lang="ru-RU" dirty="0" err="1" smtClean="0"/>
              <a:t>Телләр</a:t>
            </a:r>
            <a:r>
              <a:rPr lang="ru-RU" dirty="0" smtClean="0"/>
              <a:t> </a:t>
            </a:r>
            <a:r>
              <a:rPr lang="ru-RU" dirty="0" err="1" smtClean="0"/>
              <a:t>шулай</a:t>
            </a:r>
            <a:r>
              <a:rPr lang="ru-RU" dirty="0" smtClean="0"/>
              <a:t> </a:t>
            </a:r>
            <a:r>
              <a:rPr lang="ru-RU" dirty="0" err="1" smtClean="0"/>
              <a:t>ук</a:t>
            </a:r>
            <a:r>
              <a:rPr lang="ru-RU" dirty="0" smtClean="0"/>
              <a:t> </a:t>
            </a:r>
            <a:r>
              <a:rPr lang="ru-RU" dirty="0" err="1" smtClean="0"/>
              <a:t>корпорацияләр</a:t>
            </a:r>
            <a:r>
              <a:rPr lang="ru-RU" dirty="0" smtClean="0"/>
              <a:t> </a:t>
            </a:r>
            <a:r>
              <a:rPr lang="ru-RU" dirty="0" err="1" smtClean="0"/>
              <a:t>белән</a:t>
            </a:r>
            <a:r>
              <a:rPr lang="ru-RU" dirty="0" smtClean="0"/>
              <a:t> </a:t>
            </a:r>
            <a:r>
              <a:rPr lang="ru-RU" dirty="0" err="1" smtClean="0"/>
              <a:t>бергә</a:t>
            </a:r>
            <a:r>
              <a:rPr lang="ru-RU" dirty="0" smtClean="0"/>
              <a:t> </a:t>
            </a:r>
            <a:r>
              <a:rPr lang="ru-RU" dirty="0" err="1" smtClean="0"/>
              <a:t>үсә</a:t>
            </a:r>
            <a:r>
              <a:rPr lang="ru-RU" dirty="0" smtClean="0"/>
              <a:t>, </a:t>
            </a:r>
            <a:r>
              <a:rPr lang="ru-RU" dirty="0" err="1" smtClean="0"/>
              <a:t>бу</a:t>
            </a:r>
            <a:r>
              <a:rPr lang="ru-RU" dirty="0" smtClean="0"/>
              <a:t> </a:t>
            </a:r>
            <a:r>
              <a:rPr lang="ru-RU" dirty="0" err="1" smtClean="0"/>
              <a:t>шулай</a:t>
            </a:r>
            <a:r>
              <a:rPr lang="ru-RU" dirty="0" smtClean="0"/>
              <a:t> </a:t>
            </a:r>
            <a:r>
              <a:rPr lang="ru-RU" dirty="0" err="1" smtClean="0"/>
              <a:t>ук</a:t>
            </a:r>
            <a:r>
              <a:rPr lang="ru-RU" dirty="0" smtClean="0"/>
              <a:t> </a:t>
            </a:r>
            <a:r>
              <a:rPr lang="ru-RU" dirty="0" err="1" smtClean="0"/>
              <a:t>озак</a:t>
            </a:r>
            <a:r>
              <a:rPr lang="ru-RU" dirty="0" smtClean="0"/>
              <a:t> </a:t>
            </a:r>
            <a:r>
              <a:rPr lang="ru-RU" dirty="0" err="1" smtClean="0"/>
              <a:t>вакыт</a:t>
            </a:r>
            <a:r>
              <a:rPr lang="ru-RU" dirty="0" smtClean="0"/>
              <a:t> </a:t>
            </a:r>
            <a:r>
              <a:rPr lang="ru-RU" dirty="0" err="1" smtClean="0"/>
              <a:t>дәвамында</a:t>
            </a:r>
            <a:r>
              <a:rPr lang="ru-RU" dirty="0" smtClean="0"/>
              <a:t> бара. </a:t>
            </a:r>
            <a:r>
              <a:rPr lang="ru-RU" dirty="0" err="1" smtClean="0"/>
              <a:t>Индивидуумнарның</a:t>
            </a:r>
            <a:r>
              <a:rPr lang="ru-RU" dirty="0" smtClean="0"/>
              <a:t> </a:t>
            </a:r>
            <a:r>
              <a:rPr lang="ru-RU" dirty="0" err="1" smtClean="0"/>
              <a:t>төп</a:t>
            </a:r>
            <a:r>
              <a:rPr lang="ru-RU" dirty="0" smtClean="0"/>
              <a:t> </a:t>
            </a:r>
            <a:r>
              <a:rPr lang="ru-RU" dirty="0" err="1" smtClean="0"/>
              <a:t>максатларыннан</a:t>
            </a:r>
            <a:r>
              <a:rPr lang="ru-RU" dirty="0" smtClean="0"/>
              <a:t> берсе – арту, </a:t>
            </a:r>
            <a:r>
              <a:rPr lang="ru-RU" dirty="0" err="1" smtClean="0"/>
              <a:t>таралу</a:t>
            </a:r>
            <a:r>
              <a:rPr lang="ru-RU" dirty="0" smtClean="0"/>
              <a:t>. Индивидуум </a:t>
            </a:r>
            <a:r>
              <a:rPr lang="ru-RU" dirty="0" err="1" smtClean="0"/>
              <a:t>үлеменнән</a:t>
            </a:r>
            <a:r>
              <a:rPr lang="ru-RU" dirty="0" smtClean="0"/>
              <a:t> </a:t>
            </a:r>
            <a:r>
              <a:rPr lang="ru-RU" dirty="0" err="1" smtClean="0"/>
              <a:t>соң</a:t>
            </a:r>
            <a:r>
              <a:rPr lang="ru-RU" dirty="0" smtClean="0"/>
              <a:t> тел </a:t>
            </a:r>
            <a:r>
              <a:rPr lang="ru-RU" dirty="0" err="1" smtClean="0"/>
              <a:t>бетсә</a:t>
            </a:r>
            <a:r>
              <a:rPr lang="ru-RU" dirty="0" smtClean="0"/>
              <a:t>, </a:t>
            </a:r>
            <a:r>
              <a:rPr lang="ru-RU" dirty="0" err="1" smtClean="0"/>
              <a:t>корпорациягә</a:t>
            </a:r>
            <a:r>
              <a:rPr lang="ru-RU" dirty="0" smtClean="0"/>
              <a:t> </a:t>
            </a:r>
            <a:r>
              <a:rPr lang="ru-RU" dirty="0" err="1" smtClean="0"/>
              <a:t>тагын</a:t>
            </a:r>
            <a:r>
              <a:rPr lang="ru-RU" dirty="0" smtClean="0"/>
              <a:t> </a:t>
            </a:r>
            <a:r>
              <a:rPr lang="ru-RU" dirty="0" err="1" smtClean="0"/>
              <a:t>яңабаштан</a:t>
            </a:r>
            <a:r>
              <a:rPr lang="ru-RU" dirty="0" smtClean="0"/>
              <a:t> </a:t>
            </a:r>
            <a:r>
              <a:rPr lang="ru-RU" dirty="0" err="1" smtClean="0"/>
              <a:t>үсә</a:t>
            </a:r>
            <a:r>
              <a:rPr lang="ru-RU" dirty="0" smtClean="0"/>
              <a:t> </a:t>
            </a:r>
            <a:r>
              <a:rPr lang="ru-RU" dirty="0" err="1" smtClean="0"/>
              <a:t>башларга</a:t>
            </a:r>
            <a:r>
              <a:rPr lang="ru-RU" dirty="0" smtClean="0"/>
              <a:t> туры </a:t>
            </a:r>
            <a:r>
              <a:rPr lang="ru-RU" dirty="0" err="1" smtClean="0"/>
              <a:t>килер</a:t>
            </a:r>
            <a:r>
              <a:rPr lang="ru-RU" dirty="0" smtClean="0"/>
              <a:t> </a:t>
            </a:r>
            <a:r>
              <a:rPr lang="ru-RU" dirty="0" err="1" smtClean="0"/>
              <a:t>иде</a:t>
            </a:r>
            <a:r>
              <a:rPr lang="ru-RU" dirty="0" smtClean="0"/>
              <a:t>, </a:t>
            </a:r>
            <a:r>
              <a:rPr lang="ru-RU" dirty="0" err="1" smtClean="0"/>
              <a:t>шуңа</a:t>
            </a:r>
            <a:r>
              <a:rPr lang="ru-RU" dirty="0" smtClean="0"/>
              <a:t> тел </a:t>
            </a:r>
            <a:r>
              <a:rPr lang="ru-RU" dirty="0" err="1" smtClean="0"/>
              <a:t>буыннан-буынга</a:t>
            </a:r>
            <a:r>
              <a:rPr lang="ru-RU" dirty="0" smtClean="0"/>
              <a:t> </a:t>
            </a:r>
            <a:r>
              <a:rPr lang="ru-RU" dirty="0" err="1" smtClean="0"/>
              <a:t>тапшырыла</a:t>
            </a:r>
            <a:r>
              <a:rPr lang="ru-RU" dirty="0" smtClean="0"/>
              <a:t>.</a:t>
            </a:r>
            <a:endParaRPr lang="ru-RU" dirty="0"/>
          </a:p>
        </p:txBody>
      </p:sp>
    </p:spTree>
    <p:extLst>
      <p:ext uri="{BB962C8B-B14F-4D97-AF65-F5344CB8AC3E}">
        <p14:creationId xmlns:p14="http://schemas.microsoft.com/office/powerpoint/2010/main" val="2526517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4490"/>
          </a:xfrm>
        </p:spPr>
        <p:txBody>
          <a:bodyPr>
            <a:normAutofit fontScale="90000"/>
          </a:bodyPr>
          <a:lstStyle/>
          <a:p>
            <a:endParaRPr lang="ru-RU" dirty="0"/>
          </a:p>
        </p:txBody>
      </p:sp>
      <p:sp>
        <p:nvSpPr>
          <p:cNvPr id="3" name="Объект 2"/>
          <p:cNvSpPr>
            <a:spLocks noGrp="1"/>
          </p:cNvSpPr>
          <p:nvPr>
            <p:ph idx="1"/>
          </p:nvPr>
        </p:nvSpPr>
        <p:spPr>
          <a:xfrm>
            <a:off x="838200" y="650631"/>
            <a:ext cx="10515600" cy="5526332"/>
          </a:xfrm>
        </p:spPr>
        <p:txBody>
          <a:bodyPr/>
          <a:lstStyle/>
          <a:p>
            <a:r>
              <a:rPr lang="ru-RU" dirty="0" err="1" smtClean="0"/>
              <a:t>Төрле</a:t>
            </a:r>
            <a:r>
              <a:rPr lang="ru-RU" dirty="0" smtClean="0"/>
              <a:t> </a:t>
            </a:r>
            <a:r>
              <a:rPr lang="ru-RU" dirty="0" err="1" smtClean="0"/>
              <a:t>вакытта</a:t>
            </a:r>
            <a:r>
              <a:rPr lang="ru-RU" dirty="0" smtClean="0"/>
              <a:t>(</a:t>
            </a:r>
            <a:r>
              <a:rPr lang="ru-RU" dirty="0" err="1" smtClean="0"/>
              <a:t>яисә</a:t>
            </a:r>
            <a:r>
              <a:rPr lang="ru-RU" dirty="0" smtClean="0"/>
              <a:t> </a:t>
            </a:r>
            <a:r>
              <a:rPr lang="ru-RU" dirty="0" err="1" smtClean="0"/>
              <a:t>бер</a:t>
            </a:r>
            <a:r>
              <a:rPr lang="ru-RU" dirty="0" smtClean="0"/>
              <a:t> </a:t>
            </a:r>
            <a:r>
              <a:rPr lang="ru-RU" dirty="0" err="1" smtClean="0"/>
              <a:t>үк</a:t>
            </a:r>
            <a:r>
              <a:rPr lang="ru-RU" dirty="0" smtClean="0"/>
              <a:t> </a:t>
            </a:r>
            <a:r>
              <a:rPr lang="ru-RU" dirty="0" err="1" smtClean="0"/>
              <a:t>вакытта</a:t>
            </a:r>
            <a:r>
              <a:rPr lang="ru-RU" dirty="0" smtClean="0"/>
              <a:t>) </a:t>
            </a:r>
            <a:r>
              <a:rPr lang="ru-RU" dirty="0" err="1" smtClean="0"/>
              <a:t>индивидуумнар</a:t>
            </a:r>
            <a:r>
              <a:rPr lang="ru-RU" dirty="0" smtClean="0"/>
              <a:t> </a:t>
            </a:r>
            <a:r>
              <a:rPr lang="ru-RU" dirty="0" err="1" smtClean="0"/>
              <a:t>төрле</a:t>
            </a:r>
            <a:r>
              <a:rPr lang="ru-RU" dirty="0" smtClean="0"/>
              <a:t> корпорация </a:t>
            </a:r>
            <a:r>
              <a:rPr lang="ru-RU" dirty="0" err="1" smtClean="0"/>
              <a:t>составына</a:t>
            </a:r>
            <a:r>
              <a:rPr lang="ru-RU" dirty="0" smtClean="0"/>
              <a:t> </a:t>
            </a:r>
            <a:r>
              <a:rPr lang="ru-RU" dirty="0" err="1" smtClean="0"/>
              <a:t>керә</a:t>
            </a:r>
            <a:r>
              <a:rPr lang="ru-RU" dirty="0" smtClean="0"/>
              <a:t> </a:t>
            </a:r>
            <a:r>
              <a:rPr lang="ru-RU" dirty="0" err="1" smtClean="0"/>
              <a:t>Шуңа</a:t>
            </a:r>
            <a:r>
              <a:rPr lang="ru-RU" dirty="0" smtClean="0"/>
              <a:t> </a:t>
            </a:r>
            <a:r>
              <a:rPr lang="ru-RU" dirty="0" err="1" smtClean="0"/>
              <a:t>күрә</a:t>
            </a:r>
            <a:r>
              <a:rPr lang="ru-RU" dirty="0" smtClean="0"/>
              <a:t> </a:t>
            </a:r>
            <a:r>
              <a:rPr lang="ru-RU" dirty="0" err="1" smtClean="0"/>
              <a:t>бер</a:t>
            </a:r>
            <a:r>
              <a:rPr lang="ru-RU" dirty="0" smtClean="0"/>
              <a:t> </a:t>
            </a:r>
            <a:r>
              <a:rPr lang="ru-RU" dirty="0" err="1" smtClean="0"/>
              <a:t>үк</a:t>
            </a:r>
            <a:r>
              <a:rPr lang="ru-RU" dirty="0" smtClean="0"/>
              <a:t> </a:t>
            </a:r>
            <a:r>
              <a:rPr lang="ru-RU" dirty="0" err="1" smtClean="0"/>
              <a:t>телләр</a:t>
            </a:r>
            <a:r>
              <a:rPr lang="ru-RU" dirty="0" smtClean="0"/>
              <a:t> </a:t>
            </a:r>
            <a:r>
              <a:rPr lang="ru-RU" dirty="0" err="1" smtClean="0"/>
              <a:t>төрле</a:t>
            </a:r>
            <a:r>
              <a:rPr lang="ru-RU" dirty="0" smtClean="0"/>
              <a:t> </a:t>
            </a:r>
            <a:r>
              <a:rPr lang="ru-RU" dirty="0" err="1" smtClean="0"/>
              <a:t>элемтәләрдә</a:t>
            </a:r>
            <a:r>
              <a:rPr lang="ru-RU" dirty="0" smtClean="0"/>
              <a:t>, </a:t>
            </a:r>
            <a:r>
              <a:rPr lang="ru-RU" dirty="0" err="1" smtClean="0"/>
              <a:t>хәтта</a:t>
            </a:r>
            <a:r>
              <a:rPr lang="ru-RU" dirty="0" smtClean="0"/>
              <a:t> </a:t>
            </a:r>
            <a:r>
              <a:rPr lang="ru-RU" dirty="0" err="1" smtClean="0"/>
              <a:t>төрле</a:t>
            </a:r>
            <a:r>
              <a:rPr lang="ru-RU" dirty="0" smtClean="0"/>
              <a:t> </a:t>
            </a:r>
            <a:r>
              <a:rPr lang="ru-RU" dirty="0" err="1" smtClean="0"/>
              <a:t>корпорацияләрдә</a:t>
            </a:r>
            <a:r>
              <a:rPr lang="ru-RU" dirty="0" smtClean="0"/>
              <a:t> </a:t>
            </a:r>
            <a:r>
              <a:rPr lang="ru-RU" dirty="0" err="1" smtClean="0"/>
              <a:t>дә</a:t>
            </a:r>
            <a:r>
              <a:rPr lang="ru-RU" dirty="0" smtClean="0"/>
              <a:t> </a:t>
            </a:r>
            <a:r>
              <a:rPr lang="ru-RU" dirty="0" err="1" smtClean="0"/>
              <a:t>файдаланыла</a:t>
            </a:r>
            <a:r>
              <a:rPr lang="ru-RU" dirty="0" smtClean="0"/>
              <a:t> ала.</a:t>
            </a:r>
          </a:p>
          <a:p>
            <a:endParaRPr lang="ru-RU" dirty="0"/>
          </a:p>
        </p:txBody>
      </p:sp>
      <p:pic>
        <p:nvPicPr>
          <p:cNvPr id="4" name="Рисунок 3"/>
          <p:cNvPicPr>
            <a:picLocks noChangeAspect="1"/>
          </p:cNvPicPr>
          <p:nvPr/>
        </p:nvPicPr>
        <p:blipFill>
          <a:blip r:embed="rId2"/>
          <a:stretch>
            <a:fillRect/>
          </a:stretch>
        </p:blipFill>
        <p:spPr>
          <a:xfrm>
            <a:off x="2215663" y="2057854"/>
            <a:ext cx="7630686" cy="3570321"/>
          </a:xfrm>
          <a:prstGeom prst="rect">
            <a:avLst/>
          </a:prstGeom>
        </p:spPr>
      </p:pic>
    </p:spTree>
    <p:extLst>
      <p:ext uri="{BB962C8B-B14F-4D97-AF65-F5344CB8AC3E}">
        <p14:creationId xmlns:p14="http://schemas.microsoft.com/office/powerpoint/2010/main" val="12450022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4829"/>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lstStyle/>
          <a:p>
            <a:r>
              <a:rPr lang="ru-RU" dirty="0" smtClean="0"/>
              <a:t>Тел </a:t>
            </a:r>
            <a:r>
              <a:rPr lang="ru-RU" dirty="0" err="1" smtClean="0"/>
              <a:t>элемтәләре</a:t>
            </a:r>
            <a:r>
              <a:rPr lang="ru-RU" dirty="0" smtClean="0"/>
              <a:t> </a:t>
            </a:r>
            <a:r>
              <a:rPr lang="ru-RU" dirty="0" err="1" smtClean="0"/>
              <a:t>аша</a:t>
            </a:r>
            <a:r>
              <a:rPr lang="ru-RU" dirty="0" smtClean="0"/>
              <a:t> </a:t>
            </a:r>
            <a:r>
              <a:rPr lang="ru-RU" dirty="0" err="1" smtClean="0"/>
              <a:t>тапшырылучы</a:t>
            </a:r>
            <a:r>
              <a:rPr lang="ru-RU" dirty="0" smtClean="0"/>
              <a:t> информация </a:t>
            </a:r>
            <a:r>
              <a:rPr lang="ru-RU" dirty="0" err="1" smtClean="0"/>
              <a:t>конфиденциаль</a:t>
            </a:r>
            <a:r>
              <a:rPr lang="ru-RU" dirty="0" smtClean="0"/>
              <a:t> </a:t>
            </a:r>
            <a:r>
              <a:rPr lang="ru-RU" dirty="0" err="1" smtClean="0"/>
              <a:t>булып</a:t>
            </a:r>
            <a:r>
              <a:rPr lang="ru-RU" dirty="0" smtClean="0"/>
              <a:t> торса, </a:t>
            </a:r>
            <a:r>
              <a:rPr lang="ru-RU" dirty="0" err="1" smtClean="0"/>
              <a:t>аны</a:t>
            </a:r>
            <a:r>
              <a:rPr lang="ru-RU" dirty="0" smtClean="0"/>
              <a:t> </a:t>
            </a:r>
            <a:r>
              <a:rPr lang="ru-RU" dirty="0" err="1" smtClean="0"/>
              <a:t>шифрларга</a:t>
            </a:r>
            <a:r>
              <a:rPr lang="ru-RU" dirty="0" smtClean="0"/>
              <a:t> </a:t>
            </a:r>
            <a:r>
              <a:rPr lang="ru-RU" dirty="0" err="1" smtClean="0"/>
              <a:t>кирәк</a:t>
            </a:r>
            <a:r>
              <a:rPr lang="ru-RU" dirty="0" smtClean="0"/>
              <a:t> </a:t>
            </a:r>
            <a:r>
              <a:rPr lang="ru-RU" dirty="0" err="1" smtClean="0"/>
              <a:t>була</a:t>
            </a:r>
            <a:r>
              <a:rPr lang="ru-RU" dirty="0" smtClean="0"/>
              <a:t>. </a:t>
            </a:r>
            <a:r>
              <a:rPr lang="ru-RU" dirty="0" err="1" smtClean="0"/>
              <a:t>Шифрлау</a:t>
            </a:r>
            <a:r>
              <a:rPr lang="ru-RU" dirty="0" smtClean="0"/>
              <a:t> – тел </a:t>
            </a:r>
            <a:r>
              <a:rPr lang="ru-RU" dirty="0" err="1" smtClean="0"/>
              <a:t>мәгълүмәтенең</a:t>
            </a:r>
            <a:r>
              <a:rPr lang="ru-RU" dirty="0" smtClean="0"/>
              <a:t> информация </a:t>
            </a:r>
            <a:r>
              <a:rPr lang="ru-RU" dirty="0" err="1" smtClean="0"/>
              <a:t>өлешенүзгәртүдән</a:t>
            </a:r>
            <a:r>
              <a:rPr lang="ru-RU" dirty="0" smtClean="0"/>
              <a:t> </a:t>
            </a:r>
            <a:r>
              <a:rPr lang="ru-RU" dirty="0" err="1" smtClean="0"/>
              <a:t>гыйбарәт</a:t>
            </a:r>
            <a:r>
              <a:rPr lang="ru-RU" dirty="0" smtClean="0"/>
              <a:t>. </a:t>
            </a:r>
            <a:r>
              <a:rPr lang="ru-RU" dirty="0" err="1" smtClean="0"/>
              <a:t>Димәк</a:t>
            </a:r>
            <a:r>
              <a:rPr lang="ru-RU" dirty="0" smtClean="0"/>
              <a:t>, </a:t>
            </a:r>
            <a:r>
              <a:rPr lang="ru-RU" dirty="0" err="1" smtClean="0"/>
              <a:t>конфиденциаль</a:t>
            </a:r>
            <a:r>
              <a:rPr lang="ru-RU" dirty="0" smtClean="0"/>
              <a:t> </a:t>
            </a:r>
            <a:r>
              <a:rPr lang="ru-RU" dirty="0" err="1" smtClean="0"/>
              <a:t>тапшыру</a:t>
            </a:r>
            <a:r>
              <a:rPr lang="ru-RU" dirty="0" smtClean="0"/>
              <a:t> </a:t>
            </a:r>
            <a:r>
              <a:rPr lang="ru-RU" dirty="0" err="1" smtClean="0"/>
              <a:t>өчен</a:t>
            </a:r>
            <a:r>
              <a:rPr lang="ru-RU" dirty="0" smtClean="0"/>
              <a:t> </a:t>
            </a:r>
            <a:r>
              <a:rPr lang="ru-RU" dirty="0" err="1" smtClean="0"/>
              <a:t>авыр</a:t>
            </a:r>
            <a:r>
              <a:rPr lang="ru-RU" dirty="0" smtClean="0"/>
              <a:t> </a:t>
            </a:r>
            <a:r>
              <a:rPr lang="ru-RU" dirty="0" err="1" smtClean="0"/>
              <a:t>үзгәртелүче</a:t>
            </a:r>
            <a:r>
              <a:rPr lang="ru-RU" dirty="0" smtClean="0"/>
              <a:t> тел </a:t>
            </a:r>
            <a:r>
              <a:rPr lang="ru-RU" dirty="0" err="1" smtClean="0"/>
              <a:t>һәм</a:t>
            </a:r>
            <a:r>
              <a:rPr lang="ru-RU" dirty="0" smtClean="0"/>
              <a:t> </a:t>
            </a:r>
            <a:r>
              <a:rPr lang="ru-RU" dirty="0" err="1" smtClean="0"/>
              <a:t>җиңел</a:t>
            </a:r>
            <a:r>
              <a:rPr lang="ru-RU" dirty="0" smtClean="0"/>
              <a:t> </a:t>
            </a:r>
            <a:r>
              <a:rPr lang="ru-RU" dirty="0" err="1" smtClean="0"/>
              <a:t>алыштырылучы</a:t>
            </a:r>
            <a:r>
              <a:rPr lang="ru-RU" dirty="0" smtClean="0"/>
              <a:t> </a:t>
            </a:r>
            <a:r>
              <a:rPr lang="ru-RU" dirty="0" err="1" smtClean="0"/>
              <a:t>ачкычка</a:t>
            </a:r>
            <a:r>
              <a:rPr lang="ru-RU" dirty="0" smtClean="0"/>
              <a:t> </a:t>
            </a:r>
            <a:r>
              <a:rPr lang="ru-RU" dirty="0" err="1" smtClean="0"/>
              <a:t>ия</a:t>
            </a:r>
            <a:r>
              <a:rPr lang="ru-RU" dirty="0" smtClean="0"/>
              <a:t> </a:t>
            </a:r>
            <a:r>
              <a:rPr lang="ru-RU" dirty="0" err="1" smtClean="0"/>
              <a:t>булу</a:t>
            </a:r>
            <a:r>
              <a:rPr lang="ru-RU" dirty="0" smtClean="0"/>
              <a:t> </a:t>
            </a:r>
            <a:r>
              <a:rPr lang="ru-RU" dirty="0" err="1" smtClean="0"/>
              <a:t>зарур</a:t>
            </a:r>
            <a:r>
              <a:rPr lang="ru-RU" dirty="0" smtClean="0"/>
              <a:t>. </a:t>
            </a:r>
          </a:p>
          <a:p>
            <a:endParaRPr lang="ru-RU" dirty="0"/>
          </a:p>
        </p:txBody>
      </p:sp>
    </p:spTree>
    <p:extLst>
      <p:ext uri="{BB962C8B-B14F-4D97-AF65-F5344CB8AC3E}">
        <p14:creationId xmlns:p14="http://schemas.microsoft.com/office/powerpoint/2010/main" val="1444239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1690"/>
          </a:xfrm>
        </p:spPr>
        <p:txBody>
          <a:bodyPr>
            <a:normAutofit fontScale="90000"/>
          </a:bodyPr>
          <a:lstStyle/>
          <a:p>
            <a:r>
              <a:rPr lang="ru-RU" dirty="0" err="1" smtClean="0"/>
              <a:t>Корпоратив</a:t>
            </a:r>
            <a:r>
              <a:rPr lang="ru-RU" dirty="0" smtClean="0"/>
              <a:t> </a:t>
            </a:r>
            <a:r>
              <a:rPr lang="ru-RU" dirty="0" err="1" smtClean="0"/>
              <a:t>челтәрләр</a:t>
            </a:r>
            <a:r>
              <a:rPr lang="ru-RU" dirty="0" smtClean="0"/>
              <a:t> </a:t>
            </a:r>
            <a:r>
              <a:rPr lang="ru-RU" dirty="0" err="1" smtClean="0"/>
              <a:t>иминлеге</a:t>
            </a:r>
            <a:endParaRPr lang="ru-RU" dirty="0"/>
          </a:p>
        </p:txBody>
      </p:sp>
      <p:sp>
        <p:nvSpPr>
          <p:cNvPr id="3" name="Объект 2"/>
          <p:cNvSpPr>
            <a:spLocks noGrp="1"/>
          </p:cNvSpPr>
          <p:nvPr>
            <p:ph idx="1"/>
          </p:nvPr>
        </p:nvSpPr>
        <p:spPr>
          <a:xfrm>
            <a:off x="838200" y="896816"/>
            <a:ext cx="10515600" cy="5280147"/>
          </a:xfrm>
        </p:spPr>
        <p:txBody>
          <a:bodyPr/>
          <a:lstStyle/>
          <a:p>
            <a:r>
              <a:rPr lang="ru-RU" dirty="0" err="1" smtClean="0"/>
              <a:t>Корпоратив</a:t>
            </a:r>
            <a:r>
              <a:rPr lang="ru-RU" dirty="0" smtClean="0"/>
              <a:t> </a:t>
            </a:r>
            <a:r>
              <a:rPr lang="ru-RU" dirty="0" err="1" smtClean="0"/>
              <a:t>информацион</a:t>
            </a:r>
            <a:r>
              <a:rPr lang="ru-RU" dirty="0" smtClean="0"/>
              <a:t> система (</a:t>
            </a:r>
            <a:r>
              <a:rPr lang="ru-RU" dirty="0" err="1" smtClean="0"/>
              <a:t>челтәр</a:t>
            </a:r>
            <a:r>
              <a:rPr lang="ru-RU" dirty="0" smtClean="0"/>
              <a:t>) – </a:t>
            </a:r>
            <a:r>
              <a:rPr lang="ru-RU" dirty="0" err="1" smtClean="0"/>
              <a:t>катнашучылары</a:t>
            </a:r>
            <a:r>
              <a:rPr lang="ru-RU" dirty="0" smtClean="0"/>
              <a:t> чикле </a:t>
            </a:r>
            <a:r>
              <a:rPr lang="ru-RU" dirty="0" err="1" smtClean="0"/>
              <a:t>санда</a:t>
            </a:r>
            <a:r>
              <a:rPr lang="ru-RU" dirty="0" smtClean="0"/>
              <a:t> (</a:t>
            </a:r>
            <a:r>
              <a:rPr lang="ru-RU" dirty="0" err="1" smtClean="0"/>
              <a:t>чикләнгән</a:t>
            </a:r>
            <a:r>
              <a:rPr lang="ru-RU" dirty="0" smtClean="0"/>
              <a:t> </a:t>
            </a:r>
            <a:r>
              <a:rPr lang="ru-RU" dirty="0" err="1" smtClean="0"/>
              <a:t>даирә</a:t>
            </a:r>
            <a:r>
              <a:rPr lang="ru-RU" dirty="0" smtClean="0"/>
              <a:t>) </a:t>
            </a:r>
            <a:r>
              <a:rPr lang="ru-RU" dirty="0" err="1" smtClean="0"/>
              <a:t>булган</a:t>
            </a:r>
            <a:r>
              <a:rPr lang="ru-RU" dirty="0" smtClean="0"/>
              <a:t> </a:t>
            </a:r>
            <a:r>
              <a:rPr lang="ru-RU" dirty="0" err="1" smtClean="0"/>
              <a:t>информацион</a:t>
            </a:r>
            <a:r>
              <a:rPr lang="ru-RU" dirty="0" smtClean="0"/>
              <a:t> система, </a:t>
            </a:r>
            <a:r>
              <a:rPr lang="ru-RU" dirty="0" err="1" smtClean="0"/>
              <a:t>бу</a:t>
            </a:r>
            <a:r>
              <a:rPr lang="ru-RU" dirty="0" smtClean="0"/>
              <a:t> </a:t>
            </a:r>
            <a:r>
              <a:rPr lang="ru-RU" dirty="0" err="1" smtClean="0"/>
              <a:t>даирә</a:t>
            </a:r>
            <a:r>
              <a:rPr lang="ru-RU" dirty="0" smtClean="0"/>
              <a:t> </a:t>
            </a:r>
            <a:r>
              <a:rPr lang="ru-RU" dirty="0" err="1" smtClean="0"/>
              <a:t>челтәр</a:t>
            </a:r>
            <a:r>
              <a:rPr lang="ru-RU" dirty="0" smtClean="0"/>
              <a:t> </a:t>
            </a:r>
            <a:r>
              <a:rPr lang="ru-RU" dirty="0" err="1" smtClean="0"/>
              <a:t>хуҗасы</a:t>
            </a:r>
            <a:r>
              <a:rPr lang="ru-RU" dirty="0" smtClean="0"/>
              <a:t> </a:t>
            </a:r>
            <a:r>
              <a:rPr lang="ru-RU" dirty="0" err="1" smtClean="0"/>
              <a:t>яисә</a:t>
            </a:r>
            <a:r>
              <a:rPr lang="ru-RU" dirty="0" smtClean="0"/>
              <a:t> </a:t>
            </a:r>
            <a:r>
              <a:rPr lang="ru-RU" dirty="0" err="1" smtClean="0"/>
              <a:t>катнашучылар</a:t>
            </a:r>
            <a:r>
              <a:rPr lang="ru-RU" dirty="0" smtClean="0"/>
              <a:t> </a:t>
            </a:r>
            <a:r>
              <a:rPr lang="ru-RU" dirty="0" err="1" smtClean="0"/>
              <a:t>килешүе</a:t>
            </a:r>
            <a:r>
              <a:rPr lang="ru-RU" dirty="0" smtClean="0"/>
              <a:t> </a:t>
            </a:r>
            <a:r>
              <a:rPr lang="ru-RU" dirty="0" err="1" smtClean="0"/>
              <a:t>белән</a:t>
            </a:r>
            <a:r>
              <a:rPr lang="ru-RU" dirty="0" smtClean="0"/>
              <a:t> </a:t>
            </a:r>
            <a:r>
              <a:rPr lang="ru-RU" dirty="0" err="1" smtClean="0"/>
              <a:t>билгеләнә</a:t>
            </a:r>
            <a:r>
              <a:rPr lang="ru-RU" dirty="0" smtClean="0"/>
              <a:t>. </a:t>
            </a:r>
          </a:p>
          <a:p>
            <a:r>
              <a:rPr lang="ru-RU" dirty="0" err="1" smtClean="0"/>
              <a:t>Корпоратив</a:t>
            </a:r>
            <a:r>
              <a:rPr lang="ru-RU" dirty="0" smtClean="0"/>
              <a:t> </a:t>
            </a:r>
            <a:r>
              <a:rPr lang="ru-RU" dirty="0" err="1" smtClean="0"/>
              <a:t>челтәрләр</a:t>
            </a:r>
            <a:r>
              <a:rPr lang="ru-RU" dirty="0" smtClean="0"/>
              <a:t> </a:t>
            </a:r>
            <a:r>
              <a:rPr lang="ru-RU" dirty="0" err="1" smtClean="0"/>
              <a:t>информацияне</a:t>
            </a:r>
            <a:r>
              <a:rPr lang="ru-RU" dirty="0" smtClean="0"/>
              <a:t> автомат </a:t>
            </a:r>
            <a:r>
              <a:rPr lang="ru-RU" dirty="0" err="1" smtClean="0"/>
              <a:t>эшкәртүче</a:t>
            </a:r>
            <a:r>
              <a:rPr lang="ru-RU" dirty="0" smtClean="0"/>
              <a:t> </a:t>
            </a:r>
            <a:r>
              <a:rPr lang="ru-RU" dirty="0" err="1" smtClean="0"/>
              <a:t>таратылган</a:t>
            </a:r>
            <a:r>
              <a:rPr lang="ru-RU" dirty="0" smtClean="0"/>
              <a:t> (распределенный) компьютер </a:t>
            </a:r>
            <a:r>
              <a:rPr lang="ru-RU" dirty="0" err="1" smtClean="0"/>
              <a:t>системаларына</a:t>
            </a:r>
            <a:r>
              <a:rPr lang="ru-RU" dirty="0" smtClean="0"/>
              <a:t> </a:t>
            </a:r>
            <a:r>
              <a:rPr lang="ru-RU" dirty="0" err="1" smtClean="0"/>
              <a:t>керә</a:t>
            </a:r>
            <a:r>
              <a:rPr lang="ru-RU" dirty="0" smtClean="0"/>
              <a:t>. Информация </a:t>
            </a:r>
            <a:r>
              <a:rPr lang="ru-RU" dirty="0" err="1" smtClean="0"/>
              <a:t>иминлеген</a:t>
            </a:r>
            <a:r>
              <a:rPr lang="ru-RU" dirty="0" smtClean="0"/>
              <a:t> </a:t>
            </a:r>
            <a:r>
              <a:rPr lang="ru-RU" dirty="0" err="1" smtClean="0"/>
              <a:t>тәэмин</a:t>
            </a:r>
            <a:r>
              <a:rPr lang="ru-RU" dirty="0" smtClean="0"/>
              <a:t> </a:t>
            </a:r>
            <a:r>
              <a:rPr lang="ru-RU" dirty="0" err="1" smtClean="0"/>
              <a:t>итү</a:t>
            </a:r>
            <a:r>
              <a:rPr lang="ru-RU" dirty="0" smtClean="0"/>
              <a:t> </a:t>
            </a:r>
            <a:r>
              <a:rPr lang="ru-RU" dirty="0" err="1" smtClean="0"/>
              <a:t>андый</a:t>
            </a:r>
            <a:r>
              <a:rPr lang="ru-RU" dirty="0" smtClean="0"/>
              <a:t> </a:t>
            </a:r>
            <a:r>
              <a:rPr lang="ru-RU" dirty="0" err="1" smtClean="0"/>
              <a:t>системалар</a:t>
            </a:r>
            <a:r>
              <a:rPr lang="ru-RU" dirty="0" smtClean="0"/>
              <a:t> </a:t>
            </a:r>
            <a:r>
              <a:rPr lang="ru-RU" dirty="0" err="1" smtClean="0"/>
              <a:t>өчен</a:t>
            </a:r>
            <a:r>
              <a:rPr lang="ru-RU" dirty="0" smtClean="0"/>
              <a:t> </a:t>
            </a:r>
            <a:r>
              <a:rPr lang="ru-RU" dirty="0" err="1" smtClean="0"/>
              <a:t>үзәк</a:t>
            </a:r>
            <a:r>
              <a:rPr lang="ru-RU" dirty="0" smtClean="0"/>
              <a:t> проблема </a:t>
            </a:r>
            <a:r>
              <a:rPr lang="ru-RU" dirty="0" err="1" smtClean="0"/>
              <a:t>булып</a:t>
            </a:r>
            <a:r>
              <a:rPr lang="ru-RU" dirty="0" smtClean="0"/>
              <a:t> тора.</a:t>
            </a:r>
          </a:p>
          <a:p>
            <a:r>
              <a:rPr lang="en-US" dirty="0"/>
              <a:t>Gartner </a:t>
            </a:r>
            <a:r>
              <a:rPr lang="en-US" dirty="0" smtClean="0"/>
              <a:t>Group</a:t>
            </a:r>
            <a:r>
              <a:rPr lang="tt-RU" dirty="0" smtClean="0"/>
              <a:t> тикшерүче компаниясе информацион иминлек (ИИ) ягыннан уомпаниянең 4 өлгергәнлек дәрәҗәсен билгели</a:t>
            </a:r>
            <a:endParaRPr lang="ru-RU" dirty="0"/>
          </a:p>
        </p:txBody>
      </p:sp>
    </p:spTree>
    <p:extLst>
      <p:ext uri="{BB962C8B-B14F-4D97-AF65-F5344CB8AC3E}">
        <p14:creationId xmlns:p14="http://schemas.microsoft.com/office/powerpoint/2010/main" val="4120375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998"/>
          </a:xfrm>
        </p:spPr>
        <p:txBody>
          <a:bodyPr>
            <a:normAutofit fontScale="90000"/>
          </a:bodyPr>
          <a:lstStyle/>
          <a:p>
            <a:endParaRPr lang="ru-RU" dirty="0"/>
          </a:p>
        </p:txBody>
      </p:sp>
      <p:sp>
        <p:nvSpPr>
          <p:cNvPr id="3" name="Объект 2"/>
          <p:cNvSpPr>
            <a:spLocks noGrp="1"/>
          </p:cNvSpPr>
          <p:nvPr>
            <p:ph idx="1"/>
          </p:nvPr>
        </p:nvSpPr>
        <p:spPr>
          <a:xfrm>
            <a:off x="838200" y="791308"/>
            <a:ext cx="10515600" cy="5385655"/>
          </a:xfrm>
        </p:spPr>
        <p:txBody>
          <a:bodyPr/>
          <a:lstStyle/>
          <a:p>
            <a:r>
              <a:rPr lang="ru-RU" dirty="0" smtClean="0"/>
              <a:t>0 </a:t>
            </a:r>
            <a:r>
              <a:rPr lang="ru-RU" dirty="0" err="1" smtClean="0"/>
              <a:t>дәрәҗә</a:t>
            </a:r>
            <a:r>
              <a:rPr lang="ru-RU" dirty="0" smtClean="0"/>
              <a:t>. </a:t>
            </a:r>
            <a:r>
              <a:rPr lang="ru-RU" dirty="0" err="1" smtClean="0"/>
              <a:t>Компаниядә</a:t>
            </a:r>
            <a:r>
              <a:rPr lang="ru-RU" dirty="0" smtClean="0"/>
              <a:t> ИИ </a:t>
            </a:r>
            <a:r>
              <a:rPr lang="ru-RU" dirty="0" err="1" smtClean="0"/>
              <a:t>белән</a:t>
            </a:r>
            <a:r>
              <a:rPr lang="ru-RU" dirty="0" smtClean="0"/>
              <a:t> </a:t>
            </a:r>
            <a:r>
              <a:rPr lang="ru-RU" dirty="0" err="1" smtClean="0"/>
              <a:t>беркем</a:t>
            </a:r>
            <a:r>
              <a:rPr lang="ru-RU" dirty="0" smtClean="0"/>
              <a:t> </a:t>
            </a:r>
            <a:r>
              <a:rPr lang="ru-RU" dirty="0" err="1" smtClean="0"/>
              <a:t>шөгыльләнми</a:t>
            </a:r>
            <a:r>
              <a:rPr lang="ru-RU" dirty="0" smtClean="0"/>
              <a:t>, </a:t>
            </a:r>
            <a:r>
              <a:rPr lang="ru-RU" dirty="0" err="1" smtClean="0"/>
              <a:t>җитәкчелек</a:t>
            </a:r>
            <a:r>
              <a:rPr lang="ru-RU" dirty="0" smtClean="0"/>
              <a:t> ИИ </a:t>
            </a:r>
            <a:r>
              <a:rPr lang="ru-RU" dirty="0" err="1" smtClean="0"/>
              <a:t>мөһимлеген</a:t>
            </a:r>
            <a:r>
              <a:rPr lang="ru-RU" dirty="0" smtClean="0"/>
              <a:t> </a:t>
            </a:r>
            <a:r>
              <a:rPr lang="ru-RU" dirty="0" err="1" smtClean="0"/>
              <a:t>аңламый</a:t>
            </a:r>
            <a:r>
              <a:rPr lang="ru-RU" dirty="0" smtClean="0"/>
              <a:t>;</a:t>
            </a:r>
          </a:p>
          <a:p>
            <a:r>
              <a:rPr lang="ru-RU" dirty="0" err="1" smtClean="0"/>
              <a:t>Финанслау</a:t>
            </a:r>
            <a:r>
              <a:rPr lang="ru-RU" dirty="0" smtClean="0"/>
              <a:t> </a:t>
            </a:r>
            <a:r>
              <a:rPr lang="ru-RU" dirty="0" err="1" smtClean="0"/>
              <a:t>юк</a:t>
            </a:r>
            <a:endParaRPr lang="ru-RU" dirty="0" smtClean="0"/>
          </a:p>
          <a:p>
            <a:r>
              <a:rPr lang="ru-RU" dirty="0" smtClean="0"/>
              <a:t>ИИ бары тик </a:t>
            </a:r>
            <a:r>
              <a:rPr lang="ru-RU" dirty="0" err="1" smtClean="0"/>
              <a:t>операцион</a:t>
            </a:r>
            <a:r>
              <a:rPr lang="ru-RU" dirty="0" smtClean="0"/>
              <a:t> </a:t>
            </a:r>
            <a:r>
              <a:rPr lang="ru-RU" dirty="0" err="1" smtClean="0"/>
              <a:t>системаның</a:t>
            </a:r>
            <a:r>
              <a:rPr lang="ru-RU" dirty="0" smtClean="0"/>
              <a:t>, МБИС, </a:t>
            </a:r>
            <a:r>
              <a:rPr lang="ru-RU" dirty="0" err="1" smtClean="0"/>
              <a:t>кушымталарның</a:t>
            </a:r>
            <a:r>
              <a:rPr lang="ru-RU" dirty="0" smtClean="0"/>
              <a:t>  штат </a:t>
            </a:r>
            <a:r>
              <a:rPr lang="ru-RU" dirty="0" err="1" smtClean="0"/>
              <a:t>чаралары</a:t>
            </a:r>
            <a:r>
              <a:rPr lang="ru-RU" dirty="0" smtClean="0"/>
              <a:t> (пароль, </a:t>
            </a:r>
            <a:r>
              <a:rPr lang="ru-RU" dirty="0" err="1" smtClean="0"/>
              <a:t>ресурсларга</a:t>
            </a:r>
            <a:r>
              <a:rPr lang="ru-RU" dirty="0" smtClean="0"/>
              <a:t>, </a:t>
            </a:r>
            <a:r>
              <a:rPr lang="ru-RU" dirty="0" err="1" smtClean="0"/>
              <a:t>сервисларга</a:t>
            </a:r>
            <a:r>
              <a:rPr lang="ru-RU" dirty="0" smtClean="0"/>
              <a:t>  </a:t>
            </a:r>
            <a:r>
              <a:rPr lang="ru-RU" dirty="0" err="1" smtClean="0"/>
              <a:t>керүне</a:t>
            </a:r>
            <a:r>
              <a:rPr lang="ru-RU" dirty="0" smtClean="0"/>
              <a:t> </a:t>
            </a:r>
            <a:r>
              <a:rPr lang="ru-RU" dirty="0" err="1" smtClean="0"/>
              <a:t>чикләү</a:t>
            </a:r>
            <a:r>
              <a:rPr lang="ru-RU" dirty="0" smtClean="0"/>
              <a:t>) </a:t>
            </a:r>
            <a:r>
              <a:rPr lang="ru-RU" dirty="0" err="1" smtClean="0"/>
              <a:t>белән</a:t>
            </a:r>
            <a:r>
              <a:rPr lang="ru-RU" dirty="0" smtClean="0"/>
              <a:t> </a:t>
            </a:r>
            <a:r>
              <a:rPr lang="ru-RU" dirty="0" err="1" smtClean="0"/>
              <a:t>генә</a:t>
            </a:r>
            <a:r>
              <a:rPr lang="ru-RU" dirty="0" smtClean="0"/>
              <a:t> </a:t>
            </a:r>
            <a:r>
              <a:rPr lang="ru-RU" dirty="0" err="1" smtClean="0"/>
              <a:t>тәэмин</a:t>
            </a:r>
            <a:r>
              <a:rPr lang="ru-RU" dirty="0" smtClean="0"/>
              <a:t> </a:t>
            </a:r>
            <a:r>
              <a:rPr lang="ru-RU" dirty="0" err="1" smtClean="0"/>
              <a:t>ителә</a:t>
            </a:r>
            <a:r>
              <a:rPr lang="ru-RU" dirty="0" smtClean="0"/>
              <a:t>. </a:t>
            </a:r>
          </a:p>
          <a:p>
            <a:r>
              <a:rPr lang="ru-RU" dirty="0" err="1" smtClean="0"/>
              <a:t>Мисал</a:t>
            </a:r>
            <a:r>
              <a:rPr lang="ru-RU" dirty="0" smtClean="0"/>
              <a:t> – </a:t>
            </a:r>
            <a:r>
              <a:rPr lang="ru-RU" dirty="0" err="1" smtClean="0"/>
              <a:t>сату-алу</a:t>
            </a:r>
            <a:r>
              <a:rPr lang="ru-RU" dirty="0" smtClean="0"/>
              <a:t> </a:t>
            </a:r>
            <a:r>
              <a:rPr lang="ru-RU" dirty="0" err="1" smtClean="0"/>
              <a:t>белән</a:t>
            </a:r>
            <a:r>
              <a:rPr lang="ru-RU" dirty="0" smtClean="0"/>
              <a:t> </a:t>
            </a:r>
            <a:r>
              <a:rPr lang="ru-RU" dirty="0" err="1" smtClean="0"/>
              <a:t>шөгыльләнүче</a:t>
            </a:r>
            <a:r>
              <a:rPr lang="ru-RU" dirty="0" smtClean="0"/>
              <a:t> </a:t>
            </a:r>
            <a:r>
              <a:rPr lang="ru-RU" dirty="0" err="1" smtClean="0"/>
              <a:t>кечкенә</a:t>
            </a:r>
            <a:r>
              <a:rPr lang="ru-RU" dirty="0" smtClean="0"/>
              <a:t> компания. </a:t>
            </a:r>
            <a:r>
              <a:rPr lang="ru-RU" dirty="0" err="1" smtClean="0"/>
              <a:t>Барлык</a:t>
            </a:r>
            <a:r>
              <a:rPr lang="ru-RU" dirty="0" smtClean="0"/>
              <a:t> техник </a:t>
            </a:r>
            <a:r>
              <a:rPr lang="ru-RU" dirty="0" err="1" smtClean="0"/>
              <a:t>сораулар</a:t>
            </a:r>
            <a:r>
              <a:rPr lang="ru-RU" dirty="0" smtClean="0"/>
              <a:t> </a:t>
            </a:r>
            <a:r>
              <a:rPr lang="ru-RU" dirty="0" err="1" smtClean="0"/>
              <a:t>челтәр</a:t>
            </a:r>
            <a:r>
              <a:rPr lang="ru-RU" dirty="0" smtClean="0"/>
              <a:t> администраторы </a:t>
            </a:r>
            <a:r>
              <a:rPr lang="ru-RU" dirty="0" err="1" smtClean="0"/>
              <a:t>карамагында</a:t>
            </a:r>
            <a:r>
              <a:rPr lang="ru-RU" dirty="0" smtClean="0"/>
              <a:t> (</a:t>
            </a:r>
            <a:r>
              <a:rPr lang="ru-RU" dirty="0" err="1" smtClean="0"/>
              <a:t>ул</a:t>
            </a:r>
            <a:r>
              <a:rPr lang="ru-RU" dirty="0" smtClean="0"/>
              <a:t>, </a:t>
            </a:r>
            <a:r>
              <a:rPr lang="ru-RU" dirty="0" err="1" smtClean="0"/>
              <a:t>гадәттә</a:t>
            </a:r>
            <a:r>
              <a:rPr lang="ru-RU" dirty="0" smtClean="0"/>
              <a:t>, студент </a:t>
            </a:r>
            <a:r>
              <a:rPr lang="ru-RU" dirty="0" err="1" smtClean="0"/>
              <a:t>була</a:t>
            </a:r>
            <a:r>
              <a:rPr lang="ru-RU" dirty="0" smtClean="0"/>
              <a:t>)</a:t>
            </a:r>
          </a:p>
          <a:p>
            <a:endParaRPr lang="ru-RU" dirty="0"/>
          </a:p>
        </p:txBody>
      </p:sp>
    </p:spTree>
    <p:extLst>
      <p:ext uri="{BB962C8B-B14F-4D97-AF65-F5344CB8AC3E}">
        <p14:creationId xmlns:p14="http://schemas.microsoft.com/office/powerpoint/2010/main" val="3536782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2413"/>
          </a:xfrm>
        </p:spPr>
        <p:txBody>
          <a:bodyPr>
            <a:normAutofit fontScale="90000"/>
          </a:bodyPr>
          <a:lstStyle/>
          <a:p>
            <a:endParaRPr lang="ru-RU" dirty="0"/>
          </a:p>
        </p:txBody>
      </p:sp>
      <p:sp>
        <p:nvSpPr>
          <p:cNvPr id="3" name="Объект 2"/>
          <p:cNvSpPr>
            <a:spLocks noGrp="1"/>
          </p:cNvSpPr>
          <p:nvPr>
            <p:ph idx="1"/>
          </p:nvPr>
        </p:nvSpPr>
        <p:spPr>
          <a:xfrm>
            <a:off x="838200" y="773723"/>
            <a:ext cx="10515600" cy="5403240"/>
          </a:xfrm>
        </p:spPr>
        <p:txBody>
          <a:bodyPr/>
          <a:lstStyle/>
          <a:p>
            <a:r>
              <a:rPr lang="ru-RU" dirty="0" smtClean="0"/>
              <a:t>1 </a:t>
            </a:r>
            <a:r>
              <a:rPr lang="ru-RU" dirty="0" err="1" smtClean="0"/>
              <a:t>нче</a:t>
            </a:r>
            <a:r>
              <a:rPr lang="ru-RU" dirty="0" smtClean="0"/>
              <a:t> </a:t>
            </a:r>
            <a:r>
              <a:rPr lang="ru-RU" dirty="0" err="1" smtClean="0"/>
              <a:t>дәрәҗә</a:t>
            </a:r>
            <a:r>
              <a:rPr lang="ru-RU" dirty="0" smtClean="0"/>
              <a:t>.</a:t>
            </a:r>
          </a:p>
          <a:p>
            <a:r>
              <a:rPr lang="ru-RU" dirty="0" smtClean="0"/>
              <a:t>ИИ </a:t>
            </a:r>
            <a:r>
              <a:rPr lang="ru-RU" dirty="0" err="1" smtClean="0"/>
              <a:t>җитәкчелек</a:t>
            </a:r>
            <a:r>
              <a:rPr lang="ru-RU" dirty="0" smtClean="0"/>
              <a:t> </a:t>
            </a:r>
            <a:r>
              <a:rPr lang="ru-RU" dirty="0" err="1" smtClean="0"/>
              <a:t>тарафыннан</a:t>
            </a:r>
            <a:r>
              <a:rPr lang="ru-RU" dirty="0" smtClean="0"/>
              <a:t> чиста «техник» проблема </a:t>
            </a:r>
            <a:r>
              <a:rPr lang="ru-RU" dirty="0" err="1" smtClean="0"/>
              <a:t>кебек</a:t>
            </a:r>
            <a:r>
              <a:rPr lang="ru-RU" dirty="0" smtClean="0"/>
              <a:t> карала. Компания ИИ </a:t>
            </a:r>
            <a:r>
              <a:rPr lang="ru-RU" dirty="0" err="1" smtClean="0"/>
              <a:t>леген</a:t>
            </a:r>
            <a:r>
              <a:rPr lang="ru-RU" dirty="0" smtClean="0"/>
              <a:t> </a:t>
            </a:r>
            <a:r>
              <a:rPr lang="ru-RU" dirty="0" err="1" smtClean="0"/>
              <a:t>тәэмин</a:t>
            </a:r>
            <a:r>
              <a:rPr lang="ru-RU" dirty="0" smtClean="0"/>
              <a:t> </a:t>
            </a:r>
            <a:r>
              <a:rPr lang="ru-RU" dirty="0" err="1" smtClean="0"/>
              <a:t>итү</a:t>
            </a:r>
            <a:r>
              <a:rPr lang="ru-RU" dirty="0" smtClean="0"/>
              <a:t> </a:t>
            </a:r>
            <a:r>
              <a:rPr lang="ru-RU" dirty="0" err="1" smtClean="0"/>
              <a:t>системасының</a:t>
            </a:r>
            <a:r>
              <a:rPr lang="ru-RU" dirty="0" smtClean="0"/>
              <a:t> </a:t>
            </a:r>
            <a:r>
              <a:rPr lang="ru-RU" dirty="0" err="1" smtClean="0"/>
              <a:t>бердәм</a:t>
            </a:r>
            <a:r>
              <a:rPr lang="ru-RU" dirty="0" smtClean="0"/>
              <a:t> </a:t>
            </a:r>
            <a:r>
              <a:rPr lang="ru-RU" dirty="0" err="1" smtClean="0"/>
              <a:t>программасы</a:t>
            </a:r>
            <a:r>
              <a:rPr lang="ru-RU" dirty="0" smtClean="0"/>
              <a:t> (</a:t>
            </a:r>
            <a:r>
              <a:rPr lang="ru-RU" dirty="0" err="1" smtClean="0"/>
              <a:t>концепциясе</a:t>
            </a:r>
            <a:r>
              <a:rPr lang="ru-RU" dirty="0" smtClean="0"/>
              <a:t>, </a:t>
            </a:r>
            <a:r>
              <a:rPr lang="ru-RU" dirty="0" err="1" smtClean="0"/>
              <a:t>сәясәте</a:t>
            </a:r>
            <a:r>
              <a:rPr lang="ru-RU" dirty="0" smtClean="0"/>
              <a:t>) </a:t>
            </a:r>
            <a:r>
              <a:rPr lang="ru-RU" dirty="0" err="1" smtClean="0"/>
              <a:t>булмый</a:t>
            </a:r>
            <a:r>
              <a:rPr lang="ru-RU" dirty="0" smtClean="0"/>
              <a:t>.</a:t>
            </a:r>
          </a:p>
          <a:p>
            <a:r>
              <a:rPr lang="ru-RU" dirty="0" err="1" smtClean="0"/>
              <a:t>Финанслау</a:t>
            </a:r>
            <a:r>
              <a:rPr lang="ru-RU" dirty="0" smtClean="0"/>
              <a:t> </a:t>
            </a:r>
            <a:r>
              <a:rPr lang="ru-RU" dirty="0" err="1" smtClean="0"/>
              <a:t>уртак</a:t>
            </a:r>
            <a:r>
              <a:rPr lang="ru-RU" dirty="0" smtClean="0"/>
              <a:t> ИТ-бюджет </a:t>
            </a:r>
            <a:r>
              <a:rPr lang="ru-RU" dirty="0" err="1" smtClean="0"/>
              <a:t>кысаларында</a:t>
            </a:r>
            <a:r>
              <a:rPr lang="ru-RU" dirty="0" smtClean="0"/>
              <a:t> бара</a:t>
            </a:r>
          </a:p>
          <a:p>
            <a:r>
              <a:rPr lang="ru-RU" dirty="0" smtClean="0"/>
              <a:t>ИИ </a:t>
            </a:r>
            <a:r>
              <a:rPr lang="ru-RU" dirty="0" err="1" smtClean="0"/>
              <a:t>нуленче</a:t>
            </a:r>
            <a:r>
              <a:rPr lang="ru-RU" dirty="0" smtClean="0"/>
              <a:t> </a:t>
            </a:r>
            <a:r>
              <a:rPr lang="ru-RU" dirty="0" err="1" smtClean="0"/>
              <a:t>дәрәҗә</a:t>
            </a:r>
            <a:r>
              <a:rPr lang="ru-RU" dirty="0" smtClean="0"/>
              <a:t> </a:t>
            </a:r>
            <a:r>
              <a:rPr lang="ru-RU" dirty="0" err="1" smtClean="0"/>
              <a:t>чаралары</a:t>
            </a:r>
            <a:r>
              <a:rPr lang="ru-RU" dirty="0" smtClean="0"/>
              <a:t> + резерв </a:t>
            </a:r>
            <a:r>
              <a:rPr lang="ru-RU" dirty="0" err="1" smtClean="0"/>
              <a:t>күчермәләү</a:t>
            </a:r>
            <a:r>
              <a:rPr lang="ru-RU" dirty="0" smtClean="0"/>
              <a:t>, антивирус </a:t>
            </a:r>
            <a:r>
              <a:rPr lang="ru-RU" dirty="0" err="1" smtClean="0"/>
              <a:t>чаралары</a:t>
            </a:r>
            <a:r>
              <a:rPr lang="ru-RU" dirty="0" smtClean="0"/>
              <a:t>, </a:t>
            </a:r>
            <a:r>
              <a:rPr lang="ru-RU" dirty="0" err="1" smtClean="0"/>
              <a:t>челтәрара</a:t>
            </a:r>
            <a:r>
              <a:rPr lang="ru-RU" dirty="0" smtClean="0"/>
              <a:t> </a:t>
            </a:r>
            <a:r>
              <a:rPr lang="ru-RU" dirty="0" err="1" smtClean="0"/>
              <a:t>экраннар</a:t>
            </a:r>
            <a:r>
              <a:rPr lang="ru-RU" dirty="0" smtClean="0"/>
              <a:t>, </a:t>
            </a:r>
            <a:r>
              <a:rPr lang="en-US" dirty="0" smtClean="0"/>
              <a:t>VPN</a:t>
            </a:r>
            <a:r>
              <a:rPr lang="tt-RU" dirty="0" smtClean="0"/>
              <a:t> оештыру чаралары (традицион саклану чаралары) ярдәмендә башкарыла.</a:t>
            </a:r>
            <a:endParaRPr lang="ru-RU" dirty="0"/>
          </a:p>
        </p:txBody>
      </p:sp>
    </p:spTree>
    <p:extLst>
      <p:ext uri="{BB962C8B-B14F-4D97-AF65-F5344CB8AC3E}">
        <p14:creationId xmlns:p14="http://schemas.microsoft.com/office/powerpoint/2010/main" val="2534010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2413"/>
          </a:xfrm>
        </p:spPr>
        <p:txBody>
          <a:bodyPr>
            <a:normAutofit fontScale="90000"/>
          </a:bodyPr>
          <a:lstStyle/>
          <a:p>
            <a:endParaRPr lang="ru-RU" dirty="0"/>
          </a:p>
        </p:txBody>
      </p:sp>
      <p:sp>
        <p:nvSpPr>
          <p:cNvPr id="3" name="Объект 2"/>
          <p:cNvSpPr>
            <a:spLocks noGrp="1"/>
          </p:cNvSpPr>
          <p:nvPr>
            <p:ph idx="1"/>
          </p:nvPr>
        </p:nvSpPr>
        <p:spPr>
          <a:xfrm>
            <a:off x="838200" y="738554"/>
            <a:ext cx="10515600" cy="5438409"/>
          </a:xfrm>
        </p:spPr>
        <p:txBody>
          <a:bodyPr>
            <a:normAutofit lnSpcReduction="10000"/>
          </a:bodyPr>
          <a:lstStyle/>
          <a:p>
            <a:r>
              <a:rPr lang="ru-RU" b="1" dirty="0"/>
              <a:t>VPN</a:t>
            </a:r>
            <a:r>
              <a:rPr lang="ru-RU" dirty="0"/>
              <a:t> (</a:t>
            </a:r>
            <a:r>
              <a:rPr lang="ru-RU" dirty="0">
                <a:hlinkClick r:id="rId2" tooltip="Английский язык"/>
              </a:rPr>
              <a:t>англ.</a:t>
            </a:r>
            <a:r>
              <a:rPr lang="ru-RU" dirty="0"/>
              <a:t> </a:t>
            </a:r>
            <a:r>
              <a:rPr lang="ru-RU" i="1" dirty="0" err="1"/>
              <a:t>Virtual</a:t>
            </a:r>
            <a:r>
              <a:rPr lang="ru-RU" i="1" dirty="0"/>
              <a:t> </a:t>
            </a:r>
            <a:r>
              <a:rPr lang="ru-RU" i="1" dirty="0" err="1"/>
              <a:t>Private</a:t>
            </a:r>
            <a:r>
              <a:rPr lang="ru-RU" i="1" dirty="0"/>
              <a:t> </a:t>
            </a:r>
            <a:r>
              <a:rPr lang="ru-RU" i="1" dirty="0" err="1"/>
              <a:t>Network</a:t>
            </a:r>
            <a:r>
              <a:rPr lang="ru-RU" dirty="0"/>
              <a:t> — виртуальная частная </a:t>
            </a:r>
            <a:r>
              <a:rPr lang="ru-RU" dirty="0" smtClean="0"/>
              <a:t>сеть)</a:t>
            </a:r>
            <a:r>
              <a:rPr lang="ru-RU" dirty="0"/>
              <a:t> — обобщённое название технологий, позволяющих обеспечить одно или несколько сетевых соединений (логическую сеть) поверх другой сети (например, </a:t>
            </a:r>
            <a:r>
              <a:rPr lang="ru-RU" dirty="0">
                <a:hlinkClick r:id="rId3" tooltip="Интернет"/>
              </a:rPr>
              <a:t>Интернет</a:t>
            </a:r>
            <a:r>
              <a:rPr lang="ru-RU" dirty="0"/>
              <a:t>). Несмотря на то, что коммуникации осуществляются по сетям с меньшим или неизвестным уровнем доверия (например, по публичным сетям), уровень доверия к построенной логической сети не зависит от уровня доверия к базовым сетям благодаря использованию средств криптографии (шифрования, </a:t>
            </a:r>
            <a:r>
              <a:rPr lang="ru-RU" dirty="0" err="1"/>
              <a:t>аутентификации,</a:t>
            </a:r>
            <a:r>
              <a:rPr lang="ru-RU" dirty="0" err="1">
                <a:hlinkClick r:id="rId4" tooltip="Инфраструктура открытых ключей"/>
              </a:rPr>
              <a:t>инфраструктуры</a:t>
            </a:r>
            <a:r>
              <a:rPr lang="ru-RU" dirty="0">
                <a:hlinkClick r:id="rId4" tooltip="Инфраструктура открытых ключей"/>
              </a:rPr>
              <a:t> открытых ключей</a:t>
            </a:r>
            <a:r>
              <a:rPr lang="ru-RU" dirty="0"/>
              <a:t>, средств для защиты от повторов и изменений, передаваемых по логической сети сообщений).</a:t>
            </a:r>
          </a:p>
          <a:p>
            <a:r>
              <a:rPr lang="ru-RU" dirty="0"/>
              <a:t>В зависимости от применяемых протоколов и назначения, VPN может обеспечивать соединения трёх видов: </a:t>
            </a:r>
            <a:r>
              <a:rPr lang="ru-RU" i="1" dirty="0"/>
              <a:t>узел-узел</a:t>
            </a:r>
            <a:r>
              <a:rPr lang="ru-RU" dirty="0"/>
              <a:t>, </a:t>
            </a:r>
            <a:r>
              <a:rPr lang="ru-RU" i="1" dirty="0"/>
              <a:t>узел-сеть</a:t>
            </a:r>
            <a:r>
              <a:rPr lang="ru-RU" dirty="0"/>
              <a:t> и </a:t>
            </a:r>
            <a:r>
              <a:rPr lang="ru-RU" i="1" dirty="0"/>
              <a:t>сеть-сеть</a:t>
            </a:r>
            <a:r>
              <a:rPr lang="ru-RU" dirty="0"/>
              <a:t>.</a:t>
            </a:r>
          </a:p>
          <a:p>
            <a:endParaRPr lang="ru-RU" dirty="0"/>
          </a:p>
        </p:txBody>
      </p:sp>
    </p:spTree>
    <p:extLst>
      <p:ext uri="{BB962C8B-B14F-4D97-AF65-F5344CB8AC3E}">
        <p14:creationId xmlns:p14="http://schemas.microsoft.com/office/powerpoint/2010/main" val="3964706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2413"/>
          </a:xfrm>
        </p:spPr>
        <p:txBody>
          <a:bodyPr>
            <a:normAutofit fontScale="90000"/>
          </a:bodyPr>
          <a:lstStyle/>
          <a:p>
            <a:endParaRPr lang="ru-RU" dirty="0"/>
          </a:p>
        </p:txBody>
      </p:sp>
      <p:sp>
        <p:nvSpPr>
          <p:cNvPr id="3" name="Объект 2"/>
          <p:cNvSpPr>
            <a:spLocks noGrp="1"/>
          </p:cNvSpPr>
          <p:nvPr>
            <p:ph idx="1"/>
          </p:nvPr>
        </p:nvSpPr>
        <p:spPr>
          <a:xfrm>
            <a:off x="838200" y="756138"/>
            <a:ext cx="10515600" cy="5420825"/>
          </a:xfrm>
        </p:spPr>
        <p:txBody>
          <a:bodyPr>
            <a:normAutofit lnSpcReduction="10000"/>
          </a:bodyPr>
          <a:lstStyle/>
          <a:p>
            <a:r>
              <a:rPr lang="ru-RU" dirty="0" smtClean="0"/>
              <a:t>2 </a:t>
            </a:r>
            <a:r>
              <a:rPr lang="ru-RU" dirty="0" err="1" smtClean="0"/>
              <a:t>һәм</a:t>
            </a:r>
            <a:r>
              <a:rPr lang="ru-RU" dirty="0" smtClean="0"/>
              <a:t> 3 </a:t>
            </a:r>
            <a:r>
              <a:rPr lang="ru-RU" dirty="0" err="1" smtClean="0"/>
              <a:t>нче</a:t>
            </a:r>
            <a:r>
              <a:rPr lang="ru-RU" dirty="0" smtClean="0"/>
              <a:t> </a:t>
            </a:r>
            <a:r>
              <a:rPr lang="ru-RU" dirty="0" err="1" smtClean="0"/>
              <a:t>дәрәҗәләр</a:t>
            </a:r>
            <a:endParaRPr lang="ru-RU" dirty="0" smtClean="0"/>
          </a:p>
          <a:p>
            <a:r>
              <a:rPr lang="ru-RU" dirty="0" smtClean="0"/>
              <a:t>ИИ </a:t>
            </a:r>
            <a:r>
              <a:rPr lang="ru-RU" dirty="0" err="1" smtClean="0"/>
              <a:t>җитәкчелек</a:t>
            </a:r>
            <a:r>
              <a:rPr lang="ru-RU" dirty="0" smtClean="0"/>
              <a:t> </a:t>
            </a:r>
            <a:r>
              <a:rPr lang="ru-RU" dirty="0" err="1" smtClean="0"/>
              <a:t>тарафыннан</a:t>
            </a:r>
            <a:r>
              <a:rPr lang="ru-RU" dirty="0" smtClean="0"/>
              <a:t> </a:t>
            </a:r>
            <a:r>
              <a:rPr lang="ru-RU" dirty="0" err="1" smtClean="0"/>
              <a:t>организацион</a:t>
            </a:r>
            <a:r>
              <a:rPr lang="ru-RU" dirty="0" smtClean="0"/>
              <a:t> </a:t>
            </a:r>
            <a:r>
              <a:rPr lang="ru-RU" dirty="0" err="1" smtClean="0"/>
              <a:t>һәм</a:t>
            </a:r>
            <a:r>
              <a:rPr lang="ru-RU" dirty="0" smtClean="0"/>
              <a:t> техник </a:t>
            </a:r>
            <a:r>
              <a:rPr lang="ru-RU" dirty="0" err="1" smtClean="0"/>
              <a:t>чаралар</a:t>
            </a:r>
            <a:r>
              <a:rPr lang="ru-RU" dirty="0" smtClean="0"/>
              <a:t> комплексы </a:t>
            </a:r>
            <a:r>
              <a:rPr lang="ru-RU" dirty="0" err="1" smtClean="0"/>
              <a:t>кебек</a:t>
            </a:r>
            <a:r>
              <a:rPr lang="ru-RU" dirty="0" smtClean="0"/>
              <a:t> карала, </a:t>
            </a:r>
            <a:r>
              <a:rPr lang="ru-RU" dirty="0" err="1" smtClean="0"/>
              <a:t>сәнәгати</a:t>
            </a:r>
            <a:r>
              <a:rPr lang="ru-RU" dirty="0" smtClean="0"/>
              <a:t> </a:t>
            </a:r>
            <a:r>
              <a:rPr lang="ru-RU" dirty="0" err="1" smtClean="0"/>
              <a:t>процесслар</a:t>
            </a:r>
            <a:r>
              <a:rPr lang="ru-RU" dirty="0" smtClean="0"/>
              <a:t> </a:t>
            </a:r>
            <a:r>
              <a:rPr lang="ru-RU" dirty="0" err="1" smtClean="0"/>
              <a:t>өчен</a:t>
            </a:r>
            <a:r>
              <a:rPr lang="ru-RU" dirty="0" smtClean="0"/>
              <a:t> ИИ </a:t>
            </a:r>
            <a:r>
              <a:rPr lang="ru-RU" dirty="0" err="1" smtClean="0"/>
              <a:t>мөһимлеген</a:t>
            </a:r>
            <a:r>
              <a:rPr lang="ru-RU" dirty="0" smtClean="0"/>
              <a:t> </a:t>
            </a:r>
            <a:r>
              <a:rPr lang="ru-RU" dirty="0" err="1" smtClean="0"/>
              <a:t>аңлау</a:t>
            </a:r>
            <a:r>
              <a:rPr lang="ru-RU" dirty="0" smtClean="0"/>
              <a:t> бар, </a:t>
            </a:r>
            <a:r>
              <a:rPr lang="ru-RU" dirty="0" err="1" smtClean="0"/>
              <a:t>компаниянең</a:t>
            </a:r>
            <a:r>
              <a:rPr lang="ru-RU" dirty="0" smtClean="0"/>
              <a:t> ИИ </a:t>
            </a:r>
            <a:r>
              <a:rPr lang="ru-RU" dirty="0" err="1" smtClean="0"/>
              <a:t>тәэмин</a:t>
            </a:r>
            <a:r>
              <a:rPr lang="ru-RU" dirty="0" smtClean="0"/>
              <a:t> </a:t>
            </a:r>
            <a:r>
              <a:rPr lang="ru-RU" dirty="0" err="1" smtClean="0"/>
              <a:t>итү</a:t>
            </a:r>
            <a:r>
              <a:rPr lang="ru-RU" dirty="0" smtClean="0"/>
              <a:t> </a:t>
            </a:r>
            <a:r>
              <a:rPr lang="ru-RU" dirty="0" err="1" smtClean="0"/>
              <a:t>системасын</a:t>
            </a:r>
            <a:r>
              <a:rPr lang="ru-RU" dirty="0" smtClean="0"/>
              <a:t> </a:t>
            </a:r>
            <a:r>
              <a:rPr lang="ru-RU" dirty="0" err="1" smtClean="0"/>
              <a:t>үстерү</a:t>
            </a:r>
            <a:r>
              <a:rPr lang="ru-RU" dirty="0" smtClean="0"/>
              <a:t> </a:t>
            </a:r>
            <a:r>
              <a:rPr lang="ru-RU" dirty="0" err="1" smtClean="0"/>
              <a:t>программасы</a:t>
            </a:r>
            <a:r>
              <a:rPr lang="ru-RU" dirty="0" smtClean="0"/>
              <a:t> бар.</a:t>
            </a:r>
          </a:p>
          <a:p>
            <a:r>
              <a:rPr lang="ru-RU" dirty="0" err="1" smtClean="0"/>
              <a:t>Финанслау</a:t>
            </a:r>
            <a:r>
              <a:rPr lang="ru-RU" dirty="0" smtClean="0"/>
              <a:t> </a:t>
            </a:r>
            <a:r>
              <a:rPr lang="ru-RU" dirty="0" err="1" smtClean="0"/>
              <a:t>аерым</a:t>
            </a:r>
            <a:r>
              <a:rPr lang="ru-RU" dirty="0" smtClean="0"/>
              <a:t> бюджет </a:t>
            </a:r>
            <a:r>
              <a:rPr lang="ru-RU" dirty="0" err="1" smtClean="0"/>
              <a:t>кысаларында</a:t>
            </a:r>
            <a:r>
              <a:rPr lang="ru-RU" dirty="0" smtClean="0"/>
              <a:t> </a:t>
            </a:r>
            <a:r>
              <a:rPr lang="ru-RU" dirty="0" err="1" smtClean="0"/>
              <a:t>башкарыла</a:t>
            </a:r>
            <a:endParaRPr lang="ru-RU" dirty="0" smtClean="0"/>
          </a:p>
          <a:p>
            <a:r>
              <a:rPr lang="ru-RU" dirty="0" smtClean="0"/>
              <a:t>ИИ </a:t>
            </a:r>
            <a:r>
              <a:rPr lang="ru-RU" dirty="0" err="1" smtClean="0"/>
              <a:t>беренче</a:t>
            </a:r>
            <a:r>
              <a:rPr lang="ru-RU" dirty="0" smtClean="0"/>
              <a:t> </a:t>
            </a:r>
            <a:r>
              <a:rPr lang="ru-RU" dirty="0" err="1" smtClean="0"/>
              <a:t>дәрәҗә</a:t>
            </a:r>
            <a:r>
              <a:rPr lang="ru-RU" dirty="0" smtClean="0"/>
              <a:t> </a:t>
            </a:r>
            <a:r>
              <a:rPr lang="ru-RU" dirty="0" err="1" smtClean="0"/>
              <a:t>чаралары</a:t>
            </a:r>
            <a:r>
              <a:rPr lang="ru-RU" dirty="0" smtClean="0"/>
              <a:t> + </a:t>
            </a:r>
            <a:r>
              <a:rPr lang="ru-RU" dirty="0" err="1" smtClean="0"/>
              <a:t>көчәйтелгән</a:t>
            </a:r>
            <a:r>
              <a:rPr lang="ru-RU" dirty="0" smtClean="0"/>
              <a:t> аутентификация </a:t>
            </a:r>
            <a:r>
              <a:rPr lang="ru-RU" dirty="0" err="1" smtClean="0"/>
              <a:t>чаралары</a:t>
            </a:r>
            <a:r>
              <a:rPr lang="ru-RU" dirty="0" smtClean="0"/>
              <a:t>, почта </a:t>
            </a:r>
            <a:r>
              <a:rPr lang="ru-RU" dirty="0" err="1" smtClean="0"/>
              <a:t>хәбәрләрен</a:t>
            </a:r>
            <a:r>
              <a:rPr lang="ru-RU" dirty="0" smtClean="0"/>
              <a:t> </a:t>
            </a:r>
            <a:r>
              <a:rPr lang="ru-RU" dirty="0" err="1" smtClean="0"/>
              <a:t>һәм</a:t>
            </a:r>
            <a:r>
              <a:rPr lang="ru-RU" dirty="0" smtClean="0"/>
              <a:t> </a:t>
            </a:r>
            <a:r>
              <a:rPr lang="en-US" dirty="0" smtClean="0"/>
              <a:t>web-</a:t>
            </a:r>
            <a:r>
              <a:rPr lang="ru-RU" dirty="0" smtClean="0"/>
              <a:t>контентны </a:t>
            </a:r>
            <a:r>
              <a:rPr lang="ru-RU" dirty="0" err="1" smtClean="0"/>
              <a:t>анализлау</a:t>
            </a:r>
            <a:r>
              <a:rPr lang="ru-RU" dirty="0" smtClean="0"/>
              <a:t> </a:t>
            </a:r>
            <a:r>
              <a:rPr lang="ru-RU" dirty="0" err="1" smtClean="0"/>
              <a:t>чаралары</a:t>
            </a:r>
            <a:r>
              <a:rPr lang="ru-RU" dirty="0" smtClean="0"/>
              <a:t>, </a:t>
            </a:r>
            <a:r>
              <a:rPr lang="en-US" dirty="0" smtClean="0"/>
              <a:t>IDS</a:t>
            </a:r>
            <a:r>
              <a:rPr lang="tt-RU" dirty="0" smtClean="0"/>
              <a:t> (үтеп керүне танып белү чаралары), сакланганлыкны анализлау чаралары, </a:t>
            </a:r>
            <a:r>
              <a:rPr lang="en-US" dirty="0" smtClean="0"/>
              <a:t>SSO</a:t>
            </a:r>
            <a:r>
              <a:rPr lang="tt-RU" dirty="0" smtClean="0"/>
              <a:t> (бер тапкыр аутентификация чаралары), </a:t>
            </a:r>
            <a:r>
              <a:rPr lang="en-US" dirty="0" smtClean="0"/>
              <a:t>PKI</a:t>
            </a:r>
            <a:r>
              <a:rPr lang="tt-RU" dirty="0" smtClean="0"/>
              <a:t> (ачык ачкычлар инфраструктурасы) һәм организацион чаралар (тышкы һәм эчке аудит, хәвеф анализы, информацион иминлек сәясәте, процедуралар, регламентлар, күрсәтмәләр. </a:t>
            </a:r>
            <a:endParaRPr lang="ru-RU" dirty="0"/>
          </a:p>
        </p:txBody>
      </p:sp>
    </p:spTree>
    <p:extLst>
      <p:ext uri="{BB962C8B-B14F-4D97-AF65-F5344CB8AC3E}">
        <p14:creationId xmlns:p14="http://schemas.microsoft.com/office/powerpoint/2010/main" val="4747379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7583"/>
          </a:xfrm>
        </p:spPr>
        <p:txBody>
          <a:bodyPr>
            <a:normAutofit fontScale="90000"/>
          </a:bodyPr>
          <a:lstStyle/>
          <a:p>
            <a:endParaRPr lang="ru-RU" dirty="0"/>
          </a:p>
        </p:txBody>
      </p:sp>
      <p:sp>
        <p:nvSpPr>
          <p:cNvPr id="3" name="Объект 2"/>
          <p:cNvSpPr>
            <a:spLocks noGrp="1"/>
          </p:cNvSpPr>
          <p:nvPr>
            <p:ph idx="1"/>
          </p:nvPr>
        </p:nvSpPr>
        <p:spPr>
          <a:xfrm>
            <a:off x="838200" y="791308"/>
            <a:ext cx="10515600" cy="5385655"/>
          </a:xfrm>
        </p:spPr>
        <p:txBody>
          <a:bodyPr/>
          <a:lstStyle/>
          <a:p>
            <a:r>
              <a:rPr lang="ru-RU" dirty="0" smtClean="0"/>
              <a:t>3 </a:t>
            </a:r>
            <a:r>
              <a:rPr lang="ru-RU" dirty="0" err="1" smtClean="0"/>
              <a:t>нче</a:t>
            </a:r>
            <a:r>
              <a:rPr lang="ru-RU" dirty="0" smtClean="0"/>
              <a:t> </a:t>
            </a:r>
            <a:r>
              <a:rPr lang="ru-RU" dirty="0" err="1" smtClean="0"/>
              <a:t>дәрәҗәнең</a:t>
            </a:r>
            <a:r>
              <a:rPr lang="ru-RU" dirty="0" smtClean="0"/>
              <a:t> 2 </a:t>
            </a:r>
            <a:r>
              <a:rPr lang="ru-RU" dirty="0" err="1" smtClean="0"/>
              <a:t>нче</a:t>
            </a:r>
            <a:r>
              <a:rPr lang="ru-RU" dirty="0" smtClean="0"/>
              <a:t> </a:t>
            </a:r>
            <a:r>
              <a:rPr lang="ru-RU" dirty="0" err="1" smtClean="0"/>
              <a:t>дәрәҗәдән</a:t>
            </a:r>
            <a:r>
              <a:rPr lang="ru-RU" dirty="0" smtClean="0"/>
              <a:t> </a:t>
            </a:r>
            <a:r>
              <a:rPr lang="ru-RU" dirty="0" err="1" smtClean="0"/>
              <a:t>аермасы</a:t>
            </a:r>
            <a:r>
              <a:rPr lang="en-US" dirty="0" smtClean="0"/>
              <a:t> </a:t>
            </a:r>
            <a:r>
              <a:rPr lang="tt-RU" dirty="0" smtClean="0"/>
              <a:t>түбәндәгедән гыйбарәт:</a:t>
            </a:r>
          </a:p>
          <a:p>
            <a:r>
              <a:rPr lang="tt-RU" dirty="0" smtClean="0"/>
              <a:t>ИИ копоратив культураның бер өлеше булып тора, </a:t>
            </a:r>
            <a:r>
              <a:rPr lang="en-US" dirty="0" smtClean="0"/>
              <a:t>CISA</a:t>
            </a:r>
            <a:r>
              <a:rPr lang="tt-RU" dirty="0" smtClean="0"/>
              <a:t> (ИИ тәэминаты буенча өлкән офицер) билгеләнгән;</a:t>
            </a:r>
          </a:p>
          <a:p>
            <a:r>
              <a:rPr lang="tt-RU" dirty="0" smtClean="0"/>
              <a:t>Финанслау аерым бюджет кысаларында алып барыла, ул күп очракта (</a:t>
            </a:r>
            <a:r>
              <a:rPr lang="en-US" dirty="0" err="1" smtClean="0"/>
              <a:t>Datamonitor</a:t>
            </a:r>
            <a:r>
              <a:rPr lang="tt-RU" dirty="0" smtClean="0"/>
              <a:t> аналитик компаниясе эзләнүләре нәтиҗәсе буенча) ИТ-бюджетның 5% артык түгел.</a:t>
            </a:r>
          </a:p>
          <a:p>
            <a:r>
              <a:rPr lang="tt-RU" dirty="0" smtClean="0"/>
              <a:t>ИИ икенче дәрәҗә чаралары + ИИ идарә системасы, </a:t>
            </a:r>
            <a:r>
              <a:rPr lang="en-US" dirty="0" smtClean="0"/>
              <a:t>CSIRT</a:t>
            </a:r>
            <a:r>
              <a:rPr lang="tt-RU" dirty="0" smtClean="0"/>
              <a:t> (ИИ бозылу инцидентларына реакция төркеме), </a:t>
            </a:r>
            <a:r>
              <a:rPr lang="en-US" dirty="0" smtClean="0"/>
              <a:t>SLA</a:t>
            </a:r>
            <a:r>
              <a:rPr lang="tt-RU" dirty="0" smtClean="0"/>
              <a:t> (сервис дәрәҗәсе турында килешү) белән реализацияләнә.</a:t>
            </a:r>
            <a:endParaRPr lang="ru-RU" dirty="0"/>
          </a:p>
        </p:txBody>
      </p:sp>
    </p:spTree>
    <p:extLst>
      <p:ext uri="{BB962C8B-B14F-4D97-AF65-F5344CB8AC3E}">
        <p14:creationId xmlns:p14="http://schemas.microsoft.com/office/powerpoint/2010/main" val="75983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660"/>
          </a:xfrm>
        </p:spPr>
        <p:txBody>
          <a:bodyPr>
            <a:normAutofit fontScale="90000"/>
          </a:bodyPr>
          <a:lstStyle/>
          <a:p>
            <a:endParaRPr lang="ru-RU" dirty="0"/>
          </a:p>
        </p:txBody>
      </p:sp>
      <p:sp>
        <p:nvSpPr>
          <p:cNvPr id="3" name="Объект 2"/>
          <p:cNvSpPr>
            <a:spLocks noGrp="1"/>
          </p:cNvSpPr>
          <p:nvPr>
            <p:ph idx="1"/>
          </p:nvPr>
        </p:nvSpPr>
        <p:spPr>
          <a:xfrm>
            <a:off x="838200" y="650631"/>
            <a:ext cx="10515600" cy="5526332"/>
          </a:xfrm>
        </p:spPr>
        <p:txBody>
          <a:bodyPr/>
          <a:lstStyle/>
          <a:p>
            <a:r>
              <a:rPr lang="tt-RU" dirty="0" smtClean="0"/>
              <a:t>Шулай итеп, ИИ тәэмин итүгә җитди караш бары тик 2 һәм 3 нче дәрәҗәләрдә генә күренә. Ә 1 нче һәм өлешчә 0 нче дәрәҗәләрдә бу классификация буенча ИИ тәэминатына “фрагментар” караш өстенлек итә. “Фрагментар” караш бирелгән шартларда анык билгеләнгән янауларга каршы торуга юнәлтелгән. Бу карашны реализацияләүгә мисал сыйфатында керү белән идарә чараларын, шифрлауның автоном чараларын, махсуслашкан антивирус программаларын һ.б. </a:t>
            </a:r>
            <a:r>
              <a:rPr lang="tt-RU" dirty="0"/>
              <a:t>к</a:t>
            </a:r>
            <a:r>
              <a:rPr lang="tt-RU" dirty="0" smtClean="0"/>
              <a:t>үрсәтергә мөмкин. Бу карашның өстенлеге конкрет хәвефкә югары дәрәҗә сайланучанлыктан гыйбарәт.  Зур җитешсезлек булып информация эшкәртүнең бердәм сакланган мохиты булмау. Информацияне саклауның фрагментар чаралары конкрет объектларны конкрет хәвефләрдән генә саклый ала.</a:t>
            </a:r>
            <a:endParaRPr lang="ru-RU" dirty="0"/>
          </a:p>
        </p:txBody>
      </p:sp>
    </p:spTree>
    <p:extLst>
      <p:ext uri="{BB962C8B-B14F-4D97-AF65-F5344CB8AC3E}">
        <p14:creationId xmlns:p14="http://schemas.microsoft.com/office/powerpoint/2010/main" val="8415271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2413"/>
          </a:xfrm>
        </p:spPr>
        <p:txBody>
          <a:bodyPr>
            <a:normAutofit fontScale="90000"/>
          </a:bodyPr>
          <a:lstStyle/>
          <a:p>
            <a:endParaRPr lang="ru-RU" dirty="0"/>
          </a:p>
        </p:txBody>
      </p:sp>
      <p:sp>
        <p:nvSpPr>
          <p:cNvPr id="3" name="Объект 2"/>
          <p:cNvSpPr>
            <a:spLocks noGrp="1"/>
          </p:cNvSpPr>
          <p:nvPr>
            <p:ph idx="1"/>
          </p:nvPr>
        </p:nvSpPr>
        <p:spPr>
          <a:xfrm>
            <a:off x="838200" y="879231"/>
            <a:ext cx="10515600" cy="5297732"/>
          </a:xfrm>
        </p:spPr>
        <p:txBody>
          <a:bodyPr/>
          <a:lstStyle/>
          <a:p>
            <a:r>
              <a:rPr lang="tt-RU" dirty="0" smtClean="0"/>
              <a:t>Хәвефнең рәвеше аз гына үзгәрү дә саклану эффективлыгы югалуга китерә. Андый компанияләр </a:t>
            </a:r>
            <a:r>
              <a:rPr lang="en-US" dirty="0" smtClean="0"/>
              <a:t>Gartner</a:t>
            </a:r>
            <a:r>
              <a:rPr lang="tt-RU" dirty="0" smtClean="0"/>
              <a:t> статистикасы буенча </a:t>
            </a:r>
            <a:r>
              <a:rPr lang="ru-RU"/>
              <a:t>85%.(0 – 30 %, 1 – 55</a:t>
            </a:r>
            <a:r>
              <a:rPr lang="ru-RU" smtClean="0"/>
              <a:t>%) (2001).</a:t>
            </a:r>
            <a:endParaRPr lang="ru-RU" dirty="0"/>
          </a:p>
        </p:txBody>
      </p:sp>
    </p:spTree>
    <p:extLst>
      <p:ext uri="{BB962C8B-B14F-4D97-AF65-F5344CB8AC3E}">
        <p14:creationId xmlns:p14="http://schemas.microsoft.com/office/powerpoint/2010/main" val="29186194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lstStyle/>
          <a:p>
            <a:r>
              <a:rPr lang="tt-RU" dirty="0" smtClean="0"/>
              <a:t>Плекс караш бердәм программа буенча аерым мәсьәләләр комплексын чишүгә юнәлтелә. Комплекс карашның үсеше булып интеграль караш тора. Ул интеграль иминлек тәэмин итүгә юнәлтелә. Төп мәгънәсе – корпорация сәнәгати процесс вакытында һәртөрле хәвефтән ышанычлы сакланган булырга тиеш.</a:t>
            </a:r>
            <a:endParaRPr lang="ru-RU" dirty="0"/>
          </a:p>
        </p:txBody>
      </p:sp>
    </p:spTree>
    <p:extLst>
      <p:ext uri="{BB962C8B-B14F-4D97-AF65-F5344CB8AC3E}">
        <p14:creationId xmlns:p14="http://schemas.microsoft.com/office/powerpoint/2010/main" val="2721457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52195"/>
          </a:xfrm>
        </p:spPr>
        <p:txBody>
          <a:bodyPr>
            <a:normAutofit fontScale="90000"/>
          </a:bodyPr>
          <a:lstStyle/>
          <a:p>
            <a:r>
              <a:rPr lang="tt-RU" dirty="0" smtClean="0"/>
              <a:t>Информацион иминлекне тәэмин итү өчен комплекс караш</a:t>
            </a:r>
            <a:endParaRPr lang="ru-RU" dirty="0"/>
          </a:p>
        </p:txBody>
      </p:sp>
      <p:sp>
        <p:nvSpPr>
          <p:cNvPr id="3" name="Объект 2"/>
          <p:cNvSpPr>
            <a:spLocks noGrp="1"/>
          </p:cNvSpPr>
          <p:nvPr>
            <p:ph idx="1"/>
          </p:nvPr>
        </p:nvSpPr>
        <p:spPr>
          <a:xfrm>
            <a:off x="838200" y="1524000"/>
            <a:ext cx="10515600" cy="4652963"/>
          </a:xfrm>
        </p:spPr>
        <p:txBody>
          <a:bodyPr/>
          <a:lstStyle/>
          <a:p>
            <a:r>
              <a:rPr lang="tt-RU" dirty="0" smtClean="0"/>
              <a:t>Информацион иминлек тәэмин итүнең төп ысуллары:</a:t>
            </a:r>
          </a:p>
          <a:p>
            <a:r>
              <a:rPr lang="tt-RU" dirty="0" smtClean="0"/>
              <a:t>Хокукый (закон ярдәмендә)</a:t>
            </a:r>
          </a:p>
          <a:p>
            <a:r>
              <a:rPr lang="tt-RU" dirty="0" smtClean="0"/>
              <a:t>Мораль-этик</a:t>
            </a:r>
          </a:p>
          <a:p>
            <a:r>
              <a:rPr lang="tt-RU" dirty="0" smtClean="0"/>
              <a:t>Организацион (административ)</a:t>
            </a:r>
          </a:p>
          <a:p>
            <a:r>
              <a:rPr lang="tt-RU" dirty="0" smtClean="0"/>
              <a:t>Техник</a:t>
            </a:r>
          </a:p>
          <a:p>
            <a:r>
              <a:rPr lang="tt-RU" dirty="0" smtClean="0"/>
              <a:t>програм</a:t>
            </a:r>
            <a:endParaRPr lang="ru-RU" dirty="0"/>
          </a:p>
        </p:txBody>
      </p:sp>
    </p:spTree>
    <p:extLst>
      <p:ext uri="{BB962C8B-B14F-4D97-AF65-F5344CB8AC3E}">
        <p14:creationId xmlns:p14="http://schemas.microsoft.com/office/powerpoint/2010/main" val="203321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lstStyle/>
          <a:p>
            <a:r>
              <a:rPr lang="tt-RU" dirty="0" smtClean="0"/>
              <a:t>Хокукый чаралар закон актлары белән билгеләнә.  Россиядә болар:</a:t>
            </a:r>
          </a:p>
          <a:p>
            <a:r>
              <a:rPr lang="tt-RU" dirty="0" smtClean="0"/>
              <a:t>РФ Конституциясе (23.2.1996)</a:t>
            </a:r>
          </a:p>
          <a:p>
            <a:r>
              <a:rPr lang="tt-RU" dirty="0" smtClean="0"/>
              <a:t>РФ информацион иминлек доктринасы (9.9.2000)</a:t>
            </a:r>
          </a:p>
          <a:p>
            <a:r>
              <a:rPr lang="tt-RU" dirty="0" smtClean="0"/>
              <a:t>РФ кодекслары</a:t>
            </a:r>
          </a:p>
          <a:p>
            <a:r>
              <a:rPr lang="tt-RU" dirty="0" smtClean="0"/>
              <a:t>РФ законнары</a:t>
            </a:r>
          </a:p>
          <a:p>
            <a:r>
              <a:rPr lang="tt-RU" dirty="0" smtClean="0"/>
              <a:t>РФ Президенты указлары</a:t>
            </a:r>
          </a:p>
          <a:p>
            <a:r>
              <a:rPr lang="tt-RU" dirty="0" smtClean="0"/>
              <a:t>РФ Хөкүмәте карарлары</a:t>
            </a:r>
          </a:p>
          <a:p>
            <a:r>
              <a:rPr lang="tt-RU" dirty="0" smtClean="0"/>
              <a:t>Информация саклау өлкәсендәге дәүләт стандартлары (ГОСТ)</a:t>
            </a:r>
          </a:p>
          <a:p>
            <a:r>
              <a:rPr lang="tt-RU" dirty="0" smtClean="0"/>
              <a:t>Идарә документлар (Руководящие документы, РД)</a:t>
            </a:r>
          </a:p>
          <a:p>
            <a:endParaRPr lang="ru-RU" dirty="0"/>
          </a:p>
        </p:txBody>
      </p:sp>
    </p:spTree>
    <p:extLst>
      <p:ext uri="{BB962C8B-B14F-4D97-AF65-F5344CB8AC3E}">
        <p14:creationId xmlns:p14="http://schemas.microsoft.com/office/powerpoint/2010/main" val="599428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53035"/>
          </a:xfrm>
        </p:spPr>
        <p:txBody>
          <a:bodyPr>
            <a:normAutofit fontScale="90000"/>
          </a:bodyPr>
          <a:lstStyle/>
          <a:p>
            <a:endParaRPr lang="ru-RU" dirty="0"/>
          </a:p>
        </p:txBody>
      </p:sp>
      <p:sp>
        <p:nvSpPr>
          <p:cNvPr id="3" name="Объект 2"/>
          <p:cNvSpPr>
            <a:spLocks noGrp="1"/>
          </p:cNvSpPr>
          <p:nvPr>
            <p:ph idx="1"/>
          </p:nvPr>
        </p:nvSpPr>
        <p:spPr>
          <a:xfrm>
            <a:off x="838200" y="716280"/>
            <a:ext cx="10515600" cy="5460683"/>
          </a:xfrm>
        </p:spPr>
        <p:txBody>
          <a:bodyPr>
            <a:normAutofit fontScale="92500" lnSpcReduction="20000"/>
          </a:bodyPr>
          <a:lstStyle/>
          <a:p>
            <a:r>
              <a:rPr lang="tt-RU" dirty="0" smtClean="0"/>
              <a:t>РФ Конституциясенең 23 нче статьясы гражданнарның шәхси һәм профессиональ сер спаклау хокукына ия:</a:t>
            </a:r>
          </a:p>
          <a:p>
            <a:r>
              <a:rPr lang="ru-RU" dirty="0"/>
              <a:t>1. Каждый имеет право на неприкосновенность частной жизни,</a:t>
            </a:r>
          </a:p>
          <a:p>
            <a:r>
              <a:rPr lang="ru-RU" dirty="0"/>
              <a:t>личную и семейную тайну, защиту своей чести и доброго имени.</a:t>
            </a:r>
          </a:p>
          <a:p>
            <a:r>
              <a:rPr lang="ru-RU" dirty="0"/>
              <a:t>2. Каждый имеет право на тайну переписки, телефонных</a:t>
            </a:r>
          </a:p>
          <a:p>
            <a:r>
              <a:rPr lang="ru-RU" dirty="0"/>
              <a:t>переговоров, почтовых, телеграфных и иных сообщений. Ограничение</a:t>
            </a:r>
          </a:p>
          <a:p>
            <a:r>
              <a:rPr lang="ru-RU" dirty="0"/>
              <a:t>этого права допускается только на основании судебного решения.</a:t>
            </a:r>
          </a:p>
          <a:p>
            <a:r>
              <a:rPr lang="ru-RU" dirty="0"/>
              <a:t>В части 4 статьи 29 перечислены действия, связанные с</a:t>
            </a:r>
          </a:p>
          <a:p>
            <a:r>
              <a:rPr lang="ru-RU" dirty="0"/>
              <a:t>информацией, которые могут свободно осуществляться личностью:</a:t>
            </a:r>
          </a:p>
          <a:p>
            <a:r>
              <a:rPr lang="ru-RU" dirty="0"/>
              <a:t>«каждый имеет право свободно искать, получать, передавать,</a:t>
            </a:r>
          </a:p>
          <a:p>
            <a:r>
              <a:rPr lang="ru-RU" dirty="0"/>
              <a:t>производить и распространять информацию любым законным</a:t>
            </a:r>
          </a:p>
          <a:p>
            <a:r>
              <a:rPr lang="ru-RU" dirty="0"/>
              <a:t>способом». В этой же части статьи установлено ограничение на</a:t>
            </a:r>
          </a:p>
          <a:p>
            <a:r>
              <a:rPr lang="ru-RU" dirty="0"/>
              <a:t>действия с информацией, составляющей государственную тайну.</a:t>
            </a:r>
          </a:p>
        </p:txBody>
      </p:sp>
    </p:spTree>
    <p:extLst>
      <p:ext uri="{BB962C8B-B14F-4D97-AF65-F5344CB8AC3E}">
        <p14:creationId xmlns:p14="http://schemas.microsoft.com/office/powerpoint/2010/main" val="3534960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53035"/>
          </a:xfrm>
        </p:spPr>
        <p:txBody>
          <a:bodyPr>
            <a:normAutofit fontScale="90000"/>
          </a:bodyPr>
          <a:lstStyle/>
          <a:p>
            <a:endParaRPr lang="ru-RU" dirty="0"/>
          </a:p>
        </p:txBody>
      </p:sp>
      <p:sp>
        <p:nvSpPr>
          <p:cNvPr id="3" name="Объект 2"/>
          <p:cNvSpPr>
            <a:spLocks noGrp="1"/>
          </p:cNvSpPr>
          <p:nvPr>
            <p:ph idx="1"/>
          </p:nvPr>
        </p:nvSpPr>
        <p:spPr>
          <a:xfrm>
            <a:off x="838200" y="670560"/>
            <a:ext cx="10515600" cy="5506403"/>
          </a:xfrm>
        </p:spPr>
        <p:txBody>
          <a:bodyPr>
            <a:normAutofit fontScale="92500" lnSpcReduction="20000"/>
          </a:bodyPr>
          <a:lstStyle/>
          <a:p>
            <a:r>
              <a:rPr lang="tt-RU" dirty="0" smtClean="0"/>
              <a:t>Россия информаөион иминлек доктринасы – үттек.</a:t>
            </a:r>
          </a:p>
          <a:p>
            <a:r>
              <a:rPr lang="tt-RU" dirty="0" smtClean="0"/>
              <a:t>РФ кодекслары:</a:t>
            </a:r>
          </a:p>
          <a:p>
            <a:r>
              <a:rPr lang="ru-RU" dirty="0"/>
              <a:t>Гражданский кодекс</a:t>
            </a:r>
          </a:p>
          <a:p>
            <a:pPr marL="0" indent="0">
              <a:buNone/>
            </a:pPr>
            <a:r>
              <a:rPr lang="ru-RU" dirty="0"/>
              <a:t>В Гражданском кодексе Российской Федерации определены</a:t>
            </a:r>
          </a:p>
          <a:p>
            <a:pPr marL="0" indent="0">
              <a:buNone/>
            </a:pPr>
            <a:r>
              <a:rPr lang="ru-RU" dirty="0"/>
              <a:t>понятия </a:t>
            </a:r>
            <a:r>
              <a:rPr lang="ru-RU" b="1" dirty="0"/>
              <a:t>банковская, коммерческая и служебная тайна. </a:t>
            </a:r>
            <a:r>
              <a:rPr lang="ru-RU" dirty="0"/>
              <a:t>Согласно</a:t>
            </a:r>
          </a:p>
          <a:p>
            <a:pPr marL="0" indent="0">
              <a:buNone/>
            </a:pPr>
            <a:r>
              <a:rPr lang="ru-RU" dirty="0"/>
              <a:t>статье 139, информация составляет </a:t>
            </a:r>
            <a:r>
              <a:rPr lang="ru-RU" b="1" dirty="0"/>
              <a:t>служебную или коммерческую</a:t>
            </a:r>
          </a:p>
          <a:p>
            <a:pPr marL="0" indent="0">
              <a:buNone/>
            </a:pPr>
            <a:r>
              <a:rPr lang="ru-RU" b="1" dirty="0"/>
              <a:t>тайну </a:t>
            </a:r>
            <a:r>
              <a:rPr lang="ru-RU" dirty="0"/>
              <a:t>в случае, когда информация имеет действительную или</a:t>
            </a:r>
          </a:p>
          <a:p>
            <a:pPr marL="0" indent="0">
              <a:buNone/>
            </a:pPr>
            <a:r>
              <a:rPr lang="ru-RU" dirty="0"/>
              <a:t>потенциальную коммерческую ценность в силу неизвестности ее</a:t>
            </a:r>
          </a:p>
          <a:p>
            <a:pPr marL="0" indent="0">
              <a:buNone/>
            </a:pPr>
            <a:r>
              <a:rPr lang="ru-RU" dirty="0"/>
              <a:t>третьим лицам, к ней нет свободного доступа на законном основании, и</a:t>
            </a:r>
          </a:p>
          <a:p>
            <a:pPr marL="0" indent="0">
              <a:buNone/>
            </a:pPr>
            <a:r>
              <a:rPr lang="ru-RU" dirty="0"/>
              <a:t>обладатель информации принимает меры к охране ее</a:t>
            </a:r>
          </a:p>
          <a:p>
            <a:pPr marL="0" indent="0">
              <a:buNone/>
            </a:pPr>
            <a:r>
              <a:rPr lang="ru-RU" dirty="0"/>
              <a:t>конфиденциальности. Это подразумевает, как минимум,</a:t>
            </a:r>
          </a:p>
          <a:p>
            <a:pPr marL="0" indent="0">
              <a:buNone/>
            </a:pPr>
            <a:r>
              <a:rPr lang="ru-RU" dirty="0"/>
              <a:t>компетентность в вопросах ИБ и наличие доступных (и законных)</a:t>
            </a:r>
          </a:p>
          <a:p>
            <a:pPr marL="0" indent="0">
              <a:buNone/>
            </a:pPr>
            <a:r>
              <a:rPr lang="ru-RU" dirty="0"/>
              <a:t>средств обеспечения конфиденциальности.</a:t>
            </a:r>
          </a:p>
        </p:txBody>
      </p:sp>
    </p:spTree>
    <p:extLst>
      <p:ext uri="{BB962C8B-B14F-4D97-AF65-F5344CB8AC3E}">
        <p14:creationId xmlns:p14="http://schemas.microsoft.com/office/powerpoint/2010/main" val="3053814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7795"/>
          </a:xfrm>
        </p:spPr>
        <p:txBody>
          <a:bodyPr>
            <a:normAutofit fontScale="90000"/>
          </a:bodyPr>
          <a:lstStyle/>
          <a:p>
            <a:endParaRPr lang="ru-RU" dirty="0"/>
          </a:p>
        </p:txBody>
      </p:sp>
      <p:sp>
        <p:nvSpPr>
          <p:cNvPr id="3" name="Объект 2"/>
          <p:cNvSpPr>
            <a:spLocks noGrp="1"/>
          </p:cNvSpPr>
          <p:nvPr>
            <p:ph idx="1"/>
          </p:nvPr>
        </p:nvSpPr>
        <p:spPr>
          <a:xfrm>
            <a:off x="838200" y="701040"/>
            <a:ext cx="10515600" cy="5475923"/>
          </a:xfrm>
        </p:spPr>
        <p:txBody>
          <a:bodyPr>
            <a:normAutofit fontScale="85000" lnSpcReduction="20000"/>
          </a:bodyPr>
          <a:lstStyle/>
          <a:p>
            <a:pPr marL="0" indent="0">
              <a:buNone/>
            </a:pPr>
            <a:r>
              <a:rPr lang="ru-RU" dirty="0"/>
              <a:t>Уголовный кодекс</a:t>
            </a:r>
          </a:p>
          <a:p>
            <a:pPr marL="0" indent="0">
              <a:buNone/>
            </a:pPr>
            <a:r>
              <a:rPr lang="ru-RU" dirty="0"/>
              <a:t>В Уголовном кодексе РФ компьютерным правонарушениям</a:t>
            </a:r>
          </a:p>
          <a:p>
            <a:pPr marL="0" indent="0">
              <a:buNone/>
            </a:pPr>
            <a:r>
              <a:rPr lang="ru-RU" dirty="0"/>
              <a:t>посвящена глава 28:</a:t>
            </a:r>
          </a:p>
          <a:p>
            <a:pPr marL="0" indent="0">
              <a:buNone/>
            </a:pPr>
            <a:r>
              <a:rPr lang="ru-RU" dirty="0"/>
              <a:t>• статья 272. Неправомерный доступ к компьютерной</a:t>
            </a:r>
          </a:p>
          <a:p>
            <a:pPr marL="0" indent="0">
              <a:buNone/>
            </a:pPr>
            <a:r>
              <a:rPr lang="ru-RU" dirty="0"/>
              <a:t>информации; (Статья предусматривает наказание в виде штрафа от </a:t>
            </a:r>
            <a:r>
              <a:rPr lang="ru-RU" dirty="0" smtClean="0"/>
              <a:t>200 минимальных </a:t>
            </a:r>
            <a:r>
              <a:rPr lang="ru-RU" dirty="0"/>
              <a:t>размеров оплаты труда (МРОТ) до лишения </a:t>
            </a:r>
            <a:r>
              <a:rPr lang="ru-RU" dirty="0" smtClean="0"/>
              <a:t>свободы сроком </a:t>
            </a:r>
            <a:r>
              <a:rPr lang="ru-RU" dirty="0"/>
              <a:t>до 5-ти лет при </a:t>
            </a:r>
            <a:r>
              <a:rPr lang="ru-RU" dirty="0" smtClean="0"/>
              <a:t>совершении </a:t>
            </a:r>
            <a:r>
              <a:rPr lang="ru-RU" dirty="0"/>
              <a:t>преступления группой лиц.)</a:t>
            </a:r>
          </a:p>
          <a:p>
            <a:pPr marL="0" indent="0">
              <a:buNone/>
            </a:pPr>
            <a:r>
              <a:rPr lang="ru-RU" dirty="0"/>
              <a:t>• статья 273. Создание, использование и распространение</a:t>
            </a:r>
          </a:p>
          <a:p>
            <a:pPr marL="0" indent="0">
              <a:buNone/>
            </a:pPr>
            <a:r>
              <a:rPr lang="ru-RU" dirty="0"/>
              <a:t>вредоносных программ для ЭВМ; (Статья предусматривает наказание в виде лишения свободы на </a:t>
            </a:r>
            <a:r>
              <a:rPr lang="ru-RU" dirty="0" smtClean="0"/>
              <a:t>срок до </a:t>
            </a:r>
            <a:r>
              <a:rPr lang="ru-RU" dirty="0"/>
              <a:t>7 лет.)</a:t>
            </a:r>
          </a:p>
          <a:p>
            <a:pPr marL="0" indent="0">
              <a:buNone/>
            </a:pPr>
            <a:r>
              <a:rPr lang="ru-RU" dirty="0"/>
              <a:t>• статья 274. Нарушение правил эксплуатации ЭВМ, </a:t>
            </a:r>
            <a:r>
              <a:rPr lang="ru-RU" dirty="0" smtClean="0"/>
              <a:t>системы ЭВМ </a:t>
            </a:r>
            <a:r>
              <a:rPr lang="ru-RU" dirty="0"/>
              <a:t>или их сети. (Статья предусматривает наказание в виде лишения права </a:t>
            </a:r>
            <a:r>
              <a:rPr lang="ru-RU" dirty="0" smtClean="0"/>
              <a:t>занимать определенные </a:t>
            </a:r>
            <a:r>
              <a:rPr lang="ru-RU" dirty="0"/>
              <a:t>должности или заниматься определенной </a:t>
            </a:r>
            <a:r>
              <a:rPr lang="ru-RU" dirty="0" smtClean="0"/>
              <a:t>деятельностью на </a:t>
            </a:r>
            <a:r>
              <a:rPr lang="ru-RU" dirty="0"/>
              <a:t>срок до пяти лет, либо обязательными работами на срок от </a:t>
            </a:r>
            <a:r>
              <a:rPr lang="ru-RU" dirty="0" smtClean="0"/>
              <a:t>ста восьмидесяти </a:t>
            </a:r>
            <a:r>
              <a:rPr lang="ru-RU" dirty="0"/>
              <a:t>до двухсот сорока часов, и в самом крайнем случае </a:t>
            </a:r>
            <a:r>
              <a:rPr lang="ru-RU" dirty="0" smtClean="0"/>
              <a:t>- лишением </a:t>
            </a:r>
            <a:r>
              <a:rPr lang="ru-RU" dirty="0"/>
              <a:t>свободы на срок до четырех лет.)</a:t>
            </a:r>
          </a:p>
        </p:txBody>
      </p:sp>
    </p:spTree>
    <p:extLst>
      <p:ext uri="{BB962C8B-B14F-4D97-AF65-F5344CB8AC3E}">
        <p14:creationId xmlns:p14="http://schemas.microsoft.com/office/powerpoint/2010/main" val="694779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7315"/>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r>
              <a:rPr lang="ru-RU" dirty="0"/>
              <a:t>Статья 138 УК РФ, защищая конфиденциальность </a:t>
            </a:r>
            <a:r>
              <a:rPr lang="ru-RU" dirty="0" smtClean="0"/>
              <a:t>персональных данных</a:t>
            </a:r>
            <a:r>
              <a:rPr lang="ru-RU" dirty="0"/>
              <a:t>, предусматривает наказание за нарушение тайны </a:t>
            </a:r>
            <a:r>
              <a:rPr lang="ru-RU" dirty="0" smtClean="0"/>
              <a:t>переписки, телефонных </a:t>
            </a:r>
            <a:r>
              <a:rPr lang="ru-RU" dirty="0"/>
              <a:t>переговоров, почтовых, телеграфных или иных </a:t>
            </a:r>
            <a:r>
              <a:rPr lang="ru-RU" dirty="0" smtClean="0"/>
              <a:t>сообщений. Аналогичную </a:t>
            </a:r>
            <a:r>
              <a:rPr lang="ru-RU" dirty="0"/>
              <a:t>роль для банковской и коммерческой тайны играет </a:t>
            </a:r>
            <a:r>
              <a:rPr lang="ru-RU" dirty="0" smtClean="0"/>
              <a:t>статья 183 </a:t>
            </a:r>
            <a:r>
              <a:rPr lang="ru-RU" dirty="0"/>
              <a:t>УК РФ.</a:t>
            </a:r>
          </a:p>
        </p:txBody>
      </p:sp>
    </p:spTree>
    <p:extLst>
      <p:ext uri="{BB962C8B-B14F-4D97-AF65-F5344CB8AC3E}">
        <p14:creationId xmlns:p14="http://schemas.microsoft.com/office/powerpoint/2010/main" val="1054612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r>
              <a:rPr lang="tt-RU" dirty="0" smtClean="0"/>
              <a:t>РФ законнары</a:t>
            </a:r>
          </a:p>
          <a:p>
            <a:r>
              <a:rPr lang="tt-RU" dirty="0"/>
              <a:t>“Дәүләт сере турында” РФ законы (21 </a:t>
            </a:r>
            <a:r>
              <a:rPr lang="tt-RU" dirty="0" smtClean="0"/>
              <a:t>июль </a:t>
            </a:r>
            <a:r>
              <a:rPr lang="tt-RU" dirty="0"/>
              <a:t>1993 </a:t>
            </a:r>
            <a:r>
              <a:rPr lang="tt-RU" dirty="0" smtClean="0"/>
              <a:t>ел </a:t>
            </a:r>
            <a:r>
              <a:rPr lang="en-US" dirty="0"/>
              <a:t>N </a:t>
            </a:r>
            <a:r>
              <a:rPr lang="en-US" dirty="0" smtClean="0"/>
              <a:t>5485-1</a:t>
            </a:r>
            <a:r>
              <a:rPr lang="tt-RU" dirty="0" smtClean="0"/>
              <a:t>, үзгәрешләр </a:t>
            </a:r>
            <a:r>
              <a:rPr lang="ru-RU" dirty="0"/>
              <a:t>6 </a:t>
            </a:r>
            <a:r>
              <a:rPr lang="ru-RU" dirty="0" smtClean="0"/>
              <a:t>октябрь 1997 ел)</a:t>
            </a:r>
          </a:p>
          <a:p>
            <a:r>
              <a:rPr lang="ru-RU" dirty="0" smtClean="0"/>
              <a:t>Д</a:t>
            </a:r>
            <a:r>
              <a:rPr lang="tt-RU" dirty="0" smtClean="0"/>
              <a:t>әүләт серен тәшкил итә:</a:t>
            </a:r>
          </a:p>
          <a:p>
            <a:r>
              <a:rPr lang="tt-RU" dirty="0" smtClean="0"/>
              <a:t>1) хәрби өлкәдәге мәгълүмат</a:t>
            </a:r>
          </a:p>
          <a:p>
            <a:r>
              <a:rPr lang="tt-RU" dirty="0" smtClean="0"/>
              <a:t>2) экономика, фән, техика өлкәсендәге мәгълүмат (мәсәлән, сәнәгатнең мобилизацион мөмкинлекләре)</a:t>
            </a:r>
          </a:p>
          <a:p>
            <a:r>
              <a:rPr lang="tt-RU" dirty="0" smtClean="0"/>
              <a:t>3) тышкы политика һәм экономика өлкәсендәге мәгълүмат</a:t>
            </a:r>
          </a:p>
          <a:p>
            <a:r>
              <a:rPr lang="tt-RU" dirty="0" smtClean="0"/>
              <a:t>4) разведка, контрразведка һәм оператив-эзләү эшчәнлеге</a:t>
            </a:r>
            <a:endParaRPr lang="ru-RU" dirty="0"/>
          </a:p>
        </p:txBody>
      </p:sp>
    </p:spTree>
    <p:extLst>
      <p:ext uri="{BB962C8B-B14F-4D97-AF65-F5344CB8AC3E}">
        <p14:creationId xmlns:p14="http://schemas.microsoft.com/office/powerpoint/2010/main" val="1709129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7795"/>
          </a:xfrm>
        </p:spPr>
        <p:txBody>
          <a:bodyPr>
            <a:normAutofit fontScale="90000"/>
          </a:bodyPr>
          <a:lstStyle/>
          <a:p>
            <a:endParaRPr lang="ru-RU" dirty="0"/>
          </a:p>
        </p:txBody>
      </p:sp>
      <p:sp>
        <p:nvSpPr>
          <p:cNvPr id="3" name="Объект 2"/>
          <p:cNvSpPr>
            <a:spLocks noGrp="1"/>
          </p:cNvSpPr>
          <p:nvPr>
            <p:ph idx="1"/>
          </p:nvPr>
        </p:nvSpPr>
        <p:spPr>
          <a:xfrm>
            <a:off x="838200" y="655320"/>
            <a:ext cx="10515600" cy="5521643"/>
          </a:xfrm>
        </p:spPr>
        <p:txBody>
          <a:bodyPr/>
          <a:lstStyle/>
          <a:p>
            <a:r>
              <a:rPr lang="tt-RU" dirty="0" smtClean="0"/>
              <a:t>6 нчы статья – мәгълүматны дәүләт серенә кертү принциплары</a:t>
            </a:r>
          </a:p>
          <a:p>
            <a:r>
              <a:rPr lang="tt-RU" dirty="0" smtClean="0"/>
              <a:t>7 нче статья – дәүләт серенә кертелергә тиеш булмаган мәгълүматлар</a:t>
            </a:r>
          </a:p>
          <a:p>
            <a:r>
              <a:rPr lang="tt-RU" dirty="0" smtClean="0"/>
              <a:t>8 нче статья – 3 дәрәҗә сер - </a:t>
            </a:r>
            <a:r>
              <a:rPr lang="ru-RU" dirty="0"/>
              <a:t>"особой важности"</a:t>
            </a:r>
          </a:p>
          <a:p>
            <a:r>
              <a:rPr lang="ru-RU" dirty="0"/>
              <a:t>(ОВ), "совершенно секретно" (СС) и "секретно" (С)</a:t>
            </a:r>
            <a:r>
              <a:rPr lang="tt-RU" dirty="0" smtClean="0"/>
              <a:t> </a:t>
            </a:r>
            <a:endParaRPr lang="ru-RU" dirty="0"/>
          </a:p>
        </p:txBody>
      </p:sp>
    </p:spTree>
    <p:extLst>
      <p:ext uri="{BB962C8B-B14F-4D97-AF65-F5344CB8AC3E}">
        <p14:creationId xmlns:p14="http://schemas.microsoft.com/office/powerpoint/2010/main" val="2670926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93115"/>
          </a:xfrm>
        </p:spPr>
        <p:txBody>
          <a:bodyPr/>
          <a:lstStyle/>
          <a:p>
            <a:r>
              <a:rPr lang="tt-RU" dirty="0" smtClean="0"/>
              <a:t>ГОСТлар</a:t>
            </a:r>
            <a:endParaRPr lang="ru-RU" dirty="0"/>
          </a:p>
        </p:txBody>
      </p:sp>
      <p:sp>
        <p:nvSpPr>
          <p:cNvPr id="3" name="Объект 2"/>
          <p:cNvSpPr>
            <a:spLocks noGrp="1"/>
          </p:cNvSpPr>
          <p:nvPr>
            <p:ph idx="1"/>
          </p:nvPr>
        </p:nvSpPr>
        <p:spPr>
          <a:xfrm>
            <a:off x="838200" y="1249680"/>
            <a:ext cx="10515600" cy="4927283"/>
          </a:xfrm>
        </p:spPr>
        <p:txBody>
          <a:bodyPr/>
          <a:lstStyle/>
          <a:p>
            <a:r>
              <a:rPr lang="tt-RU" dirty="0" smtClean="0"/>
              <a:t>Беренче чиратта </a:t>
            </a:r>
            <a:r>
              <a:rPr lang="ru-RU" dirty="0"/>
              <a:t>«ГОСТ Р 50922-96. Защита информации. </a:t>
            </a:r>
            <a:r>
              <a:rPr lang="ru-RU" dirty="0" smtClean="0"/>
              <a:t>Основные </a:t>
            </a:r>
            <a:r>
              <a:rPr lang="ru-RU" dirty="0"/>
              <a:t>термины </a:t>
            </a:r>
            <a:r>
              <a:rPr lang="ru-RU" dirty="0" smtClean="0"/>
              <a:t>и определения» - </a:t>
            </a:r>
            <a:r>
              <a:rPr lang="ru-RU" dirty="0" err="1" smtClean="0"/>
              <a:t>Информаөия</a:t>
            </a:r>
            <a:r>
              <a:rPr lang="ru-RU" dirty="0" smtClean="0"/>
              <a:t> </a:t>
            </a:r>
            <a:r>
              <a:rPr lang="ru-RU" dirty="0" err="1" smtClean="0"/>
              <a:t>саклау</a:t>
            </a:r>
            <a:r>
              <a:rPr lang="ru-RU" dirty="0" smtClean="0"/>
              <a:t>. </a:t>
            </a:r>
            <a:r>
              <a:rPr lang="ru-RU" dirty="0" err="1" smtClean="0"/>
              <a:t>Төп</a:t>
            </a:r>
            <a:r>
              <a:rPr lang="ru-RU" dirty="0" smtClean="0"/>
              <a:t> </a:t>
            </a:r>
            <a:r>
              <a:rPr lang="ru-RU" dirty="0" err="1" smtClean="0"/>
              <a:t>терминнар</a:t>
            </a:r>
            <a:r>
              <a:rPr lang="ru-RU" dirty="0" smtClean="0"/>
              <a:t> </a:t>
            </a:r>
            <a:r>
              <a:rPr lang="ru-RU" dirty="0" err="1" smtClean="0"/>
              <a:t>һәм</a:t>
            </a:r>
            <a:r>
              <a:rPr lang="ru-RU" dirty="0" smtClean="0"/>
              <a:t> </a:t>
            </a:r>
            <a:r>
              <a:rPr lang="ru-RU" dirty="0" err="1" smtClean="0"/>
              <a:t>билгеләмәләр</a:t>
            </a:r>
            <a:r>
              <a:rPr lang="ru-RU" dirty="0" smtClean="0"/>
              <a:t>.</a:t>
            </a:r>
          </a:p>
          <a:p>
            <a:r>
              <a:rPr lang="tt-RU" dirty="0" smtClean="0"/>
              <a:t>2004 нче елның 1 нче январеннан халыкара </a:t>
            </a:r>
            <a:r>
              <a:rPr lang="en-US" dirty="0"/>
              <a:t>Common </a:t>
            </a:r>
            <a:r>
              <a:rPr lang="en-US" dirty="0" smtClean="0"/>
              <a:t>Criteria</a:t>
            </a:r>
            <a:r>
              <a:rPr lang="tt-RU" dirty="0" smtClean="0"/>
              <a:t> стандартына җавап биргән 3 яңа ГОСТ гамәлгә керде:</a:t>
            </a:r>
          </a:p>
          <a:p>
            <a:r>
              <a:rPr lang="ru-RU" dirty="0"/>
              <a:t>ГОСТ Р ИСО/МЭК 15408-1</a:t>
            </a:r>
          </a:p>
          <a:p>
            <a:r>
              <a:rPr lang="ru-RU" dirty="0"/>
              <a:t>ГОСТ Р ИСО/МЭК 15408-2</a:t>
            </a:r>
          </a:p>
          <a:p>
            <a:r>
              <a:rPr lang="ru-RU" dirty="0"/>
              <a:t>ГОСТ Р ИСО/МЭК 15408-3</a:t>
            </a:r>
          </a:p>
        </p:txBody>
      </p:sp>
    </p:spTree>
    <p:extLst>
      <p:ext uri="{BB962C8B-B14F-4D97-AF65-F5344CB8AC3E}">
        <p14:creationId xmlns:p14="http://schemas.microsoft.com/office/powerpoint/2010/main" val="2911788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731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lstStyle/>
          <a:p>
            <a:r>
              <a:rPr lang="tt-RU" dirty="0"/>
              <a:t>Идарә документлар - Руководящие документы (РД</a:t>
            </a:r>
            <a:r>
              <a:rPr lang="tt-RU" dirty="0" smtClean="0"/>
              <a:t>)</a:t>
            </a:r>
          </a:p>
          <a:p>
            <a:r>
              <a:rPr lang="tt-RU" dirty="0"/>
              <a:t>Р</a:t>
            </a:r>
            <a:r>
              <a:rPr lang="tt-RU" dirty="0" smtClean="0"/>
              <a:t>Ф Президенты каршындагы Дәүләт техник комиссиясе </a:t>
            </a:r>
            <a:r>
              <a:rPr lang="ru-RU" dirty="0" smtClean="0"/>
              <a:t>(</a:t>
            </a:r>
            <a:r>
              <a:rPr lang="ru-RU" dirty="0" err="1"/>
              <a:t>Гостехкомиссия</a:t>
            </a:r>
            <a:r>
              <a:rPr lang="ru-RU" dirty="0"/>
              <a:t> России</a:t>
            </a:r>
            <a:r>
              <a:rPr lang="ru-RU" dirty="0" smtClean="0"/>
              <a:t>) 1992 </a:t>
            </a:r>
            <a:r>
              <a:rPr lang="ru-RU" dirty="0" err="1" smtClean="0"/>
              <a:t>нче</a:t>
            </a:r>
            <a:r>
              <a:rPr lang="ru-RU" dirty="0" smtClean="0"/>
              <a:t> </a:t>
            </a:r>
            <a:r>
              <a:rPr lang="ru-RU" dirty="0" err="1" smtClean="0"/>
              <a:t>елның</a:t>
            </a:r>
            <a:r>
              <a:rPr lang="ru-RU" dirty="0" smtClean="0"/>
              <a:t> </a:t>
            </a:r>
            <a:r>
              <a:rPr lang="ru-RU" dirty="0" err="1" smtClean="0"/>
              <a:t>январенда</a:t>
            </a:r>
            <a:r>
              <a:rPr lang="ru-RU" dirty="0" smtClean="0"/>
              <a:t> РФ Президенты указы </a:t>
            </a:r>
            <a:r>
              <a:rPr lang="ru-RU" dirty="0" err="1" smtClean="0"/>
              <a:t>белән</a:t>
            </a:r>
            <a:r>
              <a:rPr lang="ru-RU" dirty="0" smtClean="0"/>
              <a:t> информация </a:t>
            </a:r>
            <a:r>
              <a:rPr lang="ru-RU" dirty="0" err="1" smtClean="0"/>
              <a:t>саклау</a:t>
            </a:r>
            <a:r>
              <a:rPr lang="ru-RU" dirty="0" smtClean="0"/>
              <a:t> </a:t>
            </a:r>
            <a:r>
              <a:rPr lang="ru-RU" dirty="0" err="1" smtClean="0"/>
              <a:t>өлкәсендә</a:t>
            </a:r>
            <a:r>
              <a:rPr lang="ru-RU" dirty="0" smtClean="0"/>
              <a:t> </a:t>
            </a:r>
            <a:r>
              <a:rPr lang="ru-RU" dirty="0" err="1" smtClean="0"/>
              <a:t>бердәмполитика</a:t>
            </a:r>
            <a:r>
              <a:rPr lang="ru-RU" dirty="0" smtClean="0"/>
              <a:t> </a:t>
            </a:r>
            <a:r>
              <a:rPr lang="ru-RU" dirty="0" err="1" smtClean="0"/>
              <a:t>үткәрү</a:t>
            </a:r>
            <a:r>
              <a:rPr lang="ru-RU" dirty="0" smtClean="0"/>
              <a:t> </a:t>
            </a:r>
            <a:r>
              <a:rPr lang="ru-RU" dirty="0" err="1" smtClean="0"/>
              <a:t>һәм</a:t>
            </a:r>
            <a:r>
              <a:rPr lang="ru-RU" dirty="0" smtClean="0"/>
              <a:t> </a:t>
            </a:r>
            <a:r>
              <a:rPr lang="ru-RU" dirty="0" err="1" smtClean="0"/>
              <a:t>гамәлләрне</a:t>
            </a:r>
            <a:r>
              <a:rPr lang="ru-RU" dirty="0" smtClean="0"/>
              <a:t> </a:t>
            </a:r>
            <a:r>
              <a:rPr lang="ru-RU" dirty="0" err="1" smtClean="0"/>
              <a:t>координацияләүөчен</a:t>
            </a:r>
            <a:r>
              <a:rPr lang="ru-RU" dirty="0" smtClean="0"/>
              <a:t> </a:t>
            </a:r>
            <a:r>
              <a:rPr lang="ru-RU" dirty="0" err="1" smtClean="0"/>
              <a:t>төзелә</a:t>
            </a:r>
            <a:r>
              <a:rPr lang="ru-RU" dirty="0" smtClean="0"/>
              <a:t>. </a:t>
            </a:r>
            <a:r>
              <a:rPr lang="ru-RU" dirty="0" err="1" smtClean="0"/>
              <a:t>Бу</a:t>
            </a:r>
            <a:r>
              <a:rPr lang="ru-RU" dirty="0" smtClean="0"/>
              <a:t> </a:t>
            </a:r>
            <a:r>
              <a:rPr lang="ru-RU" dirty="0" err="1" smtClean="0"/>
              <a:t>оешма</a:t>
            </a:r>
            <a:r>
              <a:rPr lang="ru-RU" dirty="0" smtClean="0"/>
              <a:t> </a:t>
            </a:r>
            <a:r>
              <a:rPr lang="ru-RU" dirty="0" err="1" smtClean="0"/>
              <a:t>тарафыннан</a:t>
            </a:r>
            <a:r>
              <a:rPr lang="ru-RU" dirty="0" smtClean="0"/>
              <a:t> </a:t>
            </a:r>
            <a:r>
              <a:rPr lang="ru-RU" dirty="0" err="1" smtClean="0"/>
              <a:t>төзелгән</a:t>
            </a:r>
            <a:r>
              <a:rPr lang="ru-RU" dirty="0" smtClean="0"/>
              <a:t> </a:t>
            </a:r>
            <a:r>
              <a:rPr lang="ru-RU" dirty="0" err="1" smtClean="0"/>
              <a:t>төп</a:t>
            </a:r>
            <a:r>
              <a:rPr lang="ru-RU" dirty="0" smtClean="0"/>
              <a:t> норматив документ </a:t>
            </a:r>
            <a:r>
              <a:rPr lang="ru-RU" dirty="0" err="1" smtClean="0"/>
              <a:t>һәм</a:t>
            </a:r>
            <a:r>
              <a:rPr lang="ru-RU" dirty="0" smtClean="0"/>
              <a:t> </a:t>
            </a:r>
            <a:r>
              <a:rPr lang="ru-RU" dirty="0" err="1" smtClean="0"/>
              <a:t>күрсәтмәләрне</a:t>
            </a:r>
            <a:r>
              <a:rPr lang="ru-RU" dirty="0" smtClean="0"/>
              <a:t> </a:t>
            </a:r>
            <a:r>
              <a:rPr lang="en-US" dirty="0">
                <a:hlinkClick r:id="rId2"/>
              </a:rPr>
              <a:t>http://</a:t>
            </a:r>
            <a:r>
              <a:rPr lang="en-US" dirty="0" smtClean="0">
                <a:hlinkClick r:id="rId2"/>
              </a:rPr>
              <a:t>www.gostexkom.ru</a:t>
            </a:r>
            <a:r>
              <a:rPr lang="tt-RU" dirty="0" smtClean="0"/>
              <a:t> адресы буенча табарга була.</a:t>
            </a:r>
            <a:endParaRPr lang="ru-RU" dirty="0"/>
          </a:p>
        </p:txBody>
      </p:sp>
    </p:spTree>
    <p:extLst>
      <p:ext uri="{BB962C8B-B14F-4D97-AF65-F5344CB8AC3E}">
        <p14:creationId xmlns:p14="http://schemas.microsoft.com/office/powerpoint/2010/main" val="4160622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2555"/>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r>
              <a:rPr lang="tt-RU" dirty="0" smtClean="0"/>
              <a:t>Мораль-этик чараларга челтәр һәм информаөион технологияләр киң кулланылышка кергәндә традицион кереп баручы тәртип нормалары керә. Бу нормалар мәҗбүри түгел, ләкин аларны тотмау кешенең престижы һәм авторитеты төшүгә китерә. </a:t>
            </a:r>
            <a:endParaRPr lang="ru-RU" dirty="0"/>
          </a:p>
        </p:txBody>
      </p:sp>
    </p:spTree>
    <p:extLst>
      <p:ext uri="{BB962C8B-B14F-4D97-AF65-F5344CB8AC3E}">
        <p14:creationId xmlns:p14="http://schemas.microsoft.com/office/powerpoint/2010/main" val="1298866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6835"/>
          </a:xfrm>
        </p:spPr>
        <p:txBody>
          <a:bodyPr>
            <a:normAutofit fontScale="90000"/>
          </a:bodyPr>
          <a:lstStyle/>
          <a:p>
            <a:endParaRPr lang="ru-RU" dirty="0"/>
          </a:p>
        </p:txBody>
      </p:sp>
      <p:sp>
        <p:nvSpPr>
          <p:cNvPr id="3" name="Объект 2"/>
          <p:cNvSpPr>
            <a:spLocks noGrp="1"/>
          </p:cNvSpPr>
          <p:nvPr>
            <p:ph idx="1"/>
          </p:nvPr>
        </p:nvSpPr>
        <p:spPr>
          <a:xfrm>
            <a:off x="838200" y="548640"/>
            <a:ext cx="10515600" cy="5628323"/>
          </a:xfrm>
        </p:spPr>
        <p:txBody>
          <a:bodyPr/>
          <a:lstStyle/>
          <a:p>
            <a:r>
              <a:rPr lang="tt-RU" dirty="0" smtClean="0"/>
              <a:t>Организацион (административ) чаралар информация саклауны тәэмин итү өчен телекоммуникацион аппаратура төзү һәм эксплуатация барышындагы организацион-хокукый чараларны берләштерә. </a:t>
            </a:r>
          </a:p>
          <a:p>
            <a:r>
              <a:rPr lang="tt-RU" dirty="0" smtClean="0"/>
              <a:t>Организацион чаралар:</a:t>
            </a:r>
          </a:p>
          <a:p>
            <a:r>
              <a:rPr lang="tt-RU" dirty="0" smtClean="0"/>
              <a:t>1. конфиденциаль информаөия эшкәртелүче урынга керүне чикләү</a:t>
            </a:r>
          </a:p>
          <a:p>
            <a:r>
              <a:rPr lang="tt-RU" dirty="0" smtClean="0"/>
              <a:t>2. шулай ук затлар исемлеген чикләү</a:t>
            </a:r>
          </a:p>
          <a:p>
            <a:r>
              <a:rPr lang="tt-RU" dirty="0" smtClean="0"/>
              <a:t>3. магнит йөрткечләрне аерым саклау</a:t>
            </a:r>
          </a:p>
          <a:p>
            <a:r>
              <a:rPr lang="tt-RU" dirty="0" smtClean="0"/>
              <a:t>Махсус компьютерларда гына эш</a:t>
            </a:r>
          </a:p>
          <a:p>
            <a:r>
              <a:rPr lang="tt-RU" dirty="0" smtClean="0"/>
              <a:t>Принтер, дисплей һ.б. </a:t>
            </a:r>
            <a:r>
              <a:rPr lang="tt-RU" dirty="0"/>
              <a:t>л</a:t>
            </a:r>
            <a:r>
              <a:rPr lang="tt-RU" dirty="0" smtClean="0"/>
              <a:t>арны махсу күзәтү</a:t>
            </a:r>
          </a:p>
          <a:p>
            <a:r>
              <a:rPr lang="tt-RU" dirty="0" smtClean="0"/>
              <a:t>Конфиденциаль мәгълүмат турында сөйләшүләрне тыю</a:t>
            </a:r>
            <a:endParaRPr lang="ru-RU" dirty="0"/>
          </a:p>
        </p:txBody>
      </p:sp>
    </p:spTree>
    <p:extLst>
      <p:ext uri="{BB962C8B-B14F-4D97-AF65-F5344CB8AC3E}">
        <p14:creationId xmlns:p14="http://schemas.microsoft.com/office/powerpoint/2010/main" val="3596543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7795"/>
          </a:xfrm>
        </p:spPr>
        <p:txBody>
          <a:bodyPr>
            <a:normAutofit fontScale="90000"/>
          </a:bodyPr>
          <a:lstStyle/>
          <a:p>
            <a:endParaRPr lang="ru-RU" dirty="0"/>
          </a:p>
        </p:txBody>
      </p:sp>
      <p:sp>
        <p:nvSpPr>
          <p:cNvPr id="3" name="Объект 2"/>
          <p:cNvSpPr>
            <a:spLocks noGrp="1"/>
          </p:cNvSpPr>
          <p:nvPr>
            <p:ph idx="1"/>
          </p:nvPr>
        </p:nvSpPr>
        <p:spPr>
          <a:xfrm>
            <a:off x="838200" y="670560"/>
            <a:ext cx="10515600" cy="5506403"/>
          </a:xfrm>
        </p:spPr>
        <p:txBody>
          <a:bodyPr/>
          <a:lstStyle/>
          <a:p>
            <a:r>
              <a:rPr lang="tt-RU" dirty="0" smtClean="0"/>
              <a:t>Организацион-техник чараларга компьютерны тышкы саклау техник чаралары керә.</a:t>
            </a:r>
          </a:p>
          <a:p>
            <a:r>
              <a:rPr lang="tt-RU" dirty="0" smtClean="0"/>
              <a:t>Техник чаралар механик, электрик, электромеханик һәм электрон җайланмалар рәвешендә реализацияләнә.</a:t>
            </a:r>
          </a:p>
          <a:p>
            <a:r>
              <a:rPr lang="tt-RU" dirty="0" smtClean="0"/>
              <a:t>Сакланучы объект территориясен саклауның заманча комплекслары компонентларына түбәндәгеләр керә:</a:t>
            </a:r>
          </a:p>
          <a:p>
            <a:r>
              <a:rPr lang="tt-RU" dirty="0" smtClean="0"/>
              <a:t>1. механик чаралар</a:t>
            </a:r>
          </a:p>
          <a:p>
            <a:r>
              <a:rPr lang="tt-RU" dirty="0" smtClean="0"/>
              <a:t>2. хәбәр системалары (системы оповещения)</a:t>
            </a:r>
          </a:p>
          <a:p>
            <a:r>
              <a:rPr lang="tt-RU" dirty="0" smtClean="0"/>
              <a:t>3. тану системалары (системы опознавания)</a:t>
            </a:r>
          </a:p>
          <a:p>
            <a:r>
              <a:rPr lang="tt-RU" dirty="0" smtClean="0"/>
              <a:t>4. оборона системалары</a:t>
            </a:r>
          </a:p>
          <a:p>
            <a:r>
              <a:rPr lang="tt-RU" dirty="0" smtClean="0"/>
              <a:t>5. үзәк пост һәм сак персоналы </a:t>
            </a:r>
            <a:endParaRPr lang="ru-RU" dirty="0"/>
          </a:p>
        </p:txBody>
      </p:sp>
    </p:spTree>
    <p:extLst>
      <p:ext uri="{BB962C8B-B14F-4D97-AF65-F5344CB8AC3E}">
        <p14:creationId xmlns:p14="http://schemas.microsoft.com/office/powerpoint/2010/main" val="703470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53035"/>
          </a:xfrm>
        </p:spPr>
        <p:txBody>
          <a:bodyPr>
            <a:normAutofit fontScale="90000"/>
          </a:bodyPr>
          <a:lstStyle/>
          <a:p>
            <a:endParaRPr lang="ru-RU" dirty="0"/>
          </a:p>
        </p:txBody>
      </p:sp>
      <p:sp>
        <p:nvSpPr>
          <p:cNvPr id="3" name="Объект 2"/>
          <p:cNvSpPr>
            <a:spLocks noGrp="1"/>
          </p:cNvSpPr>
          <p:nvPr>
            <p:ph idx="1"/>
          </p:nvPr>
        </p:nvSpPr>
        <p:spPr>
          <a:xfrm>
            <a:off x="838200" y="716280"/>
            <a:ext cx="10515600" cy="5460683"/>
          </a:xfrm>
        </p:spPr>
        <p:txBody>
          <a:bodyPr/>
          <a:lstStyle/>
          <a:p>
            <a:r>
              <a:rPr lang="tt-RU" dirty="0" smtClean="0"/>
              <a:t>Програм чаралар – информаөия саклау өчен билгеләнгән махсус програм тәэминат. (антивирус, криптографик чаралар, керүне чикләү чаралары, челтәрара экраннар, санкциясез керүне тану системалары һ.б.)</a:t>
            </a:r>
            <a:endParaRPr lang="ru-RU" dirty="0"/>
          </a:p>
        </p:txBody>
      </p:sp>
    </p:spTree>
    <p:extLst>
      <p:ext uri="{BB962C8B-B14F-4D97-AF65-F5344CB8AC3E}">
        <p14:creationId xmlns:p14="http://schemas.microsoft.com/office/powerpoint/2010/main" val="2905173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835"/>
          </a:xfrm>
        </p:spPr>
        <p:txBody>
          <a:bodyPr>
            <a:normAutofit fontScale="90000"/>
          </a:bodyPr>
          <a:lstStyle/>
          <a:p>
            <a:r>
              <a:rPr lang="tt-RU" sz="3200" dirty="0" smtClean="0"/>
              <a:t>Информацион иминлекне тәэмин итүнең төп принциплары</a:t>
            </a:r>
            <a:endParaRPr lang="ru-RU" sz="3200" dirty="0"/>
          </a:p>
        </p:txBody>
      </p:sp>
      <p:sp>
        <p:nvSpPr>
          <p:cNvPr id="3" name="Объект 2"/>
          <p:cNvSpPr>
            <a:spLocks noGrp="1"/>
          </p:cNvSpPr>
          <p:nvPr>
            <p:ph idx="1"/>
          </p:nvPr>
        </p:nvSpPr>
        <p:spPr>
          <a:xfrm>
            <a:off x="838200" y="960120"/>
            <a:ext cx="10515600" cy="5216843"/>
          </a:xfrm>
        </p:spPr>
        <p:txBody>
          <a:bodyPr/>
          <a:lstStyle/>
          <a:p>
            <a:r>
              <a:rPr lang="tt-RU" dirty="0" smtClean="0"/>
              <a:t>Системалылык</a:t>
            </a:r>
          </a:p>
          <a:p>
            <a:r>
              <a:rPr lang="tt-RU" dirty="0" smtClean="0"/>
              <a:t>Комплекслык</a:t>
            </a:r>
          </a:p>
          <a:p>
            <a:r>
              <a:rPr lang="tt-RU" dirty="0" smtClean="0"/>
              <a:t>Саклау чараларының җитәрлек булуы</a:t>
            </a:r>
          </a:p>
          <a:p>
            <a:r>
              <a:rPr lang="tt-RU" dirty="0" smtClean="0"/>
              <a:t>Саклау чараларының азрак артык булуы</a:t>
            </a:r>
          </a:p>
          <a:p>
            <a:r>
              <a:rPr lang="tt-RU" dirty="0" smtClean="0"/>
              <a:t>Идарә һәм кулланылышның сыгылмалылыгы</a:t>
            </a:r>
          </a:p>
          <a:p>
            <a:r>
              <a:rPr lang="tt-RU" dirty="0" smtClean="0"/>
              <a:t>Сак механизмнары һәм алгоритмнарының ачыклыгы</a:t>
            </a:r>
          </a:p>
          <a:p>
            <a:r>
              <a:rPr lang="tt-RU" dirty="0" smtClean="0"/>
              <a:t>Куллану гадилеге</a:t>
            </a:r>
          </a:p>
          <a:p>
            <a:r>
              <a:rPr lang="tt-RU" dirty="0" smtClean="0"/>
              <a:t>Саклану чаралары </a:t>
            </a:r>
            <a:r>
              <a:rPr lang="tt-RU" dirty="0" smtClean="0"/>
              <a:t>унификациясе</a:t>
            </a:r>
            <a:endParaRPr lang="ru-RU" dirty="0"/>
          </a:p>
        </p:txBody>
      </p:sp>
    </p:spTree>
    <p:extLst>
      <p:ext uri="{BB962C8B-B14F-4D97-AF65-F5344CB8AC3E}">
        <p14:creationId xmlns:p14="http://schemas.microsoft.com/office/powerpoint/2010/main" val="24449684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TotalTime>
  <Words>1987</Words>
  <Application>Microsoft Office PowerPoint</Application>
  <PresentationFormat>Произвольный</PresentationFormat>
  <Paragraphs>144</Paragraphs>
  <Slides>36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Тема Office</vt:lpstr>
      <vt:lpstr>Корпоратив Челтәрләр иминлеге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Тел элемтәләре һәм шифрлау</vt:lpstr>
      <vt:lpstr>Презентация PowerPoint</vt:lpstr>
      <vt:lpstr>Презентация PowerPoint</vt:lpstr>
      <vt:lpstr>Презентация PowerPoint</vt:lpstr>
      <vt:lpstr>Корпоратив челтәрләр иминлеге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Информацион иминлекне тәэмин итү өчен комплекс караш</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ГОСТлар</vt:lpstr>
      <vt:lpstr>Презентация PowerPoint</vt:lpstr>
      <vt:lpstr>Презентация PowerPoint</vt:lpstr>
      <vt:lpstr>Презентация PowerPoint</vt:lpstr>
      <vt:lpstr>Презентация PowerPoint</vt:lpstr>
      <vt:lpstr>Презентация PowerPoint</vt:lpstr>
      <vt:lpstr>Информацион иминлекне тәэмин итүнең төп принциплары</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Корпоратив Челтәрләр иминлеге </dc:title>
  <dc:creator>Анис Галимянов</dc:creator>
  <cp:lastModifiedBy>Галимянов Анис Фуатович</cp:lastModifiedBy>
  <cp:revision>29</cp:revision>
  <dcterms:created xsi:type="dcterms:W3CDTF">2016-10-18T04:48:37Z</dcterms:created>
  <dcterms:modified xsi:type="dcterms:W3CDTF">2016-11-01T10:39:45Z</dcterms:modified>
</cp:coreProperties>
</file>