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3"/>
  </p:notesMasterIdLst>
  <p:sldIdLst>
    <p:sldId id="257" r:id="rId3"/>
    <p:sldId id="440" r:id="rId4"/>
    <p:sldId id="441" r:id="rId5"/>
    <p:sldId id="442" r:id="rId6"/>
    <p:sldId id="443" r:id="rId7"/>
    <p:sldId id="444" r:id="rId8"/>
    <p:sldId id="445" r:id="rId9"/>
    <p:sldId id="446" r:id="rId10"/>
    <p:sldId id="447" r:id="rId11"/>
    <p:sldId id="448" r:id="rId12"/>
    <p:sldId id="449" r:id="rId13"/>
    <p:sldId id="452" r:id="rId14"/>
    <p:sldId id="453" r:id="rId15"/>
    <p:sldId id="454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64" r:id="rId24"/>
    <p:sldId id="465" r:id="rId25"/>
    <p:sldId id="466" r:id="rId26"/>
    <p:sldId id="467" r:id="rId27"/>
    <p:sldId id="468" r:id="rId28"/>
    <p:sldId id="469" r:id="rId29"/>
    <p:sldId id="472" r:id="rId30"/>
    <p:sldId id="471" r:id="rId31"/>
    <p:sldId id="47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10D4A-CCE1-4505-B2C0-6D50D0CB763C}" type="datetimeFigureOut">
              <a:rPr lang="ru-RU" smtClean="0"/>
              <a:t>13.01.2019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6CA01-0D13-4C17-B30F-ED086702E7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824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C40E4-6CA6-4F46-AB67-54CE99C57AF7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38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1155701" y="933450"/>
            <a:ext cx="4354513" cy="3365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/>
          </p:nvPr>
        </p:nvSpPr>
        <p:spPr>
          <a:xfrm>
            <a:off x="1031876" y="4625976"/>
            <a:ext cx="4608513" cy="3733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81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99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19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89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10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22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3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0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5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539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7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65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668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030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49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540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0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742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543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0007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5987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45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69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9F840-0DBA-44E8-9CA7-C3166A88E7C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657A5-A43A-4947-9FDE-241D562A02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38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png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med.ru/obrazcov-pi-metody-i-metodologiya-psihologo-pedagogicheskogo-issledovaniya_f1ee6de6a4d.html" TargetMode="External"/><Relationship Id="rId2" Type="http://schemas.openxmlformats.org/officeDocument/2006/relationships/hyperlink" Target="http://www.methodolog.ru/books/mni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52736"/>
            <a:ext cx="3635896" cy="93610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7" name="Picture 3" descr="C:\Users\MSShafigullin\Desktop\Проекты\Ассоциация выпускников\kfu_logo_2l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23001"/>
            <a:ext cx="2945406" cy="39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79912" y="1136066"/>
            <a:ext cx="5040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Методология науки и научного исследования</a:t>
            </a:r>
            <a:endParaRPr lang="ru-RU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3861048"/>
            <a:ext cx="5700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Дроздикова-Зарипова</a:t>
            </a:r>
            <a:r>
              <a:rPr lang="ru-RU" sz="2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А.Р.</a:t>
            </a:r>
            <a:endParaRPr lang="ru-RU" sz="2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2400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к.п.н</a:t>
            </a:r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., доцент</a:t>
            </a:r>
          </a:p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Институт </a:t>
            </a:r>
            <a:r>
              <a:rPr lang="ru-RU" sz="2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психологии и образования</a:t>
            </a:r>
            <a:endParaRPr lang="ru-RU" sz="2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2583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3"/>
            <a:ext cx="8640960" cy="600953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План лекции: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Общее понятие о науке. Научные знания. 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Методология науки. Методология педагогики и психологии.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Принципы научного познания. Методологические принципы психолого-педагогического исследования. 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09160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74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3"/>
            <a:ext cx="8136904" cy="5217443"/>
          </a:xfrm>
        </p:spPr>
        <p:txBody>
          <a:bodyPr/>
          <a:lstStyle/>
          <a:p>
            <a:pPr marL="0" indent="0" algn="just">
              <a:buNone/>
            </a:pPr>
            <a:r>
              <a:rPr lang="ru-RU" sz="4400" b="1" kern="0" dirty="0">
                <a:solidFill>
                  <a:srgbClr val="990033"/>
                </a:solidFill>
                <a:latin typeface="Arial"/>
                <a:ea typeface="+mj-ea"/>
                <a:cs typeface="+mj-cs"/>
              </a:rPr>
              <a:t>Наука</a:t>
            </a:r>
            <a:r>
              <a:rPr lang="ru-RU" sz="3600" kern="0" dirty="0">
                <a:solidFill>
                  <a:srgbClr val="990033"/>
                </a:solidFill>
                <a:latin typeface="Arial"/>
                <a:ea typeface="+mj-ea"/>
                <a:cs typeface="+mj-cs"/>
              </a:rPr>
              <a:t> - </a:t>
            </a:r>
            <a:r>
              <a:rPr lang="ru-RU" sz="3600" b="1" kern="0" dirty="0" smtClean="0">
                <a:solidFill>
                  <a:srgbClr val="990033"/>
                </a:solidFill>
                <a:latin typeface="Arial"/>
                <a:ea typeface="+mj-ea"/>
                <a:cs typeface="+mj-cs"/>
              </a:rPr>
              <a:t>сфера </a:t>
            </a:r>
            <a:r>
              <a:rPr lang="ru-RU" sz="3600" b="1" kern="0" dirty="0">
                <a:solidFill>
                  <a:srgbClr val="990033"/>
                </a:solidFill>
                <a:latin typeface="Arial"/>
                <a:ea typeface="+mj-ea"/>
                <a:cs typeface="+mj-cs"/>
              </a:rPr>
              <a:t>человеческой деятельности, функцией которой является выработка и теоретическая систематизация объективных знаний о </a:t>
            </a:r>
            <a:r>
              <a:rPr lang="ru-RU" sz="3600" b="1" kern="0" dirty="0" smtClean="0">
                <a:solidFill>
                  <a:srgbClr val="990033"/>
                </a:solidFill>
                <a:latin typeface="Arial"/>
                <a:ea typeface="+mj-ea"/>
                <a:cs typeface="+mj-cs"/>
              </a:rPr>
              <a:t>действительности.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53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3508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4000" b="1" kern="0">
                <a:solidFill>
                  <a:srgbClr val="000000"/>
                </a:solidFill>
                <a:latin typeface="Arial"/>
              </a:rPr>
              <a:t/>
            </a:r>
            <a:br>
              <a:rPr lang="ru-RU" sz="4000" b="1" kern="0">
                <a:solidFill>
                  <a:srgbClr val="000000"/>
                </a:solidFill>
                <a:latin typeface="Arial"/>
              </a:rPr>
            </a:br>
            <a:r>
              <a:rPr lang="ru-RU" sz="2800" b="1" kern="0">
                <a:solidFill>
                  <a:srgbClr val="990033"/>
                </a:solidFill>
                <a:latin typeface="Arial"/>
              </a:rPr>
              <a:t>ОБЩЕЕ ПОНЯТИЕ О НАУКЕ</a:t>
            </a:r>
            <a:br>
              <a:rPr lang="ru-RU" sz="2800" b="1" kern="0">
                <a:solidFill>
                  <a:srgbClr val="990033"/>
                </a:solidFill>
                <a:latin typeface="Arial"/>
              </a:rPr>
            </a:br>
            <a:r>
              <a:rPr lang="ru-RU" sz="2800" b="1" kern="0">
                <a:solidFill>
                  <a:srgbClr val="990033"/>
                </a:solidFill>
                <a:latin typeface="Arial"/>
              </a:rPr>
              <a:t>(3 СМЫСЛА)</a:t>
            </a:r>
            <a:br>
              <a:rPr lang="ru-RU" sz="2800" b="1" kern="0">
                <a:solidFill>
                  <a:srgbClr val="990033"/>
                </a:solidFill>
                <a:latin typeface="Arial"/>
              </a:rPr>
            </a:br>
            <a:r>
              <a:rPr lang="ru-RU" sz="2800" b="1" kern="0">
                <a:solidFill>
                  <a:srgbClr val="000000"/>
                </a:solidFill>
                <a:latin typeface="Arial"/>
              </a:rPr>
              <a:t/>
            </a:r>
            <a:br>
              <a:rPr lang="ru-RU" sz="2800" b="1" kern="0">
                <a:solidFill>
                  <a:srgbClr val="000000"/>
                </a:solidFill>
                <a:latin typeface="Arial"/>
              </a:rPr>
            </a:br>
            <a:endParaRPr lang="ru-RU" sz="2800" b="1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" y="139648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092920"/>
              </p:ext>
            </p:extLst>
          </p:nvPr>
        </p:nvGraphicFramePr>
        <p:xfrm>
          <a:off x="0" y="533400"/>
          <a:ext cx="9144000" cy="731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Рисунок" r:id="rId3" imgW="9288953" imgH="6660768" progId="Word.Picture.8">
                  <p:embed/>
                </p:oleObj>
              </mc:Choice>
              <mc:Fallback>
                <p:oleObj name="Рисунок" r:id="rId3" imgW="9288953" imgH="6660768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3400"/>
                        <a:ext cx="9144000" cy="731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594928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61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Общие закономерности развития науки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7"/>
            <a:ext cx="8363272" cy="507342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1. Обусловленность развития науки потребностями общественно-исторической практики. 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2. Относительная самостоятельность развития науки. 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3. Преемственность в развитии научных теорий, идей и понятий, методов и средств научного познания. 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4. Чередование в развитии науки периодов относительно спокойного (эволюционного) развития и бурной (революционной) ломки теоретических основ науки, системы ее понятий и представлений. 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5. Взаимодействие и взаимосвязанность всех отраслей науки.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6. Свобода критики, беспрепятственное обсуждение вопросов науки, открытое и свободное выражение различных мнений. </a:t>
            </a: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36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" y="7154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274594"/>
              </p:ext>
            </p:extLst>
          </p:nvPr>
        </p:nvGraphicFramePr>
        <p:xfrm>
          <a:off x="552451" y="187328"/>
          <a:ext cx="8388351" cy="621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Picture" r:id="rId3" imgW="8371080" imgH="5064840" progId="Word.Picture.8">
                  <p:embed/>
                </p:oleObj>
              </mc:Choice>
              <mc:Fallback>
                <p:oleObj name="Picture" r:id="rId3" imgW="8371080" imgH="5064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1" y="187328"/>
                        <a:ext cx="8388351" cy="6213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94928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660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5" y="0"/>
            <a:ext cx="8229600" cy="85723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Отличия научных знаний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5" y="1142985"/>
            <a:ext cx="8064896" cy="5715016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/>
              <a:t>     1. Это сущностное знание – в нем раскрывается совокупность устойчивых признаков объекта.</a:t>
            </a:r>
          </a:p>
          <a:p>
            <a:pPr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 Это знание имеет обобщенное значение – дает определение предмету только с точки зрения принадлежности к какой-либо категории, выделяя критерии и принципы, присущие всем явлениям и предметам категории.</a:t>
            </a:r>
          </a:p>
          <a:p>
            <a:pPr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 Научное знание обосновано.</a:t>
            </a:r>
          </a:p>
          <a:p>
            <a:pPr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4. Это знание системно организовано – представляет собой последовательно составленное сочетание качеств.</a:t>
            </a:r>
          </a:p>
          <a:p>
            <a:pPr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5. Научное знание имеет свой язык, в основе которого лежит категориальный аппарат науки (по отношению к каждой категории должны выполнятся правила логики).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94928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56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533400" y="152402"/>
            <a:ext cx="82296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800" b="1" kern="0" smtClean="0">
                <a:solidFill>
                  <a:srgbClr val="990033"/>
                </a:solidFill>
                <a:latin typeface="Arial"/>
              </a:rPr>
              <a:t>КЛАССИФИКАЦИИ НАУЧНОГО ЗНАНИЯ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-65087" y="965203"/>
          <a:ext cx="9159876" cy="571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Рисунок" r:id="rId3" imgW="9191244" imgH="6220968" progId="Word.Picture.8">
                  <p:embed/>
                </p:oleObj>
              </mc:Choice>
              <mc:Fallback>
                <p:oleObj name="Рисунок" r:id="rId3" imgW="9191244" imgH="6220968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5087" y="965203"/>
                        <a:ext cx="9159876" cy="5713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594928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97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457200" y="152403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800" b="1" kern="0" smtClean="0">
                <a:solidFill>
                  <a:srgbClr val="990033"/>
                </a:solidFill>
                <a:latin typeface="Arial"/>
              </a:rPr>
              <a:t>ФОРМЫ ОРГАНИЗАЦИИ</a:t>
            </a:r>
            <a:br>
              <a:rPr lang="ru-RU" sz="2800" b="1" kern="0" smtClean="0">
                <a:solidFill>
                  <a:srgbClr val="990033"/>
                </a:solidFill>
                <a:latin typeface="Arial"/>
              </a:rPr>
            </a:br>
            <a:r>
              <a:rPr lang="ru-RU" sz="2800" b="1" kern="0" smtClean="0">
                <a:solidFill>
                  <a:srgbClr val="990033"/>
                </a:solidFill>
                <a:latin typeface="Arial"/>
              </a:rPr>
              <a:t>НАУЧНОГО ЗНАНИЯ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" y="696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149225" y="1036639"/>
          <a:ext cx="90424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Рисунок" r:id="rId3" imgW="8566871" imgH="6481640" progId="Word.Picture.8">
                  <p:embed/>
                </p:oleObj>
              </mc:Choice>
              <mc:Fallback>
                <p:oleObj name="Рисунок" r:id="rId3" imgW="8566871" imgH="64816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" y="1036639"/>
                        <a:ext cx="9042400" cy="574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23019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798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6" y="5084766"/>
            <a:ext cx="6394451" cy="936625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/>
              <a:t/>
            </a:r>
            <a:br>
              <a:rPr lang="ru-RU" sz="4000"/>
            </a:b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450563" name="Rectangle 3"/>
          <p:cNvSpPr>
            <a:spLocks noGrp="1" noChangeArrowheads="1"/>
          </p:cNvSpPr>
          <p:nvPr>
            <p:ph idx="1"/>
          </p:nvPr>
        </p:nvSpPr>
        <p:spPr>
          <a:xfrm>
            <a:off x="539751" y="404816"/>
            <a:ext cx="8229600" cy="5256435"/>
          </a:xfrm>
          <a:ln w="76200" cmpd="tri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400" dirty="0"/>
              <a:t>		</a:t>
            </a:r>
            <a:endParaRPr lang="ru-RU" sz="2400" dirty="0" smtClean="0"/>
          </a:p>
          <a:p>
            <a:pPr marL="0" indent="361950" algn="just">
              <a:buFont typeface="Wingdings" pitchFamily="2" charset="2"/>
              <a:buNone/>
            </a:pPr>
            <a:r>
              <a:rPr lang="ru-RU" dirty="0" smtClean="0"/>
              <a:t>Методология </a:t>
            </a:r>
            <a:r>
              <a:rPr lang="ru-RU" dirty="0"/>
              <a:t>составляет костяк или хребет в организме любой науки: внешний скелет легко отделить от недифференцированной массы теоретических постулатов, тогда как внутренний является их  опорой  и  определяет каждое движение научной мысли.</a:t>
            </a:r>
          </a:p>
          <a:p>
            <a:pPr algn="r">
              <a:buFont typeface="Wingdings" pitchFamily="2" charset="2"/>
              <a:buNone/>
            </a:pPr>
            <a:r>
              <a:rPr lang="ru-RU" dirty="0"/>
              <a:t>              Л.С</a:t>
            </a:r>
            <a:r>
              <a:rPr lang="ru-RU" dirty="0" smtClean="0"/>
              <a:t>. Выготский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94928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292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361950" algn="just">
              <a:tabLst>
                <a:tab pos="85725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Методология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система принципов и способов организации, построения теоретической и практической деятельности, а также учение об этой системе.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0975" indent="266700"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80975" indent="26670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Понятие "методология" имеет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два основных значения: </a:t>
            </a:r>
          </a:p>
          <a:p>
            <a:pPr marL="180975" indent="26670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а) система определенных способов и приемов, применяемых в той или иной сфере деятельности (в науке, политике, искусстве и т.п.);</a:t>
            </a:r>
          </a:p>
          <a:p>
            <a:pPr marL="180975" indent="26670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б) учение об этой системе, общая теория метода, теория в действии.</a:t>
            </a:r>
          </a:p>
          <a:p>
            <a:pPr marL="0" indent="361950" algn="just"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Методология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учение о принципах построения, формах и способах научно – исследовательской деятельности  (П. И.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Пидкасистый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94928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878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539553" y="332658"/>
            <a:ext cx="7920880" cy="6525344"/>
          </a:xfrm>
        </p:spPr>
        <p:txBody>
          <a:bodyPr>
            <a:normAutofit/>
          </a:bodyPr>
          <a:lstStyle/>
          <a:p>
            <a:pPr marL="0" indent="446088" algn="just">
              <a:buFont typeface="Wingdings" pitchFamily="2" charset="2"/>
              <a:buNone/>
            </a:pPr>
            <a:endParaRPr lang="ru-RU" sz="2800" b="1" i="1" dirty="0" smtClean="0">
              <a:solidFill>
                <a:schemeClr val="hlink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marL="0" indent="361950" algn="just">
              <a:buNone/>
            </a:pPr>
            <a:r>
              <a:rPr lang="ru-RU" sz="2800" b="1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Методология науки дает характеристику компонентов научного исследования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его объекта, предмета, задач исследования, совокупности исследовательских методов и  средств, необходимых для их решения, а также формирует представление о последовательности движения исследователя в процессе решения научной задачи.</a:t>
            </a:r>
          </a:p>
          <a:p>
            <a:pPr lvl="1"/>
            <a:endParaRPr lang="ru-RU" sz="2400" dirty="0" smtClean="0"/>
          </a:p>
          <a:p>
            <a:pPr marL="0" indent="0" algn="just">
              <a:buNone/>
            </a:pPr>
            <a:endParaRPr lang="ru-RU" sz="28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884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285751" y="500064"/>
            <a:ext cx="8643939" cy="717550"/>
          </a:xfrm>
        </p:spPr>
        <p:txBody>
          <a:bodyPr>
            <a:normAutofit fontScale="90000"/>
          </a:bodyPr>
          <a:lstStyle/>
          <a:p>
            <a:pPr algn="ctr" eaLnBrk="1" hangingPunct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</a:pPr>
            <a:r>
              <a:rPr lang="ru-RU" sz="3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Уровни</a:t>
            </a:r>
            <a:r>
              <a:rPr lang="en-US" sz="3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методологии</a:t>
            </a:r>
            <a:br>
              <a:rPr lang="ru-RU" sz="3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(Э. Г. Юдин) :</a:t>
            </a:r>
            <a:endParaRPr lang="en-GB" sz="32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9" y="1785927"/>
            <a:ext cx="8429684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Arial" charset="0"/>
                <a:cs typeface="Arial" charset="0"/>
              </a:rPr>
              <a:t>Философский - </a:t>
            </a:r>
            <a:r>
              <a:rPr lang="ru-RU" b="1" dirty="0">
                <a:solidFill>
                  <a:srgbClr val="000000"/>
                </a:solidFill>
                <a:latin typeface="Arial" charset="0"/>
                <a:cs typeface="Arial" charset="0"/>
              </a:rPr>
              <a:t>общие принципы познания и категориальный строй науки в целом. Методологические функции выполняет вся система философского знания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9" y="3088188"/>
            <a:ext cx="8429684" cy="7848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Arial" charset="0"/>
                <a:cs typeface="Arial" charset="0"/>
              </a:rPr>
              <a:t>Общенаучный - </a:t>
            </a:r>
            <a:r>
              <a:rPr lang="ru-RU" b="1" dirty="0">
                <a:solidFill>
                  <a:srgbClr val="000000"/>
                </a:solidFill>
                <a:latin typeface="Arial" charset="0"/>
                <a:cs typeface="Arial" charset="0"/>
              </a:rPr>
              <a:t>представляет собой теоретические концепции, применяемые ко всем или к большинству научных дисциплин</a:t>
            </a:r>
            <a:r>
              <a:rPr lang="ru-RU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9" y="4071943"/>
            <a:ext cx="8429684" cy="7617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Arial" charset="0"/>
                <a:cs typeface="Arial" charset="0"/>
              </a:rPr>
              <a:t>Конкретно-научный - </a:t>
            </a:r>
            <a:r>
              <a:rPr lang="ru-RU" b="1" dirty="0">
                <a:solidFill>
                  <a:srgbClr val="000000"/>
                </a:solidFill>
                <a:latin typeface="Arial" charset="0"/>
                <a:cs typeface="Arial" charset="0"/>
              </a:rPr>
              <a:t>совокупность методов, принципов исследования и процедур, применяемых в той или иной дисциплине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9" y="5165232"/>
            <a:ext cx="8429684" cy="12926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Arial" charset="0"/>
                <a:cs typeface="Arial" charset="0"/>
              </a:rPr>
              <a:t>Технологический - </a:t>
            </a:r>
            <a:r>
              <a:rPr lang="ru-RU" b="1" dirty="0">
                <a:solidFill>
                  <a:srgbClr val="000000"/>
                </a:solidFill>
                <a:latin typeface="Arial" charset="0"/>
                <a:cs typeface="Arial" charset="0"/>
              </a:rPr>
              <a:t>составляют методика и техника исследования, т. е. набор процедур, обеспечивающих получение достоверного эмпирического материала и его первичную обработку, после которой он может включаться в массив научного знания</a:t>
            </a:r>
            <a:endParaRPr lang="ru-RU" sz="2000" dirty="0">
              <a:solidFill>
                <a:srgbClr val="00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454" y="373133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52445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01625"/>
            <a:ext cx="8352928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1" u="sng" dirty="0"/>
              <a:t>Общая </a:t>
            </a:r>
            <a:r>
              <a:rPr lang="ru-RU" sz="3200" b="1" u="sng" dirty="0" smtClean="0"/>
              <a:t>методология (философский уровень)</a:t>
            </a:r>
            <a:r>
              <a:rPr lang="ru-RU" sz="3200" b="1" dirty="0" smtClean="0"/>
              <a:t> </a:t>
            </a:r>
            <a:r>
              <a:rPr lang="ru-RU" sz="3200" b="1" dirty="0"/>
              <a:t>психолого-педагогического исследования</a:t>
            </a:r>
            <a:r>
              <a:rPr lang="ru-RU" sz="3200" dirty="0"/>
              <a:t> предполагает учет: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557339"/>
            <a:ext cx="8424936" cy="5300662"/>
          </a:xfrm>
        </p:spPr>
        <p:txBody>
          <a:bodyPr>
            <a:normAutofit/>
          </a:bodyPr>
          <a:lstStyle/>
          <a:p>
            <a:pPr marL="261938" indent="-261938" algn="just">
              <a:lnSpc>
                <a:spcPct val="80000"/>
              </a:lnSpc>
            </a:pPr>
            <a:r>
              <a:rPr lang="ru-RU" sz="2000" dirty="0"/>
              <a:t>основных положений, принципов и категорий материалистической диалектики;              </a:t>
            </a:r>
          </a:p>
          <a:p>
            <a:pPr marL="261938" indent="-261938" algn="just">
              <a:lnSpc>
                <a:spcPct val="80000"/>
              </a:lnSpc>
            </a:pPr>
            <a:r>
              <a:rPr lang="ru-RU" sz="2000" dirty="0"/>
              <a:t>закона единства и борьбы противоположностей, в соответствии с которым процесс обучения и воспитания людей является сложным, противоречивым и саморазвивающимся; </a:t>
            </a:r>
          </a:p>
          <a:p>
            <a:pPr marL="261938" indent="-261938" algn="just">
              <a:lnSpc>
                <a:spcPct val="80000"/>
              </a:lnSpc>
            </a:pPr>
            <a:r>
              <a:rPr lang="ru-RU" sz="2000" dirty="0"/>
              <a:t>закона перехода количественных изменений в качественные, согласно которому увеличение педагогических воздействий должно приводить к улучшению их качества;  </a:t>
            </a:r>
          </a:p>
          <a:p>
            <a:pPr marL="261938" indent="-261938" algn="just">
              <a:lnSpc>
                <a:spcPct val="80000"/>
              </a:lnSpc>
            </a:pPr>
            <a:r>
              <a:rPr lang="ru-RU" sz="2000" dirty="0"/>
              <a:t>закона отрицания </a:t>
            </a:r>
            <a:r>
              <a:rPr lang="ru-RU" sz="2000" dirty="0" err="1"/>
              <a:t>отрицания</a:t>
            </a:r>
            <a:r>
              <a:rPr lang="ru-RU" sz="2000" dirty="0"/>
              <a:t>, в соответствии с проявлением которого формирование в ходе обучения и воспитания положительных качеств, знаний, навыков и умений затрудняет функционирование отрицательных характеристик, если они свойственны человеку;</a:t>
            </a:r>
          </a:p>
          <a:p>
            <a:pPr marL="261938" indent="-261938" algn="just">
              <a:lnSpc>
                <a:spcPct val="80000"/>
              </a:lnSpc>
            </a:pPr>
            <a:r>
              <a:rPr lang="ru-RU" sz="2000" dirty="0"/>
              <a:t>представлений о зависимости педагогического процесса от социально-экономического и политического развития общества, культурных и этнических особенностей людей; </a:t>
            </a:r>
          </a:p>
          <a:p>
            <a:pPr marL="261938" indent="-261938" algn="just">
              <a:lnSpc>
                <a:spcPct val="80000"/>
              </a:lnSpc>
            </a:pPr>
            <a:r>
              <a:rPr lang="ru-RU" sz="2000" dirty="0"/>
              <a:t>представлений о зависимости педагогического процесса от уровня развития психолого-педагогической мысли, организации учебной и воспитательной работы в обществе и его образовательных учреждениях</a:t>
            </a:r>
            <a:r>
              <a:rPr lang="ru-RU" sz="2000" b="1" dirty="0"/>
              <a:t>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063303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497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357167"/>
            <a:ext cx="8258204" cy="5769000"/>
          </a:xfrm>
        </p:spPr>
        <p:txBody>
          <a:bodyPr>
            <a:normAutofit/>
          </a:bodyPr>
          <a:lstStyle/>
          <a:p>
            <a:pPr marL="0" indent="361950" algn="just">
              <a:lnSpc>
                <a:spcPct val="90000"/>
              </a:lnSpc>
              <a:buFontTx/>
              <a:buNone/>
            </a:pPr>
            <a:r>
              <a:rPr lang="ru-RU" sz="2400" dirty="0"/>
              <a:t>   </a:t>
            </a:r>
            <a:endParaRPr lang="ru-RU" sz="2400" dirty="0" smtClean="0"/>
          </a:p>
          <a:p>
            <a:pPr marL="0" indent="361950" algn="just">
              <a:lnSpc>
                <a:spcPct val="90000"/>
              </a:lnSpc>
              <a:buNone/>
            </a:pPr>
            <a:r>
              <a:rPr lang="ru-RU" sz="2400" b="1" i="1" dirty="0"/>
              <a:t>Общенаучная методология  </a:t>
            </a:r>
            <a:r>
              <a:rPr lang="ru-RU" sz="2400" i="1" dirty="0"/>
              <a:t>- </a:t>
            </a:r>
            <a:r>
              <a:rPr lang="ru-RU" sz="2400" dirty="0"/>
              <a:t>системный подход, </a:t>
            </a:r>
            <a:r>
              <a:rPr lang="ru-RU" sz="2400" dirty="0" err="1"/>
              <a:t>деятельностный</a:t>
            </a:r>
            <a:r>
              <a:rPr lang="ru-RU" sz="2400" dirty="0"/>
              <a:t> подход, характеристика разных типов научных исследований, их этапы и элементы: гипотеза, объект и предмет </a:t>
            </a:r>
            <a:r>
              <a:rPr lang="ru-RU" sz="2400" i="1" dirty="0"/>
              <a:t>исследования, цель, задачи и т.д.</a:t>
            </a:r>
          </a:p>
          <a:p>
            <a:pPr marL="0" indent="361950" algn="just">
              <a:lnSpc>
                <a:spcPct val="90000"/>
              </a:lnSpc>
              <a:buFontTx/>
              <a:buNone/>
            </a:pPr>
            <a:endParaRPr lang="ru-RU" sz="2400" dirty="0" smtClean="0"/>
          </a:p>
          <a:p>
            <a:pPr marL="0" indent="361950" algn="just">
              <a:lnSpc>
                <a:spcPct val="90000"/>
              </a:lnSpc>
              <a:buFontTx/>
              <a:buNone/>
            </a:pPr>
            <a:r>
              <a:rPr lang="ru-RU" sz="2400" dirty="0" smtClean="0"/>
              <a:t>Под </a:t>
            </a:r>
            <a:r>
              <a:rPr lang="ru-RU" sz="2400" b="1" dirty="0" smtClean="0"/>
              <a:t>конкретно-научной </a:t>
            </a:r>
            <a:r>
              <a:rPr lang="ru-RU" sz="2400" b="1" dirty="0"/>
              <a:t>методологией </a:t>
            </a:r>
            <a:r>
              <a:rPr lang="ru-RU" sz="2400" dirty="0"/>
              <a:t>понимается методология </a:t>
            </a:r>
            <a:r>
              <a:rPr lang="ru-RU" sz="2400" dirty="0" smtClean="0"/>
              <a:t>педагогики или психологии. </a:t>
            </a:r>
            <a:r>
              <a:rPr lang="ru-RU" sz="2400" dirty="0"/>
              <a:t>Это могут быть какие-то теории (теория развивающего обучения, теория формального </a:t>
            </a:r>
            <a:r>
              <a:rPr lang="ru-RU" sz="2400" dirty="0" smtClean="0"/>
              <a:t>образования, теории личности </a:t>
            </a:r>
            <a:r>
              <a:rPr lang="ru-RU" sz="2400" dirty="0"/>
              <a:t>и т.д.), концепции (концепция проблемного обучения, политехнического образования и т.д.), исследовательский подход (системный, целостный, комплексный, личностно-</a:t>
            </a:r>
            <a:r>
              <a:rPr lang="ru-RU" sz="2400" dirty="0" err="1"/>
              <a:t>деятельностный</a:t>
            </a:r>
            <a:r>
              <a:rPr lang="ru-RU" sz="2400" dirty="0"/>
              <a:t>, культурологический и т.д</a:t>
            </a:r>
            <a:r>
              <a:rPr lang="ru-RU" sz="2400" dirty="0" smtClean="0"/>
              <a:t>.), </a:t>
            </a:r>
            <a:r>
              <a:rPr lang="ru-RU" sz="2400" dirty="0" smtClean="0">
                <a:latin typeface="+mj-lt"/>
                <a:cs typeface="Times New Roman" pitchFamily="18" charset="0"/>
              </a:rPr>
              <a:t>методы психолого-педагогического исследования и др.</a:t>
            </a:r>
            <a:endParaRPr lang="ru-RU" sz="2400" dirty="0">
              <a:latin typeface="+mj-lt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949280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854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1" y="3"/>
            <a:ext cx="8532442" cy="1444625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Конкретно-научная методология</a:t>
            </a:r>
            <a:r>
              <a:rPr lang="ru-RU" sz="3200" dirty="0" smtClean="0"/>
              <a:t> </a:t>
            </a:r>
            <a:r>
              <a:rPr lang="ru-RU" sz="3200" b="1" dirty="0"/>
              <a:t>психолого-педагогического исследования</a:t>
            </a:r>
            <a:r>
              <a:rPr lang="ru-RU" sz="3200" dirty="0"/>
              <a:t> предполагает учет: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3569" y="1827215"/>
            <a:ext cx="8136906" cy="5030787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400" dirty="0">
                <a:latin typeface="Arial" charset="0"/>
              </a:rPr>
              <a:t>устойчивых представлений о сознании и психике человека и возможностях педагогического воздействия на него (</a:t>
            </a:r>
            <a:r>
              <a:rPr lang="ru-RU" sz="2400" dirty="0">
                <a:solidFill>
                  <a:srgbClr val="0070C0"/>
                </a:solidFill>
                <a:latin typeface="Arial" charset="0"/>
              </a:rPr>
              <a:t>принципы психологии: детерминизма, единства сознания и деятельности, единства внешних воздействий и внутренних условий, развития, личностно-социально-</a:t>
            </a:r>
            <a:r>
              <a:rPr lang="ru-RU" sz="2400" dirty="0" err="1">
                <a:solidFill>
                  <a:srgbClr val="0070C0"/>
                </a:solidFill>
                <a:latin typeface="Arial" charset="0"/>
              </a:rPr>
              <a:t>деятельностного</a:t>
            </a:r>
            <a:r>
              <a:rPr lang="ru-RU" sz="2400" dirty="0">
                <a:solidFill>
                  <a:srgbClr val="0070C0"/>
                </a:solidFill>
                <a:latin typeface="Arial" charset="0"/>
              </a:rPr>
              <a:t> подхода</a:t>
            </a:r>
            <a:r>
              <a:rPr lang="ru-RU" sz="2400" dirty="0">
                <a:latin typeface="Arial" charset="0"/>
              </a:rPr>
              <a:t>); </a:t>
            </a:r>
          </a:p>
          <a:p>
            <a:pPr algn="just">
              <a:lnSpc>
                <a:spcPct val="90000"/>
              </a:lnSpc>
            </a:pPr>
            <a:r>
              <a:rPr lang="ru-RU" sz="2400" dirty="0">
                <a:latin typeface="Arial" charset="0"/>
              </a:rPr>
              <a:t>особенностей развития личности в обществе и группе (коллективе) в процессе общественно-полезной деятельности; </a:t>
            </a:r>
          </a:p>
          <a:p>
            <a:pPr algn="just">
              <a:lnSpc>
                <a:spcPct val="90000"/>
              </a:lnSpc>
            </a:pPr>
            <a:r>
              <a:rPr lang="ru-RU" sz="2400" dirty="0">
                <a:latin typeface="Arial" charset="0"/>
              </a:rPr>
              <a:t>единства воспитания и самовоспитания личности.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832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9"/>
            <a:ext cx="8291264" cy="5073427"/>
          </a:xfrm>
        </p:spPr>
        <p:txBody>
          <a:bodyPr/>
          <a:lstStyle/>
          <a:p>
            <a:pPr marL="0" indent="449263" algn="just">
              <a:buNone/>
            </a:pPr>
            <a:r>
              <a:rPr lang="ru-RU" sz="3600" b="1" dirty="0">
                <a:solidFill>
                  <a:srgbClr val="FF0000"/>
                </a:solidFill>
              </a:rPr>
              <a:t>В педагогике методологию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/>
              <a:t>определяют как учение о принципах, методах, формах и процедурах познания и преобразования педагогической </a:t>
            </a:r>
            <a:r>
              <a:rPr lang="ru-RU" sz="3600" dirty="0" smtClean="0"/>
              <a:t>действительности.</a:t>
            </a:r>
            <a:endParaRPr lang="ru-RU" sz="3600" dirty="0"/>
          </a:p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4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sz="3200" b="1" dirty="0" smtClean="0"/>
              <a:t>ОБЪЕКТ И ПРЕДМЕТ ПЕДАГОГИЧЕСКОГО ИССЛЕДОВАНИЯ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2057403"/>
            <a:ext cx="4038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b="1" dirty="0" smtClean="0"/>
              <a:t>ОБЪЕКТ</a:t>
            </a:r>
          </a:p>
          <a:p>
            <a:pPr eaLnBrk="1" hangingPunct="1">
              <a:buFont typeface="Wingdings" pitchFamily="2" charset="2"/>
              <a:buNone/>
            </a:pPr>
            <a:endParaRPr lang="ru-RU" sz="2400" b="1" dirty="0" smtClean="0"/>
          </a:p>
          <a:p>
            <a:pPr eaLnBrk="1" hangingPunct="1">
              <a:buFontTx/>
              <a:buChar char="-"/>
            </a:pPr>
            <a:r>
              <a:rPr lang="ru-RU" sz="2400" b="1" dirty="0" smtClean="0"/>
              <a:t>Педагогические системы</a:t>
            </a:r>
          </a:p>
          <a:p>
            <a:pPr eaLnBrk="1" hangingPunct="1">
              <a:buFontTx/>
              <a:buChar char="-"/>
            </a:pPr>
            <a:r>
              <a:rPr lang="ru-RU" sz="2400" b="1" dirty="0" smtClean="0"/>
              <a:t>Педагогические явления</a:t>
            </a:r>
          </a:p>
          <a:p>
            <a:pPr eaLnBrk="1" hangingPunct="1">
              <a:buFontTx/>
              <a:buChar char="-"/>
            </a:pPr>
            <a:r>
              <a:rPr lang="ru-RU" sz="2400" b="1" dirty="0" smtClean="0"/>
              <a:t>Педагогические процессы</a:t>
            </a:r>
          </a:p>
          <a:p>
            <a:pPr eaLnBrk="1" hangingPunct="1">
              <a:buFont typeface="Wingdings" pitchFamily="2" charset="2"/>
              <a:buNone/>
            </a:pPr>
            <a:endParaRPr lang="ru-RU" sz="2400" b="1" dirty="0" smtClean="0"/>
          </a:p>
        </p:txBody>
      </p:sp>
      <p:sp>
        <p:nvSpPr>
          <p:cNvPr id="717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572000" y="2057403"/>
            <a:ext cx="4038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200" b="1" dirty="0" smtClean="0"/>
              <a:t>ПРЕДМЕТ</a:t>
            </a:r>
          </a:p>
          <a:p>
            <a:pPr marL="85725" indent="-85725" algn="just" eaLnBrk="1" hangingPunct="1">
              <a:buFont typeface="Wingdings" pitchFamily="2" charset="2"/>
              <a:buNone/>
            </a:pPr>
            <a:r>
              <a:rPr lang="ru-RU" sz="2400" b="1" dirty="0" smtClean="0"/>
              <a:t>		Совокупность элементов, связей, отношений в конкретной области педагогического объекта, в которой выделяется проблема, требующая решения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94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5"/>
            <a:ext cx="8219256" cy="5361460"/>
          </a:xfrm>
        </p:spPr>
        <p:txBody>
          <a:bodyPr>
            <a:normAutofit/>
          </a:bodyPr>
          <a:lstStyle/>
          <a:p>
            <a:pPr marL="0" indent="363538" algn="just">
              <a:buNone/>
            </a:pPr>
            <a:r>
              <a:rPr lang="ru-RU" b="1" dirty="0">
                <a:solidFill>
                  <a:srgbClr val="C00000"/>
                </a:solidFill>
              </a:rPr>
              <a:t>Методология психологии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– система знаний, описывающая и обосновывающая применяемые в психологии методы научного исследования, позволяющие получать точные и достоверные знания о психических явлениях, а также понятийно-терминологический аппарат, с помощью которого строятся психологические теории, описывающие и объясняющие явления психики.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670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ru-RU" dirty="0"/>
              <a:t>Методологические проблемы психологии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idx="1"/>
          </p:nvPr>
        </p:nvSpPr>
        <p:spPr>
          <a:xfrm>
            <a:off x="899593" y="1773240"/>
            <a:ext cx="7848873" cy="4536082"/>
          </a:xfrm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400" dirty="0"/>
              <a:t>Проблема  отсутствия единой научной   парадигмы (кризис методологических основ, методологический дуализм).</a:t>
            </a:r>
          </a:p>
          <a:p>
            <a:pPr algn="just">
              <a:lnSpc>
                <a:spcPct val="90000"/>
              </a:lnSpc>
            </a:pPr>
            <a:r>
              <a:rPr lang="ru-RU" sz="2400" dirty="0"/>
              <a:t>Проблема соотношения физиологического  и психологического (психофизическая  проблема).</a:t>
            </a:r>
          </a:p>
          <a:p>
            <a:pPr algn="just">
              <a:lnSpc>
                <a:spcPct val="90000"/>
              </a:lnSpc>
            </a:pPr>
            <a:r>
              <a:rPr lang="ru-RU" sz="2400" dirty="0"/>
              <a:t>Проблема   соотношения   биологического  и социального (проблема индивид-личность).</a:t>
            </a:r>
          </a:p>
          <a:p>
            <a:pPr algn="just">
              <a:lnSpc>
                <a:spcPct val="90000"/>
              </a:lnSpc>
            </a:pPr>
            <a:r>
              <a:rPr lang="ru-RU" sz="2400" dirty="0"/>
              <a:t>Проблема внутреннего и внешнего (объективно наблюдаемого и субъективно познаваемого).</a:t>
            </a:r>
          </a:p>
          <a:p>
            <a:pPr>
              <a:lnSpc>
                <a:spcPct val="90000"/>
              </a:lnSpc>
            </a:pP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104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Методологические </a:t>
            </a:r>
            <a:r>
              <a:rPr lang="ru-RU" dirty="0" smtClean="0">
                <a:solidFill>
                  <a:schemeClr val="accent1"/>
                </a:solidFill>
              </a:rPr>
              <a:t>основы психологии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03460" name="AutoShape 4"/>
          <p:cNvSpPr>
            <a:spLocks noChangeArrowheads="1"/>
          </p:cNvSpPr>
          <p:nvPr/>
        </p:nvSpPr>
        <p:spPr bwMode="auto">
          <a:xfrm>
            <a:off x="755653" y="3213102"/>
            <a:ext cx="576263" cy="9366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03461" name="Rectangle 5"/>
          <p:cNvSpPr>
            <a:spLocks noChangeArrowheads="1"/>
          </p:cNvSpPr>
          <p:nvPr/>
        </p:nvSpPr>
        <p:spPr bwMode="auto">
          <a:xfrm>
            <a:off x="1835153" y="1700808"/>
            <a:ext cx="6554787" cy="86459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Диалектико-материалистический подход к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пониманию окружающей действительности и психики</a:t>
            </a:r>
          </a:p>
        </p:txBody>
      </p:sp>
      <p:sp>
        <p:nvSpPr>
          <p:cNvPr id="403462" name="Rectangle 6"/>
          <p:cNvSpPr>
            <a:spLocks noChangeArrowheads="1"/>
          </p:cNvSpPr>
          <p:nvPr/>
        </p:nvSpPr>
        <p:spPr bwMode="auto">
          <a:xfrm>
            <a:off x="1835153" y="4437062"/>
            <a:ext cx="6481762" cy="5761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Понимание единства внешней (материальной) 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внутренней (психической) деятельности</a:t>
            </a:r>
          </a:p>
        </p:txBody>
      </p:sp>
      <p:sp>
        <p:nvSpPr>
          <p:cNvPr id="403463" name="Rectangle 7"/>
          <p:cNvSpPr>
            <a:spLocks noChangeArrowheads="1"/>
          </p:cNvSpPr>
          <p:nvPr/>
        </p:nvSpPr>
        <p:spPr bwMode="auto">
          <a:xfrm>
            <a:off x="1835153" y="5157789"/>
            <a:ext cx="648017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900" b="1" dirty="0">
                <a:solidFill>
                  <a:srgbClr val="000099"/>
                </a:solidFill>
              </a:rPr>
              <a:t>Осознание социальной обусловленности развития психики</a:t>
            </a:r>
          </a:p>
        </p:txBody>
      </p:sp>
      <p:sp>
        <p:nvSpPr>
          <p:cNvPr id="403464" name="Rectangle 8"/>
          <p:cNvSpPr>
            <a:spLocks noChangeArrowheads="1"/>
          </p:cNvSpPr>
          <p:nvPr/>
        </p:nvSpPr>
        <p:spPr bwMode="auto">
          <a:xfrm>
            <a:off x="1835153" y="2708921"/>
            <a:ext cx="6481762" cy="64864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0099"/>
                </a:solidFill>
              </a:rPr>
              <a:t>Представление о первичности материи и вторичности сознания</a:t>
            </a:r>
          </a:p>
        </p:txBody>
      </p:sp>
      <p:sp>
        <p:nvSpPr>
          <p:cNvPr id="403465" name="Rectangle 9"/>
          <p:cNvSpPr>
            <a:spLocks noChangeArrowheads="1"/>
          </p:cNvSpPr>
          <p:nvPr/>
        </p:nvSpPr>
        <p:spPr bwMode="auto">
          <a:xfrm>
            <a:off x="1835152" y="3573463"/>
            <a:ext cx="6481763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Представление о движущих силах развития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действительности и психики</a:t>
            </a:r>
          </a:p>
        </p:txBody>
      </p:sp>
      <p:sp>
        <p:nvSpPr>
          <p:cNvPr id="403466" name="AutoShape 10"/>
          <p:cNvSpPr>
            <a:spLocks noChangeArrowheads="1"/>
          </p:cNvSpPr>
          <p:nvPr/>
        </p:nvSpPr>
        <p:spPr bwMode="auto">
          <a:xfrm>
            <a:off x="1403351" y="2420938"/>
            <a:ext cx="215900" cy="3168650"/>
          </a:xfrm>
          <a:prstGeom prst="curvedRightArrow">
            <a:avLst>
              <a:gd name="adj1" fmla="val 293529"/>
              <a:gd name="adj2" fmla="val 58705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337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9"/>
            <a:ext cx="9144000" cy="795337"/>
          </a:xfrm>
        </p:spPr>
        <p:txBody>
          <a:bodyPr/>
          <a:lstStyle/>
          <a:p>
            <a:pPr algn="ctr"/>
            <a:r>
              <a:rPr lang="ru-RU" dirty="0"/>
              <a:t>Теоретические </a:t>
            </a:r>
            <a:r>
              <a:rPr lang="ru-RU" dirty="0" smtClean="0"/>
              <a:t>основы психологии</a:t>
            </a:r>
            <a:endParaRPr lang="ru-RU" dirty="0"/>
          </a:p>
        </p:txBody>
      </p:sp>
      <p:sp>
        <p:nvSpPr>
          <p:cNvPr id="406532" name="AutoShape 4"/>
          <p:cNvSpPr>
            <a:spLocks noChangeArrowheads="1"/>
          </p:cNvSpPr>
          <p:nvPr/>
        </p:nvSpPr>
        <p:spPr bwMode="auto">
          <a:xfrm>
            <a:off x="684213" y="3716341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06533" name="AutoShape 5"/>
          <p:cNvSpPr>
            <a:spLocks noChangeArrowheads="1"/>
          </p:cNvSpPr>
          <p:nvPr/>
        </p:nvSpPr>
        <p:spPr bwMode="auto">
          <a:xfrm>
            <a:off x="1835151" y="2636839"/>
            <a:ext cx="360363" cy="3168650"/>
          </a:xfrm>
          <a:prstGeom prst="curvedRightArrow">
            <a:avLst>
              <a:gd name="adj1" fmla="val 175859"/>
              <a:gd name="adj2" fmla="val 351718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06534" name="Rectangle 6"/>
          <p:cNvSpPr>
            <a:spLocks noChangeArrowheads="1"/>
          </p:cNvSpPr>
          <p:nvPr/>
        </p:nvSpPr>
        <p:spPr bwMode="auto">
          <a:xfrm>
            <a:off x="2411415" y="2708276"/>
            <a:ext cx="6264275" cy="698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>
                <a:solidFill>
                  <a:srgbClr val="000099"/>
                </a:solidFill>
              </a:rPr>
              <a:t>Представление о сознании как высшем этапе развития психики</a:t>
            </a:r>
          </a:p>
        </p:txBody>
      </p:sp>
      <p:sp>
        <p:nvSpPr>
          <p:cNvPr id="406535" name="Rectangle 7"/>
          <p:cNvSpPr>
            <a:spLocks noChangeArrowheads="1"/>
          </p:cNvSpPr>
          <p:nvPr/>
        </p:nvSpPr>
        <p:spPr bwMode="auto">
          <a:xfrm>
            <a:off x="2411415" y="3644900"/>
            <a:ext cx="626427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Представления о сущности проявления психики</a:t>
            </a:r>
          </a:p>
        </p:txBody>
      </p:sp>
      <p:sp>
        <p:nvSpPr>
          <p:cNvPr id="406536" name="Rectangle 8"/>
          <p:cNvSpPr>
            <a:spLocks noChangeArrowheads="1"/>
          </p:cNvSpPr>
          <p:nvPr/>
        </p:nvSpPr>
        <p:spPr bwMode="auto">
          <a:xfrm>
            <a:off x="2411415" y="5229228"/>
            <a:ext cx="626427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Представления о методах и методиках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изучения психических явлений</a:t>
            </a:r>
          </a:p>
        </p:txBody>
      </p:sp>
      <p:sp>
        <p:nvSpPr>
          <p:cNvPr id="406537" name="Rectangle 9"/>
          <p:cNvSpPr>
            <a:spLocks noChangeArrowheads="1"/>
          </p:cNvSpPr>
          <p:nvPr/>
        </p:nvSpPr>
        <p:spPr bwMode="auto">
          <a:xfrm>
            <a:off x="2411415" y="1916116"/>
            <a:ext cx="6264275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Представления о психике как функции головного мозга</a:t>
            </a:r>
          </a:p>
        </p:txBody>
      </p:sp>
      <p:sp>
        <p:nvSpPr>
          <p:cNvPr id="406538" name="Rectangle 10"/>
          <p:cNvSpPr>
            <a:spLocks noChangeArrowheads="1"/>
          </p:cNvSpPr>
          <p:nvPr/>
        </p:nvSpPr>
        <p:spPr bwMode="auto">
          <a:xfrm>
            <a:off x="2411415" y="4437063"/>
            <a:ext cx="626427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</a:rPr>
              <a:t>Понятие о методологии психологии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40" y="5949953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10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685800" y="195264"/>
            <a:ext cx="8229600" cy="140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3600" b="1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 </a:t>
            </a:r>
            <a:r>
              <a:rPr lang="ru-RU" sz="25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ЛОГИКА ВЫДЕЛЕНИЯ ПРИНЦИПОВ НАУЧНОГО ПОЗНАНИЯ</a:t>
            </a:r>
            <a:br>
              <a:rPr lang="ru-RU" sz="25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ru-RU" sz="25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 ОТНОШЕНИЯХ:  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226695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226695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1066800" y="1600200"/>
          <a:ext cx="7239000" cy="471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r:id="rId4" imgW="3952845" imgH="3155253" progId="Word.Picture.8">
                  <p:embed/>
                </p:oleObj>
              </mc:Choice>
              <mc:Fallback>
                <p:oleObj r:id="rId4" imgW="3952845" imgH="3155253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7239000" cy="471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2942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6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28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ПРИНЦИПЫ НАУЧНОГО ПОЗНАНИЯ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17764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6000">
              <a:solidFill>
                <a:srgbClr val="FFFFFF"/>
              </a:solidFill>
              <a:latin typeface="Tahoma" pitchFamily="34" charset="0"/>
            </a:endParaRP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533400" y="1192213"/>
          <a:ext cx="8335963" cy="538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Picture" r:id="rId4" imgW="1428061" imgH="1428061" progId="Word.Picture.8">
                  <p:embed/>
                </p:oleObj>
              </mc:Choice>
              <mc:Fallback>
                <p:oleObj name="Picture" r:id="rId4" imgW="1428061" imgH="1428061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192213"/>
                        <a:ext cx="8335963" cy="538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56225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5309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5" y="301627"/>
            <a:ext cx="7313612" cy="13271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9553" y="332656"/>
            <a:ext cx="8353624" cy="626499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 smtClean="0"/>
              <a:t>Общенаучные принципы психолого-педагогического исследования: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sz="3200" b="1" dirty="0"/>
          </a:p>
          <a:p>
            <a:pPr algn="just">
              <a:lnSpc>
                <a:spcPct val="90000"/>
              </a:lnSpc>
            </a:pPr>
            <a:r>
              <a:rPr lang="ru-RU" sz="2800" dirty="0">
                <a:latin typeface="Arial" charset="0"/>
              </a:rPr>
              <a:t>принцип объективности;</a:t>
            </a:r>
          </a:p>
          <a:p>
            <a:pPr algn="just">
              <a:lnSpc>
                <a:spcPct val="90000"/>
              </a:lnSpc>
            </a:pPr>
            <a:r>
              <a:rPr lang="ru-RU" sz="2800" dirty="0">
                <a:latin typeface="Arial" charset="0"/>
              </a:rPr>
              <a:t>генетический </a:t>
            </a:r>
            <a:r>
              <a:rPr lang="ru-RU" sz="2800" dirty="0" smtClean="0">
                <a:latin typeface="Arial" charset="0"/>
              </a:rPr>
              <a:t>принцип (принцип развития</a:t>
            </a:r>
            <a:r>
              <a:rPr lang="ru-RU" sz="2800" dirty="0" smtClean="0">
                <a:latin typeface="Arial" charset="0"/>
              </a:rPr>
              <a:t>);</a:t>
            </a:r>
            <a:endParaRPr lang="en-US" sz="2800" dirty="0" smtClean="0">
              <a:latin typeface="Arial" charset="0"/>
            </a:endParaRPr>
          </a:p>
          <a:p>
            <a:pPr algn="just">
              <a:lnSpc>
                <a:spcPct val="90000"/>
              </a:lnSpc>
            </a:pPr>
            <a:r>
              <a:rPr lang="ru-RU" sz="2800" dirty="0" smtClean="0">
                <a:latin typeface="Arial" charset="0"/>
              </a:rPr>
              <a:t>принцип </a:t>
            </a:r>
            <a:r>
              <a:rPr lang="ru-RU" sz="2800" dirty="0" smtClean="0">
                <a:latin typeface="Arial" charset="0"/>
              </a:rPr>
              <a:t>концептуального </a:t>
            </a:r>
            <a:r>
              <a:rPr lang="ru-RU" sz="2800" dirty="0">
                <a:latin typeface="Arial" charset="0"/>
              </a:rPr>
              <a:t>единства исследования</a:t>
            </a:r>
            <a:r>
              <a:rPr lang="ru-RU" sz="2800" dirty="0" smtClean="0">
                <a:latin typeface="Arial" charset="0"/>
              </a:rPr>
              <a:t>;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>
                <a:latin typeface="Arial" charset="0"/>
              </a:rPr>
              <a:t>принцип целостности;</a:t>
            </a:r>
            <a:endParaRPr lang="ru-RU" sz="2800" dirty="0">
              <a:latin typeface="Arial" charset="0"/>
            </a:endParaRPr>
          </a:p>
          <a:p>
            <a:pPr algn="just">
              <a:lnSpc>
                <a:spcPct val="90000"/>
              </a:lnSpc>
            </a:pPr>
            <a:r>
              <a:rPr lang="ru-RU" sz="2800" dirty="0">
                <a:latin typeface="Arial" charset="0"/>
              </a:rPr>
              <a:t>принцип единства теории и практики;</a:t>
            </a:r>
          </a:p>
          <a:p>
            <a:pPr algn="just">
              <a:lnSpc>
                <a:spcPct val="90000"/>
              </a:lnSpc>
            </a:pPr>
            <a:r>
              <a:rPr lang="ru-RU" sz="2800" dirty="0">
                <a:latin typeface="Arial" charset="0"/>
              </a:rPr>
              <a:t>принцип творческого, конкретно-исторического подхода к исследуемой проблеме;</a:t>
            </a:r>
          </a:p>
          <a:p>
            <a:pPr algn="just">
              <a:lnSpc>
                <a:spcPct val="90000"/>
              </a:lnSpc>
            </a:pPr>
            <a:r>
              <a:rPr lang="ru-RU" sz="2800" dirty="0">
                <a:latin typeface="Arial" charset="0"/>
              </a:rPr>
              <a:t>принцип всесторонности.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b="1" dirty="0">
              <a:latin typeface="Arial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893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Методологические подходы и принципы психолого-педагогического </a:t>
            </a:r>
            <a:r>
              <a:rPr lang="ru-RU" sz="3200" b="1" dirty="0"/>
              <a:t>исследования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628800"/>
            <a:ext cx="7928051" cy="5229200"/>
          </a:xfrm>
        </p:spPr>
        <p:txBody>
          <a:bodyPr/>
          <a:lstStyle/>
          <a:p>
            <a:r>
              <a:rPr lang="ru-RU" sz="2800" dirty="0" err="1"/>
              <a:t>Деятельностный</a:t>
            </a:r>
            <a:r>
              <a:rPr lang="ru-RU" sz="2800" dirty="0"/>
              <a:t>;</a:t>
            </a:r>
          </a:p>
          <a:p>
            <a:r>
              <a:rPr lang="ru-RU" sz="2800" dirty="0" smtClean="0"/>
              <a:t>Личностный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Полисубъектный</a:t>
            </a:r>
            <a:r>
              <a:rPr lang="ru-RU" sz="2800" dirty="0"/>
              <a:t>;</a:t>
            </a:r>
          </a:p>
          <a:p>
            <a:r>
              <a:rPr lang="ru-RU" sz="2800" dirty="0" smtClean="0"/>
              <a:t>Системный</a:t>
            </a:r>
            <a:r>
              <a:rPr lang="ru-RU" sz="2800" dirty="0"/>
              <a:t>;</a:t>
            </a:r>
          </a:p>
          <a:p>
            <a:r>
              <a:rPr lang="ru-RU" sz="2800" dirty="0" smtClean="0"/>
              <a:t>Культурологический</a:t>
            </a:r>
            <a:r>
              <a:rPr lang="ru-RU" sz="2800" dirty="0"/>
              <a:t>;</a:t>
            </a:r>
          </a:p>
          <a:p>
            <a:r>
              <a:rPr lang="ru-RU" sz="2800" dirty="0" err="1" smtClean="0"/>
              <a:t>Этнопедагогический</a:t>
            </a:r>
            <a:r>
              <a:rPr lang="ru-RU" sz="2800" dirty="0" smtClean="0"/>
              <a:t>;</a:t>
            </a:r>
            <a:endParaRPr lang="ru-RU" sz="2800" dirty="0"/>
          </a:p>
          <a:p>
            <a:r>
              <a:rPr lang="ru-RU" sz="2800" dirty="0" smtClean="0"/>
              <a:t>Антропологический;</a:t>
            </a:r>
          </a:p>
          <a:p>
            <a:r>
              <a:rPr lang="ru-RU" sz="2800" dirty="0" err="1" smtClean="0"/>
              <a:t>Компетентностный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9690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61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-1"/>
            <a:ext cx="8352928" cy="6393943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7000" b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8000" b="1" dirty="0" smtClean="0">
                <a:solidFill>
                  <a:schemeClr val="tx2"/>
                </a:solidFill>
                <a:latin typeface="Arial" charset="0"/>
              </a:rPr>
              <a:t>Вопросы для самоконтроля</a:t>
            </a: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7000" b="1" dirty="0">
              <a:solidFill>
                <a:schemeClr val="tx2"/>
              </a:solidFill>
              <a:latin typeface="Arial" charset="0"/>
            </a:endParaRP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такое наука? И чем она отличается от других видов деятельности?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Приведите примеры многоаспектности науки.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Перечислите общие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закономерности развития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науки.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Охарактеризуйте специфику научного знания.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Обоснуйте критерии научности знания.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Приведите примеры классификации научного знания.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Назовите основные формы организации научного знания.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такое методология?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предоставляет методология науки?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Приведите примеры по каждому уровню методологии.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Дайте определение понятия методологии педагогики и методологии психологии.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Охарактеризуйте основные методологические проблемы педагогики и психологии.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Обоснуйте принципы научного познания.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Сформулируйте и охарактеризуйте общие научные принципы психолого-педагогического исследования.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Назовите методологические подходы и принципы психолого-педагогического исследования. </a:t>
            </a:r>
          </a:p>
          <a:p>
            <a:pPr marL="0" indent="355600" algn="just">
              <a:lnSpc>
                <a:spcPct val="90000"/>
              </a:lnSpc>
              <a:buNone/>
            </a:pPr>
            <a:endParaRPr lang="ru-RU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just">
              <a:lnSpc>
                <a:spcPct val="90000"/>
              </a:lnSpc>
              <a:buNone/>
            </a:pPr>
            <a:endParaRPr lang="ru-RU" sz="2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420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-1"/>
            <a:ext cx="8352928" cy="639394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000" b="1" dirty="0" smtClean="0">
                <a:solidFill>
                  <a:schemeClr val="tx2"/>
                </a:solidFill>
                <a:latin typeface="Arial" charset="0"/>
              </a:rPr>
              <a:t>Основная литература</a:t>
            </a: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solidFill>
                <a:schemeClr val="tx2"/>
              </a:solidFill>
              <a:latin typeface="Arial" charset="0"/>
            </a:endParaRPr>
          </a:p>
          <a:p>
            <a:pPr lvl="0"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Крылова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М.А. Методология и методы психолого-педагогического исследования : основы теории и практики : учеб. пособие / М.А. Крылова. ? М. : РИОР : ИНФРА-М, 2017. ? 96 с. //http://znanium.com/bookread2.php?book=563742</a:t>
            </a:r>
          </a:p>
          <a:p>
            <a:pPr lvl="0" algn="just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Лебедев С.А. Методы научного познания : учеб. пособие / С.А. Лебедев. - М. : Альфа-М : ИНФРА-М, 2018. - 272 с. - (Магистратура). //http://znanium.com/bookread2.php?book=947748</a:t>
            </a:r>
          </a:p>
          <a:p>
            <a:pPr lvl="0" algn="just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Рузавин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Г.И. Методология научного познания: Учебное пособие для вузов /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Рузавин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Г.И. - М.:ЮНИТИ-ДАНА, 2015. - 287 с.//http://znanium.com/bookread2.php?book=881053</a:t>
            </a:r>
          </a:p>
          <a:p>
            <a:pPr algn="just"/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367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-1"/>
            <a:ext cx="8352928" cy="639394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11200" b="1" dirty="0" smtClean="0">
                <a:solidFill>
                  <a:schemeClr val="tx2"/>
                </a:solidFill>
                <a:latin typeface="Arial" charset="0"/>
              </a:rPr>
              <a:t>Дополнительная литература</a:t>
            </a: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solidFill>
                <a:schemeClr val="tx2"/>
              </a:solidFill>
              <a:latin typeface="Arial" charset="0"/>
            </a:endParaRPr>
          </a:p>
          <a:p>
            <a:pPr lvl="0" algn="just"/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Бусыгина Н.П. Методология качественных исследований в психологии: Учебное пособие / Н.П. Бусыгина. - М.: НИЦ Инфра-М, 2013. - 304 с.//http://znanium.com/bookread2.php?book=357385</a:t>
            </a:r>
          </a:p>
          <a:p>
            <a:pPr lvl="0" algn="just"/>
            <a:r>
              <a:rPr lang="ru-RU" sz="8800" dirty="0" err="1">
                <a:latin typeface="Arial" panose="020B0604020202020204" pitchFamily="34" charset="0"/>
                <a:cs typeface="Arial" panose="020B0604020202020204" pitchFamily="34" charset="0"/>
              </a:rPr>
              <a:t>Загвязинский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 В.И., </a:t>
            </a:r>
            <a:r>
              <a:rPr lang="ru-RU" sz="8800" dirty="0" err="1">
                <a:latin typeface="Arial" panose="020B0604020202020204" pitchFamily="34" charset="0"/>
                <a:cs typeface="Arial" panose="020B0604020202020204" pitchFamily="34" charset="0"/>
              </a:rPr>
              <a:t>Атаханов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 Р. Методология и методы психолого-педагогического  исследования. – М.: Издательский центр «Академия», 2005. – 208 с.  // http://scibook.net/psihologii-issledovanie/metodologiya-metodyi-psihologo.html</a:t>
            </a:r>
          </a:p>
          <a:p>
            <a:pPr lvl="0" algn="just"/>
            <a:r>
              <a:rPr lang="ru-RU" sz="8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Немов</a:t>
            </a:r>
            <a:r>
              <a:rPr lang="ru-RU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Р.С.</a:t>
            </a:r>
            <a:r>
              <a:rPr lang="ru-RU" sz="8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Психология. В 3 кн. - 4-е изд. - М.: </a:t>
            </a:r>
            <a:r>
              <a:rPr lang="ru-RU" sz="8800" dirty="0" err="1">
                <a:latin typeface="Arial" panose="020B0604020202020204" pitchFamily="34" charset="0"/>
                <a:cs typeface="Arial" panose="020B0604020202020204" pitchFamily="34" charset="0"/>
              </a:rPr>
              <a:t>Гуманит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. изд. центр ВЛАДОС, 2001. - Кн. 3: Психодиагностика. Введение в научное психо­логическое исследование с элементами математической стати­стики. - 640 с.// </a:t>
            </a:r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www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8800" dirty="0" err="1">
                <a:latin typeface="Arial" panose="020B0604020202020204" pitchFamily="34" charset="0"/>
                <a:cs typeface="Arial" panose="020B0604020202020204" pitchFamily="34" charset="0"/>
              </a:rPr>
              <a:t>gumer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8800" dirty="0" err="1">
                <a:latin typeface="Arial" panose="020B0604020202020204" pitchFamily="34" charset="0"/>
                <a:cs typeface="Arial" panose="020B0604020202020204" pitchFamily="34" charset="0"/>
              </a:rPr>
              <a:t>bibliotek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US" sz="8800" dirty="0" err="1">
                <a:latin typeface="Arial" panose="020B0604020202020204" pitchFamily="34" charset="0"/>
                <a:cs typeface="Arial" panose="020B0604020202020204" pitchFamily="34" charset="0"/>
              </a:rPr>
              <a:t>Buks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8800" dirty="0" err="1">
                <a:latin typeface="Arial" panose="020B0604020202020204" pitchFamily="34" charset="0"/>
                <a:cs typeface="Arial" panose="020B0604020202020204" pitchFamily="34" charset="0"/>
              </a:rPr>
              <a:t>Psihol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8800" dirty="0" err="1">
                <a:latin typeface="Arial" panose="020B0604020202020204" pitchFamily="34" charset="0"/>
                <a:cs typeface="Arial" panose="020B0604020202020204" pitchFamily="34" charset="0"/>
              </a:rPr>
              <a:t>nemov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3/</a:t>
            </a:r>
          </a:p>
          <a:p>
            <a:pPr lvl="0" algn="just"/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Новиков А.М., Новиков Д.А. Методология научного исследования. – М.: </a:t>
            </a:r>
            <a:r>
              <a:rPr lang="ru-RU" sz="8800" dirty="0" err="1">
                <a:latin typeface="Arial" panose="020B0604020202020204" pitchFamily="34" charset="0"/>
                <a:cs typeface="Arial" panose="020B0604020202020204" pitchFamily="34" charset="0"/>
              </a:rPr>
              <a:t>Либроком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, 2010. – 280 с.// </a:t>
            </a:r>
            <a:r>
              <a:rPr lang="ru-RU" sz="88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http://www.methodolog.ru/books/mni.pdf</a:t>
            </a:r>
            <a:endParaRPr lang="ru-RU" sz="8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Образцов </a:t>
            </a:r>
            <a:r>
              <a:rPr lang="ru-RU" sz="8800" dirty="0">
                <a:latin typeface="Arial" panose="020B0604020202020204" pitchFamily="34" charset="0"/>
                <a:cs typeface="Arial" panose="020B0604020202020204" pitchFamily="34" charset="0"/>
              </a:rPr>
              <a:t>П.И. Методы и методология психолого-педагогического исследования. – СПб.: Питер, 2004. -268 с.// </a:t>
            </a:r>
            <a:r>
              <a:rPr lang="ru-RU" sz="88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http://www.studmed.ru/obrazcov-pi-metody-i-metodologiya-psihologo-pedagogicheskogo-issledovaniya_f1ee6de6a4d.html</a:t>
            </a:r>
            <a:endParaRPr lang="ru-RU" sz="8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just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096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-1"/>
            <a:ext cx="8352928" cy="639394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tx2"/>
              </a:solidFill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solidFill>
                <a:schemeClr val="tx2"/>
              </a:solidFill>
              <a:latin typeface="Arial" charset="0"/>
            </a:endParaRPr>
          </a:p>
          <a:p>
            <a:pPr algn="just"/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 smtClean="0"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endParaRPr lang="ru-RU" sz="2600" b="1" dirty="0" smtClean="0">
              <a:latin typeface="Arial" charset="0"/>
            </a:endParaRPr>
          </a:p>
          <a:p>
            <a:pPr marL="0" indent="355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 dirty="0" smtClean="0">
                <a:latin typeface="Arial" charset="0"/>
              </a:rPr>
              <a:t>Спасибо за внимание!</a:t>
            </a:r>
            <a:endParaRPr lang="ru-RU" sz="2600" b="1" dirty="0">
              <a:latin typeface="Arial" charset="0"/>
            </a:endParaRPr>
          </a:p>
        </p:txBody>
      </p:sp>
      <p:pic>
        <p:nvPicPr>
          <p:cNvPr id="4" name="Picture 2" descr="C:\Users\EHamidullina\Desktop\26-11-2015_15-13-58\Логотип¦1\KFU_logo_ger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240" y="6035675"/>
            <a:ext cx="597425" cy="71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070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1318</Words>
  <Application>Microsoft Office PowerPoint</Application>
  <PresentationFormat>Экран (4:3)</PresentationFormat>
  <Paragraphs>153</Paragraphs>
  <Slides>30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1_Тема Office</vt:lpstr>
      <vt:lpstr>Тема Office</vt:lpstr>
      <vt:lpstr>Рисунок</vt:lpstr>
      <vt:lpstr>Picture</vt:lpstr>
      <vt:lpstr>Microsoft Word 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Общие закономерности развития науки</vt:lpstr>
      <vt:lpstr>Презентация PowerPoint</vt:lpstr>
      <vt:lpstr>Отличия научных знаний </vt:lpstr>
      <vt:lpstr>Презентация PowerPoint</vt:lpstr>
      <vt:lpstr>Презентация PowerPoint</vt:lpstr>
      <vt:lpstr>  </vt:lpstr>
      <vt:lpstr>      Методология - система принципов и способов организации, построения теоретической и практической деятельности, а также учение об этой системе.</vt:lpstr>
      <vt:lpstr>Презентация PowerPoint</vt:lpstr>
      <vt:lpstr>Уровни методологии (Э. Г. Юдин) :</vt:lpstr>
      <vt:lpstr>Общая методология (философский уровень) психолого-педагогического исследования предполагает учет:</vt:lpstr>
      <vt:lpstr>Презентация PowerPoint</vt:lpstr>
      <vt:lpstr>Конкретно-научная методология психолого-педагогического исследования предполагает учет:</vt:lpstr>
      <vt:lpstr>Презентация PowerPoint</vt:lpstr>
      <vt:lpstr>ОБЪЕКТ И ПРЕДМЕТ ПЕДАГОГИЧЕСКОГО ИССЛЕДОВАНИЯ</vt:lpstr>
      <vt:lpstr>Презентация PowerPoint</vt:lpstr>
      <vt:lpstr>Методологические проблемы психологии</vt:lpstr>
      <vt:lpstr>Методологические основы психологии</vt:lpstr>
      <vt:lpstr>Теоретические основы психологии</vt:lpstr>
      <vt:lpstr>Презентация PowerPoint</vt:lpstr>
      <vt:lpstr>Презентация PowerPoint</vt:lpstr>
      <vt:lpstr>  </vt:lpstr>
      <vt:lpstr>Методологические подходы и принципы психолого-педагогического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</dc:creator>
  <cp:lastModifiedBy>Max</cp:lastModifiedBy>
  <cp:revision>26</cp:revision>
  <dcterms:created xsi:type="dcterms:W3CDTF">2018-11-15T03:28:34Z</dcterms:created>
  <dcterms:modified xsi:type="dcterms:W3CDTF">2019-01-14T04:11:35Z</dcterms:modified>
</cp:coreProperties>
</file>