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4" y="1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2567392-0D60-448F-8F15-80CFDA8F1515}" type="datetimeFigureOut">
              <a:rPr lang="ru-RU" smtClean="0"/>
              <a:t>28.10.2018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1258396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567392-0D60-448F-8F15-80CFDA8F1515}" type="datetimeFigureOut">
              <a:rPr lang="ru-RU" smtClean="0"/>
              <a:t>28.10.2018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2407601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2567392-0D60-448F-8F15-80CFDA8F1515}" type="datetimeFigureOut">
              <a:rPr lang="ru-RU" smtClean="0"/>
              <a:t>28.10.2018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2336098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2567392-0D60-448F-8F15-80CFDA8F1515}" type="datetimeFigureOut">
              <a:rPr lang="ru-RU" smtClean="0"/>
              <a:t>28.10.2018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1381252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2567392-0D60-448F-8F15-80CFDA8F1515}" type="datetimeFigureOut">
              <a:rPr lang="ru-RU" smtClean="0"/>
              <a:t>28.10.2018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3835630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2567392-0D60-448F-8F15-80CFDA8F1515}" type="datetimeFigureOut">
              <a:rPr lang="ru-RU" smtClean="0"/>
              <a:t>28.10.2018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298997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2567392-0D60-448F-8F15-80CFDA8F1515}" type="datetimeFigureOut">
              <a:rPr lang="ru-RU" smtClean="0"/>
              <a:t>28.10.2018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1259796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2567392-0D60-448F-8F15-80CFDA8F1515}" type="datetimeFigureOut">
              <a:rPr lang="ru-RU" smtClean="0"/>
              <a:t>28.10.2018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898496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2567392-0D60-448F-8F15-80CFDA8F1515}" type="datetimeFigureOut">
              <a:rPr lang="ru-RU" smtClean="0"/>
              <a:t>28.10.2018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1491656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567392-0D60-448F-8F15-80CFDA8F1515}" type="datetimeFigureOut">
              <a:rPr lang="ru-RU" smtClean="0"/>
              <a:t>28.10.2018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606030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567392-0D60-448F-8F15-80CFDA8F1515}" type="datetimeFigureOut">
              <a:rPr lang="ru-RU" smtClean="0"/>
              <a:t>28.10.2018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851B81-E0D6-47D6-939C-A98DB05E3651}" type="slidenum">
              <a:rPr lang="ru-RU" smtClean="0"/>
              <a:t>‹#›</a:t>
            </a:fld>
            <a:endParaRPr lang="ru-RU"/>
          </a:p>
        </p:txBody>
      </p:sp>
    </p:spTree>
    <p:extLst>
      <p:ext uri="{BB962C8B-B14F-4D97-AF65-F5344CB8AC3E}">
        <p14:creationId xmlns:p14="http://schemas.microsoft.com/office/powerpoint/2010/main" val="2028554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567392-0D60-448F-8F15-80CFDA8F1515}" type="datetimeFigureOut">
              <a:rPr lang="ru-RU" smtClean="0"/>
              <a:t>28.10.2018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851B81-E0D6-47D6-939C-A98DB05E3651}" type="slidenum">
              <a:rPr lang="ru-RU" smtClean="0"/>
              <a:t>‹#›</a:t>
            </a:fld>
            <a:endParaRPr lang="ru-RU"/>
          </a:p>
        </p:txBody>
      </p:sp>
    </p:spTree>
    <p:extLst>
      <p:ext uri="{BB962C8B-B14F-4D97-AF65-F5344CB8AC3E}">
        <p14:creationId xmlns:p14="http://schemas.microsoft.com/office/powerpoint/2010/main" val="2318358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Алгоритмы </a:t>
            </a:r>
            <a:r>
              <a:rPr lang="ru-RU" dirty="0" err="1" smtClean="0"/>
              <a:t>Крускаля</a:t>
            </a:r>
            <a:r>
              <a:rPr lang="ru-RU" dirty="0" smtClean="0"/>
              <a:t> и Прима</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005490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6285"/>
          </a:xfrm>
        </p:spPr>
        <p:txBody>
          <a:bodyPr>
            <a:normAutofit fontScale="90000"/>
          </a:bodyPr>
          <a:lstStyle/>
          <a:p>
            <a:r>
              <a:rPr lang="ru-RU" dirty="0"/>
              <a:t>Определение </a:t>
            </a:r>
            <a:r>
              <a:rPr lang="ru-RU" dirty="0" err="1"/>
              <a:t>остовных</a:t>
            </a:r>
            <a:r>
              <a:rPr lang="ru-RU" dirty="0"/>
              <a:t> деревьев</a:t>
            </a:r>
          </a:p>
        </p:txBody>
      </p:sp>
      <p:sp>
        <p:nvSpPr>
          <p:cNvPr id="3" name="Объект 2"/>
          <p:cNvSpPr>
            <a:spLocks noGrp="1"/>
          </p:cNvSpPr>
          <p:nvPr>
            <p:ph idx="1"/>
          </p:nvPr>
        </p:nvSpPr>
        <p:spPr>
          <a:xfrm>
            <a:off x="838200" y="945397"/>
            <a:ext cx="10515600" cy="5231566"/>
          </a:xfrm>
        </p:spPr>
        <p:txBody>
          <a:bodyPr/>
          <a:lstStyle/>
          <a:p>
            <a:r>
              <a:rPr lang="ru-RU" dirty="0" err="1" smtClean="0"/>
              <a:t>Остовным</a:t>
            </a:r>
            <a:r>
              <a:rPr lang="ru-RU" dirty="0" smtClean="0"/>
              <a:t> деревом (скелетом) неориентированного графа называется его подграф, не имеющий циклов и содержащий все вершины исходного графа. Так, например, для нагруженного графа, изображенного на рис а, скелетами являются все его подграфы, изображенные на рис.  б.</a:t>
            </a:r>
            <a:endParaRPr lang="ru-RU" dirty="0"/>
          </a:p>
        </p:txBody>
      </p:sp>
    </p:spTree>
    <p:extLst>
      <p:ext uri="{BB962C8B-B14F-4D97-AF65-F5344CB8AC3E}">
        <p14:creationId xmlns:p14="http://schemas.microsoft.com/office/powerpoint/2010/main" val="2946532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pic>
        <p:nvPicPr>
          <p:cNvPr id="6" name="Объект 5"/>
          <p:cNvPicPr>
            <a:picLocks noGrp="1" noChangeAspect="1"/>
          </p:cNvPicPr>
          <p:nvPr>
            <p:ph idx="1"/>
          </p:nvPr>
        </p:nvPicPr>
        <p:blipFill>
          <a:blip r:embed="rId2"/>
          <a:stretch>
            <a:fillRect/>
          </a:stretch>
        </p:blipFill>
        <p:spPr>
          <a:xfrm>
            <a:off x="2386738" y="754452"/>
            <a:ext cx="7485681" cy="5255904"/>
          </a:xfrm>
          <a:prstGeom prst="rect">
            <a:avLst/>
          </a:prstGeom>
        </p:spPr>
      </p:pic>
    </p:spTree>
    <p:extLst>
      <p:ext uri="{BB962C8B-B14F-4D97-AF65-F5344CB8AC3E}">
        <p14:creationId xmlns:p14="http://schemas.microsoft.com/office/powerpoint/2010/main" val="3705427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906292" y="1859798"/>
            <a:ext cx="8113637" cy="3197096"/>
          </a:xfrm>
          <a:prstGeom prst="rect">
            <a:avLst/>
          </a:prstGeom>
        </p:spPr>
      </p:pic>
    </p:spTree>
    <p:extLst>
      <p:ext uri="{BB962C8B-B14F-4D97-AF65-F5344CB8AC3E}">
        <p14:creationId xmlns:p14="http://schemas.microsoft.com/office/powerpoint/2010/main" val="1176046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normAutofit fontScale="92500" lnSpcReduction="10000"/>
          </a:bodyPr>
          <a:lstStyle/>
          <a:p>
            <a:r>
              <a:rPr lang="ru-RU" dirty="0" smtClean="0"/>
              <a:t>Строго говоря, то, что изображено на рис. б, не является деревом, поэтому следовало бы говорить не об </a:t>
            </a:r>
            <a:r>
              <a:rPr lang="ru-RU" dirty="0" err="1" smtClean="0"/>
              <a:t>остовном</a:t>
            </a:r>
            <a:r>
              <a:rPr lang="ru-RU" dirty="0" smtClean="0"/>
              <a:t> дереве, а, скорее, об </a:t>
            </a:r>
            <a:r>
              <a:rPr lang="ru-RU" dirty="0" err="1" smtClean="0"/>
              <a:t>остовном</a:t>
            </a:r>
            <a:r>
              <a:rPr lang="ru-RU" dirty="0" smtClean="0"/>
              <a:t> лесе. Тем не менее в дальнейшем мы не будем уточнять, идет ли речь об одном или нескольких деревьях, представляющих остов графа.</a:t>
            </a:r>
          </a:p>
          <a:p>
            <a:r>
              <a:rPr lang="ru-RU" dirty="0" smtClean="0"/>
              <a:t>Варианты скелетов исходного графа, изображенные на рис. б, имеют различный суммарный вес ребер графа. В первом варианте сумма весов ребер скелета равна 15, во втором варианте— 27, и в третьем варианте— 19. В разных ситуациях бывает необходимо найти </a:t>
            </a:r>
            <a:r>
              <a:rPr lang="ru-RU" dirty="0" err="1" smtClean="0"/>
              <a:t>остовное</a:t>
            </a:r>
            <a:r>
              <a:rPr lang="ru-RU" dirty="0" smtClean="0"/>
              <a:t> дерево с максимальным или минимальным общим весом ребер. Так первое поддерево имеет минимальный суммарный вес из всех возможных поддеревьев. Второе поддерево — максимальный. Поставим задачу найти минимальное </a:t>
            </a:r>
            <a:r>
              <a:rPr lang="ru-RU" dirty="0" err="1" smtClean="0"/>
              <a:t>остовное</a:t>
            </a:r>
            <a:r>
              <a:rPr lang="ru-RU" dirty="0" smtClean="0"/>
              <a:t> дерево (т. е. </a:t>
            </a:r>
            <a:r>
              <a:rPr lang="ru-RU" dirty="0" err="1" smtClean="0"/>
              <a:t>остовное</a:t>
            </a:r>
            <a:r>
              <a:rPr lang="ru-RU" dirty="0" smtClean="0"/>
              <a:t> дерево минимального суммарного веса ребер) для заданного неориентированного графа. Разумеется, поиск максимального </a:t>
            </a:r>
            <a:r>
              <a:rPr lang="ru-RU" dirty="0" err="1" smtClean="0"/>
              <a:t>остовного</a:t>
            </a:r>
            <a:r>
              <a:rPr lang="ru-RU" dirty="0" smtClean="0"/>
              <a:t> дерева будет производиться по точно такому же алгоритму.</a:t>
            </a:r>
          </a:p>
          <a:p>
            <a:endParaRPr lang="ru-RU" dirty="0"/>
          </a:p>
        </p:txBody>
      </p:sp>
    </p:spTree>
    <p:extLst>
      <p:ext uri="{BB962C8B-B14F-4D97-AF65-F5344CB8AC3E}">
        <p14:creationId xmlns:p14="http://schemas.microsoft.com/office/powerpoint/2010/main" val="4105597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ru-RU" dirty="0" smtClean="0"/>
              <a:t>Первый из предлагаемых алгоритмов принадлежит классу так называемых жадных алгоритмов. Этот алгоритм пытается найти решение поставленной задачи в лоб, стараясь найти минимальное </a:t>
            </a:r>
            <a:r>
              <a:rPr lang="ru-RU" dirty="0" err="1" smtClean="0"/>
              <a:t>остовное</a:t>
            </a:r>
            <a:r>
              <a:rPr lang="ru-RU" dirty="0" smtClean="0"/>
              <a:t> дерево последовательным отбором ребер с минимальным весом, следя за тем, чтобы получающийся граф не имел циклов. Разумеется, для этого необходимо сначала отсортировать все ребра графа по возрастанию их весов. Лучше всего, если граф с самого начала представлен списком ребер, в этом случае сортировка будет наиболее естественной. Но даже и в других случаях сортировка ребер графа по весу занимает не слишком много времени — в худшем случае </a:t>
            </a:r>
            <a:r>
              <a:rPr lang="ru-RU" dirty="0" err="1" smtClean="0"/>
              <a:t>Мх</a:t>
            </a:r>
            <a:r>
              <a:rPr lang="ru-RU" dirty="0" smtClean="0"/>
              <a:t> log</a:t>
            </a:r>
            <a:r>
              <a:rPr lang="ru-RU" baseline="-25000" dirty="0" smtClean="0"/>
              <a:t>2</a:t>
            </a:r>
            <a:r>
              <a:rPr lang="ru-RU" dirty="0" smtClean="0"/>
              <a:t>М, где М— количество ребер графа.</a:t>
            </a:r>
            <a:endParaRPr lang="ru-RU" dirty="0"/>
          </a:p>
        </p:txBody>
      </p:sp>
    </p:spTree>
    <p:extLst>
      <p:ext uri="{BB962C8B-B14F-4D97-AF65-F5344CB8AC3E}">
        <p14:creationId xmlns:p14="http://schemas.microsoft.com/office/powerpoint/2010/main" val="912875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lstStyle/>
          <a:p>
            <a:r>
              <a:rPr lang="ru-RU" dirty="0" smtClean="0"/>
              <a:t>Подходящим способом сортировки ребер будет организация списка ребер в виде пирамиды — в этом случае сортировку можно совместить во времени с основной работой алгоритма. После того как ребра будут выстроены в упорядоченный список или в пирамиду, жадный алгоритм выбирает ребра по очереди, начиная с ребер с наименьшим весом, и пытается включить каждое очередное ребро в строящееся дерево. Очередное ребро не удается включить в дерево, если оно замыкает какой-либо цикл в графе. Проверить этот факт можно, если удастся выяснить, принадлежат ли оба конца очередного ребра уже построенной части </a:t>
            </a:r>
            <a:r>
              <a:rPr lang="ru-RU" dirty="0" err="1" smtClean="0"/>
              <a:t>остовного</a:t>
            </a:r>
            <a:r>
              <a:rPr lang="ru-RU" dirty="0" smtClean="0"/>
              <a:t> дерева. Отсюда следует следующий алгоритм, называемый также алгоритмом </a:t>
            </a:r>
            <a:r>
              <a:rPr lang="ru-RU" dirty="0" err="1" smtClean="0"/>
              <a:t>Крускала</a:t>
            </a:r>
            <a:r>
              <a:rPr lang="ru-RU" dirty="0" smtClean="0"/>
              <a:t> (J. В. </a:t>
            </a:r>
            <a:r>
              <a:rPr lang="ru-RU" dirty="0" err="1" smtClean="0"/>
              <a:t>Kruskal</a:t>
            </a:r>
            <a:r>
              <a:rPr lang="ru-RU" dirty="0" smtClean="0"/>
              <a:t>) </a:t>
            </a:r>
            <a:endParaRPr lang="ru-RU" dirty="0"/>
          </a:p>
        </p:txBody>
      </p:sp>
    </p:spTree>
    <p:extLst>
      <p:ext uri="{BB962C8B-B14F-4D97-AF65-F5344CB8AC3E}">
        <p14:creationId xmlns:p14="http://schemas.microsoft.com/office/powerpoint/2010/main" val="3501917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7316"/>
          </a:xfrm>
        </p:spPr>
        <p:txBody>
          <a:bodyPr>
            <a:normAutofit fontScale="90000"/>
          </a:bodyPr>
          <a:lstStyle/>
          <a:p>
            <a:endParaRPr lang="ru-RU" dirty="0"/>
          </a:p>
        </p:txBody>
      </p:sp>
      <p:sp>
        <p:nvSpPr>
          <p:cNvPr id="3" name="Объект 2"/>
          <p:cNvSpPr>
            <a:spLocks noGrp="1"/>
          </p:cNvSpPr>
          <p:nvPr>
            <p:ph idx="1"/>
          </p:nvPr>
        </p:nvSpPr>
        <p:spPr>
          <a:xfrm>
            <a:off x="838200" y="728420"/>
            <a:ext cx="10515600" cy="5448543"/>
          </a:xfrm>
        </p:spPr>
        <p:txBody>
          <a:bodyPr>
            <a:normAutofit fontScale="92500" lnSpcReduction="10000"/>
          </a:bodyPr>
          <a:lstStyle/>
          <a:p>
            <a:pPr marL="0" indent="0">
              <a:buNone/>
            </a:pPr>
            <a:r>
              <a:rPr lang="ru-RU" dirty="0" smtClean="0"/>
              <a:t>После сортировки ребер по весу строящееся </a:t>
            </a:r>
            <a:r>
              <a:rPr lang="ru-RU" dirty="0" err="1" smtClean="0"/>
              <a:t>остовное</a:t>
            </a:r>
            <a:r>
              <a:rPr lang="ru-RU" dirty="0" smtClean="0"/>
              <a:t> дерево организуется в виде отдельных фрагментов этого дерева, в которые в каждый момент времени включены все вершины графа. В начале работы каждая вершина графа представляет собой отдельную компоненту, а соединяющих их ребер пока вообще нет. Каждое вновь включаемое ребро соединяет две отдельные компоненты в одну, таким образом, полное </a:t>
            </a:r>
            <a:r>
              <a:rPr lang="ru-RU" dirty="0" err="1" smtClean="0"/>
              <a:t>остовное</a:t>
            </a:r>
            <a:r>
              <a:rPr lang="ru-RU" dirty="0" smtClean="0"/>
              <a:t> дерево будет построено после N-1 включения ребра. Разумеется, очередное ребро можно включить в дерево, только если его концы принадлежат разным компонентам, в противном случае в компоненте образуется цикл. Таким образом, если очередное ребро соединяет вершины, принадлежащие одной связной компоненте, то такое ребро не включается в строящееся </a:t>
            </a:r>
            <a:r>
              <a:rPr lang="ru-RU" dirty="0" err="1" smtClean="0"/>
              <a:t>остовное</a:t>
            </a:r>
            <a:r>
              <a:rPr lang="ru-RU" dirty="0" smtClean="0"/>
              <a:t> дерево и игнорируется алгоритмом.</a:t>
            </a:r>
          </a:p>
          <a:p>
            <a:pPr marL="0" indent="0">
              <a:buNone/>
            </a:pPr>
            <a:r>
              <a:rPr lang="ru-RU" dirty="0" smtClean="0"/>
              <a:t>Рассмотрим 8 этапов построения минимального </a:t>
            </a:r>
            <a:r>
              <a:rPr lang="ru-RU" dirty="0" err="1" smtClean="0"/>
              <a:t>остовного</a:t>
            </a:r>
            <a:r>
              <a:rPr lang="ru-RU" dirty="0" smtClean="0"/>
              <a:t> дерева с помощью жадного алгоритма</a:t>
            </a:r>
            <a:endParaRPr lang="ru-RU" dirty="0"/>
          </a:p>
        </p:txBody>
      </p:sp>
    </p:spTree>
    <p:extLst>
      <p:ext uri="{BB962C8B-B14F-4D97-AF65-F5344CB8AC3E}">
        <p14:creationId xmlns:p14="http://schemas.microsoft.com/office/powerpoint/2010/main" val="3191008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381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952786" y="1563940"/>
            <a:ext cx="7377193" cy="4308803"/>
          </a:xfrm>
          <a:prstGeom prst="rect">
            <a:avLst/>
          </a:prstGeom>
        </p:spPr>
      </p:pic>
    </p:spTree>
    <p:extLst>
      <p:ext uri="{BB962C8B-B14F-4D97-AF65-F5344CB8AC3E}">
        <p14:creationId xmlns:p14="http://schemas.microsoft.com/office/powerpoint/2010/main" val="2718332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731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906291" y="926287"/>
            <a:ext cx="8493071" cy="5047418"/>
          </a:xfrm>
          <a:prstGeom prst="rect">
            <a:avLst/>
          </a:prstGeom>
        </p:spPr>
      </p:pic>
    </p:spTree>
    <p:extLst>
      <p:ext uri="{BB962C8B-B14F-4D97-AF65-F5344CB8AC3E}">
        <p14:creationId xmlns:p14="http://schemas.microsoft.com/office/powerpoint/2010/main" val="3265119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596325" y="1162373"/>
            <a:ext cx="8644963" cy="4695580"/>
          </a:xfrm>
          <a:prstGeom prst="rect">
            <a:avLst/>
          </a:prstGeom>
        </p:spPr>
      </p:pic>
    </p:spTree>
    <p:extLst>
      <p:ext uri="{BB962C8B-B14F-4D97-AF65-F5344CB8AC3E}">
        <p14:creationId xmlns:p14="http://schemas.microsoft.com/office/powerpoint/2010/main" val="11181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fontScale="92500" lnSpcReduction="10000"/>
          </a:bodyPr>
          <a:lstStyle/>
          <a:p>
            <a:pPr marL="0" indent="0">
              <a:buNone/>
            </a:pPr>
            <a:r>
              <a:rPr lang="ru-RU" dirty="0" smtClean="0"/>
              <a:t>Для хранения информации о компонентах строящегося дерева предлагается структура данных в виде массива, каждый </a:t>
            </a:r>
            <a:r>
              <a:rPr lang="en-US" dirty="0" err="1" smtClean="0"/>
              <a:t>i</a:t>
            </a:r>
            <a:r>
              <a:rPr lang="ru-RU" dirty="0" smtClean="0"/>
              <a:t>-й элемент которого содержит ссылку на одну из вершин компоненты, содержащей </a:t>
            </a:r>
            <a:r>
              <a:rPr lang="en-US" dirty="0" err="1" smtClean="0"/>
              <a:t>i</a:t>
            </a:r>
            <a:r>
              <a:rPr lang="ru-RU" dirty="0" smtClean="0"/>
              <a:t>-ю вершину. Фактически такой массив является одним из способов представления дерева компонент (точнее, леса из нескольких деревьев), в котором ссылки из узлов дерева проводятся от потомков к предкам.</a:t>
            </a:r>
          </a:p>
          <a:p>
            <a:pPr marL="0" indent="0">
              <a:buNone/>
            </a:pPr>
            <a:r>
              <a:rPr lang="ru-RU" dirty="0" smtClean="0"/>
              <a:t>На рис представлена последовательность этапов при построении компонент </a:t>
            </a:r>
            <a:r>
              <a:rPr lang="ru-RU" dirty="0" err="1" smtClean="0"/>
              <a:t>остовного</a:t>
            </a:r>
            <a:r>
              <a:rPr lang="ru-RU" dirty="0" smtClean="0"/>
              <a:t> дерева согласно жадному алгоритму. В качестве исходного графа выбран прежний граф. Первоначально </a:t>
            </a:r>
            <a:r>
              <a:rPr lang="ru-RU" dirty="0" err="1" smtClean="0"/>
              <a:t>остовное</a:t>
            </a:r>
            <a:r>
              <a:rPr lang="ru-RU" dirty="0" smtClean="0"/>
              <a:t> дерево состоит из отдельных вершин исходного графа, жадный алгоритм постепенно добавляет к нему ребра, начиная с ребер с наименьшим весом. На рисунке показаны 8 последовательных этапов построения </a:t>
            </a:r>
            <a:r>
              <a:rPr lang="ru-RU" dirty="0" err="1" smtClean="0"/>
              <a:t>остовного</a:t>
            </a:r>
            <a:r>
              <a:rPr lang="ru-RU" dirty="0" smtClean="0"/>
              <a:t> дерева согласно жадному алгоритму. На каждом этапе в </a:t>
            </a:r>
            <a:r>
              <a:rPr lang="ru-RU" dirty="0" err="1" smtClean="0"/>
              <a:t>остовное</a:t>
            </a:r>
            <a:r>
              <a:rPr lang="ru-RU" dirty="0" smtClean="0"/>
              <a:t> дерево включается новое ребро. Ребра, замыкающие цикл в уже построенной части, игнорируются алгоритмом.</a:t>
            </a:r>
          </a:p>
          <a:p>
            <a:endParaRPr lang="ru-RU" dirty="0"/>
          </a:p>
        </p:txBody>
      </p:sp>
    </p:spTree>
    <p:extLst>
      <p:ext uri="{BB962C8B-B14F-4D97-AF65-F5344CB8AC3E}">
        <p14:creationId xmlns:p14="http://schemas.microsoft.com/office/powerpoint/2010/main" val="3531530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fontScale="92500" lnSpcReduction="20000"/>
          </a:bodyPr>
          <a:lstStyle/>
          <a:p>
            <a:pPr marL="0" indent="0">
              <a:buNone/>
            </a:pPr>
            <a:r>
              <a:rPr lang="ru-RU" dirty="0" smtClean="0"/>
              <a:t>В листинге на след. слайде показана реализация алгоритма </a:t>
            </a:r>
            <a:r>
              <a:rPr lang="ru-RU" dirty="0" err="1" smtClean="0"/>
              <a:t>Крускала</a:t>
            </a:r>
            <a:r>
              <a:rPr lang="ru-RU" dirty="0" smtClean="0"/>
              <a:t> построения минимального </a:t>
            </a:r>
            <a:r>
              <a:rPr lang="ru-RU" dirty="0" err="1" smtClean="0"/>
              <a:t>остовного</a:t>
            </a:r>
            <a:r>
              <a:rPr lang="ru-RU" dirty="0" smtClean="0"/>
              <a:t> дерева. Метод </a:t>
            </a:r>
            <a:r>
              <a:rPr lang="ru-RU" dirty="0" err="1" smtClean="0"/>
              <a:t>minskeieton</a:t>
            </a:r>
            <a:r>
              <a:rPr lang="ru-RU" dirty="0" smtClean="0"/>
              <a:t> графа получает в качестве аргумента выходной поток для печати в него информации о ребрах графа, включаемых в </a:t>
            </a:r>
            <a:r>
              <a:rPr lang="ru-RU" dirty="0" err="1" smtClean="0"/>
              <a:t>остовное</a:t>
            </a:r>
            <a:r>
              <a:rPr lang="ru-RU" dirty="0" smtClean="0"/>
              <a:t> дерево. Второй аргумент— это объект, задающий нагрузку на ребра графа. Информация о структуре минимального </a:t>
            </a:r>
            <a:r>
              <a:rPr lang="ru-RU" dirty="0" err="1" smtClean="0"/>
              <a:t>остовного</a:t>
            </a:r>
            <a:r>
              <a:rPr lang="ru-RU" dirty="0" smtClean="0"/>
              <a:t> дерева выводится в выходной поток в виде последовательности пар целых чисел — номеров вершин, задающих ребра графа, а общий полученный вес этого </a:t>
            </a:r>
            <a:r>
              <a:rPr lang="ru-RU" dirty="0" err="1" smtClean="0"/>
              <a:t>остовного</a:t>
            </a:r>
            <a:r>
              <a:rPr lang="ru-RU" dirty="0" smtClean="0"/>
              <a:t> дерева выдается в качестве результата работы функции.</a:t>
            </a:r>
          </a:p>
          <a:p>
            <a:pPr marL="0" indent="0">
              <a:buNone/>
            </a:pPr>
            <a:r>
              <a:rPr lang="ru-RU" dirty="0" smtClean="0"/>
              <a:t>На первом этапе работы алгоритма строится пирамида из ребер графа. В каждый узел пирамиды заносится информация о номерах соединяемых этим ребром вершин и о весе ребра. Информация о ребрах графа берется из матрицы смежности графа и объекта класса </a:t>
            </a:r>
            <a:r>
              <a:rPr lang="ru-RU" dirty="0" err="1" smtClean="0"/>
              <a:t>Graphweight</a:t>
            </a:r>
            <a:r>
              <a:rPr lang="ru-RU" dirty="0" smtClean="0"/>
              <a:t>, задающего нагрузку на ребра.</a:t>
            </a:r>
          </a:p>
          <a:p>
            <a:pPr marL="0" indent="0">
              <a:buNone/>
            </a:pPr>
            <a:r>
              <a:rPr lang="ru-RU" dirty="0" smtClean="0"/>
              <a:t>На втором этапе начинается построение </a:t>
            </a:r>
            <a:r>
              <a:rPr lang="ru-RU" dirty="0" err="1" smtClean="0"/>
              <a:t>остовного</a:t>
            </a:r>
            <a:r>
              <a:rPr lang="ru-RU" dirty="0" smtClean="0"/>
              <a:t> дерева, информация о котором хранится в массиве. Каждый раз, как только очередное ребро попадает в </a:t>
            </a:r>
            <a:r>
              <a:rPr lang="ru-RU" dirty="0" err="1" smtClean="0"/>
              <a:t>остовное</a:t>
            </a:r>
            <a:r>
              <a:rPr lang="ru-RU" dirty="0" smtClean="0"/>
              <a:t> дерево, информация о нем выводится в выходной поток.</a:t>
            </a:r>
          </a:p>
          <a:p>
            <a:endParaRPr lang="ru-RU" dirty="0"/>
          </a:p>
        </p:txBody>
      </p:sp>
    </p:spTree>
    <p:extLst>
      <p:ext uri="{BB962C8B-B14F-4D97-AF65-F5344CB8AC3E}">
        <p14:creationId xmlns:p14="http://schemas.microsoft.com/office/powerpoint/2010/main" val="1157188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842680"/>
            <a:ext cx="10515600" cy="2264899"/>
          </a:xfrm>
          <a:prstGeom prst="rect">
            <a:avLst/>
          </a:prstGeom>
        </p:spPr>
      </p:pic>
      <p:pic>
        <p:nvPicPr>
          <p:cNvPr id="5" name="Рисунок 4"/>
          <p:cNvPicPr>
            <a:picLocks noChangeAspect="1"/>
          </p:cNvPicPr>
          <p:nvPr/>
        </p:nvPicPr>
        <p:blipFill>
          <a:blip r:embed="rId3"/>
          <a:stretch>
            <a:fillRect/>
          </a:stretch>
        </p:blipFill>
        <p:spPr>
          <a:xfrm>
            <a:off x="984712" y="3423316"/>
            <a:ext cx="10389477" cy="2249063"/>
          </a:xfrm>
          <a:prstGeom prst="rect">
            <a:avLst/>
          </a:prstGeom>
        </p:spPr>
      </p:pic>
    </p:spTree>
    <p:extLst>
      <p:ext uri="{BB962C8B-B14F-4D97-AF65-F5344CB8AC3E}">
        <p14:creationId xmlns:p14="http://schemas.microsoft.com/office/powerpoint/2010/main" val="3929385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022888" y="774995"/>
            <a:ext cx="9732935" cy="5447239"/>
          </a:xfrm>
          <a:prstGeom prst="rect">
            <a:avLst/>
          </a:prstGeom>
        </p:spPr>
      </p:pic>
    </p:spTree>
    <p:extLst>
      <p:ext uri="{BB962C8B-B14F-4D97-AF65-F5344CB8AC3E}">
        <p14:creationId xmlns:p14="http://schemas.microsoft.com/office/powerpoint/2010/main" val="1654964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72135"/>
            <a:ext cx="10515600" cy="11532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169763" y="446334"/>
            <a:ext cx="7935132" cy="5751433"/>
          </a:xfrm>
          <a:prstGeom prst="rect">
            <a:avLst/>
          </a:prstGeom>
        </p:spPr>
      </p:pic>
    </p:spTree>
    <p:extLst>
      <p:ext uri="{BB962C8B-B14F-4D97-AF65-F5344CB8AC3E}">
        <p14:creationId xmlns:p14="http://schemas.microsoft.com/office/powerpoint/2010/main" val="482604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658320"/>
            <a:ext cx="10917154" cy="3386632"/>
          </a:xfrm>
          <a:prstGeom prst="rect">
            <a:avLst/>
          </a:prstGeom>
        </p:spPr>
      </p:pic>
    </p:spTree>
    <p:extLst>
      <p:ext uri="{BB962C8B-B14F-4D97-AF65-F5344CB8AC3E}">
        <p14:creationId xmlns:p14="http://schemas.microsoft.com/office/powerpoint/2010/main" val="3273388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976393"/>
            <a:ext cx="10444547" cy="4924425"/>
          </a:xfrm>
          <a:prstGeom prst="rect">
            <a:avLst/>
          </a:prstGeom>
        </p:spPr>
      </p:pic>
    </p:spTree>
    <p:extLst>
      <p:ext uri="{BB962C8B-B14F-4D97-AF65-F5344CB8AC3E}">
        <p14:creationId xmlns:p14="http://schemas.microsoft.com/office/powerpoint/2010/main" val="1545111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167081"/>
            <a:ext cx="10103603" cy="4653259"/>
          </a:xfrm>
          <a:prstGeom prst="rect">
            <a:avLst/>
          </a:prstGeom>
        </p:spPr>
      </p:pic>
    </p:spTree>
    <p:extLst>
      <p:ext uri="{BB962C8B-B14F-4D97-AF65-F5344CB8AC3E}">
        <p14:creationId xmlns:p14="http://schemas.microsoft.com/office/powerpoint/2010/main" val="739281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871538"/>
            <a:ext cx="10336077" cy="3223077"/>
          </a:xfrm>
          <a:prstGeom prst="rect">
            <a:avLst/>
          </a:prstGeom>
        </p:spPr>
      </p:pic>
    </p:spTree>
    <p:extLst>
      <p:ext uri="{BB962C8B-B14F-4D97-AF65-F5344CB8AC3E}">
        <p14:creationId xmlns:p14="http://schemas.microsoft.com/office/powerpoint/2010/main" val="425536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069383" y="1100380"/>
            <a:ext cx="10327665" cy="4538235"/>
          </a:xfrm>
          <a:prstGeom prst="rect">
            <a:avLst/>
          </a:prstGeom>
        </p:spPr>
      </p:pic>
    </p:spTree>
    <p:extLst>
      <p:ext uri="{BB962C8B-B14F-4D97-AF65-F5344CB8AC3E}">
        <p14:creationId xmlns:p14="http://schemas.microsoft.com/office/powerpoint/2010/main" val="3998824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31376" y="2014780"/>
            <a:ext cx="10444585" cy="2666703"/>
          </a:xfrm>
          <a:prstGeom prst="rect">
            <a:avLst/>
          </a:prstGeom>
        </p:spPr>
      </p:pic>
    </p:spTree>
    <p:extLst>
      <p:ext uri="{BB962C8B-B14F-4D97-AF65-F5344CB8AC3E}">
        <p14:creationId xmlns:p14="http://schemas.microsoft.com/office/powerpoint/2010/main" val="3117872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1" y="1549831"/>
            <a:ext cx="10024714" cy="3985235"/>
          </a:xfrm>
          <a:prstGeom prst="rect">
            <a:avLst/>
          </a:prstGeom>
        </p:spPr>
      </p:pic>
    </p:spTree>
    <p:extLst>
      <p:ext uri="{BB962C8B-B14F-4D97-AF65-F5344CB8AC3E}">
        <p14:creationId xmlns:p14="http://schemas.microsoft.com/office/powerpoint/2010/main" val="1970699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213027"/>
            <a:ext cx="9824634" cy="4818452"/>
          </a:xfrm>
          <a:prstGeom prst="rect">
            <a:avLst/>
          </a:prstGeom>
        </p:spPr>
      </p:pic>
    </p:spTree>
    <p:extLst>
      <p:ext uri="{BB962C8B-B14F-4D97-AF65-F5344CB8AC3E}">
        <p14:creationId xmlns:p14="http://schemas.microsoft.com/office/powerpoint/2010/main" val="3831239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lstStyle/>
          <a:p>
            <a:pPr marL="0" indent="0">
              <a:buNone/>
            </a:pPr>
            <a:r>
              <a:rPr lang="ru-RU" dirty="0" smtClean="0"/>
              <a:t>При попытке вычислить минимальное </a:t>
            </a:r>
            <a:r>
              <a:rPr lang="ru-RU" dirty="0" err="1" smtClean="0"/>
              <a:t>остовное</a:t>
            </a:r>
            <a:r>
              <a:rPr lang="ru-RU" dirty="0" smtClean="0"/>
              <a:t> дерево для графа, приведенное на первоначальном рисунке с помощью вызова метода:</a:t>
            </a:r>
          </a:p>
          <a:p>
            <a:pPr marL="0" indent="0">
              <a:buNone/>
            </a:pPr>
            <a:r>
              <a:rPr lang="ru-RU" dirty="0" err="1" smtClean="0"/>
              <a:t>cout</a:t>
            </a:r>
            <a:r>
              <a:rPr lang="ru-RU" dirty="0" smtClean="0"/>
              <a:t> </a:t>
            </a:r>
            <a:r>
              <a:rPr lang="en-US" dirty="0" smtClean="0"/>
              <a:t>&lt;&lt;</a:t>
            </a:r>
            <a:r>
              <a:rPr lang="ru-RU" dirty="0" smtClean="0"/>
              <a:t> </a:t>
            </a:r>
            <a:r>
              <a:rPr lang="ru-RU" dirty="0" err="1" smtClean="0"/>
              <a:t>testGraph.minSkeleton</a:t>
            </a:r>
            <a:r>
              <a:rPr lang="ru-RU" dirty="0" smtClean="0"/>
              <a:t>(</a:t>
            </a:r>
            <a:r>
              <a:rPr lang="ru-RU" dirty="0" err="1" smtClean="0"/>
              <a:t>cout</a:t>
            </a:r>
            <a:r>
              <a:rPr lang="ru-RU" dirty="0" smtClean="0"/>
              <a:t>, </a:t>
            </a:r>
            <a:r>
              <a:rPr lang="ru-RU" dirty="0" err="1" smtClean="0"/>
              <a:t>arcsWeight</a:t>
            </a:r>
            <a:r>
              <a:rPr lang="ru-RU" dirty="0" smtClean="0"/>
              <a:t>);</a:t>
            </a:r>
          </a:p>
          <a:p>
            <a:pPr marL="0" indent="0">
              <a:buNone/>
            </a:pPr>
            <a:r>
              <a:rPr lang="ru-RU" dirty="0" smtClean="0"/>
              <a:t>В стандартный выходной поток будет выведена следующая информация:</a:t>
            </a:r>
          </a:p>
          <a:p>
            <a:pPr marL="0" indent="0">
              <a:buNone/>
            </a:pPr>
            <a:r>
              <a:rPr lang="ru-RU" dirty="0" smtClean="0"/>
              <a:t>(2,5); (0,3); (5,8); (0,6); (0,1); (1,4); (4,7); 15</a:t>
            </a:r>
          </a:p>
          <a:p>
            <a:pPr marL="0" indent="0">
              <a:buNone/>
            </a:pPr>
            <a:r>
              <a:rPr lang="ru-RU" dirty="0" smtClean="0"/>
              <a:t>что и свидетельствует о том, что минимальное </a:t>
            </a:r>
            <a:r>
              <a:rPr lang="ru-RU" dirty="0" err="1" smtClean="0"/>
              <a:t>остовное</a:t>
            </a:r>
            <a:r>
              <a:rPr lang="ru-RU" dirty="0" smtClean="0"/>
              <a:t> дерево построено правильно, поскольку содержит ребра (2, 5),	(0, 3),	(5, 8),	(0, б), (0, 1), (1,4), (4, 7) и суммарный вес всех ребер составляет минимально возможную величину 15.</a:t>
            </a:r>
          </a:p>
          <a:p>
            <a:endParaRPr lang="ru-RU" dirty="0"/>
          </a:p>
        </p:txBody>
      </p:sp>
    </p:spTree>
    <p:extLst>
      <p:ext uri="{BB962C8B-B14F-4D97-AF65-F5344CB8AC3E}">
        <p14:creationId xmlns:p14="http://schemas.microsoft.com/office/powerpoint/2010/main" val="2673699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lstStyle/>
          <a:p>
            <a:r>
              <a:rPr lang="ru-RU" dirty="0" smtClean="0"/>
              <a:t>Скорость работы жадного алгоритма определяется скоростью, с которой будут выбраны и отсортированы все ребра графа, т. к. вся остальная работа обычно занимает меньше времени. Тем не менее для больших графов, построение и проверка деревьев компонент строящегося </a:t>
            </a:r>
            <a:r>
              <a:rPr lang="ru-RU" dirty="0" err="1" smtClean="0"/>
              <a:t>остовного</a:t>
            </a:r>
            <a:r>
              <a:rPr lang="ru-RU" dirty="0" smtClean="0"/>
              <a:t> дерева может занимать значительное время, если они вырождаются в линейные списки вершин, что вполне возможно в некоторых специфических ситуациях. Это может снизить эффективность работы алгоритма. К счастью, ситуацию нетрудно исправить. Для этого надо лишь в процессе просмотра каждого из деревьев компонент устраивать его локальное перестроение, продвигая проходимые в процессе работы вершины ближе к корню дерева. </a:t>
            </a:r>
            <a:endParaRPr lang="ru-RU" dirty="0"/>
          </a:p>
        </p:txBody>
      </p:sp>
    </p:spTree>
    <p:extLst>
      <p:ext uri="{BB962C8B-B14F-4D97-AF65-F5344CB8AC3E}">
        <p14:creationId xmlns:p14="http://schemas.microsoft.com/office/powerpoint/2010/main" val="432858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fontScale="92500" lnSpcReduction="10000"/>
          </a:bodyPr>
          <a:lstStyle/>
          <a:p>
            <a:pPr marL="0" indent="0">
              <a:buNone/>
            </a:pPr>
            <a:r>
              <a:rPr lang="ru-RU" dirty="0" smtClean="0"/>
              <a:t>Еще один алгоритм построения минимального </a:t>
            </a:r>
            <a:r>
              <a:rPr lang="ru-RU" dirty="0" err="1" smtClean="0"/>
              <a:t>остовного</a:t>
            </a:r>
            <a:r>
              <a:rPr lang="ru-RU" dirty="0" smtClean="0"/>
              <a:t> дерева напоминает алгоритм </a:t>
            </a:r>
            <a:r>
              <a:rPr lang="ru-RU" dirty="0" err="1" smtClean="0"/>
              <a:t>Дейкстры</a:t>
            </a:r>
            <a:r>
              <a:rPr lang="ru-RU" dirty="0" smtClean="0"/>
              <a:t> для поиска наименьшего пути между двумя вершинами в графе и носит название алгоритма Прима (R. С. </a:t>
            </a:r>
            <a:r>
              <a:rPr lang="ru-RU" dirty="0" err="1" smtClean="0"/>
              <a:t>Prim</a:t>
            </a:r>
            <a:r>
              <a:rPr lang="ru-RU" dirty="0" smtClean="0"/>
              <a:t>).</a:t>
            </a:r>
          </a:p>
          <a:p>
            <a:pPr marL="0" indent="0">
              <a:buNone/>
            </a:pPr>
            <a:r>
              <a:rPr lang="ru-RU" dirty="0" smtClean="0"/>
              <a:t>В этом алгоритме построение </a:t>
            </a:r>
            <a:r>
              <a:rPr lang="ru-RU" dirty="0" err="1" smtClean="0"/>
              <a:t>остовного</a:t>
            </a:r>
            <a:r>
              <a:rPr lang="ru-RU" dirty="0" smtClean="0"/>
              <a:t> дерева начинается с одной вершины, к которой затем добавляются ребра таким образом, чтобы каждое новое ребро одним своим концом опиралось в уже построенную часть дерева, а другой конец лежал бы в множестве еще не присоединенных к дереву вершин. Из всех таких ребер на каждом шаге выбирается ребро с наименьшим весом. Для того чтобы выбор ребра был бы наиболее эффективен, так же, как и в алгоритме </a:t>
            </a:r>
            <a:r>
              <a:rPr lang="ru-RU" dirty="0" err="1" smtClean="0"/>
              <a:t>Дейкстры</a:t>
            </a:r>
            <a:r>
              <a:rPr lang="ru-RU" dirty="0" smtClean="0"/>
              <a:t>, в алгоритме Прима используется промежуточная структура данных — массив, элементы которого содержат информацию о расстоянии от каждой из вершин до уже построенной части </a:t>
            </a:r>
            <a:r>
              <a:rPr lang="ru-RU" dirty="0" err="1" smtClean="0"/>
              <a:t>остовного</a:t>
            </a:r>
            <a:r>
              <a:rPr lang="ru-RU" dirty="0" smtClean="0"/>
              <a:t> дерева. Таким образом, с помощью однократного просмотра такого массива всегда можно выбрать ребро минимальной длины.</a:t>
            </a:r>
          </a:p>
          <a:p>
            <a:endParaRPr lang="ru-RU" dirty="0"/>
          </a:p>
        </p:txBody>
      </p:sp>
    </p:spTree>
    <p:extLst>
      <p:ext uri="{BB962C8B-B14F-4D97-AF65-F5344CB8AC3E}">
        <p14:creationId xmlns:p14="http://schemas.microsoft.com/office/powerpoint/2010/main" val="1810355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lstStyle/>
          <a:p>
            <a:pPr marL="0" indent="0">
              <a:buNone/>
            </a:pPr>
            <a:r>
              <a:rPr lang="ru-RU" dirty="0" smtClean="0"/>
              <a:t>Будем считать, что вершины, не соединенные ребрами с уже построенной частью </a:t>
            </a:r>
            <a:r>
              <a:rPr lang="ru-RU" dirty="0" err="1" smtClean="0"/>
              <a:t>остовного</a:t>
            </a:r>
            <a:r>
              <a:rPr lang="ru-RU" dirty="0" smtClean="0"/>
              <a:t> дерева, находятся от этой части на бесконечно большом расстоянии. После того как очередная вершина будет выбрана и присоединена к </a:t>
            </a:r>
            <a:r>
              <a:rPr lang="ru-RU" dirty="0" err="1" smtClean="0"/>
              <a:t>остовному</a:t>
            </a:r>
            <a:r>
              <a:rPr lang="ru-RU" dirty="0" smtClean="0"/>
              <a:t> дереву, все инцидентные ей ребра просматриваются, чтобы скорректировать информацию о расстояниях. Эта часть алгоритма также очень похожа на соответствующую коррекцию массива расстояний из алгоритма </a:t>
            </a:r>
            <a:r>
              <a:rPr lang="ru-RU" dirty="0" err="1" smtClean="0"/>
              <a:t>Дейкстры</a:t>
            </a:r>
            <a:r>
              <a:rPr lang="ru-RU" dirty="0" smtClean="0"/>
              <a:t>. Если оказывается, что очередная выбранная вершина находится на бесконечно большом расстоянии от уже построенной части дерева, то это означает, что завершено построение дерева для одной компоненты связности графа и, значит, одного </a:t>
            </a:r>
            <a:r>
              <a:rPr lang="ru-RU" dirty="0" err="1" smtClean="0"/>
              <a:t>остовного</a:t>
            </a:r>
            <a:r>
              <a:rPr lang="ru-RU" dirty="0" smtClean="0"/>
              <a:t> дерева для графа построить невозможно (в этом последнем случае стоит говорить об </a:t>
            </a:r>
            <a:r>
              <a:rPr lang="ru-RU" dirty="0" err="1" smtClean="0"/>
              <a:t>остовном</a:t>
            </a:r>
            <a:r>
              <a:rPr lang="ru-RU" dirty="0" smtClean="0"/>
              <a:t> лесе).</a:t>
            </a:r>
            <a:endParaRPr lang="ru-RU" dirty="0"/>
          </a:p>
        </p:txBody>
      </p:sp>
    </p:spTree>
    <p:extLst>
      <p:ext uri="{BB962C8B-B14F-4D97-AF65-F5344CB8AC3E}">
        <p14:creationId xmlns:p14="http://schemas.microsoft.com/office/powerpoint/2010/main" val="2914114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a:bodyPr>
          <a:lstStyle/>
          <a:p>
            <a:pPr marL="0" indent="0">
              <a:buNone/>
            </a:pPr>
            <a:r>
              <a:rPr lang="ru-RU" dirty="0" smtClean="0"/>
              <a:t>Если для графа, изображенного на начальном рисунке, начать поиск минимального </a:t>
            </a:r>
            <a:r>
              <a:rPr lang="ru-RU" dirty="0" err="1" smtClean="0"/>
              <a:t>остовного</a:t>
            </a:r>
            <a:r>
              <a:rPr lang="ru-RU" dirty="0" smtClean="0"/>
              <a:t> дерева с вершины 0, то к дереву будут последовательно присоединяться ребра 0—3 (длиной 1), 0—1 (2), 0—6 (2), 1—4 (3), 4—7 (4), вершина 2 (+«), 2—5 (1), 2—8 (2).</a:t>
            </a:r>
          </a:p>
          <a:p>
            <a:pPr marL="0" indent="0">
              <a:buNone/>
            </a:pPr>
            <a:r>
              <a:rPr lang="ru-RU" dirty="0" smtClean="0"/>
              <a:t>На следующих слайдах показана последовательность построения минимального </a:t>
            </a:r>
            <a:r>
              <a:rPr lang="ru-RU" dirty="0" err="1" smtClean="0"/>
              <a:t>остовного</a:t>
            </a:r>
            <a:r>
              <a:rPr lang="ru-RU" dirty="0" smtClean="0"/>
              <a:t> дерева для графа, изображенного на начальном рисунке.</a:t>
            </a:r>
          </a:p>
          <a:p>
            <a:pPr marL="0" indent="0">
              <a:buNone/>
            </a:pPr>
            <a:r>
              <a:rPr lang="ru-RU" dirty="0" smtClean="0"/>
              <a:t>Реализация алгоритма Прима показана в следующем листинге в виде определения метода </a:t>
            </a:r>
            <a:r>
              <a:rPr lang="ru-RU" dirty="0" err="1" smtClean="0"/>
              <a:t>minSkeletonPrim</a:t>
            </a:r>
            <a:r>
              <a:rPr lang="ru-RU" dirty="0" smtClean="0"/>
              <a:t>, который так же, как и метод </a:t>
            </a:r>
            <a:r>
              <a:rPr lang="ru-RU" dirty="0" err="1" smtClean="0"/>
              <a:t>minSkeieton</a:t>
            </a:r>
            <a:r>
              <a:rPr lang="ru-RU" dirty="0" smtClean="0"/>
              <a:t>, в качестве аргумента получает выходной поток для печати информации о найденных ребрах минимального </a:t>
            </a:r>
            <a:r>
              <a:rPr lang="ru-RU" dirty="0" err="1" smtClean="0"/>
              <a:t>остовного</a:t>
            </a:r>
            <a:r>
              <a:rPr lang="ru-RU" dirty="0" smtClean="0"/>
              <a:t> дерева, а в качестве результата выдает суммарный вес полученного </a:t>
            </a:r>
            <a:r>
              <a:rPr lang="ru-RU" dirty="0" err="1" smtClean="0"/>
              <a:t>остовного</a:t>
            </a:r>
            <a:r>
              <a:rPr lang="ru-RU" dirty="0" smtClean="0"/>
              <a:t> дерева.</a:t>
            </a:r>
          </a:p>
          <a:p>
            <a:endParaRPr lang="ru-RU" dirty="0"/>
          </a:p>
        </p:txBody>
      </p:sp>
    </p:spTree>
    <p:extLst>
      <p:ext uri="{BB962C8B-B14F-4D97-AF65-F5344CB8AC3E}">
        <p14:creationId xmlns:p14="http://schemas.microsoft.com/office/powerpoint/2010/main" val="3556520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smtClean="0"/>
              <a:t>Алгоритм Прима. Исходный граф.</a:t>
            </a:r>
            <a:endParaRPr lang="ru-RU" dirty="0"/>
          </a:p>
        </p:txBody>
      </p:sp>
      <p:pic>
        <p:nvPicPr>
          <p:cNvPr id="4" name="Объект 3"/>
          <p:cNvPicPr>
            <a:picLocks noGrp="1" noChangeAspect="1"/>
          </p:cNvPicPr>
          <p:nvPr>
            <p:ph idx="1"/>
          </p:nvPr>
        </p:nvPicPr>
        <p:blipFill>
          <a:blip r:embed="rId2"/>
          <a:stretch>
            <a:fillRect/>
          </a:stretch>
        </p:blipFill>
        <p:spPr>
          <a:xfrm>
            <a:off x="1875295" y="1782305"/>
            <a:ext cx="7898173" cy="3787239"/>
          </a:xfrm>
          <a:prstGeom prst="rect">
            <a:avLst/>
          </a:prstGeom>
        </p:spPr>
      </p:pic>
    </p:spTree>
    <p:extLst>
      <p:ext uri="{BB962C8B-B14F-4D97-AF65-F5344CB8AC3E}">
        <p14:creationId xmlns:p14="http://schemas.microsoft.com/office/powerpoint/2010/main" val="2440031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57763"/>
          </a:xfrm>
        </p:spPr>
        <p:txBody>
          <a:bodyPr>
            <a:normAutofit fontScale="90000"/>
          </a:bodyPr>
          <a:lstStyle/>
          <a:p>
            <a:pPr algn="ctr"/>
            <a:r>
              <a:rPr lang="ru-RU" sz="2400" dirty="0" smtClean="0"/>
              <a:t>8 этапов построения минимального </a:t>
            </a:r>
            <a:r>
              <a:rPr lang="ru-RU" sz="2400" dirty="0" err="1" smtClean="0"/>
              <a:t>остовного</a:t>
            </a:r>
            <a:r>
              <a:rPr lang="ru-RU" sz="2400" dirty="0" smtClean="0"/>
              <a:t> дерева с помощью алгоритма Прима</a:t>
            </a:r>
            <a:endParaRPr lang="ru-RU" sz="2400" dirty="0"/>
          </a:p>
        </p:txBody>
      </p:sp>
      <p:pic>
        <p:nvPicPr>
          <p:cNvPr id="4" name="Объект 3"/>
          <p:cNvPicPr>
            <a:picLocks noGrp="1" noChangeAspect="1"/>
          </p:cNvPicPr>
          <p:nvPr>
            <p:ph idx="1"/>
          </p:nvPr>
        </p:nvPicPr>
        <p:blipFill>
          <a:blip r:embed="rId2"/>
          <a:stretch>
            <a:fillRect/>
          </a:stretch>
        </p:blipFill>
        <p:spPr>
          <a:xfrm>
            <a:off x="1782305" y="1394847"/>
            <a:ext cx="8211932" cy="4644598"/>
          </a:xfrm>
          <a:prstGeom prst="rect">
            <a:avLst/>
          </a:prstGeom>
        </p:spPr>
      </p:pic>
    </p:spTree>
    <p:extLst>
      <p:ext uri="{BB962C8B-B14F-4D97-AF65-F5344CB8AC3E}">
        <p14:creationId xmlns:p14="http://schemas.microsoft.com/office/powerpoint/2010/main" val="1790112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199" y="626408"/>
            <a:ext cx="10165597" cy="5790255"/>
          </a:xfrm>
          <a:prstGeom prst="rect">
            <a:avLst/>
          </a:prstGeom>
        </p:spPr>
      </p:pic>
    </p:spTree>
    <p:extLst>
      <p:ext uri="{BB962C8B-B14F-4D97-AF65-F5344CB8AC3E}">
        <p14:creationId xmlns:p14="http://schemas.microsoft.com/office/powerpoint/2010/main" val="1004745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15878" y="612357"/>
            <a:ext cx="9639946" cy="5764493"/>
          </a:xfrm>
          <a:prstGeom prst="rect">
            <a:avLst/>
          </a:prstGeom>
        </p:spPr>
      </p:pic>
    </p:spTree>
    <p:extLst>
      <p:ext uri="{BB962C8B-B14F-4D97-AF65-F5344CB8AC3E}">
        <p14:creationId xmlns:p14="http://schemas.microsoft.com/office/powerpoint/2010/main" val="1516924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199" y="675549"/>
            <a:ext cx="10398071" cy="1676324"/>
          </a:xfrm>
          <a:prstGeom prst="rect">
            <a:avLst/>
          </a:prstGeom>
        </p:spPr>
      </p:pic>
      <p:pic>
        <p:nvPicPr>
          <p:cNvPr id="5" name="Рисунок 4"/>
          <p:cNvPicPr>
            <a:picLocks noChangeAspect="1"/>
          </p:cNvPicPr>
          <p:nvPr/>
        </p:nvPicPr>
        <p:blipFill>
          <a:blip r:embed="rId3"/>
          <a:stretch>
            <a:fillRect/>
          </a:stretch>
        </p:blipFill>
        <p:spPr>
          <a:xfrm>
            <a:off x="838199" y="3005137"/>
            <a:ext cx="8879238" cy="1567960"/>
          </a:xfrm>
          <a:prstGeom prst="rect">
            <a:avLst/>
          </a:prstGeom>
        </p:spPr>
      </p:pic>
    </p:spTree>
    <p:extLst>
      <p:ext uri="{BB962C8B-B14F-4D97-AF65-F5344CB8AC3E}">
        <p14:creationId xmlns:p14="http://schemas.microsoft.com/office/powerpoint/2010/main" val="2184037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1" y="895992"/>
            <a:ext cx="9483670" cy="5599055"/>
          </a:xfrm>
          <a:prstGeom prst="rect">
            <a:avLst/>
          </a:prstGeom>
        </p:spPr>
      </p:pic>
    </p:spTree>
    <p:extLst>
      <p:ext uri="{BB962C8B-B14F-4D97-AF65-F5344CB8AC3E}">
        <p14:creationId xmlns:p14="http://schemas.microsoft.com/office/powerpoint/2010/main" val="1718655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472339"/>
            <a:ext cx="10316747" cy="3943290"/>
          </a:xfrm>
          <a:prstGeom prst="rect">
            <a:avLst/>
          </a:prstGeom>
        </p:spPr>
      </p:pic>
    </p:spTree>
    <p:extLst>
      <p:ext uri="{BB962C8B-B14F-4D97-AF65-F5344CB8AC3E}">
        <p14:creationId xmlns:p14="http://schemas.microsoft.com/office/powerpoint/2010/main" val="2389645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115879"/>
            <a:ext cx="10229795" cy="4824532"/>
          </a:xfrm>
          <a:prstGeom prst="rect">
            <a:avLst/>
          </a:prstGeom>
        </p:spPr>
      </p:pic>
    </p:spTree>
    <p:extLst>
      <p:ext uri="{BB962C8B-B14F-4D97-AF65-F5344CB8AC3E}">
        <p14:creationId xmlns:p14="http://schemas.microsoft.com/office/powerpoint/2010/main" val="1556053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77500" lnSpcReduction="20000"/>
          </a:bodyPr>
          <a:lstStyle/>
          <a:p>
            <a:pPr marL="0" indent="0">
              <a:buNone/>
            </a:pPr>
            <a:r>
              <a:rPr lang="ru-RU" dirty="0" smtClean="0"/>
              <a:t>Если применить метод </a:t>
            </a:r>
            <a:r>
              <a:rPr lang="ru-RU" dirty="0" err="1" smtClean="0"/>
              <a:t>minSkeietonPrim</a:t>
            </a:r>
            <a:r>
              <a:rPr lang="ru-RU" dirty="0" smtClean="0"/>
              <a:t> к графу, изображенному на рисунке</a:t>
            </a:r>
          </a:p>
          <a:p>
            <a:pPr marL="0" indent="0">
              <a:buNone/>
            </a:pPr>
            <a:r>
              <a:rPr lang="ru-RU" dirty="0" err="1" smtClean="0"/>
              <a:t>cout</a:t>
            </a:r>
            <a:r>
              <a:rPr lang="ru-RU" dirty="0" smtClean="0"/>
              <a:t> </a:t>
            </a:r>
            <a:r>
              <a:rPr lang="en-US" dirty="0" smtClean="0"/>
              <a:t>&lt;&lt;</a:t>
            </a:r>
            <a:r>
              <a:rPr lang="ru-RU" dirty="0" smtClean="0"/>
              <a:t> </a:t>
            </a:r>
            <a:r>
              <a:rPr lang="ru-RU" dirty="0" err="1" smtClean="0"/>
              <a:t>testGraph.minSkeleton</a:t>
            </a:r>
            <a:r>
              <a:rPr lang="ru-RU" dirty="0" smtClean="0"/>
              <a:t>(</a:t>
            </a:r>
            <a:r>
              <a:rPr lang="ru-RU" dirty="0" err="1" smtClean="0"/>
              <a:t>cout</a:t>
            </a:r>
            <a:r>
              <a:rPr lang="ru-RU" dirty="0" smtClean="0"/>
              <a:t>, </a:t>
            </a:r>
            <a:r>
              <a:rPr lang="ru-RU" dirty="0" err="1" smtClean="0"/>
              <a:t>arcsWeight</a:t>
            </a:r>
            <a:r>
              <a:rPr lang="ru-RU" dirty="0" smtClean="0"/>
              <a:t>);</a:t>
            </a:r>
          </a:p>
          <a:p>
            <a:pPr marL="0" indent="0">
              <a:buNone/>
            </a:pPr>
            <a:r>
              <a:rPr lang="ru-RU" dirty="0" smtClean="0"/>
              <a:t>то, разумеется, результат будет примерно тем же самым, что и при применении метода </a:t>
            </a:r>
            <a:r>
              <a:rPr lang="ru-RU" dirty="0" err="1" smtClean="0"/>
              <a:t>minskeieton</a:t>
            </a:r>
            <a:r>
              <a:rPr lang="ru-RU" dirty="0" smtClean="0"/>
              <a:t>, реализующего жадный алгоритм:</a:t>
            </a:r>
          </a:p>
          <a:p>
            <a:pPr marL="0" indent="0">
              <a:buNone/>
            </a:pPr>
            <a:r>
              <a:rPr lang="ru-RU" dirty="0" smtClean="0"/>
              <a:t>(0,3); (</a:t>
            </a:r>
            <a:r>
              <a:rPr lang="en-US" dirty="0" smtClean="0"/>
              <a:t>0,1</a:t>
            </a:r>
            <a:r>
              <a:rPr lang="ru-RU" dirty="0" smtClean="0"/>
              <a:t>); (0,6); (1,4); (4,7); (2,5); (2,8); 15</a:t>
            </a:r>
          </a:p>
          <a:p>
            <a:pPr marL="0" indent="0">
              <a:buNone/>
            </a:pPr>
            <a:r>
              <a:rPr lang="ru-RU" dirty="0" smtClean="0"/>
              <a:t>Алгоритмы имеют разную производительность на различных графах. Скорость работы алгоритма </a:t>
            </a:r>
            <a:r>
              <a:rPr lang="ru-RU" dirty="0" err="1" smtClean="0"/>
              <a:t>Крускала</a:t>
            </a:r>
            <a:r>
              <a:rPr lang="ru-RU" dirty="0" smtClean="0"/>
              <a:t> зависит, прежде всего, от количества ребер в графе и слабо зависит от количества вершин. Напротив, скорость работы алгоритма Прима определяется количеством вершин и слабо зависит от числа ребер. Следовательно, алгоритм </a:t>
            </a:r>
            <a:r>
              <a:rPr lang="ru-RU" dirty="0" err="1" smtClean="0"/>
              <a:t>Крускала</a:t>
            </a:r>
            <a:r>
              <a:rPr lang="ru-RU" dirty="0" smtClean="0"/>
              <a:t> следует применять в случае неплотных или разреженных графов, у которых количество ребер мало по сравнению с количеством ребер у полного графа. Если известно, что ребер в графе достаточно много, то для поиска минимального </a:t>
            </a:r>
            <a:r>
              <a:rPr lang="ru-RU" dirty="0" err="1" smtClean="0"/>
              <a:t>остовного</a:t>
            </a:r>
            <a:r>
              <a:rPr lang="ru-RU" dirty="0" smtClean="0"/>
              <a:t> дерева лучше применять алгоритм Прима.</a:t>
            </a:r>
          </a:p>
          <a:p>
            <a:pPr marL="0" indent="0">
              <a:buNone/>
            </a:pPr>
            <a:r>
              <a:rPr lang="ru-RU" dirty="0" smtClean="0"/>
              <a:t>Конечно, реальная скорость работы зависит и от представления графа, и от реализации основных операций над ним, и от реализации самих алгоритмов нахождения минимального </a:t>
            </a:r>
            <a:r>
              <a:rPr lang="ru-RU" dirty="0" err="1" smtClean="0"/>
              <a:t>остовного</a:t>
            </a:r>
            <a:r>
              <a:rPr lang="ru-RU" dirty="0" smtClean="0"/>
              <a:t> дерева, так что приведенные выше рекомендации носят очень приблизительный характер. Лучше всего поэкспериментировать немного самому, пробуя применить разные алгоритмы к различным графам. </a:t>
            </a:r>
            <a:endParaRPr lang="ru-RU" dirty="0"/>
          </a:p>
        </p:txBody>
      </p:sp>
    </p:spTree>
    <p:extLst>
      <p:ext uri="{BB962C8B-B14F-4D97-AF65-F5344CB8AC3E}">
        <p14:creationId xmlns:p14="http://schemas.microsoft.com/office/powerpoint/2010/main" val="149856575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1689</Words>
  <Application>Microsoft Office PowerPoint</Application>
  <PresentationFormat>Широкоэкранный</PresentationFormat>
  <Paragraphs>34</Paragraphs>
  <Slides>38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38</vt:i4>
      </vt:variant>
    </vt:vector>
  </HeadingPairs>
  <TitlesOfParts>
    <vt:vector size="42" baseType="lpstr">
      <vt:lpstr>Arial</vt:lpstr>
      <vt:lpstr>Calibri</vt:lpstr>
      <vt:lpstr>Calibri Light</vt:lpstr>
      <vt:lpstr>Тема Office</vt:lpstr>
      <vt:lpstr>Алгоритмы Крускаля и Прима</vt:lpstr>
      <vt:lpstr>Определение остовных деревьев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Алгоритм Прима. Исходный граф.</vt:lpstr>
      <vt:lpstr>8 этапов построения минимального остовного дерева с помощью алгоритма Прима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Алгоритмы Крускаля и Прима</dc:title>
  <dc:creator>Анис Галимянов</dc:creator>
  <cp:lastModifiedBy>Анис Галимянов</cp:lastModifiedBy>
  <cp:revision>7</cp:revision>
  <dcterms:created xsi:type="dcterms:W3CDTF">2018-10-28T14:48:47Z</dcterms:created>
  <dcterms:modified xsi:type="dcterms:W3CDTF">2018-10-28T16:12:38Z</dcterms:modified>
</cp:coreProperties>
</file>