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3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011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61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566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63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65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6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67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54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17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3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68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05680-6D9F-4CF3-BB42-A12D7B18E453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A0E6D-9710-4818-BAE5-17382C23A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lnl.gov/asci/platforms/whit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p.com/desktops/kayak/" TargetMode="External"/><Relationship Id="rId2" Type="http://schemas.openxmlformats.org/officeDocument/2006/relationships/hyperlink" Target="http://archive.ncsa.uiuc.edu/SCD/Hardware/NTCluster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lnl.gov/linux/thunder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Параллельные вычисления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9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ru-RU" b="1" dirty="0" smtClean="0"/>
              <a:t>Введение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ru-RU" altLang="ru-RU" b="1" dirty="0"/>
              <a:t>Понятие параллельных вычислений</a:t>
            </a:r>
            <a:endParaRPr lang="ru-RU" altLang="ru-RU" b="1" dirty="0" smtClean="0"/>
          </a:p>
          <a:p>
            <a:pPr marL="0" indent="0">
              <a:buNone/>
            </a:pPr>
            <a:r>
              <a:rPr lang="ru-RU" altLang="ru-RU" dirty="0" smtClean="0"/>
              <a:t>Под </a:t>
            </a:r>
            <a:r>
              <a:rPr lang="ru-RU" altLang="ru-RU" i="1" dirty="0" smtClean="0"/>
              <a:t>параллельными вычислениями</a:t>
            </a:r>
            <a:r>
              <a:rPr lang="en-US" altLang="ru-RU" i="1" dirty="0" smtClean="0"/>
              <a:t> </a:t>
            </a:r>
            <a:r>
              <a:rPr lang="ru-RU" altLang="ru-RU" i="1" dirty="0" smtClean="0"/>
              <a:t>(</a:t>
            </a:r>
            <a:r>
              <a:rPr lang="en-US" altLang="ru-RU" i="1" dirty="0" smtClean="0"/>
              <a:t>parallel or concurrent computations)</a:t>
            </a:r>
            <a:r>
              <a:rPr lang="en-US" altLang="ru-RU" dirty="0" smtClean="0"/>
              <a:t> </a:t>
            </a:r>
            <a:r>
              <a:rPr lang="ru-RU" altLang="ru-RU" dirty="0" smtClean="0"/>
              <a:t>можно понимать процессы решения задач, в которых в один и тот же момент времени могут выполняться одновременно несколько вычислительных операций</a:t>
            </a:r>
          </a:p>
          <a:p>
            <a:pPr marL="0" indent="0">
              <a:buNone/>
            </a:pPr>
            <a:r>
              <a:rPr lang="ru-RU" altLang="ru-RU" dirty="0" smtClean="0"/>
              <a:t>Параллельные вычисления составляют основу суперкомпьютерных технологий </a:t>
            </a:r>
            <a:br>
              <a:rPr lang="ru-RU" altLang="ru-RU" dirty="0" smtClean="0"/>
            </a:br>
            <a:r>
              <a:rPr lang="ru-RU" altLang="ru-RU" dirty="0" smtClean="0"/>
              <a:t>и высокопроизводительных расчетов</a:t>
            </a:r>
            <a:endParaRPr lang="en-US" altLang="ru-RU" dirty="0" smtClean="0"/>
          </a:p>
          <a:p>
            <a:pPr marL="0" indent="0">
              <a:buNone/>
            </a:pPr>
            <a:endParaRPr lang="en-US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06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/>
              <a:t>Необходимость параллельных вычислений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112568"/>
          </a:xfrm>
        </p:spPr>
        <p:txBody>
          <a:bodyPr/>
          <a:lstStyle/>
          <a:p>
            <a:r>
              <a:rPr lang="ru-RU" altLang="ru-RU" dirty="0" smtClean="0"/>
              <a:t>Опережение потребности вычислений быстродействия существующих компьютерных систем </a:t>
            </a:r>
            <a:br>
              <a:rPr lang="ru-RU" altLang="ru-RU" dirty="0" smtClean="0"/>
            </a:br>
            <a:endParaRPr lang="ru-RU" altLang="ru-RU" dirty="0" smtClean="0"/>
          </a:p>
          <a:p>
            <a:pPr lvl="1">
              <a:lnSpc>
                <a:spcPct val="90000"/>
              </a:lnSpc>
            </a:pPr>
            <a:r>
              <a:rPr lang="ru-RU" altLang="ru-RU" sz="3200" dirty="0" smtClean="0">
                <a:cs typeface="Times New Roman" pitchFamily="18" charset="0"/>
              </a:rPr>
              <a:t>моделирование климата,</a:t>
            </a:r>
            <a:endParaRPr lang="en-US" altLang="ru-RU" sz="32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ru-RU" altLang="ru-RU" sz="3200" dirty="0" smtClean="0">
                <a:cs typeface="Times New Roman" pitchFamily="18" charset="0"/>
              </a:rPr>
              <a:t>генная инженерия,</a:t>
            </a:r>
            <a:endParaRPr lang="en-US" altLang="ru-RU" sz="32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ru-RU" altLang="ru-RU" sz="3200" dirty="0" smtClean="0">
                <a:cs typeface="Times New Roman" pitchFamily="18" charset="0"/>
              </a:rPr>
              <a:t>проектирование интегральных схем,</a:t>
            </a:r>
            <a:endParaRPr lang="en-US" altLang="ru-RU" sz="32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ru-RU" altLang="ru-RU" sz="3200" dirty="0" smtClean="0">
                <a:cs typeface="Times New Roman" pitchFamily="18" charset="0"/>
              </a:rPr>
              <a:t>анализ загрязнения окружающей среды,</a:t>
            </a:r>
            <a:endParaRPr lang="en-US" altLang="ru-RU" sz="32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ru-RU" altLang="ru-RU" sz="3200" dirty="0" smtClean="0">
                <a:cs typeface="Times New Roman" pitchFamily="18" charset="0"/>
              </a:rPr>
              <a:t>создание лекарственных препаратов и </a:t>
            </a:r>
            <a:r>
              <a:rPr lang="ru-RU" altLang="ru-RU" sz="3200" dirty="0" err="1" smtClean="0">
                <a:cs typeface="Times New Roman" pitchFamily="18" charset="0"/>
              </a:rPr>
              <a:t>др</a:t>
            </a:r>
            <a:r>
              <a:rPr lang="en-US" altLang="ru-RU" sz="3200" dirty="0" smtClean="0">
                <a:cs typeface="Times New Roman" pitchFamily="18" charset="0"/>
              </a:rPr>
              <a:t>.</a:t>
            </a:r>
            <a:endParaRPr lang="ru-RU" altLang="ru-RU" sz="3200" dirty="0" smtClean="0"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02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008787" cy="6624736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Теоретическая ограниченность роста производительности последовательных компьютеров</a:t>
            </a:r>
          </a:p>
          <a:p>
            <a:r>
              <a:rPr lang="ru-RU" altLang="ru-RU" dirty="0" smtClean="0"/>
              <a:t>Резкое снижение стоимости многопроцессорных (</a:t>
            </a:r>
            <a:r>
              <a:rPr lang="ru-RU" altLang="ru-RU" i="1" dirty="0" smtClean="0"/>
              <a:t>параллельных</a:t>
            </a:r>
            <a:r>
              <a:rPr lang="ru-RU" altLang="ru-RU" dirty="0" smtClean="0"/>
              <a:t>) вычислительных систем</a:t>
            </a:r>
          </a:p>
          <a:p>
            <a:r>
              <a:rPr lang="ru-RU" altLang="ru-RU" dirty="0" smtClean="0"/>
              <a:t>Смена парадигмы построения высокопроизводительных процессоров - </a:t>
            </a:r>
            <a:r>
              <a:rPr lang="ru-RU" altLang="ru-RU" i="1" dirty="0" err="1" smtClean="0"/>
              <a:t>многоядерность</a:t>
            </a:r>
            <a:endParaRPr lang="ru-RU" altLang="ru-RU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88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692696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/>
              <a:t>Способы достижения параллелизма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400" dirty="0" smtClean="0"/>
              <a:t>Достижение параллелизма возможно только при выполнимости следующих требований:</a:t>
            </a:r>
          </a:p>
          <a:p>
            <a:pPr lvl="1">
              <a:lnSpc>
                <a:spcPct val="90000"/>
              </a:lnSpc>
            </a:pPr>
            <a:r>
              <a:rPr lang="ru-RU" altLang="ru-RU" sz="2200" b="1" dirty="0" smtClean="0"/>
              <a:t>независимость функционирования отдельных устройств ЭВМ</a:t>
            </a:r>
            <a:r>
              <a:rPr lang="ru-RU" altLang="ru-RU" sz="2200" dirty="0" smtClean="0"/>
              <a:t> (устройства ввода-вывода, обрабатывающие процессоры и устройства памяти),</a:t>
            </a:r>
            <a:endParaRPr lang="en-US" altLang="ru-RU" sz="2200" dirty="0" smtClean="0"/>
          </a:p>
          <a:p>
            <a:pPr lvl="1">
              <a:lnSpc>
                <a:spcPct val="90000"/>
              </a:lnSpc>
            </a:pPr>
            <a:r>
              <a:rPr lang="ru-RU" altLang="ru-RU" sz="2200" b="1" dirty="0" smtClean="0"/>
              <a:t>избыточность элементов вычислительной системы</a:t>
            </a:r>
            <a:r>
              <a:rPr lang="ru-RU" altLang="ru-RU" sz="2000" dirty="0" smtClean="0"/>
              <a:t> </a:t>
            </a:r>
            <a:endParaRPr lang="en-US" altLang="ru-RU" sz="2000" dirty="0" smtClean="0"/>
          </a:p>
          <a:p>
            <a:pPr lvl="2">
              <a:lnSpc>
                <a:spcPct val="90000"/>
              </a:lnSpc>
            </a:pPr>
            <a:r>
              <a:rPr lang="ru-RU" altLang="ru-RU" i="1" dirty="0" smtClean="0"/>
              <a:t>использование специализированных устройств</a:t>
            </a:r>
            <a:r>
              <a:rPr lang="ru-RU" altLang="ru-RU" dirty="0" smtClean="0"/>
              <a:t> </a:t>
            </a:r>
            <a:r>
              <a:rPr lang="en-US" altLang="ru-RU" dirty="0" smtClean="0"/>
              <a:t>(</a:t>
            </a:r>
            <a:r>
              <a:rPr lang="ru-RU" altLang="ru-RU" dirty="0" smtClean="0"/>
              <a:t>например, отдельные процессоры для целочисленной и вещественной арифметики, устройства многоуровневой памяти</a:t>
            </a:r>
            <a:r>
              <a:rPr lang="en-US" altLang="ru-RU" dirty="0" smtClean="0"/>
              <a:t>)</a:t>
            </a:r>
            <a:r>
              <a:rPr lang="ru-RU" altLang="ru-RU" dirty="0" smtClean="0"/>
              <a:t>,</a:t>
            </a:r>
            <a:endParaRPr lang="en-US" altLang="ru-RU" dirty="0" smtClean="0"/>
          </a:p>
          <a:p>
            <a:pPr lvl="2">
              <a:lnSpc>
                <a:spcPct val="90000"/>
              </a:lnSpc>
            </a:pPr>
            <a:r>
              <a:rPr lang="ru-RU" altLang="ru-RU" i="1" dirty="0" smtClean="0"/>
              <a:t>дублирование устройств ЭВМ</a:t>
            </a:r>
            <a:r>
              <a:rPr lang="ru-RU" altLang="ru-RU" dirty="0" smtClean="0"/>
              <a:t> (например, использование нескольких однотипных обрабатывающих процессоров или нескольких устройств оперативной памяти),</a:t>
            </a:r>
          </a:p>
          <a:p>
            <a:pPr lvl="1">
              <a:lnSpc>
                <a:spcPct val="90000"/>
              </a:lnSpc>
            </a:pPr>
            <a:r>
              <a:rPr lang="ru-RU" altLang="ru-RU" sz="2200" dirty="0" smtClean="0"/>
              <a:t>Дополнительная форма обеспечения параллелизма - </a:t>
            </a:r>
            <a:r>
              <a:rPr lang="ru-RU" altLang="ru-RU" sz="2200" b="1" dirty="0" smtClean="0"/>
              <a:t>конвейерная </a:t>
            </a:r>
            <a:r>
              <a:rPr lang="ru-RU" altLang="ru-RU" sz="2200" dirty="0" smtClean="0"/>
              <a:t>реализация обрабатывающих устройств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5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/>
              <a:t>Возможные режимы выполнения независимых частей программы:</a:t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lnSpcReduction="10000"/>
          </a:bodyPr>
          <a:lstStyle/>
          <a:p>
            <a:pPr lvl="1"/>
            <a:r>
              <a:rPr lang="ru-RU" altLang="ru-RU" sz="2400" b="1" i="1" dirty="0" smtClean="0"/>
              <a:t>многозадачный режим </a:t>
            </a:r>
            <a:r>
              <a:rPr lang="ru-RU" altLang="ru-RU" sz="2400" b="1" dirty="0" smtClean="0"/>
              <a:t>(</a:t>
            </a:r>
            <a:r>
              <a:rPr lang="ru-RU" altLang="ru-RU" sz="2400" b="1" i="1" dirty="0" smtClean="0"/>
              <a:t>режим разделения времени</a:t>
            </a:r>
            <a:r>
              <a:rPr lang="ru-RU" altLang="ru-RU" sz="2400" b="1" dirty="0" smtClean="0"/>
              <a:t>), </a:t>
            </a:r>
            <a:r>
              <a:rPr lang="ru-RU" altLang="ru-RU" sz="2400" dirty="0" smtClean="0"/>
              <a:t>при котором для выполнения нескольких процессов используется единственный процессор (данный режим является псевдопараллельным</a:t>
            </a:r>
            <a:r>
              <a:rPr lang="en-US" altLang="ru-RU" sz="2400" dirty="0" smtClean="0"/>
              <a:t>, </a:t>
            </a:r>
            <a:r>
              <a:rPr lang="ru-RU" altLang="ru-RU" sz="2400" dirty="0" smtClean="0"/>
              <a:t>в каждый момент времени исполняемым может быть единственный процесс),</a:t>
            </a:r>
            <a:endParaRPr lang="en-US" altLang="ru-RU" sz="2400" dirty="0" smtClean="0"/>
          </a:p>
          <a:p>
            <a:pPr lvl="1"/>
            <a:r>
              <a:rPr lang="ru-RU" altLang="ru-RU" sz="2400" b="1" i="1" dirty="0" smtClean="0"/>
              <a:t>параллельное выполнение</a:t>
            </a:r>
            <a:r>
              <a:rPr lang="ru-RU" altLang="ru-RU" sz="2400" dirty="0" smtClean="0"/>
              <a:t>, когда в один и тот же момент времени может выполняться несколько команд обработки данных (обеспечивается при наличии нескольких процессоров или при помощи конвейерных и векторных обрабатывающих устройств),</a:t>
            </a:r>
            <a:endParaRPr lang="en-US" altLang="ru-RU" sz="2400" dirty="0" smtClean="0"/>
          </a:p>
          <a:p>
            <a:pPr lvl="1"/>
            <a:r>
              <a:rPr lang="ru-RU" altLang="ru-RU" sz="2400" b="1" i="1" dirty="0" smtClean="0"/>
              <a:t>распределенные вычисления</a:t>
            </a:r>
            <a:r>
              <a:rPr lang="ru-RU" altLang="ru-RU" sz="2400" i="1" dirty="0" smtClean="0"/>
              <a:t>,</a:t>
            </a:r>
            <a:r>
              <a:rPr lang="ru-RU" altLang="ru-RU" sz="2400" dirty="0" smtClean="0"/>
              <a:t> при которых для параллельной обработки данных используется несколько обрабатывающих устройств, достаточно удаленных друг от друга, а передача данных по линиям связи приводит к существенным временным задержкам.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6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Примеры параллельных вычислительных систем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824536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ct val="35000"/>
              </a:spcAft>
            </a:pPr>
            <a:r>
              <a:rPr lang="ru-RU" altLang="ru-RU" b="1" dirty="0" smtClean="0"/>
              <a:t>Суперкомпьютеры</a:t>
            </a:r>
          </a:p>
          <a:p>
            <a:pPr>
              <a:buNone/>
            </a:pPr>
            <a:r>
              <a:rPr lang="en-US" altLang="ru-RU" dirty="0" smtClean="0"/>
              <a:t>	</a:t>
            </a:r>
            <a:r>
              <a:rPr lang="ru-RU" altLang="ru-RU" dirty="0" smtClean="0"/>
              <a:t>Суперкомпьютер </a:t>
            </a:r>
            <a:r>
              <a:rPr lang="ru-RU" altLang="ru-RU" dirty="0"/>
              <a:t>– это </a:t>
            </a:r>
            <a:r>
              <a:rPr lang="ru-RU" altLang="ru-RU" dirty="0" smtClean="0"/>
              <a:t>вычислительная</a:t>
            </a:r>
            <a:r>
              <a:rPr lang="en-US" altLang="ru-RU" dirty="0" smtClean="0"/>
              <a:t> </a:t>
            </a:r>
            <a:r>
              <a:rPr lang="ru-RU" altLang="ru-RU" dirty="0" smtClean="0"/>
              <a:t>система</a:t>
            </a:r>
            <a:r>
              <a:rPr lang="ru-RU" altLang="ru-RU" dirty="0"/>
              <a:t>, обладающая предельными характеристиками по производительности среди имеющихся в каждый конкретный момент времени компьютерных систем </a:t>
            </a:r>
            <a:endParaRPr lang="en-US" altLang="ru-RU" dirty="0" smtClean="0"/>
          </a:p>
          <a:p>
            <a:pPr>
              <a:buNone/>
            </a:pPr>
            <a:endParaRPr lang="en-US" altLang="ru-RU" dirty="0" smtClean="0"/>
          </a:p>
          <a:p>
            <a:pPr>
              <a:buNone/>
            </a:pPr>
            <a:r>
              <a:rPr lang="ru-RU" b="1" dirty="0"/>
              <a:t>FLOPS</a:t>
            </a:r>
            <a:r>
              <a:rPr lang="ru-RU" dirty="0"/>
              <a:t> (также </a:t>
            </a:r>
            <a:r>
              <a:rPr lang="ru-RU" b="1" dirty="0" err="1"/>
              <a:t>flops</a:t>
            </a:r>
            <a:r>
              <a:rPr lang="ru-RU" dirty="0"/>
              <a:t>, </a:t>
            </a:r>
            <a:r>
              <a:rPr lang="ru-RU" b="1" dirty="0" err="1"/>
              <a:t>flop</a:t>
            </a:r>
            <a:r>
              <a:rPr lang="ru-RU" b="1" dirty="0"/>
              <a:t>/s</a:t>
            </a:r>
            <a:r>
              <a:rPr lang="ru-RU" dirty="0"/>
              <a:t>, </a:t>
            </a:r>
            <a:r>
              <a:rPr lang="ru-RU" b="1" dirty="0" err="1"/>
              <a:t>флопс</a:t>
            </a:r>
            <a:r>
              <a:rPr lang="ru-RU" dirty="0"/>
              <a:t> или </a:t>
            </a:r>
            <a:r>
              <a:rPr lang="ru-RU" b="1" dirty="0"/>
              <a:t>флоп/с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dirty="0"/>
              <a:t>акроним от англ. </a:t>
            </a:r>
            <a:r>
              <a:rPr lang="ru-RU" b="1" i="1" dirty="0" err="1"/>
              <a:t>FL</a:t>
            </a:r>
            <a:r>
              <a:rPr lang="ru-RU" i="1" dirty="0" err="1"/>
              <a:t>oating-point</a:t>
            </a:r>
            <a:r>
              <a:rPr lang="ru-RU" i="1" dirty="0"/>
              <a:t> </a:t>
            </a:r>
            <a:r>
              <a:rPr lang="ru-RU" b="1" i="1" dirty="0" err="1"/>
              <a:t>O</a:t>
            </a:r>
            <a:r>
              <a:rPr lang="ru-RU" i="1" dirty="0" err="1"/>
              <a:t>perations</a:t>
            </a:r>
            <a:r>
              <a:rPr lang="ru-RU" i="1" dirty="0"/>
              <a:t> </a:t>
            </a:r>
            <a:r>
              <a:rPr lang="ru-RU" b="1" i="1" dirty="0" err="1"/>
              <a:t>P</a:t>
            </a:r>
            <a:r>
              <a:rPr lang="ru-RU" i="1" dirty="0" err="1"/>
              <a:t>er</a:t>
            </a:r>
            <a:r>
              <a:rPr lang="ru-RU" i="1" dirty="0"/>
              <a:t> </a:t>
            </a:r>
            <a:r>
              <a:rPr lang="ru-RU" b="1" i="1" dirty="0" err="1"/>
              <a:t>S</a:t>
            </a:r>
            <a:r>
              <a:rPr lang="ru-RU" i="1" dirty="0" err="1"/>
              <a:t>econd</a:t>
            </a:r>
            <a:r>
              <a:rPr lang="ru-RU" dirty="0" err="1"/>
              <a:t>,произносится</a:t>
            </a:r>
            <a:r>
              <a:rPr lang="ru-RU" dirty="0"/>
              <a:t> как </a:t>
            </a:r>
            <a:r>
              <a:rPr lang="ru-RU" i="1" dirty="0" err="1"/>
              <a:t>флопс</a:t>
            </a:r>
            <a:r>
              <a:rPr lang="ru-RU" dirty="0"/>
              <a:t>) — внесистемная единица, используемая для измерения </a:t>
            </a:r>
            <a:r>
              <a:rPr lang="ru-RU" dirty="0" smtClean="0"/>
              <a:t>производительности</a:t>
            </a:r>
            <a:r>
              <a:rPr lang="en-US" dirty="0" smtClean="0"/>
              <a:t> </a:t>
            </a:r>
            <a:r>
              <a:rPr lang="ru-RU" dirty="0" smtClean="0"/>
              <a:t>компьютеров</a:t>
            </a:r>
            <a:r>
              <a:rPr lang="ru-RU" dirty="0"/>
              <a:t>, показывающая, сколько операций с плавающей запятой в секунду выполняет </a:t>
            </a:r>
            <a:r>
              <a:rPr lang="ru-RU" dirty="0" smtClean="0"/>
              <a:t>данная</a:t>
            </a:r>
            <a:r>
              <a:rPr lang="en-US" dirty="0" smtClean="0"/>
              <a:t> </a:t>
            </a:r>
            <a:r>
              <a:rPr lang="ru-RU" dirty="0" smtClean="0"/>
              <a:t>вычислительная</a:t>
            </a:r>
            <a:r>
              <a:rPr lang="ru-RU" dirty="0"/>
              <a:t> система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9985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348" y="188640"/>
            <a:ext cx="8784976" cy="1872208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/>
              <a:t>Суперкомпьютеры.</a:t>
            </a:r>
            <a:r>
              <a:rPr lang="ru-RU" altLang="ru-RU" dirty="0" smtClean="0"/>
              <a:t> </a:t>
            </a:r>
            <a:r>
              <a:rPr lang="ru-RU" altLang="ru-RU" b="1" dirty="0" smtClean="0"/>
              <a:t>Программа ASCI </a:t>
            </a:r>
            <a:br>
              <a:rPr lang="ru-RU" altLang="ru-RU" b="1" dirty="0" smtClean="0"/>
            </a:br>
            <a:r>
              <a:rPr lang="en-US" altLang="ru-RU" i="1" dirty="0" smtClean="0"/>
              <a:t>Accelerated Strategic Computing Initiative</a:t>
            </a:r>
            <a:r>
              <a:rPr lang="ru-RU" altLang="ru-RU" dirty="0" smtClean="0"/>
              <a:t>)</a:t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3533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/>
              <a:t>	(</a:t>
            </a:r>
            <a:r>
              <a:rPr lang="ru-RU" altLang="ru-RU" b="1" dirty="0" smtClean="0"/>
              <a:t>1996</a:t>
            </a:r>
            <a:r>
              <a:rPr lang="ru-RU" altLang="ru-RU" dirty="0" smtClean="0"/>
              <a:t>, система </a:t>
            </a:r>
            <a:r>
              <a:rPr lang="en-US" altLang="ru-RU" b="1" dirty="0" smtClean="0"/>
              <a:t>ASCI Red</a:t>
            </a:r>
            <a:r>
              <a:rPr lang="ru-RU" altLang="ru-RU" dirty="0" smtClean="0"/>
              <a:t>, построенная </a:t>
            </a:r>
            <a:r>
              <a:rPr lang="en-US" altLang="ru-RU" dirty="0" smtClean="0"/>
              <a:t>Intel</a:t>
            </a:r>
            <a:r>
              <a:rPr lang="ru-RU" altLang="ru-RU" dirty="0" smtClean="0"/>
              <a:t>, производительность 1 </a:t>
            </a:r>
            <a:r>
              <a:rPr lang="ru-RU" altLang="ru-RU" dirty="0" err="1" smtClean="0"/>
              <a:t>TFlops</a:t>
            </a:r>
            <a:r>
              <a:rPr lang="ru-RU" altLang="ru-RU" dirty="0" smtClean="0"/>
              <a:t>,</a:t>
            </a:r>
          </a:p>
          <a:p>
            <a:pPr lvl="1"/>
            <a:r>
              <a:rPr lang="ru-RU" altLang="ru-RU" b="1" dirty="0" smtClean="0"/>
              <a:t>1999</a:t>
            </a:r>
            <a:r>
              <a:rPr lang="ru-RU" altLang="ru-RU" dirty="0" smtClean="0"/>
              <a:t>, </a:t>
            </a:r>
            <a:r>
              <a:rPr lang="ru-RU" altLang="ru-RU" b="1" dirty="0" smtClean="0"/>
              <a:t>ASCI </a:t>
            </a:r>
            <a:r>
              <a:rPr lang="en-US" altLang="ru-RU" b="1" dirty="0" smtClean="0"/>
              <a:t>Blue Pacific</a:t>
            </a:r>
            <a:r>
              <a:rPr lang="ru-RU" altLang="ru-RU" dirty="0" smtClean="0"/>
              <a:t> от IBM и </a:t>
            </a:r>
            <a:r>
              <a:rPr lang="ru-RU" altLang="ru-RU" b="1" dirty="0" smtClean="0"/>
              <a:t>ASCI </a:t>
            </a:r>
            <a:r>
              <a:rPr lang="en-US" altLang="ru-RU" b="1" dirty="0" smtClean="0"/>
              <a:t>Blue Mountain</a:t>
            </a:r>
            <a:r>
              <a:rPr lang="ru-RU" altLang="ru-RU" dirty="0" smtClean="0"/>
              <a:t> от SGI, производительность 3 </a:t>
            </a:r>
            <a:r>
              <a:rPr lang="ru-RU" altLang="ru-RU" dirty="0" err="1" smtClean="0"/>
              <a:t>TFlops</a:t>
            </a:r>
            <a:r>
              <a:rPr lang="ru-RU" altLang="ru-RU" dirty="0" smtClean="0"/>
              <a:t>,</a:t>
            </a:r>
            <a:endParaRPr lang="en-US" altLang="ru-RU" dirty="0" smtClean="0"/>
          </a:p>
          <a:p>
            <a:pPr lvl="1"/>
            <a:r>
              <a:rPr lang="en-US" altLang="ru-RU" b="1" dirty="0" smtClean="0"/>
              <a:t>2000</a:t>
            </a:r>
            <a:r>
              <a:rPr lang="en-US" altLang="ru-RU" dirty="0" smtClean="0"/>
              <a:t>, </a:t>
            </a:r>
            <a:r>
              <a:rPr lang="en-US" altLang="ru-RU" b="1" dirty="0" smtClean="0">
                <a:hlinkClick r:id="rId2"/>
              </a:rPr>
              <a:t>ASCI White</a:t>
            </a:r>
            <a:r>
              <a:rPr lang="en-US" altLang="ru-RU" dirty="0" smtClean="0"/>
              <a:t> </a:t>
            </a:r>
            <a:r>
              <a:rPr lang="ru-RU" altLang="ru-RU" dirty="0" smtClean="0"/>
              <a:t>с пиковой производительностью свыше 12 </a:t>
            </a:r>
            <a:r>
              <a:rPr lang="ru-RU" altLang="ru-RU" dirty="0" err="1" smtClean="0"/>
              <a:t>TFlops</a:t>
            </a:r>
            <a:r>
              <a:rPr lang="ru-RU" altLang="ru-RU" dirty="0" smtClean="0"/>
              <a:t> </a:t>
            </a:r>
            <a:r>
              <a:rPr lang="en-US" altLang="ru-RU" dirty="0" smtClean="0"/>
              <a:t>(</a:t>
            </a:r>
            <a:r>
              <a:rPr lang="ru-RU" altLang="ru-RU" dirty="0" smtClean="0"/>
              <a:t>реально показанная производительность на тесте LINPACK составила на тот момент 4938 </a:t>
            </a:r>
            <a:r>
              <a:rPr lang="ru-RU" altLang="ru-RU" dirty="0" err="1" smtClean="0"/>
              <a:t>GFlops</a:t>
            </a:r>
            <a:r>
              <a:rPr lang="en-US" altLang="ru-RU" dirty="0" smtClean="0"/>
              <a:t>)</a:t>
            </a:r>
            <a:endParaRPr lang="ru-RU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09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altLang="ru-RU" b="1" dirty="0" smtClean="0"/>
              <a:t>Суперкомпьютеры. </a:t>
            </a:r>
            <a:r>
              <a:rPr lang="en-US" altLang="ru-RU" b="1" dirty="0" smtClean="0"/>
              <a:t>ASCI White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lnSpcReduction="10000"/>
          </a:bodyPr>
          <a:lstStyle/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ru-RU" altLang="ru-RU" dirty="0" smtClean="0"/>
              <a:t>система с 512-ю симметричными мультипроцессорными (SMP) узлами, каждый узел имеет 16 процессоров,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ru-RU" altLang="ru-RU" dirty="0" smtClean="0"/>
              <a:t>процессоры IBM RS/6000 POWER3 с 64-х разрядной архитектурой</a:t>
            </a:r>
            <a:r>
              <a:rPr lang="en-US" altLang="ru-RU" dirty="0" smtClean="0"/>
              <a:t>  </a:t>
            </a:r>
            <a:r>
              <a:rPr lang="ru-RU" altLang="ru-RU" dirty="0" smtClean="0"/>
              <a:t>и конвейерной организацией </a:t>
            </a:r>
            <a:br>
              <a:rPr lang="ru-RU" altLang="ru-RU" dirty="0" smtClean="0"/>
            </a:br>
            <a:r>
              <a:rPr lang="ru-RU" altLang="ru-RU" dirty="0" smtClean="0"/>
              <a:t>с 2 устройствами по обработке команд с плавающей запятой и 3 устройствами по обработке целочисленных команд, они способны выполнять до 8 команд за тактовый цикл и до 4 операций с плавающей запятой за такт, тактовая частота 375 </a:t>
            </a:r>
            <a:r>
              <a:rPr lang="ru-RU" altLang="ru-RU" dirty="0" err="1" smtClean="0"/>
              <a:t>MHz</a:t>
            </a:r>
            <a:r>
              <a:rPr lang="ru-RU" altLang="ru-RU" dirty="0" smtClean="0"/>
              <a:t>,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ru-RU" altLang="ru-RU" dirty="0" smtClean="0"/>
              <a:t>оперативная память системы – 4 TB,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ru-RU" altLang="ru-RU" dirty="0" smtClean="0"/>
              <a:t>емкость дискового пространства 180 TB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40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552728"/>
          </a:xfrm>
        </p:spPr>
        <p:txBody>
          <a:bodyPr>
            <a:normAutofit/>
          </a:bodyPr>
          <a:lstStyle/>
          <a:p>
            <a:pPr lvl="1"/>
            <a:r>
              <a:rPr lang="ru-RU" altLang="ru-RU" dirty="0" smtClean="0"/>
              <a:t>Операционная система представляет собой версию UNIX – IBM AIX,</a:t>
            </a:r>
          </a:p>
          <a:p>
            <a:pPr lvl="1"/>
            <a:r>
              <a:rPr lang="ru-RU" altLang="ru-RU" dirty="0" smtClean="0"/>
              <a:t>Программное обеспечение ASCI </a:t>
            </a:r>
            <a:r>
              <a:rPr lang="ru-RU" altLang="ru-RU" dirty="0" err="1" smtClean="0"/>
              <a:t>White</a:t>
            </a:r>
            <a:r>
              <a:rPr lang="ru-RU" altLang="ru-RU" dirty="0" smtClean="0"/>
              <a:t> поддерживает смешанную модель программирования – передача сообщений между узлами и </a:t>
            </a:r>
            <a:r>
              <a:rPr lang="ru-RU" altLang="ru-RU" dirty="0" err="1" smtClean="0"/>
              <a:t>многопотоковость</a:t>
            </a:r>
            <a:r>
              <a:rPr lang="ru-RU" altLang="ru-RU" dirty="0" smtClean="0"/>
              <a:t> внутри SMP-узла,</a:t>
            </a:r>
          </a:p>
          <a:p>
            <a:pPr lvl="1"/>
            <a:r>
              <a:rPr lang="ru-RU" altLang="ru-RU" dirty="0" smtClean="0"/>
              <a:t>Поддерживаются библиотеки MPI, </a:t>
            </a:r>
            <a:r>
              <a:rPr lang="ru-RU" altLang="ru-RU" dirty="0" err="1" smtClean="0"/>
              <a:t>OpenMP</a:t>
            </a:r>
            <a:r>
              <a:rPr lang="ru-RU" altLang="ru-RU" dirty="0" smtClean="0"/>
              <a:t>, потоки POSIX и транслятор директив IBM, имеется параллельный отладчик IBM.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73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Суперкомпьютеры. Система </a:t>
            </a:r>
            <a:r>
              <a:rPr lang="ru-RU" altLang="ru-RU" b="1" dirty="0" err="1" smtClean="0"/>
              <a:t>BlueGene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184576"/>
          </a:xfrm>
        </p:spPr>
        <p:txBody>
          <a:bodyPr/>
          <a:lstStyle/>
          <a:p>
            <a:pPr lvl="1"/>
            <a:r>
              <a:rPr lang="ru-RU" altLang="ru-RU" dirty="0" smtClean="0"/>
              <a:t>Первый вариант системы представлен в 2004 г. и сразу занял 1 позицию в списке </a:t>
            </a:r>
            <a:r>
              <a:rPr lang="en-US" altLang="ru-RU" dirty="0" smtClean="0"/>
              <a:t>Top</a:t>
            </a:r>
            <a:r>
              <a:rPr lang="ru-RU" altLang="ru-RU" dirty="0" smtClean="0"/>
              <a:t>500</a:t>
            </a:r>
          </a:p>
          <a:p>
            <a:pPr lvl="1"/>
            <a:r>
              <a:rPr lang="ru-RU" altLang="ru-RU" dirty="0" smtClean="0"/>
              <a:t>Расширенный вариант суперкомпьютера (ноябрь 2007 г.) по прежнему на 1 месте в перечне наиболее быстродействующих вычислительных систем:</a:t>
            </a:r>
          </a:p>
          <a:p>
            <a:pPr lvl="2"/>
            <a:r>
              <a:rPr lang="ru-RU" altLang="ru-RU" sz="2800" dirty="0" smtClean="0"/>
              <a:t>212992 </a:t>
            </a:r>
            <a:r>
              <a:rPr lang="ru-RU" altLang="ru-RU" sz="2800" dirty="0" err="1" smtClean="0"/>
              <a:t>двухядерных</a:t>
            </a:r>
            <a:r>
              <a:rPr lang="ru-RU" altLang="ru-RU" sz="2800" dirty="0" smtClean="0"/>
              <a:t> 32-битных процессоров </a:t>
            </a:r>
            <a:r>
              <a:rPr lang="ru-RU" altLang="ru-RU" sz="2800" dirty="0" err="1" smtClean="0"/>
              <a:t>PowerPC</a:t>
            </a:r>
            <a:r>
              <a:rPr lang="ru-RU" altLang="ru-RU" sz="2800" dirty="0" smtClean="0"/>
              <a:t> 440 0.7 </a:t>
            </a:r>
            <a:r>
              <a:rPr lang="ru-RU" altLang="ru-RU" sz="2800" dirty="0" err="1" smtClean="0"/>
              <a:t>GHz</a:t>
            </a:r>
            <a:r>
              <a:rPr lang="ru-RU" altLang="ru-RU" sz="2800" dirty="0" smtClean="0"/>
              <a:t>, </a:t>
            </a:r>
          </a:p>
          <a:p>
            <a:pPr lvl="2"/>
            <a:r>
              <a:rPr lang="ru-RU" altLang="ru-RU" sz="2800" dirty="0" smtClean="0"/>
              <a:t>пиковая производительность около 600 </a:t>
            </a:r>
            <a:r>
              <a:rPr lang="en-US" altLang="ru-RU" sz="2800" dirty="0" err="1" smtClean="0"/>
              <a:t>TFlops</a:t>
            </a:r>
            <a:r>
              <a:rPr lang="ru-RU" altLang="ru-RU" sz="2800" dirty="0" smtClean="0"/>
              <a:t>, производительность на тесте </a:t>
            </a:r>
            <a:r>
              <a:rPr lang="en-US" altLang="ru-RU" sz="2800" dirty="0" smtClean="0"/>
              <a:t>LINPACK</a:t>
            </a:r>
            <a:r>
              <a:rPr lang="ru-RU" altLang="ru-RU" sz="2800" dirty="0" smtClean="0"/>
              <a:t> – 478 </a:t>
            </a:r>
            <a:r>
              <a:rPr lang="en-US" altLang="ru-RU" sz="2800" dirty="0" err="1" smtClean="0"/>
              <a:t>TFlops</a:t>
            </a:r>
            <a:endParaRPr lang="ru-RU" alt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8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altLang="ru-RU" b="1" dirty="0" smtClean="0"/>
              <a:t>Суперкомпьютеры. МВС-1000…</a:t>
            </a:r>
            <a:br>
              <a:rPr lang="ru-RU" altLang="ru-RU" b="1" dirty="0" smtClean="0"/>
            </a:br>
            <a:r>
              <a:rPr lang="ru-RU" altLang="ru-RU" dirty="0" smtClean="0"/>
              <a:t>	(</a:t>
            </a:r>
            <a:r>
              <a:rPr lang="ru-RU" altLang="ru-RU" i="1" dirty="0" smtClean="0"/>
              <a:t>Межведомственный Суперкомпьютерный Центре РАН</a:t>
            </a:r>
            <a:r>
              <a:rPr lang="ru-RU" altLang="ru-RU" dirty="0" smtClean="0"/>
              <a:t>)</a:t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16832"/>
            <a:ext cx="8964488" cy="48245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2000" dirty="0" smtClean="0"/>
              <a:t> </a:t>
            </a:r>
            <a:r>
              <a:rPr lang="ru-RU" altLang="ru-RU" sz="2400" b="1" dirty="0" smtClean="0"/>
              <a:t>2001</a:t>
            </a:r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Пиковая производительность 1024 </a:t>
            </a:r>
            <a:r>
              <a:rPr lang="ru-RU" altLang="ru-RU" sz="2400" dirty="0" err="1" smtClean="0"/>
              <a:t>GFlops</a:t>
            </a:r>
            <a:r>
              <a:rPr lang="ru-RU" altLang="ru-RU" sz="2400" dirty="0" smtClean="0"/>
              <a:t>, максимально показанная на тесте LINPACK  производительность734 </a:t>
            </a:r>
            <a:r>
              <a:rPr lang="ru-RU" altLang="ru-RU" sz="2400" dirty="0" err="1" smtClean="0"/>
              <a:t>GFlops</a:t>
            </a:r>
            <a:r>
              <a:rPr lang="ru-RU" altLang="ru-RU" sz="2400" dirty="0" smtClean="0"/>
              <a:t>,</a:t>
            </a:r>
            <a:endParaRPr lang="en-US" altLang="ru-RU" sz="2400" dirty="0" smtClean="0"/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384 двухпроцессорных модуля на базе </a:t>
            </a:r>
            <a:r>
              <a:rPr lang="ru-RU" altLang="ru-RU" sz="2400" dirty="0" err="1" smtClean="0"/>
              <a:t>Alpha</a:t>
            </a:r>
            <a:r>
              <a:rPr lang="ru-RU" altLang="ru-RU" sz="2400" dirty="0" smtClean="0"/>
              <a:t> 21264 667 </a:t>
            </a:r>
            <a:r>
              <a:rPr lang="en-US" altLang="ru-RU" sz="2400" dirty="0" smtClean="0"/>
              <a:t>MHz</a:t>
            </a:r>
            <a:r>
              <a:rPr lang="ru-RU" altLang="ru-RU" sz="2400" dirty="0" smtClean="0"/>
              <a:t> (кэш </a:t>
            </a:r>
            <a:r>
              <a:rPr lang="en-US" altLang="ru-RU" sz="2400" dirty="0" smtClean="0"/>
              <a:t>L</a:t>
            </a:r>
            <a:r>
              <a:rPr lang="ru-RU" altLang="ru-RU" sz="2400" dirty="0" smtClean="0"/>
              <a:t>2 4 </a:t>
            </a:r>
            <a:r>
              <a:rPr lang="en-US" altLang="ru-RU" sz="2400" dirty="0" smtClean="0"/>
              <a:t>Mb</a:t>
            </a:r>
            <a:r>
              <a:rPr lang="ru-RU" altLang="ru-RU" sz="2400" dirty="0" smtClean="0"/>
              <a:t>), собранные в виде 6 базовых блоков, по 64 модуля в каждом,</a:t>
            </a:r>
            <a:endParaRPr lang="en-US" altLang="ru-RU" sz="2400" dirty="0" smtClean="0"/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Каждый вычислительный модуль имеет по 2 </a:t>
            </a:r>
            <a:r>
              <a:rPr lang="ru-RU" altLang="ru-RU" sz="2400" dirty="0" err="1" smtClean="0"/>
              <a:t>Gb</a:t>
            </a:r>
            <a:r>
              <a:rPr lang="ru-RU" altLang="ru-RU" sz="2400" dirty="0" smtClean="0"/>
              <a:t> оперативной памяти, HDD 20 </a:t>
            </a:r>
            <a:r>
              <a:rPr lang="ru-RU" altLang="ru-RU" sz="2400" dirty="0" err="1" smtClean="0"/>
              <a:t>Gb</a:t>
            </a:r>
            <a:r>
              <a:rPr lang="ru-RU" altLang="ru-RU" sz="2400" dirty="0" smtClean="0"/>
              <a:t>, сетевые карты </a:t>
            </a:r>
            <a:r>
              <a:rPr lang="ru-RU" altLang="ru-RU" sz="2400" dirty="0" err="1" smtClean="0"/>
              <a:t>Myrinet</a:t>
            </a:r>
            <a:r>
              <a:rPr lang="ru-RU" altLang="ru-RU" sz="2400" dirty="0" smtClean="0"/>
              <a:t> (2000 </a:t>
            </a:r>
            <a:r>
              <a:rPr lang="ru-RU" altLang="ru-RU" sz="2400" dirty="0" err="1" smtClean="0"/>
              <a:t>Mbit</a:t>
            </a:r>
            <a:r>
              <a:rPr lang="ru-RU" altLang="ru-RU" sz="2400" dirty="0" smtClean="0"/>
              <a:t>) и </a:t>
            </a:r>
            <a:r>
              <a:rPr lang="ru-RU" altLang="ru-RU" sz="2400" dirty="0" err="1" smtClean="0"/>
              <a:t>Fast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Ethernet</a:t>
            </a:r>
            <a:r>
              <a:rPr lang="ru-RU" altLang="ru-RU" sz="2400" dirty="0" smtClean="0"/>
              <a:t> (100 </a:t>
            </a:r>
            <a:r>
              <a:rPr lang="ru-RU" altLang="ru-RU" sz="2400" dirty="0" err="1" smtClean="0"/>
              <a:t>Mbit</a:t>
            </a:r>
            <a:r>
              <a:rPr lang="ru-RU" altLang="ru-RU" sz="2400" dirty="0" smtClean="0"/>
              <a:t>),</a:t>
            </a:r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Операционные системы управляющего сервера и вычислительных модулей – ОС </a:t>
            </a:r>
            <a:r>
              <a:rPr lang="ru-RU" altLang="ru-RU" sz="2400" dirty="0" err="1" smtClean="0"/>
              <a:t>Linux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RedHat</a:t>
            </a:r>
            <a:r>
              <a:rPr lang="ru-RU" altLang="ru-RU" sz="2400" dirty="0" smtClean="0"/>
              <a:t> 6.2 с поддержкой SMP.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679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51216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altLang="ru-RU" b="1" dirty="0" smtClean="0"/>
              <a:t>Суперкомпьютеры.</a:t>
            </a:r>
            <a:r>
              <a:rPr lang="ru-RU" altLang="ru-RU" dirty="0" smtClean="0"/>
              <a:t> </a:t>
            </a:r>
            <a:r>
              <a:rPr lang="ru-RU" altLang="ru-RU" b="1" dirty="0" smtClean="0"/>
              <a:t>МВС-15000…</a:t>
            </a:r>
            <a:br>
              <a:rPr lang="ru-RU" altLang="ru-RU" b="1" dirty="0" smtClean="0"/>
            </a:br>
            <a:r>
              <a:rPr lang="ru-RU" altLang="ru-RU" dirty="0" smtClean="0"/>
              <a:t>	(</a:t>
            </a:r>
            <a:r>
              <a:rPr lang="ru-RU" altLang="ru-RU" i="1" dirty="0" smtClean="0"/>
              <a:t>Межведомственный Суперкомпьютерный Центре РАН</a:t>
            </a:r>
            <a:r>
              <a:rPr lang="ru-RU" altLang="ru-RU" dirty="0" smtClean="0"/>
              <a:t>)</a:t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51125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sz="2000" dirty="0" smtClean="0"/>
              <a:t> </a:t>
            </a:r>
            <a:r>
              <a:rPr lang="ru-RU" altLang="ru-RU" sz="2000" b="1" dirty="0" smtClean="0"/>
              <a:t>2005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Общее количество узлов 276 (552 процессора). Каждый узел представляет собой: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2 процессора IBM </a:t>
            </a:r>
            <a:r>
              <a:rPr lang="ru-RU" altLang="ru-RU" dirty="0" err="1" smtClean="0"/>
              <a:t>PowerPC</a:t>
            </a:r>
            <a:r>
              <a:rPr lang="ru-RU" altLang="ru-RU" dirty="0" smtClean="0"/>
              <a:t> 970 с тактовой частотой 2.2 </a:t>
            </a:r>
            <a:r>
              <a:rPr lang="en-US" altLang="ru-RU" dirty="0" smtClean="0"/>
              <a:t>GHz</a:t>
            </a:r>
            <a:r>
              <a:rPr lang="ru-RU" altLang="ru-RU" dirty="0" smtClean="0"/>
              <a:t>,  кэш </a:t>
            </a:r>
            <a:r>
              <a:rPr lang="en-US" altLang="ru-RU" dirty="0" smtClean="0"/>
              <a:t>L</a:t>
            </a:r>
            <a:r>
              <a:rPr lang="ru-RU" altLang="ru-RU" dirty="0" smtClean="0"/>
              <a:t>1 96 </a:t>
            </a:r>
            <a:r>
              <a:rPr lang="en-US" altLang="ru-RU" dirty="0" smtClean="0"/>
              <a:t>Kb</a:t>
            </a:r>
            <a:r>
              <a:rPr lang="ru-RU" altLang="ru-RU" dirty="0" smtClean="0"/>
              <a:t> и кэш </a:t>
            </a:r>
            <a:r>
              <a:rPr lang="en-US" altLang="ru-RU" dirty="0" smtClean="0"/>
              <a:t>L</a:t>
            </a:r>
            <a:r>
              <a:rPr lang="ru-RU" altLang="ru-RU" dirty="0" smtClean="0"/>
              <a:t>2 512 </a:t>
            </a:r>
            <a:r>
              <a:rPr lang="en-US" altLang="ru-RU" dirty="0" smtClean="0"/>
              <a:t>Kb</a:t>
            </a:r>
            <a:r>
              <a:rPr lang="ru-RU" altLang="ru-RU" dirty="0" smtClean="0"/>
              <a:t>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4 </a:t>
            </a:r>
            <a:r>
              <a:rPr lang="en-US" altLang="ru-RU" dirty="0" smtClean="0"/>
              <a:t>Gb</a:t>
            </a:r>
            <a:r>
              <a:rPr lang="ru-RU" altLang="ru-RU" dirty="0" smtClean="0"/>
              <a:t> оперативной памяти на узел,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40 </a:t>
            </a:r>
            <a:r>
              <a:rPr lang="en-US" altLang="ru-RU" dirty="0" smtClean="0"/>
              <a:t>Gb</a:t>
            </a:r>
            <a:r>
              <a:rPr lang="ru-RU" altLang="ru-RU" dirty="0" smtClean="0"/>
              <a:t> жесткий диск </a:t>
            </a:r>
            <a:r>
              <a:rPr lang="en-US" altLang="ru-RU" dirty="0" smtClean="0"/>
              <a:t>IDE</a:t>
            </a:r>
            <a:r>
              <a:rPr lang="ru-RU" altLang="ru-RU" dirty="0" smtClean="0"/>
              <a:t>, 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Операционная система </a:t>
            </a:r>
            <a:r>
              <a:rPr lang="ru-RU" altLang="ru-RU" dirty="0" err="1" smtClean="0"/>
              <a:t>SuSe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Linux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Enterprise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Server</a:t>
            </a:r>
            <a:r>
              <a:rPr lang="ru-RU" altLang="ru-RU" dirty="0" smtClean="0"/>
              <a:t> версии 8 для платформ </a:t>
            </a:r>
            <a:r>
              <a:rPr lang="en-US" altLang="ru-RU" dirty="0" smtClean="0"/>
              <a:t>x</a:t>
            </a:r>
            <a:r>
              <a:rPr lang="ru-RU" altLang="ru-RU" dirty="0" smtClean="0"/>
              <a:t>86 и </a:t>
            </a:r>
            <a:r>
              <a:rPr lang="en-US" altLang="ru-RU" dirty="0" smtClean="0"/>
              <a:t>PowerPC</a:t>
            </a:r>
            <a:r>
              <a:rPr lang="ru-RU" altLang="ru-RU" dirty="0" smtClean="0"/>
              <a:t>,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Пиковая производительность 4857.6 </a:t>
            </a:r>
            <a:r>
              <a:rPr lang="ru-RU" altLang="ru-RU" dirty="0" err="1" smtClean="0"/>
              <a:t>GFlops</a:t>
            </a:r>
            <a:r>
              <a:rPr lang="ru-RU" altLang="ru-RU" dirty="0" smtClean="0"/>
              <a:t> и максимально показанная на тесте LINPACK </a:t>
            </a:r>
            <a:br>
              <a:rPr lang="ru-RU" altLang="ru-RU" dirty="0" smtClean="0"/>
            </a:br>
            <a:r>
              <a:rPr lang="ru-RU" altLang="ru-RU" dirty="0" smtClean="0"/>
              <a:t>3052 </a:t>
            </a:r>
            <a:r>
              <a:rPr lang="ru-RU" altLang="ru-RU" dirty="0" err="1" smtClean="0"/>
              <a:t>GFlops</a:t>
            </a:r>
            <a:r>
              <a:rPr lang="ru-RU" alt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13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121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b="1" dirty="0" smtClean="0"/>
              <a:t>Кластеры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5400600"/>
          </a:xfrm>
        </p:spPr>
        <p:txBody>
          <a:bodyPr>
            <a:normAutofit lnSpcReduction="10000"/>
          </a:bodyPr>
          <a:lstStyle/>
          <a:p>
            <a:r>
              <a:rPr lang="ru-RU" altLang="ru-RU" i="1" dirty="0" smtClean="0"/>
              <a:t>Кластер – группа компьютеров, объединенных в локальную вычислительную сеть </a:t>
            </a:r>
            <a:r>
              <a:rPr lang="ru-RU" altLang="ru-RU" i="1" dirty="0" smtClean="0">
                <a:latin typeface="Arial" charset="0"/>
              </a:rPr>
              <a:t>(ЛВС)</a:t>
            </a:r>
            <a:r>
              <a:rPr lang="ru-RU" altLang="ru-RU" i="1" dirty="0" smtClean="0"/>
              <a:t> и способных работать в качестве единого вычислительного ресурса</a:t>
            </a:r>
            <a:r>
              <a:rPr lang="ru-RU" altLang="ru-RU" i="1" dirty="0" smtClean="0">
                <a:latin typeface="Arial" charset="0"/>
              </a:rPr>
              <a:t>.</a:t>
            </a:r>
            <a:r>
              <a:rPr lang="ru-RU" altLang="ru-RU" i="1" dirty="0" smtClean="0"/>
              <a:t> </a:t>
            </a:r>
          </a:p>
          <a:p>
            <a:endParaRPr lang="ru-RU" altLang="ru-RU" dirty="0" smtClean="0"/>
          </a:p>
          <a:p>
            <a:r>
              <a:rPr lang="ru-RU" altLang="ru-RU" dirty="0" smtClean="0"/>
              <a:t>Предполагает более высокую надежность и эффективность, нежели ЛВС, и существенно более низкую стоимость в сравнении с другими типами параллельных вычислительных систем </a:t>
            </a:r>
            <a:r>
              <a:rPr lang="ru-RU" altLang="ru-RU" dirty="0" smtClean="0">
                <a:latin typeface="Arial" charset="0"/>
              </a:rPr>
              <a:t>(за счет использования типовых аппаратных и программных решений).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8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altLang="ru-RU" b="1" dirty="0" smtClean="0"/>
              <a:t>Кластеры. </a:t>
            </a:r>
            <a:r>
              <a:rPr lang="ru-RU" altLang="ru-RU" b="1" dirty="0" err="1" smtClean="0"/>
              <a:t>Beowulf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400600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ru-RU" altLang="ru-RU" sz="3200" dirty="0" smtClean="0"/>
              <a:t>В настоящее время под кластером типа “</a:t>
            </a:r>
            <a:r>
              <a:rPr lang="ru-RU" altLang="ru-RU" sz="3200" i="1" dirty="0" err="1" smtClean="0"/>
              <a:t>Beowulf</a:t>
            </a:r>
            <a:r>
              <a:rPr lang="ru-RU" altLang="ru-RU" sz="3200" dirty="0" smtClean="0"/>
              <a:t>” понимается вычислительная система, состоящая из одного серверного узла и одного или более клиентских узлов, соединенных при помощи сети </a:t>
            </a:r>
            <a:r>
              <a:rPr lang="ru-RU" altLang="ru-RU" sz="3200" dirty="0" err="1" smtClean="0"/>
              <a:t>Ethernet</a:t>
            </a:r>
            <a:r>
              <a:rPr lang="ru-RU" altLang="ru-RU" sz="3200" dirty="0" smtClean="0"/>
              <a:t> или некоторой другой сети передачи данных. Это система, построенная из готовых серийно выпускающихся промышленных компонент, на которых может работать ОС </a:t>
            </a:r>
            <a:r>
              <a:rPr lang="ru-RU" altLang="ru-RU" sz="3200" dirty="0" err="1" smtClean="0"/>
              <a:t>Linux</a:t>
            </a:r>
            <a:r>
              <a:rPr lang="en-US" altLang="ru-RU" sz="3200" dirty="0" smtClean="0"/>
              <a:t>/Windows</a:t>
            </a:r>
            <a:r>
              <a:rPr lang="ru-RU" altLang="ru-RU" sz="3200" dirty="0" smtClean="0"/>
              <a:t>, стандартных адаптеров </a:t>
            </a:r>
            <a:r>
              <a:rPr lang="ru-RU" altLang="ru-RU" sz="3200" dirty="0" err="1" smtClean="0"/>
              <a:t>Ethernet</a:t>
            </a:r>
            <a:r>
              <a:rPr lang="ru-RU" altLang="ru-RU" sz="3200" dirty="0" smtClean="0"/>
              <a:t> и коммутаторов.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9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669360"/>
          </a:xfrm>
        </p:spPr>
        <p:txBody>
          <a:bodyPr/>
          <a:lstStyle/>
          <a:p>
            <a:pPr marL="457200" lvl="1" indent="0">
              <a:buNone/>
            </a:pPr>
            <a:r>
              <a:rPr lang="ru-RU" altLang="ru-RU" sz="3200" b="1" dirty="0" smtClean="0"/>
              <a:t>1994</a:t>
            </a:r>
            <a:r>
              <a:rPr lang="ru-RU" altLang="ru-RU" sz="3200" dirty="0" smtClean="0"/>
              <a:t>, научно-космический центр NASA </a:t>
            </a:r>
            <a:r>
              <a:rPr lang="ru-RU" altLang="ru-RU" sz="3200" dirty="0" err="1" smtClean="0"/>
              <a:t>Goddard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Space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Flight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Center</a:t>
            </a:r>
            <a:r>
              <a:rPr lang="ru-RU" altLang="ru-RU" sz="3200" dirty="0" smtClean="0"/>
              <a:t>, руководители проекта - Томас Стерлинг и Дон </a:t>
            </a:r>
            <a:r>
              <a:rPr lang="ru-RU" altLang="ru-RU" sz="3200" dirty="0" err="1" smtClean="0"/>
              <a:t>Бекер</a:t>
            </a:r>
            <a:r>
              <a:rPr lang="ru-RU" altLang="ru-RU" sz="3200" dirty="0" smtClean="0"/>
              <a:t>: </a:t>
            </a:r>
          </a:p>
          <a:p>
            <a:pPr lvl="2"/>
            <a:r>
              <a:rPr lang="ru-RU" altLang="ru-RU" sz="3200" dirty="0" smtClean="0"/>
              <a:t>16 компьютеров на базе процессоров 486DX4, тактовая частота 100 </a:t>
            </a:r>
            <a:r>
              <a:rPr lang="ru-RU" altLang="ru-RU" sz="3200" dirty="0" err="1" smtClean="0"/>
              <a:t>MHz</a:t>
            </a:r>
            <a:r>
              <a:rPr lang="ru-RU" altLang="ru-RU" sz="3200" dirty="0" smtClean="0"/>
              <a:t>,</a:t>
            </a:r>
          </a:p>
          <a:p>
            <a:pPr lvl="2"/>
            <a:r>
              <a:rPr lang="ru-RU" altLang="ru-RU" sz="3200" dirty="0" smtClean="0"/>
              <a:t>16 </a:t>
            </a:r>
            <a:r>
              <a:rPr lang="ru-RU" altLang="ru-RU" sz="3200" dirty="0" err="1" smtClean="0"/>
              <a:t>Mb</a:t>
            </a:r>
            <a:r>
              <a:rPr lang="ru-RU" altLang="ru-RU" sz="3200" dirty="0" smtClean="0"/>
              <a:t> оперативной памяти на каждом узле,</a:t>
            </a:r>
          </a:p>
          <a:p>
            <a:pPr lvl="2"/>
            <a:r>
              <a:rPr lang="ru-RU" altLang="ru-RU" sz="3200" dirty="0" smtClean="0"/>
              <a:t>Три параллельно работающих 10Mbit/s сетевых адаптера,</a:t>
            </a:r>
          </a:p>
          <a:p>
            <a:pPr lvl="2"/>
            <a:r>
              <a:rPr lang="ru-RU" altLang="ru-RU" sz="3200" dirty="0" smtClean="0"/>
              <a:t>Операционная система </a:t>
            </a:r>
            <a:r>
              <a:rPr lang="ru-RU" altLang="ru-RU" sz="3200" dirty="0" err="1" smtClean="0"/>
              <a:t>Linux</a:t>
            </a:r>
            <a:r>
              <a:rPr lang="ru-RU" altLang="ru-RU" sz="3200" dirty="0" smtClean="0"/>
              <a:t>, компилятор GNU, поддержка параллельных программ на основе MPI.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11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/>
          <a:lstStyle/>
          <a:p>
            <a:pPr marL="457200" lvl="1" indent="0">
              <a:buNone/>
            </a:pPr>
            <a:r>
              <a:rPr lang="ru-RU" altLang="ru-RU" sz="3200" b="1" dirty="0" smtClean="0"/>
              <a:t>1998</a:t>
            </a:r>
            <a:r>
              <a:rPr lang="ru-RU" altLang="ru-RU" sz="3200" dirty="0" smtClean="0"/>
              <a:t>, Система </a:t>
            </a:r>
            <a:r>
              <a:rPr lang="ru-RU" altLang="ru-RU" sz="3200" b="1" dirty="0" err="1" smtClean="0"/>
              <a:t>Avalon</a:t>
            </a:r>
            <a:r>
              <a:rPr lang="ru-RU" altLang="ru-RU" sz="3200" dirty="0" smtClean="0"/>
              <a:t>, Лос-Аламосская национальная лаборатория (США) , руководители проекта - астрофизик Майкл Уоррен:</a:t>
            </a:r>
          </a:p>
          <a:p>
            <a:pPr lvl="2"/>
            <a:r>
              <a:rPr lang="ru-RU" altLang="ru-RU" sz="3200" dirty="0" smtClean="0"/>
              <a:t>68 процессоров (позднее расширен до 140) </a:t>
            </a:r>
            <a:r>
              <a:rPr lang="ru-RU" altLang="ru-RU" sz="3200" dirty="0" err="1" smtClean="0"/>
              <a:t>Alpha</a:t>
            </a:r>
            <a:r>
              <a:rPr lang="ru-RU" altLang="ru-RU" sz="3200" dirty="0" smtClean="0"/>
              <a:t> 21164A с тактовой частотой 533 </a:t>
            </a:r>
            <a:r>
              <a:rPr lang="ru-RU" altLang="ru-RU" sz="3200" dirty="0" err="1" smtClean="0"/>
              <a:t>MHz</a:t>
            </a:r>
            <a:r>
              <a:rPr lang="ru-RU" altLang="ru-RU" sz="3200" dirty="0" smtClean="0"/>
              <a:t>,</a:t>
            </a:r>
          </a:p>
          <a:p>
            <a:pPr lvl="2"/>
            <a:r>
              <a:rPr lang="ru-RU" altLang="ru-RU" sz="3200" dirty="0" smtClean="0"/>
              <a:t>256 </a:t>
            </a:r>
            <a:r>
              <a:rPr lang="ru-RU" altLang="ru-RU" sz="3200" dirty="0" err="1" smtClean="0"/>
              <a:t>Mb</a:t>
            </a:r>
            <a:r>
              <a:rPr lang="ru-RU" altLang="ru-RU" sz="3200" dirty="0" smtClean="0"/>
              <a:t> RAM, 3 </a:t>
            </a:r>
            <a:r>
              <a:rPr lang="ru-RU" altLang="ru-RU" sz="3200" dirty="0" err="1" smtClean="0"/>
              <a:t>Gb</a:t>
            </a:r>
            <a:r>
              <a:rPr lang="ru-RU" altLang="ru-RU" sz="3200" dirty="0" smtClean="0"/>
              <a:t> HDD, </a:t>
            </a:r>
            <a:r>
              <a:rPr lang="ru-RU" altLang="ru-RU" sz="3200" dirty="0" err="1" smtClean="0"/>
              <a:t>Fast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Ethernet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card</a:t>
            </a:r>
            <a:r>
              <a:rPr lang="ru-RU" altLang="ru-RU" sz="3200" dirty="0" smtClean="0"/>
              <a:t> на каждом узле,</a:t>
            </a:r>
          </a:p>
          <a:p>
            <a:pPr lvl="2"/>
            <a:r>
              <a:rPr lang="ru-RU" altLang="ru-RU" sz="3200" dirty="0" smtClean="0"/>
              <a:t>Операционная система </a:t>
            </a:r>
            <a:r>
              <a:rPr lang="ru-RU" altLang="ru-RU" sz="3200" dirty="0" err="1" smtClean="0"/>
              <a:t>Linu</a:t>
            </a:r>
            <a:r>
              <a:rPr lang="en-US" altLang="ru-RU" sz="3200" dirty="0" smtClean="0"/>
              <a:t>x</a:t>
            </a:r>
            <a:r>
              <a:rPr lang="ru-RU" altLang="ru-RU" sz="3200" dirty="0" smtClean="0"/>
              <a:t>,</a:t>
            </a:r>
            <a:endParaRPr lang="en-US" altLang="ru-RU" sz="3200" dirty="0" smtClean="0"/>
          </a:p>
          <a:p>
            <a:pPr lvl="2"/>
            <a:r>
              <a:rPr lang="ru-RU" altLang="ru-RU" sz="3200" dirty="0" smtClean="0"/>
              <a:t>Пиковая производительность в 149 </a:t>
            </a:r>
            <a:r>
              <a:rPr lang="ru-RU" altLang="ru-RU" sz="3200" dirty="0" err="1" smtClean="0"/>
              <a:t>GFlops</a:t>
            </a:r>
            <a:r>
              <a:rPr lang="ru-RU" altLang="ru-RU" sz="3200" dirty="0" smtClean="0"/>
              <a:t>, производительность на тесте LINPACK 48.6 </a:t>
            </a:r>
            <a:r>
              <a:rPr lang="ru-RU" altLang="ru-RU" sz="3200" dirty="0" err="1" smtClean="0"/>
              <a:t>GFlops</a:t>
            </a:r>
            <a:r>
              <a:rPr lang="ru-RU" altLang="ru-RU" sz="32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8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b="1" dirty="0" smtClean="0"/>
              <a:t>Кластеры. AC3 </a:t>
            </a:r>
            <a:r>
              <a:rPr lang="ru-RU" altLang="ru-RU" b="1" dirty="0" err="1" smtClean="0"/>
              <a:t>Velocity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Cluster</a:t>
            </a:r>
            <a:r>
              <a:rPr lang="ru-RU" alt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5472608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ru-RU" altLang="ru-RU" b="1" dirty="0" smtClean="0"/>
              <a:t>2000</a:t>
            </a:r>
            <a:r>
              <a:rPr lang="ru-RU" altLang="ru-RU" dirty="0" smtClean="0"/>
              <a:t>, Корнельский университет (США), результат совместной работы университета и </a:t>
            </a:r>
            <a:r>
              <a:rPr lang="ru-RU" altLang="ru-RU" dirty="0" err="1" smtClean="0"/>
              <a:t>Advanced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Cluster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Computing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Consortium</a:t>
            </a:r>
            <a:r>
              <a:rPr lang="ru-RU" altLang="ru-RU" dirty="0" smtClean="0"/>
              <a:t>, образованного компаниями </a:t>
            </a:r>
            <a:r>
              <a:rPr lang="ru-RU" altLang="ru-RU" dirty="0" err="1" smtClean="0"/>
              <a:t>Dell</a:t>
            </a:r>
            <a:r>
              <a:rPr lang="ru-RU" altLang="ru-RU" dirty="0" smtClean="0"/>
              <a:t>, </a:t>
            </a:r>
            <a:r>
              <a:rPr lang="ru-RU" altLang="ru-RU" dirty="0" err="1" smtClean="0"/>
              <a:t>Intel</a:t>
            </a:r>
            <a:r>
              <a:rPr lang="ru-RU" altLang="ru-RU" dirty="0" smtClean="0"/>
              <a:t>, </a:t>
            </a:r>
            <a:r>
              <a:rPr lang="ru-RU" altLang="ru-RU" dirty="0" err="1" smtClean="0"/>
              <a:t>Microsoft</a:t>
            </a:r>
            <a:r>
              <a:rPr lang="ru-RU" altLang="ru-RU" dirty="0" smtClean="0"/>
              <a:t>, </a:t>
            </a:r>
            <a:r>
              <a:rPr lang="ru-RU" altLang="ru-RU" dirty="0" err="1" smtClean="0"/>
              <a:t>Giganet</a:t>
            </a:r>
            <a:r>
              <a:rPr lang="ru-RU" altLang="ru-RU" dirty="0" smtClean="0"/>
              <a:t>: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64 четырехпроцессорных сервера </a:t>
            </a:r>
            <a:r>
              <a:rPr lang="en-US" altLang="ru-RU" dirty="0" smtClean="0"/>
              <a:t>Dell PowerEdge</a:t>
            </a:r>
            <a:r>
              <a:rPr lang="ru-RU" altLang="ru-RU" dirty="0" smtClean="0"/>
              <a:t> 6350 на базе </a:t>
            </a:r>
            <a:r>
              <a:rPr lang="ru-RU" altLang="ru-RU" dirty="0" err="1" smtClean="0"/>
              <a:t>Intel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Pentium</a:t>
            </a:r>
            <a:r>
              <a:rPr lang="ru-RU" altLang="ru-RU" dirty="0" smtClean="0"/>
              <a:t> III </a:t>
            </a:r>
            <a:r>
              <a:rPr lang="en-US" altLang="ru-RU" dirty="0" smtClean="0"/>
              <a:t>Xeon</a:t>
            </a:r>
            <a:r>
              <a:rPr lang="ru-RU" altLang="ru-RU" dirty="0" smtClean="0"/>
              <a:t> 500 </a:t>
            </a:r>
            <a:r>
              <a:rPr lang="en-US" altLang="ru-RU" dirty="0" smtClean="0"/>
              <a:t>MHz</a:t>
            </a:r>
            <a:r>
              <a:rPr lang="ru-RU" altLang="ru-RU" dirty="0" smtClean="0"/>
              <a:t>, 4 </a:t>
            </a:r>
            <a:r>
              <a:rPr lang="en-US" altLang="ru-RU" dirty="0" smtClean="0"/>
              <a:t>G</a:t>
            </a:r>
            <a:r>
              <a:rPr lang="ru-RU" altLang="ru-RU" dirty="0" smtClean="0"/>
              <a:t>B RAM, 54 GB HDD, 100 </a:t>
            </a:r>
            <a:r>
              <a:rPr lang="en-US" altLang="ru-RU" dirty="0" smtClean="0"/>
              <a:t>Mbit Ethernet card</a:t>
            </a:r>
            <a:r>
              <a:rPr lang="ru-RU" altLang="ru-RU" dirty="0" smtClean="0"/>
              <a:t>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1 восьмипроцессорный сервер </a:t>
            </a:r>
            <a:r>
              <a:rPr lang="en-US" altLang="ru-RU" dirty="0" smtClean="0"/>
              <a:t>Dell PowerEdge</a:t>
            </a:r>
            <a:r>
              <a:rPr lang="ru-RU" altLang="ru-RU" dirty="0" smtClean="0"/>
              <a:t> 6350 на базе </a:t>
            </a:r>
            <a:r>
              <a:rPr lang="ru-RU" altLang="ru-RU" dirty="0" err="1" smtClean="0"/>
              <a:t>Intel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Pentium</a:t>
            </a:r>
            <a:r>
              <a:rPr lang="ru-RU" altLang="ru-RU" dirty="0" smtClean="0"/>
              <a:t> III </a:t>
            </a:r>
            <a:r>
              <a:rPr lang="en-US" altLang="ru-RU" dirty="0" smtClean="0"/>
              <a:t>Xeon</a:t>
            </a:r>
            <a:r>
              <a:rPr lang="ru-RU" altLang="ru-RU" dirty="0" smtClean="0"/>
              <a:t> 550 </a:t>
            </a:r>
            <a:r>
              <a:rPr lang="en-US" altLang="ru-RU" dirty="0" smtClean="0"/>
              <a:t>MHz</a:t>
            </a:r>
            <a:r>
              <a:rPr lang="ru-RU" altLang="ru-RU" dirty="0" smtClean="0"/>
              <a:t>, 8 </a:t>
            </a:r>
            <a:r>
              <a:rPr lang="en-US" altLang="ru-RU" dirty="0" smtClean="0"/>
              <a:t>G</a:t>
            </a:r>
            <a:r>
              <a:rPr lang="ru-RU" altLang="ru-RU" dirty="0" smtClean="0"/>
              <a:t>B RAM, 36 GB HDD, 100 </a:t>
            </a:r>
            <a:r>
              <a:rPr lang="en-US" altLang="ru-RU" dirty="0" smtClean="0"/>
              <a:t>Mbit Ethernet card</a:t>
            </a:r>
            <a:r>
              <a:rPr lang="ru-RU" altLang="ru-RU" dirty="0" smtClean="0"/>
              <a:t>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Операционная система </a:t>
            </a:r>
            <a:r>
              <a:rPr lang="ru-RU" altLang="ru-RU" dirty="0" err="1" smtClean="0"/>
              <a:t>Microsoft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Windows</a:t>
            </a:r>
            <a:r>
              <a:rPr lang="ru-RU" altLang="ru-RU" dirty="0" smtClean="0"/>
              <a:t> NT 4.0 </a:t>
            </a:r>
            <a:r>
              <a:rPr lang="ru-RU" altLang="ru-RU" dirty="0" err="1" smtClean="0"/>
              <a:t>Server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Enterprise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Edition</a:t>
            </a:r>
            <a:r>
              <a:rPr lang="ru-RU" altLang="ru-RU" dirty="0" smtClean="0"/>
              <a:t>,</a:t>
            </a:r>
          </a:p>
          <a:p>
            <a:pPr lvl="2">
              <a:lnSpc>
                <a:spcPct val="90000"/>
              </a:lnSpc>
            </a:pPr>
            <a:r>
              <a:rPr lang="ru-RU" altLang="ru-RU" dirty="0" smtClean="0"/>
              <a:t>Пиковая производительность AC3 </a:t>
            </a:r>
            <a:r>
              <a:rPr lang="ru-RU" altLang="ru-RU" dirty="0" err="1" smtClean="0"/>
              <a:t>Velocity</a:t>
            </a:r>
            <a:r>
              <a:rPr lang="ru-RU" altLang="ru-RU" dirty="0" smtClean="0"/>
              <a:t> 122 </a:t>
            </a:r>
            <a:r>
              <a:rPr lang="ru-RU" altLang="ru-RU" dirty="0" err="1" smtClean="0"/>
              <a:t>GFlops</a:t>
            </a:r>
            <a:r>
              <a:rPr lang="ru-RU" altLang="ru-RU" dirty="0" smtClean="0"/>
              <a:t>, производительность на тесте LINPACK 47 </a:t>
            </a:r>
            <a:r>
              <a:rPr lang="ru-RU" altLang="ru-RU" dirty="0" err="1" smtClean="0"/>
              <a:t>GFlops</a:t>
            </a:r>
            <a:r>
              <a:rPr lang="ru-RU" alt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81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 smtClean="0"/>
              <a:t>Кластеры. NCSA </a:t>
            </a:r>
            <a:r>
              <a:rPr lang="ru-RU" altLang="ru-RU" b="1" dirty="0" smtClean="0">
                <a:hlinkClick r:id="rId2"/>
              </a:rPr>
              <a:t>NT </a:t>
            </a:r>
            <a:r>
              <a:rPr lang="ru-RU" altLang="ru-RU" b="1" dirty="0" err="1" smtClean="0">
                <a:hlinkClick r:id="rId2"/>
              </a:rPr>
              <a:t>Supercluster</a:t>
            </a:r>
            <a:r>
              <a:rPr lang="ru-RU" altLang="ru-RU" dirty="0" smtClean="0">
                <a:hlinkClick r:id="rId2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ru-RU" altLang="ru-RU" b="1" dirty="0" smtClean="0"/>
              <a:t>2000</a:t>
            </a:r>
            <a:r>
              <a:rPr lang="ru-RU" altLang="ru-RU" dirty="0" smtClean="0"/>
              <a:t>, Национальный центр суперкомпьютерных технологий (</a:t>
            </a:r>
            <a:r>
              <a:rPr lang="en-US" altLang="ru-RU" dirty="0" smtClean="0"/>
              <a:t>National Center for Supercomputing Applications)</a:t>
            </a:r>
            <a:r>
              <a:rPr lang="ru-RU" altLang="ru-RU" dirty="0" smtClean="0"/>
              <a:t>:</a:t>
            </a:r>
            <a:endParaRPr lang="en-US" altLang="ru-RU" dirty="0" smtClean="0"/>
          </a:p>
          <a:p>
            <a:pPr lvl="2"/>
            <a:r>
              <a:rPr lang="ru-RU" altLang="ru-RU" dirty="0" smtClean="0"/>
              <a:t>38 двухпроцессорных систем </a:t>
            </a:r>
            <a:r>
              <a:rPr lang="ru-RU" altLang="ru-RU" dirty="0" err="1" smtClean="0">
                <a:hlinkClick r:id="rId3"/>
              </a:rPr>
              <a:t>Hewlett-Packard</a:t>
            </a:r>
            <a:r>
              <a:rPr lang="ru-RU" altLang="ru-RU" dirty="0" smtClean="0">
                <a:hlinkClick r:id="rId3"/>
              </a:rPr>
              <a:t> </a:t>
            </a:r>
            <a:r>
              <a:rPr lang="ru-RU" altLang="ru-RU" dirty="0" err="1" smtClean="0">
                <a:hlinkClick r:id="rId3"/>
              </a:rPr>
              <a:t>Kayak</a:t>
            </a:r>
            <a:r>
              <a:rPr lang="ru-RU" altLang="ru-RU" dirty="0" smtClean="0">
                <a:hlinkClick r:id="rId3"/>
              </a:rPr>
              <a:t> XU PC </a:t>
            </a:r>
            <a:r>
              <a:rPr lang="ru-RU" altLang="ru-RU" dirty="0" err="1" smtClean="0">
                <a:hlinkClick r:id="rId3"/>
              </a:rPr>
              <a:t>workstation</a:t>
            </a:r>
            <a:r>
              <a:rPr lang="ru-RU" altLang="ru-RU" dirty="0" smtClean="0">
                <a:hlinkClick r:id="rId3"/>
              </a:rPr>
              <a:t>  </a:t>
            </a:r>
            <a:r>
              <a:rPr lang="ru-RU" altLang="ru-RU" dirty="0" smtClean="0"/>
              <a:t>на базе </a:t>
            </a:r>
            <a:r>
              <a:rPr lang="ru-RU" altLang="ru-RU" dirty="0" err="1" smtClean="0"/>
              <a:t>Intel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Pentium</a:t>
            </a:r>
            <a:r>
              <a:rPr lang="ru-RU" altLang="ru-RU" dirty="0" smtClean="0"/>
              <a:t> III </a:t>
            </a:r>
            <a:r>
              <a:rPr lang="ru-RU" altLang="ru-RU" dirty="0" err="1" smtClean="0"/>
              <a:t>Xeon</a:t>
            </a:r>
            <a:r>
              <a:rPr lang="ru-RU" altLang="ru-RU" dirty="0" smtClean="0"/>
              <a:t> 550 </a:t>
            </a:r>
            <a:r>
              <a:rPr lang="ru-RU" altLang="ru-RU" dirty="0" err="1" smtClean="0"/>
              <a:t>MHz</a:t>
            </a:r>
            <a:r>
              <a:rPr lang="ru-RU" altLang="ru-RU" dirty="0" smtClean="0"/>
              <a:t>, </a:t>
            </a:r>
            <a:br>
              <a:rPr lang="ru-RU" altLang="ru-RU" dirty="0" smtClean="0"/>
            </a:br>
            <a:r>
              <a:rPr lang="ru-RU" altLang="ru-RU" dirty="0" smtClean="0"/>
              <a:t>1 </a:t>
            </a:r>
            <a:r>
              <a:rPr lang="ru-RU" altLang="ru-RU" dirty="0" err="1" smtClean="0"/>
              <a:t>Gb</a:t>
            </a:r>
            <a:r>
              <a:rPr lang="ru-RU" altLang="ru-RU" dirty="0" smtClean="0"/>
              <a:t> RAM, 7.5 </a:t>
            </a:r>
            <a:r>
              <a:rPr lang="ru-RU" altLang="ru-RU" dirty="0" err="1" smtClean="0"/>
              <a:t>Gb</a:t>
            </a:r>
            <a:r>
              <a:rPr lang="ru-RU" altLang="ru-RU" dirty="0" smtClean="0"/>
              <a:t> HDD, 100 </a:t>
            </a:r>
            <a:r>
              <a:rPr lang="ru-RU" altLang="ru-RU" dirty="0" err="1" smtClean="0"/>
              <a:t>Mbit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Ethernet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card</a:t>
            </a:r>
            <a:r>
              <a:rPr lang="ru-RU" altLang="ru-RU" dirty="0" smtClean="0"/>
              <a:t>,</a:t>
            </a:r>
          </a:p>
          <a:p>
            <a:pPr lvl="2"/>
            <a:r>
              <a:rPr lang="ru-RU" altLang="ru-RU" dirty="0" smtClean="0"/>
              <a:t>Операционная система ОС </a:t>
            </a:r>
            <a:r>
              <a:rPr lang="ru-RU" altLang="ru-RU" dirty="0" err="1" smtClean="0"/>
              <a:t>Microsoft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Windows</a:t>
            </a:r>
            <a:r>
              <a:rPr lang="ru-RU" altLang="ru-RU" dirty="0" smtClean="0"/>
              <a:t>,</a:t>
            </a:r>
          </a:p>
          <a:p>
            <a:pPr lvl="2"/>
            <a:r>
              <a:rPr lang="ru-RU" altLang="ru-RU" dirty="0" smtClean="0"/>
              <a:t>Пиковая производительностью в 140 </a:t>
            </a:r>
            <a:r>
              <a:rPr lang="ru-RU" altLang="ru-RU" dirty="0" err="1" smtClean="0"/>
              <a:t>GFlops</a:t>
            </a:r>
            <a:r>
              <a:rPr lang="ru-RU" altLang="ru-RU" dirty="0" smtClean="0"/>
              <a:t> и производительность на тесте LINPACK 62 </a:t>
            </a:r>
            <a:r>
              <a:rPr lang="ru-RU" altLang="ru-RU" dirty="0" err="1" smtClean="0"/>
              <a:t>GFlops</a:t>
            </a:r>
            <a:r>
              <a:rPr lang="ru-RU" alt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38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/>
              <a:t>Кластеры. </a:t>
            </a:r>
            <a:r>
              <a:rPr lang="ru-RU" altLang="ru-RU" b="1" dirty="0" err="1" smtClean="0">
                <a:hlinkClick r:id="rId2"/>
              </a:rPr>
              <a:t>Thunder</a:t>
            </a:r>
            <a:r>
              <a:rPr lang="ru-RU" altLang="ru-RU" dirty="0" smtClean="0">
                <a:hlinkClick r:id="rId2"/>
              </a:rPr>
              <a:t> </a:t>
            </a:r>
            <a:r>
              <a:rPr lang="ru-RU" altLang="ru-RU" dirty="0" smtClean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328592"/>
          </a:xfrm>
        </p:spPr>
        <p:txBody>
          <a:bodyPr/>
          <a:lstStyle/>
          <a:p>
            <a:pPr marL="457200" lvl="1" indent="0">
              <a:buNone/>
            </a:pPr>
            <a:r>
              <a:rPr lang="ru-RU" altLang="ru-RU" b="1" dirty="0" smtClean="0"/>
              <a:t>2004</a:t>
            </a:r>
            <a:r>
              <a:rPr lang="ru-RU" altLang="ru-RU" dirty="0" smtClean="0"/>
              <a:t>, </a:t>
            </a:r>
            <a:r>
              <a:rPr lang="ru-RU" altLang="ru-RU" dirty="0" err="1" smtClean="0"/>
              <a:t>Ливерморская</a:t>
            </a:r>
            <a:r>
              <a:rPr lang="ru-RU" altLang="ru-RU" dirty="0" smtClean="0"/>
              <a:t> Национальная Лаборатория (США): </a:t>
            </a:r>
          </a:p>
          <a:p>
            <a:pPr lvl="2"/>
            <a:r>
              <a:rPr lang="ru-RU" altLang="ru-RU" sz="2800" dirty="0" smtClean="0"/>
              <a:t>1024 сервера, в каждом по 4 процессора </a:t>
            </a:r>
            <a:r>
              <a:rPr lang="en-US" altLang="ru-RU" sz="2800" dirty="0" smtClean="0"/>
              <a:t>Intel Itanium</a:t>
            </a:r>
            <a:r>
              <a:rPr lang="ru-RU" altLang="ru-RU" sz="2800" dirty="0" smtClean="0"/>
              <a:t> </a:t>
            </a:r>
            <a:br>
              <a:rPr lang="ru-RU" altLang="ru-RU" sz="2800" dirty="0" smtClean="0"/>
            </a:br>
            <a:r>
              <a:rPr lang="ru-RU" altLang="ru-RU" sz="2800" dirty="0" smtClean="0"/>
              <a:t>1.4 </a:t>
            </a:r>
            <a:r>
              <a:rPr lang="en-US" altLang="ru-RU" sz="2800" dirty="0" smtClean="0"/>
              <a:t>GHz</a:t>
            </a:r>
            <a:r>
              <a:rPr lang="ru-RU" altLang="ru-RU" sz="2800" dirty="0" smtClean="0"/>
              <a:t>,</a:t>
            </a:r>
          </a:p>
          <a:p>
            <a:pPr lvl="2"/>
            <a:r>
              <a:rPr lang="ru-RU" altLang="ru-RU" sz="2800" dirty="0" smtClean="0"/>
              <a:t>8 </a:t>
            </a:r>
            <a:r>
              <a:rPr lang="en-US" altLang="ru-RU" sz="2800" dirty="0" smtClean="0"/>
              <a:t>Gb</a:t>
            </a:r>
            <a:r>
              <a:rPr lang="ru-RU" altLang="ru-RU" sz="2800" dirty="0" smtClean="0"/>
              <a:t> оперативной памяти на сервер,</a:t>
            </a:r>
          </a:p>
          <a:p>
            <a:pPr lvl="2"/>
            <a:r>
              <a:rPr lang="ru-RU" altLang="ru-RU" sz="2800" dirty="0" smtClean="0"/>
              <a:t>общая емкость дисковой системы 150 </a:t>
            </a:r>
            <a:r>
              <a:rPr lang="en-US" altLang="ru-RU" sz="2800" dirty="0" smtClean="0"/>
              <a:t>Tb</a:t>
            </a:r>
            <a:r>
              <a:rPr lang="ru-RU" altLang="ru-RU" sz="2800" dirty="0" smtClean="0"/>
              <a:t>,</a:t>
            </a:r>
          </a:p>
          <a:p>
            <a:pPr lvl="2"/>
            <a:r>
              <a:rPr lang="ru-RU" altLang="ru-RU" sz="2800" dirty="0" smtClean="0"/>
              <a:t>операционная система CHAOS 2.0,</a:t>
            </a:r>
          </a:p>
          <a:p>
            <a:pPr lvl="2"/>
            <a:r>
              <a:rPr lang="ru-RU" altLang="ru-RU" sz="2800" dirty="0" smtClean="0"/>
              <a:t>пиковая производительность 22938 </a:t>
            </a:r>
            <a:r>
              <a:rPr lang="ru-RU" altLang="ru-RU" sz="2800" dirty="0" err="1" smtClean="0"/>
              <a:t>GFlops</a:t>
            </a:r>
            <a:r>
              <a:rPr lang="ru-RU" altLang="ru-RU" sz="2800" dirty="0" smtClean="0"/>
              <a:t> и максимально показанная на тесте LINPACK 19940 </a:t>
            </a:r>
            <a:r>
              <a:rPr lang="ru-RU" altLang="ru-RU" sz="2800" dirty="0" err="1" smtClean="0"/>
              <a:t>GFlops</a:t>
            </a:r>
            <a:r>
              <a:rPr lang="ru-RU" altLang="ru-RU" sz="2800" dirty="0" smtClean="0"/>
              <a:t> (5-ая позиция списка Top500 ).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25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dirty="0" smtClean="0"/>
              <a:t>Классификация вычислительных систем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9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 smtClean="0"/>
              <a:t>Систематика </a:t>
            </a:r>
            <a:r>
              <a:rPr lang="ru-RU" altLang="ru-RU" b="1" dirty="0" err="1" smtClean="0"/>
              <a:t>Флинна</a:t>
            </a:r>
            <a:r>
              <a:rPr lang="ru-RU" altLang="ru-RU" dirty="0" smtClean="0"/>
              <a:t> (</a:t>
            </a:r>
            <a:r>
              <a:rPr lang="en-US" altLang="ru-RU" dirty="0" smtClean="0"/>
              <a:t>Flynn</a:t>
            </a:r>
            <a:r>
              <a:rPr lang="ru-RU" altLang="ru-RU" dirty="0" smtClean="0"/>
              <a:t>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472608"/>
          </a:xfrm>
        </p:spPr>
        <p:txBody>
          <a:bodyPr>
            <a:normAutofit lnSpcReduction="10000"/>
          </a:bodyPr>
          <a:lstStyle/>
          <a:p>
            <a:pPr lvl="1"/>
            <a:r>
              <a:rPr lang="ru-RU" altLang="ru-RU" dirty="0" smtClean="0"/>
              <a:t>классификация по способам взаимодействия последовательностей (</a:t>
            </a:r>
            <a:r>
              <a:rPr lang="ru-RU" altLang="ru-RU" i="1" dirty="0" smtClean="0"/>
              <a:t>потоков</a:t>
            </a:r>
            <a:r>
              <a:rPr lang="ru-RU" altLang="ru-RU" dirty="0" smtClean="0"/>
              <a:t>) выполняемых команд и обрабатываемых данных:</a:t>
            </a:r>
          </a:p>
          <a:p>
            <a:pPr lvl="2"/>
            <a:r>
              <a:rPr lang="en-US" altLang="ru-RU" b="1" dirty="0" smtClean="0"/>
              <a:t>SISD</a:t>
            </a:r>
            <a:r>
              <a:rPr lang="ru-RU" altLang="ru-RU" dirty="0" smtClean="0"/>
              <a:t> (</a:t>
            </a:r>
            <a:r>
              <a:rPr lang="en-US" altLang="ru-RU" dirty="0" smtClean="0"/>
              <a:t>Single Instruction</a:t>
            </a:r>
            <a:r>
              <a:rPr lang="ru-RU" altLang="ru-RU" dirty="0" smtClean="0"/>
              <a:t>, </a:t>
            </a:r>
            <a:r>
              <a:rPr lang="en-US" altLang="ru-RU" dirty="0" smtClean="0"/>
              <a:t>Single Data</a:t>
            </a:r>
            <a:r>
              <a:rPr lang="ru-RU" altLang="ru-RU" dirty="0" smtClean="0"/>
              <a:t>) </a:t>
            </a:r>
          </a:p>
          <a:p>
            <a:pPr lvl="2"/>
            <a:r>
              <a:rPr lang="en-US" altLang="ru-RU" b="1" dirty="0" smtClean="0"/>
              <a:t>SIMD</a:t>
            </a:r>
            <a:r>
              <a:rPr lang="ru-RU" altLang="ru-RU" dirty="0" smtClean="0"/>
              <a:t> (</a:t>
            </a:r>
            <a:r>
              <a:rPr lang="en-US" altLang="ru-RU" dirty="0" smtClean="0"/>
              <a:t>Single Instruction</a:t>
            </a:r>
            <a:r>
              <a:rPr lang="ru-RU" altLang="ru-RU" dirty="0" smtClean="0"/>
              <a:t>, </a:t>
            </a:r>
            <a:r>
              <a:rPr lang="en-US" altLang="ru-RU" dirty="0" smtClean="0"/>
              <a:t>Multiple Data</a:t>
            </a:r>
            <a:r>
              <a:rPr lang="ru-RU" altLang="ru-RU" dirty="0" smtClean="0"/>
              <a:t>) </a:t>
            </a:r>
          </a:p>
          <a:p>
            <a:pPr lvl="2"/>
            <a:r>
              <a:rPr lang="en-US" altLang="ru-RU" b="1" dirty="0" smtClean="0"/>
              <a:t>MISD</a:t>
            </a:r>
            <a:r>
              <a:rPr lang="ru-RU" altLang="ru-RU" dirty="0" smtClean="0"/>
              <a:t> (</a:t>
            </a:r>
            <a:r>
              <a:rPr lang="en-US" altLang="ru-RU" dirty="0" smtClean="0"/>
              <a:t>Multiple Instruction</a:t>
            </a:r>
            <a:r>
              <a:rPr lang="ru-RU" altLang="ru-RU" dirty="0" smtClean="0"/>
              <a:t>, </a:t>
            </a:r>
            <a:r>
              <a:rPr lang="en-US" altLang="ru-RU" dirty="0" smtClean="0"/>
              <a:t>Single Data</a:t>
            </a:r>
            <a:r>
              <a:rPr lang="ru-RU" altLang="ru-RU" dirty="0" smtClean="0"/>
              <a:t>) </a:t>
            </a:r>
          </a:p>
          <a:p>
            <a:pPr lvl="2"/>
            <a:r>
              <a:rPr lang="en-US" altLang="ru-RU" b="1" dirty="0" smtClean="0"/>
              <a:t>MIMD</a:t>
            </a:r>
            <a:r>
              <a:rPr lang="ru-RU" altLang="ru-RU" dirty="0" smtClean="0"/>
              <a:t> (</a:t>
            </a:r>
            <a:r>
              <a:rPr lang="en-US" altLang="ru-RU" dirty="0" smtClean="0"/>
              <a:t>Multiple Instruction</a:t>
            </a:r>
            <a:r>
              <a:rPr lang="ru-RU" altLang="ru-RU" dirty="0" smtClean="0"/>
              <a:t>, </a:t>
            </a:r>
            <a:r>
              <a:rPr lang="en-US" altLang="ru-RU" dirty="0" smtClean="0"/>
              <a:t>Multiple Data</a:t>
            </a:r>
            <a:r>
              <a:rPr lang="ru-RU" altLang="ru-RU" dirty="0" smtClean="0"/>
              <a:t>) </a:t>
            </a:r>
          </a:p>
          <a:p>
            <a:endParaRPr lang="ru-RU" altLang="ru-RU" i="1" dirty="0" smtClean="0"/>
          </a:p>
          <a:p>
            <a:r>
              <a:rPr lang="ru-RU" altLang="ru-RU" i="1" dirty="0" smtClean="0"/>
              <a:t>Практически все виды параллельных систем, несмотря на их существенную разнородность, относятся к одной группе </a:t>
            </a:r>
            <a:r>
              <a:rPr lang="en-US" altLang="ru-RU" b="1" i="1" dirty="0" smtClean="0">
                <a:latin typeface="Arial" charset="0"/>
              </a:rPr>
              <a:t>MIMD</a:t>
            </a:r>
            <a:endParaRPr lang="ru-RU" altLang="ru-RU" i="1" dirty="0" smtClean="0">
              <a:latin typeface="Arial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99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/>
              <a:t>Детализация систематики </a:t>
            </a:r>
            <a:r>
              <a:rPr lang="ru-RU" altLang="ru-RU" b="1" dirty="0" err="1" smtClean="0"/>
              <a:t>Флинна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 lvl="1"/>
            <a:r>
              <a:rPr lang="ru-RU" altLang="ru-RU" sz="3200" dirty="0" smtClean="0"/>
              <a:t>дальнейшее разделение типов многопроцессорных систем основывается на используемых способах организации оперативной памяти,</a:t>
            </a:r>
          </a:p>
          <a:p>
            <a:pPr lvl="1"/>
            <a:r>
              <a:rPr lang="ru-RU" altLang="ru-RU" sz="3200" dirty="0" smtClean="0"/>
              <a:t>позволяет различать два важных типа многопроцессорных систем:  </a:t>
            </a:r>
          </a:p>
          <a:p>
            <a:pPr lvl="2"/>
            <a:r>
              <a:rPr lang="en-US" altLang="ru-RU" sz="3200" b="1" i="1" dirty="0" smtClean="0"/>
              <a:t>multiprocessors</a:t>
            </a:r>
            <a:r>
              <a:rPr lang="ru-RU" altLang="ru-RU" sz="3200" dirty="0" smtClean="0"/>
              <a:t> (</a:t>
            </a:r>
            <a:r>
              <a:rPr lang="ru-RU" altLang="ru-RU" sz="3200" b="1" i="1" dirty="0" smtClean="0"/>
              <a:t>мультипроцессоры</a:t>
            </a:r>
            <a:r>
              <a:rPr lang="ru-RU" altLang="ru-RU" sz="3200" dirty="0" smtClean="0"/>
              <a:t> или системы с общей разделяемой памятью), </a:t>
            </a:r>
          </a:p>
          <a:p>
            <a:pPr lvl="2"/>
            <a:r>
              <a:rPr lang="en-US" altLang="ru-RU" sz="3200" b="1" i="1" dirty="0" err="1" smtClean="0"/>
              <a:t>multicomputers</a:t>
            </a:r>
            <a:r>
              <a:rPr lang="en-US" altLang="ru-RU" sz="3200" b="1" dirty="0" smtClean="0"/>
              <a:t> </a:t>
            </a:r>
            <a:r>
              <a:rPr lang="ru-RU" altLang="ru-RU" sz="3200" dirty="0" smtClean="0"/>
              <a:t>(</a:t>
            </a:r>
            <a:r>
              <a:rPr lang="ru-RU" altLang="ru-RU" sz="3200" b="1" i="1" dirty="0" err="1" smtClean="0"/>
              <a:t>мультикомпьютеры</a:t>
            </a:r>
            <a:r>
              <a:rPr lang="ru-RU" altLang="ru-RU" sz="3200" dirty="0" smtClean="0"/>
              <a:t> или системы с распределенной памятью).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8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316582"/>
              </p:ext>
            </p:extLst>
          </p:nvPr>
        </p:nvGraphicFramePr>
        <p:xfrm>
          <a:off x="107503" y="260648"/>
          <a:ext cx="8935479" cy="5112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Picture" r:id="rId3" imgW="3695760" imgH="2114640" progId="Word.Picture.8">
                  <p:embed/>
                </p:oleObj>
              </mc:Choice>
              <mc:Fallback>
                <p:oleObj name="Picture" r:id="rId3" imgW="3695760" imgH="211464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260648"/>
                        <a:ext cx="8935479" cy="51125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93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62473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b="1" dirty="0" smtClean="0"/>
              <a:t>Мультипроцессоры </a:t>
            </a:r>
            <a:r>
              <a:rPr lang="ru-RU" altLang="ru-RU" dirty="0" smtClean="0"/>
              <a:t>с использованием единой </a:t>
            </a:r>
            <a:r>
              <a:rPr lang="ru-RU" altLang="ru-RU" i="1" dirty="0" smtClean="0"/>
              <a:t>общей памяти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shared memory</a:t>
            </a:r>
            <a:r>
              <a:rPr lang="ru-RU" altLang="ru-RU" dirty="0" smtClean="0"/>
              <a:t>)… </a:t>
            </a:r>
          </a:p>
          <a:p>
            <a:pPr lvl="1"/>
            <a:r>
              <a:rPr lang="ru-RU" altLang="ru-RU" sz="3200" dirty="0" smtClean="0"/>
              <a:t>обеспечивается </a:t>
            </a:r>
            <a:r>
              <a:rPr lang="ru-RU" altLang="ru-RU" sz="3200" i="1" dirty="0" smtClean="0"/>
              <a:t>однородный доступ к памяти</a:t>
            </a:r>
            <a:r>
              <a:rPr lang="ru-RU" altLang="ru-RU" sz="3200" dirty="0" smtClean="0"/>
              <a:t> (</a:t>
            </a:r>
            <a:r>
              <a:rPr lang="en-US" altLang="ru-RU" sz="3200" i="1" dirty="0" smtClean="0"/>
              <a:t>uniform memory access or UMA</a:t>
            </a:r>
            <a:r>
              <a:rPr lang="ru-RU" altLang="ru-RU" sz="3200" dirty="0" smtClean="0"/>
              <a:t>), </a:t>
            </a:r>
          </a:p>
          <a:p>
            <a:pPr lvl="1"/>
            <a:r>
              <a:rPr lang="ru-RU" altLang="ru-RU" sz="3200" dirty="0" smtClean="0"/>
              <a:t>являются основой для построения: </a:t>
            </a:r>
          </a:p>
          <a:p>
            <a:pPr lvl="2"/>
            <a:r>
              <a:rPr lang="ru-RU" altLang="ru-RU" sz="3200" i="1" dirty="0" smtClean="0"/>
              <a:t>векторных параллельных процессоров</a:t>
            </a:r>
            <a:r>
              <a:rPr lang="ru-RU" altLang="ru-RU" sz="3200" dirty="0" smtClean="0"/>
              <a:t> (</a:t>
            </a:r>
            <a:r>
              <a:rPr lang="en-US" altLang="ru-RU" sz="3200" i="1" dirty="0" smtClean="0"/>
              <a:t>parallel vector processor or PVP</a:t>
            </a:r>
            <a:r>
              <a:rPr lang="ru-RU" altLang="ru-RU" sz="3200" dirty="0" smtClean="0"/>
              <a:t>). Примеры: </a:t>
            </a:r>
            <a:r>
              <a:rPr lang="en-US" altLang="ru-RU" sz="3200" dirty="0" smtClean="0"/>
              <a:t>Cray T</a:t>
            </a:r>
            <a:r>
              <a:rPr lang="ru-RU" altLang="ru-RU" sz="3200" dirty="0" smtClean="0"/>
              <a:t>90</a:t>
            </a:r>
          </a:p>
          <a:p>
            <a:pPr lvl="2"/>
            <a:r>
              <a:rPr lang="ru-RU" altLang="ru-RU" sz="3200" dirty="0" smtClean="0"/>
              <a:t>симметричных </a:t>
            </a:r>
            <a:r>
              <a:rPr lang="ru-RU" altLang="ru-RU" sz="3200" i="1" dirty="0" smtClean="0"/>
              <a:t>мультипроцессоров</a:t>
            </a:r>
            <a:r>
              <a:rPr lang="ru-RU" altLang="ru-RU" sz="3200" dirty="0" smtClean="0"/>
              <a:t> (</a:t>
            </a:r>
            <a:r>
              <a:rPr lang="en-US" altLang="ru-RU" sz="3200" i="1" dirty="0" smtClean="0"/>
              <a:t>symmetric multiprocessor or SMP</a:t>
            </a:r>
            <a:r>
              <a:rPr lang="ru-RU" altLang="ru-RU" sz="3200" dirty="0" smtClean="0"/>
              <a:t>). Примеры: IBM </a:t>
            </a:r>
            <a:r>
              <a:rPr lang="ru-RU" altLang="ru-RU" sz="3200" dirty="0" err="1" smtClean="0"/>
              <a:t>eServer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Sun</a:t>
            </a:r>
            <a:r>
              <a:rPr lang="ru-RU" altLang="ru-RU" sz="3200" dirty="0" smtClean="0"/>
              <a:t> </a:t>
            </a:r>
            <a:r>
              <a:rPr lang="en-US" altLang="ru-RU" sz="3200" dirty="0" smtClean="0"/>
              <a:t>Star</a:t>
            </a:r>
            <a:r>
              <a:rPr lang="ru-RU" altLang="ru-RU" sz="3200" dirty="0" err="1" smtClean="0"/>
              <a:t>Fire</a:t>
            </a:r>
            <a:r>
              <a:rPr lang="ru-RU" altLang="ru-RU" sz="3200" dirty="0" smtClean="0"/>
              <a:t>, HP </a:t>
            </a:r>
            <a:r>
              <a:rPr lang="ru-RU" altLang="ru-RU" sz="3200" dirty="0" err="1" smtClean="0"/>
              <a:t>Superdome</a:t>
            </a:r>
            <a:r>
              <a:rPr lang="ru-RU" altLang="ru-RU" sz="3200" dirty="0" smtClean="0"/>
              <a:t>, </a:t>
            </a:r>
            <a:r>
              <a:rPr lang="en-US" altLang="ru-RU" sz="3200" dirty="0" smtClean="0"/>
              <a:t/>
            </a:r>
            <a:br>
              <a:rPr lang="en-US" altLang="ru-RU" sz="3200" dirty="0" smtClean="0"/>
            </a:br>
            <a:r>
              <a:rPr lang="ru-RU" altLang="ru-RU" sz="3200" dirty="0" smtClean="0"/>
              <a:t>SGI </a:t>
            </a:r>
            <a:r>
              <a:rPr lang="ru-RU" altLang="ru-RU" sz="3200" dirty="0" err="1" smtClean="0"/>
              <a:t>Origin</a:t>
            </a:r>
            <a:r>
              <a:rPr lang="ru-RU" altLang="ru-RU" sz="32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33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42617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/>
              <a:t>Мультипроцессоры </a:t>
            </a:r>
            <a:r>
              <a:rPr lang="ru-RU" altLang="ru-RU" dirty="0" smtClean="0"/>
              <a:t>с использованием единой  </a:t>
            </a:r>
            <a:r>
              <a:rPr lang="ru-RU" altLang="ru-RU" i="1" dirty="0" smtClean="0"/>
              <a:t>общей памяти…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0690101"/>
              </p:ext>
            </p:extLst>
          </p:nvPr>
        </p:nvGraphicFramePr>
        <p:xfrm>
          <a:off x="1187624" y="1412776"/>
          <a:ext cx="6912768" cy="5124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Picture" r:id="rId3" imgW="3867120" imgH="2867040" progId="Word.Picture.8">
                  <p:embed/>
                </p:oleObj>
              </mc:Choice>
              <mc:Fallback>
                <p:oleObj name="Picture" r:id="rId3" imgW="3867120" imgH="286704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412776"/>
                        <a:ext cx="6912768" cy="51249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167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6480720"/>
          </a:xfrm>
        </p:spPr>
        <p:txBody>
          <a:bodyPr/>
          <a:lstStyle/>
          <a:p>
            <a:pPr marL="0" indent="0">
              <a:buNone/>
            </a:pPr>
            <a:r>
              <a:rPr lang="ru-RU" altLang="ru-RU" b="1" dirty="0" smtClean="0"/>
              <a:t>Мультипроцессоры </a:t>
            </a:r>
            <a:r>
              <a:rPr lang="ru-RU" altLang="ru-RU" dirty="0" smtClean="0"/>
              <a:t>с использованием единой </a:t>
            </a:r>
            <a:r>
              <a:rPr lang="ru-RU" altLang="ru-RU" i="1" dirty="0" smtClean="0"/>
              <a:t>общей памяти</a:t>
            </a:r>
            <a:r>
              <a:rPr lang="ru-RU" altLang="ru-RU" dirty="0" smtClean="0"/>
              <a:t> </a:t>
            </a:r>
          </a:p>
          <a:p>
            <a:pPr>
              <a:buNone/>
            </a:pPr>
            <a:r>
              <a:rPr lang="ru-RU" altLang="ru-RU" b="1" i="1" dirty="0" smtClean="0"/>
              <a:t>Проблемы:</a:t>
            </a:r>
          </a:p>
          <a:p>
            <a:pPr lvl="2"/>
            <a:r>
              <a:rPr lang="ru-RU" altLang="ru-RU" sz="3200" dirty="0" smtClean="0"/>
              <a:t>Доступ с разных процессоров к общим данным и обеспечение, в этой связи, </a:t>
            </a:r>
            <a:r>
              <a:rPr lang="ru-RU" altLang="ru-RU" sz="3200" i="1" dirty="0" smtClean="0"/>
              <a:t>однозначности (когерентности) содержимого разных кэшей</a:t>
            </a:r>
            <a:r>
              <a:rPr lang="ru-RU" altLang="ru-RU" sz="3200" dirty="0" smtClean="0"/>
              <a:t> </a:t>
            </a:r>
            <a:r>
              <a:rPr lang="en-US" altLang="ru-RU" sz="3200" dirty="0" smtClean="0"/>
              <a:t/>
            </a:r>
            <a:br>
              <a:rPr lang="en-US" altLang="ru-RU" sz="3200" dirty="0" smtClean="0"/>
            </a:br>
            <a:r>
              <a:rPr lang="ru-RU" altLang="ru-RU" sz="3200" dirty="0" smtClean="0"/>
              <a:t>(</a:t>
            </a:r>
            <a:r>
              <a:rPr lang="en-US" altLang="ru-RU" sz="3200" i="1" dirty="0" smtClean="0"/>
              <a:t>cache coherence problem</a:t>
            </a:r>
            <a:r>
              <a:rPr lang="ru-RU" altLang="ru-RU" sz="3200" dirty="0" smtClean="0"/>
              <a:t>),</a:t>
            </a:r>
          </a:p>
          <a:p>
            <a:pPr lvl="2"/>
            <a:r>
              <a:rPr lang="ru-RU" altLang="ru-RU" sz="3200" dirty="0" smtClean="0"/>
              <a:t>Необходимость </a:t>
            </a:r>
            <a:r>
              <a:rPr lang="ru-RU" altLang="ru-RU" sz="3200" i="1" dirty="0" smtClean="0"/>
              <a:t>синхронизации взаимодействия</a:t>
            </a:r>
            <a:r>
              <a:rPr lang="ru-RU" altLang="ru-RU" sz="3200" dirty="0" smtClean="0"/>
              <a:t> одновременно выполняемых  потоков команд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841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Мультипроцессоры </a:t>
            </a:r>
            <a:r>
              <a:rPr lang="ru-RU" altLang="ru-RU" dirty="0" smtClean="0"/>
              <a:t>с использованием физически распределенной памяти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915668"/>
              </p:ext>
            </p:extLst>
          </p:nvPr>
        </p:nvGraphicFramePr>
        <p:xfrm>
          <a:off x="2633662" y="2048669"/>
          <a:ext cx="4674642" cy="4376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Picture" r:id="rId3" imgW="3876840" imgH="3629160" progId="Word.Picture.8">
                  <p:embed/>
                </p:oleObj>
              </mc:Choice>
              <mc:Fallback>
                <p:oleObj name="Picture" r:id="rId3" imgW="3876840" imgH="362916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662" y="2048669"/>
                        <a:ext cx="4674642" cy="43760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460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/>
          </a:bodyPr>
          <a:lstStyle/>
          <a:p>
            <a:r>
              <a:rPr lang="ru-RU" altLang="ru-RU" sz="2800" b="1" dirty="0" smtClean="0"/>
              <a:t>Мультипроцессоры </a:t>
            </a:r>
            <a:r>
              <a:rPr lang="ru-RU" altLang="ru-RU" sz="2800" dirty="0" smtClean="0"/>
              <a:t>с использованием физически распределенной памяти (</a:t>
            </a:r>
            <a:r>
              <a:rPr lang="en-US" altLang="ru-RU" sz="2800" i="1" dirty="0" smtClean="0"/>
              <a:t>distributed shared memory</a:t>
            </a:r>
            <a:r>
              <a:rPr lang="en-US" altLang="ru-RU" sz="2800" dirty="0" smtClean="0"/>
              <a:t> or </a:t>
            </a:r>
            <a:r>
              <a:rPr lang="en-US" altLang="ru-RU" sz="2800" i="1" dirty="0" smtClean="0"/>
              <a:t>DSM</a:t>
            </a:r>
            <a:r>
              <a:rPr lang="ru-RU" altLang="ru-RU" sz="2800" dirty="0" smtClean="0"/>
              <a:t>):</a:t>
            </a:r>
          </a:p>
          <a:p>
            <a:pPr lvl="1"/>
            <a:r>
              <a:rPr lang="ru-RU" altLang="ru-RU" i="1" dirty="0" smtClean="0"/>
              <a:t>неоднородный доступ к памяти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non</a:t>
            </a:r>
            <a:r>
              <a:rPr lang="ru-RU" altLang="ru-RU" i="1" dirty="0" smtClean="0"/>
              <a:t>-</a:t>
            </a:r>
            <a:r>
              <a:rPr lang="en-US" altLang="ru-RU" i="1" dirty="0" smtClean="0"/>
              <a:t>uniform memory access or NUMA</a:t>
            </a:r>
            <a:r>
              <a:rPr lang="ru-RU" altLang="ru-RU" dirty="0" smtClean="0"/>
              <a:t>), </a:t>
            </a:r>
          </a:p>
          <a:p>
            <a:pPr lvl="1"/>
            <a:r>
              <a:rPr lang="ru-RU" altLang="ru-RU" dirty="0" smtClean="0"/>
              <a:t>Среди систем такого типа выделяют:</a:t>
            </a:r>
          </a:p>
          <a:p>
            <a:pPr lvl="2"/>
            <a:r>
              <a:rPr lang="ru-RU" altLang="ru-RU" sz="2800" i="1" dirty="0" smtClean="0"/>
              <a:t>С</a:t>
            </a:r>
            <a:r>
              <a:rPr lang="en-US" altLang="ru-RU" sz="2800" i="1" dirty="0" smtClean="0"/>
              <a:t>ache</a:t>
            </a:r>
            <a:r>
              <a:rPr lang="ru-RU" altLang="ru-RU" sz="2800" i="1" dirty="0" smtClean="0"/>
              <a:t>-</a:t>
            </a:r>
            <a:r>
              <a:rPr lang="en-US" altLang="ru-RU" sz="2800" i="1" dirty="0" smtClean="0"/>
              <a:t>only memory architecture or COMA</a:t>
            </a:r>
            <a:r>
              <a:rPr lang="ru-RU" altLang="ru-RU" sz="2800" i="1" dirty="0" smtClean="0"/>
              <a:t> </a:t>
            </a:r>
            <a:r>
              <a:rPr lang="ru-RU" altLang="ru-RU" sz="2800" dirty="0" smtClean="0"/>
              <a:t>(системы </a:t>
            </a:r>
            <a:r>
              <a:rPr lang="en-US" altLang="ru-RU" sz="2800" dirty="0" smtClean="0"/>
              <a:t>KSR</a:t>
            </a:r>
            <a:r>
              <a:rPr lang="ru-RU" altLang="ru-RU" sz="2800" dirty="0" smtClean="0"/>
              <a:t>-1 и </a:t>
            </a:r>
            <a:r>
              <a:rPr lang="en-US" altLang="ru-RU" sz="2800" dirty="0" smtClean="0"/>
              <a:t>DDM</a:t>
            </a:r>
            <a:r>
              <a:rPr lang="ru-RU" altLang="ru-RU" sz="2800" dirty="0" smtClean="0"/>
              <a:t>),</a:t>
            </a:r>
          </a:p>
          <a:p>
            <a:pPr lvl="2"/>
            <a:r>
              <a:rPr lang="en-US" altLang="ru-RU" sz="2800" i="1" dirty="0" smtClean="0"/>
              <a:t>cache</a:t>
            </a:r>
            <a:r>
              <a:rPr lang="ru-RU" altLang="ru-RU" sz="2800" i="1" dirty="0" smtClean="0"/>
              <a:t>-</a:t>
            </a:r>
            <a:r>
              <a:rPr lang="en-US" altLang="ru-RU" sz="2800" i="1" dirty="0" smtClean="0"/>
              <a:t>coherent NUMA or CC</a:t>
            </a:r>
            <a:r>
              <a:rPr lang="ru-RU" altLang="ru-RU" sz="2800" i="1" dirty="0" smtClean="0"/>
              <a:t>-</a:t>
            </a:r>
            <a:r>
              <a:rPr lang="en-US" altLang="ru-RU" sz="2800" i="1" dirty="0" smtClean="0"/>
              <a:t>NUMA</a:t>
            </a:r>
            <a:r>
              <a:rPr lang="ru-RU" altLang="ru-RU" sz="2800" i="1" dirty="0" smtClean="0"/>
              <a:t> </a:t>
            </a:r>
            <a:r>
              <a:rPr lang="ru-RU" altLang="ru-RU" sz="2800" dirty="0" smtClean="0"/>
              <a:t>(системы SGI </a:t>
            </a:r>
            <a:r>
              <a:rPr lang="ru-RU" altLang="ru-RU" sz="2800" dirty="0" err="1" smtClean="0"/>
              <a:t>Origin</a:t>
            </a:r>
            <a:r>
              <a:rPr lang="ru-RU" altLang="ru-RU" sz="2800" dirty="0" smtClean="0"/>
              <a:t> 2000, </a:t>
            </a:r>
            <a:r>
              <a:rPr lang="ru-RU" altLang="ru-RU" sz="2800" dirty="0" err="1" smtClean="0"/>
              <a:t>Sun</a:t>
            </a:r>
            <a:r>
              <a:rPr lang="ru-RU" altLang="ru-RU" sz="2800" dirty="0" smtClean="0"/>
              <a:t> HPC 10000, IBM/</a:t>
            </a:r>
            <a:r>
              <a:rPr lang="ru-RU" altLang="ru-RU" sz="2800" dirty="0" err="1" smtClean="0"/>
              <a:t>Sequent</a:t>
            </a:r>
            <a:r>
              <a:rPr lang="ru-RU" altLang="ru-RU" sz="2800" dirty="0" smtClean="0"/>
              <a:t> NUMA-Q 2000),</a:t>
            </a:r>
          </a:p>
          <a:p>
            <a:pPr lvl="2"/>
            <a:r>
              <a:rPr lang="en-US" altLang="ru-RU" sz="2800" i="1" dirty="0" smtClean="0"/>
              <a:t>non</a:t>
            </a:r>
            <a:r>
              <a:rPr lang="ru-RU" altLang="ru-RU" sz="2800" i="1" dirty="0" smtClean="0"/>
              <a:t>-</a:t>
            </a:r>
            <a:r>
              <a:rPr lang="en-US" altLang="ru-RU" sz="2800" i="1" dirty="0" smtClean="0"/>
              <a:t>cache coherent NUMA or NCC</a:t>
            </a:r>
            <a:r>
              <a:rPr lang="ru-RU" altLang="ru-RU" sz="2800" i="1" dirty="0" smtClean="0"/>
              <a:t>-</a:t>
            </a:r>
            <a:r>
              <a:rPr lang="en-US" altLang="ru-RU" sz="2800" i="1" dirty="0" smtClean="0"/>
              <a:t>NUMA</a:t>
            </a:r>
            <a:r>
              <a:rPr lang="ru-RU" altLang="ru-RU" sz="2800" dirty="0" smtClean="0"/>
              <a:t> (система </a:t>
            </a:r>
            <a:r>
              <a:rPr lang="en-US" altLang="ru-RU" sz="2800" dirty="0" smtClean="0"/>
              <a:t>Cray T</a:t>
            </a:r>
            <a:r>
              <a:rPr lang="ru-RU" altLang="ru-RU" sz="2800" dirty="0" smtClean="0"/>
              <a:t>3</a:t>
            </a:r>
            <a:r>
              <a:rPr lang="en-US" altLang="ru-RU" sz="2800" dirty="0" smtClean="0"/>
              <a:t>E</a:t>
            </a:r>
            <a:r>
              <a:rPr lang="ru-RU" altLang="ru-RU" sz="28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191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</p:spPr>
        <p:txBody>
          <a:bodyPr/>
          <a:lstStyle/>
          <a:p>
            <a:pPr lvl="1"/>
            <a:r>
              <a:rPr lang="ru-RU" altLang="ru-RU" sz="3200" dirty="0" smtClean="0"/>
              <a:t>упрощаются проблемы создания мультипроцессоров (известны примеры систем с несколькими тысячами процессоров),</a:t>
            </a:r>
          </a:p>
          <a:p>
            <a:pPr lvl="1"/>
            <a:r>
              <a:rPr lang="ru-RU" altLang="ru-RU" sz="3200" dirty="0" smtClean="0"/>
              <a:t>возникают проблемы эффективного использования распределенной памяти (время доступа к локальной и удаленной памяти может различаться на несколько порядков).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2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err="1" smtClean="0"/>
              <a:t>Мультикомпьютеры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184576"/>
          </a:xfrm>
        </p:spPr>
        <p:txBody>
          <a:bodyPr/>
          <a:lstStyle/>
          <a:p>
            <a:pPr lvl="1"/>
            <a:r>
              <a:rPr lang="ru-RU" altLang="ru-RU" dirty="0" smtClean="0"/>
              <a:t>не обеспечивают общий доступ ко всей имеющейся в системах памяти (</a:t>
            </a:r>
            <a:r>
              <a:rPr lang="en-US" altLang="ru-RU" i="1" dirty="0" smtClean="0"/>
              <a:t>no</a:t>
            </a:r>
            <a:r>
              <a:rPr lang="ru-RU" altLang="ru-RU" i="1" dirty="0" smtClean="0"/>
              <a:t>-</a:t>
            </a:r>
            <a:r>
              <a:rPr lang="en-US" altLang="ru-RU" i="1" dirty="0" smtClean="0"/>
              <a:t>remote memory access or NORMA</a:t>
            </a:r>
            <a:r>
              <a:rPr lang="ru-RU" altLang="ru-RU" dirty="0" smtClean="0"/>
              <a:t>),</a:t>
            </a:r>
          </a:p>
          <a:p>
            <a:pPr lvl="1"/>
            <a:r>
              <a:rPr lang="ru-RU" altLang="ru-RU" dirty="0" smtClean="0"/>
              <a:t>каждый процессор системы может использовать только свою локальную память,</a:t>
            </a:r>
          </a:p>
          <a:p>
            <a:pPr lvl="1"/>
            <a:r>
              <a:rPr lang="ru-RU" altLang="ru-RU" dirty="0" smtClean="0"/>
              <a:t>для доступа к данным, располагаемых на других процессорах, необходимо явно выполнить </a:t>
            </a:r>
            <a:r>
              <a:rPr lang="ru-RU" altLang="ru-RU" i="1" dirty="0" smtClean="0"/>
              <a:t>операции передачи сообщений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message passing operations</a:t>
            </a:r>
            <a:r>
              <a:rPr lang="ru-RU" altLang="ru-RU" dirty="0" smtClean="0"/>
              <a:t>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01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920813"/>
              </p:ext>
            </p:extLst>
          </p:nvPr>
        </p:nvGraphicFramePr>
        <p:xfrm>
          <a:off x="1475656" y="116632"/>
          <a:ext cx="7047565" cy="6597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Picture" r:id="rId3" imgW="3876840" imgH="3629160" progId="Word.Picture.8">
                  <p:embed/>
                </p:oleObj>
              </mc:Choice>
              <mc:Fallback>
                <p:oleObj name="Picture" r:id="rId3" imgW="3876840" imgH="362916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16632"/>
                        <a:ext cx="7047565" cy="65973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22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 err="1" smtClean="0"/>
              <a:t>Мультикомпьютеры</a:t>
            </a:r>
            <a:r>
              <a:rPr lang="ru-RU" altLang="ru-RU" b="1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184576"/>
          </a:xfrm>
        </p:spPr>
        <p:txBody>
          <a:bodyPr/>
          <a:lstStyle/>
          <a:p>
            <a:pPr>
              <a:buNone/>
            </a:pPr>
            <a:r>
              <a:rPr lang="ru-RU" altLang="ru-RU" dirty="0" smtClean="0"/>
              <a:t>Данный подход используется при построении двух важных типов многопроцессорных вычислительных систем: </a:t>
            </a:r>
          </a:p>
          <a:p>
            <a:pPr lvl="1"/>
            <a:r>
              <a:rPr lang="ru-RU" altLang="ru-RU" sz="3200" i="1" dirty="0" smtClean="0"/>
              <a:t>массивно-параллельных систем </a:t>
            </a:r>
            <a:r>
              <a:rPr lang="ru-RU" altLang="ru-RU" sz="3200" dirty="0" smtClean="0"/>
              <a:t>(</a:t>
            </a:r>
            <a:r>
              <a:rPr lang="en-US" altLang="ru-RU" sz="3200" i="1" dirty="0" smtClean="0"/>
              <a:t>massively parallel processor or MPP</a:t>
            </a:r>
            <a:r>
              <a:rPr lang="ru-RU" altLang="ru-RU" sz="3200" dirty="0" smtClean="0"/>
              <a:t>), например: </a:t>
            </a:r>
            <a:r>
              <a:rPr lang="en-US" altLang="ru-RU" sz="3200" dirty="0" smtClean="0"/>
              <a:t>I</a:t>
            </a:r>
            <a:r>
              <a:rPr lang="ru-RU" altLang="ru-RU" sz="3200" dirty="0" smtClean="0"/>
              <a:t>BM RS/6000 SP2, </a:t>
            </a:r>
            <a:r>
              <a:rPr lang="ru-RU" altLang="ru-RU" sz="3200" dirty="0" err="1" smtClean="0"/>
              <a:t>Intel</a:t>
            </a:r>
            <a:r>
              <a:rPr lang="ru-RU" altLang="ru-RU" sz="3200" dirty="0" smtClean="0"/>
              <a:t> PARAGON, ASCI </a:t>
            </a:r>
            <a:r>
              <a:rPr lang="ru-RU" altLang="ru-RU" sz="3200" dirty="0" err="1" smtClean="0"/>
              <a:t>Red</a:t>
            </a:r>
            <a:r>
              <a:rPr lang="ru-RU" altLang="ru-RU" sz="3200" dirty="0" smtClean="0"/>
              <a:t>, транспьютерные системы </a:t>
            </a:r>
            <a:r>
              <a:rPr lang="ru-RU" altLang="ru-RU" sz="3200" dirty="0" err="1" smtClean="0"/>
              <a:t>Parsytec</a:t>
            </a:r>
            <a:r>
              <a:rPr lang="ru-RU" altLang="ru-RU" sz="3200" dirty="0" smtClean="0"/>
              <a:t>,</a:t>
            </a:r>
          </a:p>
          <a:p>
            <a:pPr lvl="1"/>
            <a:r>
              <a:rPr lang="ru-RU" altLang="ru-RU" sz="3200" i="1" dirty="0" smtClean="0"/>
              <a:t>кластеров</a:t>
            </a:r>
            <a:r>
              <a:rPr lang="ru-RU" altLang="ru-RU" sz="3200" dirty="0" smtClean="0"/>
              <a:t> (</a:t>
            </a:r>
            <a:r>
              <a:rPr lang="en-US" altLang="ru-RU" sz="3200" i="1" dirty="0" smtClean="0"/>
              <a:t>clusters</a:t>
            </a:r>
            <a:r>
              <a:rPr lang="ru-RU" altLang="ru-RU" sz="3200" dirty="0" smtClean="0"/>
              <a:t>), например: AC3 </a:t>
            </a:r>
            <a:r>
              <a:rPr lang="ru-RU" altLang="ru-RU" sz="3200" dirty="0" err="1" smtClean="0"/>
              <a:t>Velocity</a:t>
            </a:r>
            <a:r>
              <a:rPr lang="ru-RU" altLang="ru-RU" sz="3200" dirty="0" smtClean="0"/>
              <a:t> и NCSA NT </a:t>
            </a:r>
            <a:r>
              <a:rPr lang="ru-RU" altLang="ru-RU" sz="3200" dirty="0" err="1" smtClean="0"/>
              <a:t>Supercluster</a:t>
            </a:r>
            <a:r>
              <a:rPr lang="ru-RU" altLang="ru-RU" sz="3200" dirty="0" smtClean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36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</p:spPr>
        <p:txBody>
          <a:bodyPr>
            <a:normAutofit/>
          </a:bodyPr>
          <a:lstStyle/>
          <a:p>
            <a:r>
              <a:rPr lang="ru-RU" altLang="ru-RU" b="1" i="1" dirty="0" smtClean="0">
                <a:latin typeface="Arial" charset="0"/>
              </a:rPr>
              <a:t>Кластер</a:t>
            </a:r>
            <a:r>
              <a:rPr lang="ru-RU" altLang="ru-RU" i="1" dirty="0" smtClean="0">
                <a:latin typeface="Arial" charset="0"/>
              </a:rPr>
              <a:t> - множество отдельных компьютеров, объединенных в сеть, для которых при помощи специальных аппаратно-программных средств обеспечивается возможность унифицированного управления (</a:t>
            </a:r>
            <a:r>
              <a:rPr lang="en-US" altLang="ru-RU" i="1" dirty="0" smtClean="0">
                <a:latin typeface="Arial" charset="0"/>
              </a:rPr>
              <a:t>single system image</a:t>
            </a:r>
            <a:r>
              <a:rPr lang="ru-RU" altLang="ru-RU" i="1" dirty="0" smtClean="0">
                <a:latin typeface="Arial" charset="0"/>
              </a:rPr>
              <a:t>), надежного функционирования (</a:t>
            </a:r>
            <a:r>
              <a:rPr lang="en-US" altLang="ru-RU" i="1" dirty="0" smtClean="0">
                <a:latin typeface="Arial" charset="0"/>
              </a:rPr>
              <a:t>availability</a:t>
            </a:r>
            <a:r>
              <a:rPr lang="ru-RU" altLang="ru-RU" i="1" dirty="0" smtClean="0">
                <a:latin typeface="Arial" charset="0"/>
              </a:rPr>
              <a:t>) и эффективного использования (</a:t>
            </a:r>
            <a:r>
              <a:rPr lang="en-US" altLang="ru-RU" i="1" dirty="0" smtClean="0">
                <a:latin typeface="Arial" charset="0"/>
              </a:rPr>
              <a:t>performance</a:t>
            </a:r>
            <a:r>
              <a:rPr lang="ru-RU" altLang="ru-RU" i="1" dirty="0" smtClean="0">
                <a:latin typeface="Arial" charset="0"/>
              </a:rPr>
              <a:t>)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5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/>
              <a:t>	Преимущества кластеров</a:t>
            </a:r>
            <a:r>
              <a:rPr lang="ru-RU" altLang="ru-RU" dirty="0" smtClean="0"/>
              <a:t>:</a:t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8964488" cy="5904656"/>
          </a:xfrm>
        </p:spPr>
        <p:txBody>
          <a:bodyPr/>
          <a:lstStyle/>
          <a:p>
            <a:pPr lvl="1"/>
            <a:r>
              <a:rPr lang="ru-RU" altLang="ru-RU" dirty="0" smtClean="0"/>
              <a:t>Могут быть образованы на базе уже существующих у потребителей отдельных компьютеров, либо же сконструированы из типовых компьютерных элементов; </a:t>
            </a:r>
          </a:p>
          <a:p>
            <a:pPr lvl="1"/>
            <a:r>
              <a:rPr lang="ru-RU" altLang="ru-RU" dirty="0" smtClean="0"/>
              <a:t>Повышение вычислительной мощности отдельных процессоров позволяет строить кластеры из сравнительно небольшого количества отдельных компьютеров (</a:t>
            </a:r>
            <a:r>
              <a:rPr lang="en-US" altLang="ru-RU" i="1" dirty="0" smtClean="0"/>
              <a:t>lowly parallel processing</a:t>
            </a:r>
            <a:r>
              <a:rPr lang="ru-RU" altLang="ru-RU" dirty="0" smtClean="0"/>
              <a:t>),</a:t>
            </a:r>
          </a:p>
          <a:p>
            <a:pPr lvl="1"/>
            <a:r>
              <a:rPr lang="ru-RU" altLang="ru-RU" dirty="0" smtClean="0"/>
              <a:t>Для параллельного выполнения в алгоритмах достаточно выделять только крупные независимые части расчетов (</a:t>
            </a:r>
            <a:r>
              <a:rPr lang="en-US" altLang="ru-RU" i="1" dirty="0" smtClean="0"/>
              <a:t>coarse granularity</a:t>
            </a:r>
            <a:r>
              <a:rPr lang="ru-RU" altLang="ru-RU" dirty="0" smtClean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73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/>
              <a:t>Недостатки кластеров: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9073008" cy="5400600"/>
          </a:xfrm>
        </p:spPr>
        <p:txBody>
          <a:bodyPr/>
          <a:lstStyle/>
          <a:p>
            <a:pPr lvl="1"/>
            <a:r>
              <a:rPr lang="ru-RU" altLang="ru-RU" sz="3200" dirty="0" smtClean="0"/>
              <a:t>Организация взаимодействия вычислительных узлов кластера при помощи передачи сообщений обычно приводит к значительным временным задержкам, </a:t>
            </a:r>
          </a:p>
          <a:p>
            <a:pPr lvl="1"/>
            <a:r>
              <a:rPr lang="ru-RU" altLang="ru-RU" sz="3200" dirty="0" smtClean="0"/>
              <a:t>Дополнительные ограничения на тип разрабатываемых параллельных алгоритмов и программ (</a:t>
            </a:r>
            <a:r>
              <a:rPr lang="ru-RU" altLang="ru-RU" sz="3200" i="1" dirty="0" smtClean="0"/>
              <a:t>низкая интенсивность потоков передачи данных</a:t>
            </a:r>
            <a:r>
              <a:rPr lang="ru-RU" altLang="ru-RU" sz="3200" dirty="0" smtClean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245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dirty="0" smtClean="0"/>
              <a:t>Характеристика типовых схем коммуникации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7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552728"/>
          </a:xfrm>
        </p:spPr>
        <p:txBody>
          <a:bodyPr/>
          <a:lstStyle/>
          <a:p>
            <a:r>
              <a:rPr lang="ru-RU" altLang="ru-RU" dirty="0" smtClean="0"/>
              <a:t>При организации параллельных вычислений в </a:t>
            </a:r>
            <a:r>
              <a:rPr lang="ru-RU" altLang="ru-RU" dirty="0" err="1" smtClean="0"/>
              <a:t>мультикомпьютерах</a:t>
            </a:r>
            <a:r>
              <a:rPr lang="ru-RU" altLang="ru-RU" dirty="0" smtClean="0"/>
              <a:t> для взаимодействия, синхронизации и взаимоисключения параллельно выполняемых процессов используется передача данных между процессорами вычислительной среды</a:t>
            </a:r>
            <a:r>
              <a:rPr lang="ru-RU" altLang="ru-RU" dirty="0" smtClean="0">
                <a:latin typeface="Arial" charset="0"/>
              </a:rPr>
              <a:t>.</a:t>
            </a:r>
            <a:r>
              <a:rPr lang="ru-RU" altLang="ru-RU" dirty="0" smtClean="0"/>
              <a:t> </a:t>
            </a:r>
          </a:p>
          <a:p>
            <a:r>
              <a:rPr lang="ru-RU" altLang="ru-RU" b="1" i="1" dirty="0" smtClean="0"/>
              <a:t>Топология сети передачи данных </a:t>
            </a:r>
            <a:r>
              <a:rPr lang="ru-RU" altLang="ru-RU" i="1" dirty="0" smtClean="0">
                <a:latin typeface="Arial" charset="0"/>
              </a:rPr>
              <a:t>- структура</a:t>
            </a:r>
            <a:r>
              <a:rPr lang="ru-RU" altLang="ru-RU" i="1" dirty="0" smtClean="0"/>
              <a:t> линий коммутации между процессорами вычислительной системы</a:t>
            </a:r>
          </a:p>
          <a:p>
            <a:endParaRPr lang="ru-RU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30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altLang="ru-RU" b="1" dirty="0" smtClean="0"/>
              <a:t>полный граф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completely</a:t>
            </a:r>
            <a:r>
              <a:rPr lang="ru-RU" altLang="ru-RU" i="1" dirty="0" smtClean="0"/>
              <a:t>-</a:t>
            </a:r>
            <a:r>
              <a:rPr lang="en-US" altLang="ru-RU" i="1" dirty="0" smtClean="0"/>
              <a:t>connected graph</a:t>
            </a:r>
            <a:r>
              <a:rPr lang="en-US" altLang="ru-RU" dirty="0" smtClean="0"/>
              <a:t> or </a:t>
            </a:r>
            <a:r>
              <a:rPr lang="en-US" altLang="ru-RU" i="1" dirty="0" smtClean="0"/>
              <a:t>clique</a:t>
            </a:r>
            <a:r>
              <a:rPr lang="ru-RU" altLang="ru-RU" dirty="0" smtClean="0"/>
              <a:t>) – система, в которой между любой парой процессоров существует прямая линия связи</a:t>
            </a: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153825" y="2798929"/>
            <a:ext cx="3024187" cy="2613025"/>
            <a:chOff x="126" y="1054"/>
            <a:chExt cx="1905" cy="1646"/>
          </a:xfrm>
        </p:grpSpPr>
        <p:pic>
          <p:nvPicPr>
            <p:cNvPr id="5" name="Picture 7" descr="full_grap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" y="1054"/>
              <a:ext cx="12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126" y="2296"/>
              <a:ext cx="1905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/>
                <a:t>Полный граф</a:t>
              </a:r>
              <a:r>
                <a:rPr lang="en-US" altLang="ru-RU"/>
                <a:t> </a:t>
              </a:r>
              <a:r>
                <a:rPr lang="en-US" altLang="ru-RU">
                  <a:latin typeface="Arial" charset="0"/>
                </a:rPr>
                <a:t>(</a:t>
              </a:r>
              <a:r>
                <a:rPr lang="en-US" altLang="ru-RU" i="1">
                  <a:latin typeface="Arial" charset="0"/>
                </a:rPr>
                <a:t>completely</a:t>
              </a:r>
              <a:r>
                <a:rPr lang="ru-RU" altLang="ru-RU" i="1">
                  <a:latin typeface="Arial" charset="0"/>
                </a:rPr>
                <a:t>-</a:t>
              </a:r>
              <a:r>
                <a:rPr lang="en-US" altLang="ru-RU" i="1">
                  <a:latin typeface="Arial" charset="0"/>
                </a:rPr>
                <a:t>connected graph</a:t>
              </a:r>
              <a:r>
                <a:rPr lang="en-US" altLang="ru-RU">
                  <a:latin typeface="Arial" charset="0"/>
                </a:rPr>
                <a:t> or </a:t>
              </a:r>
              <a:r>
                <a:rPr lang="en-US" altLang="ru-RU" i="1">
                  <a:latin typeface="Arial" charset="0"/>
                </a:rPr>
                <a:t>clique</a:t>
              </a:r>
              <a:r>
                <a:rPr lang="ru-RU" altLang="ru-RU">
                  <a:latin typeface="Arial" charset="0"/>
                </a:rPr>
                <a:t> </a:t>
              </a:r>
              <a:r>
                <a:rPr lang="en-US" altLang="ru-RU">
                  <a:latin typeface="Arial" charset="0"/>
                </a:rPr>
                <a:t>)</a:t>
              </a:r>
              <a:endParaRPr lang="ru-RU" altLang="ru-RU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39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80720"/>
          </a:xfrm>
        </p:spPr>
        <p:txBody>
          <a:bodyPr/>
          <a:lstStyle/>
          <a:p>
            <a:r>
              <a:rPr lang="ru-RU" altLang="ru-RU" b="1" dirty="0" smtClean="0"/>
              <a:t>линейка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linear array</a:t>
            </a:r>
            <a:r>
              <a:rPr lang="en-US" altLang="ru-RU" dirty="0" smtClean="0"/>
              <a:t> or </a:t>
            </a:r>
            <a:r>
              <a:rPr lang="en-US" altLang="ru-RU" i="1" dirty="0" smtClean="0"/>
              <a:t>farm</a:t>
            </a:r>
            <a:r>
              <a:rPr lang="ru-RU" altLang="ru-RU" dirty="0" smtClean="0"/>
              <a:t>) – система, в которой все процессоры перенумерованы по порядку и каждый процессор, кроме первого и последнего, имеет линии связи только с двумя соседними</a:t>
            </a:r>
          </a:p>
          <a:p>
            <a:endParaRPr lang="ru-RU" dirty="0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771801" y="3284985"/>
            <a:ext cx="3869106" cy="2338332"/>
            <a:chOff x="217" y="2840"/>
            <a:chExt cx="1633" cy="994"/>
          </a:xfrm>
        </p:grpSpPr>
        <p:pic>
          <p:nvPicPr>
            <p:cNvPr id="5" name="Picture 10" descr="far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" y="2840"/>
              <a:ext cx="149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217" y="3430"/>
              <a:ext cx="163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nard MT Condensed" pitchFamily="18" charset="0"/>
                  <a:ea typeface="+mn-ea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 dirty="0"/>
                <a:t>Линейка </a:t>
              </a:r>
              <a:r>
                <a:rPr lang="ru-RU" altLang="ru-RU" i="1" dirty="0">
                  <a:latin typeface="Arial" charset="0"/>
                </a:rPr>
                <a:t>(</a:t>
              </a:r>
              <a:r>
                <a:rPr lang="en-US" altLang="ru-RU" i="1" dirty="0">
                  <a:latin typeface="Arial" charset="0"/>
                </a:rPr>
                <a:t>linear array or farm</a:t>
              </a:r>
              <a:r>
                <a:rPr lang="ru-RU" altLang="ru-RU" dirty="0">
                  <a:latin typeface="Arial" charset="0"/>
                </a:rPr>
                <a:t> </a:t>
              </a:r>
              <a:r>
                <a:rPr lang="ru-RU" altLang="ru-RU" i="1" dirty="0">
                  <a:latin typeface="Arial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1600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579296" cy="6009531"/>
          </a:xfrm>
        </p:spPr>
        <p:txBody>
          <a:bodyPr/>
          <a:lstStyle/>
          <a:p>
            <a:r>
              <a:rPr lang="ru-RU" altLang="ru-RU" b="1" dirty="0" smtClean="0"/>
              <a:t>кольцо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ring</a:t>
            </a:r>
            <a:r>
              <a:rPr lang="ru-RU" altLang="ru-RU" dirty="0" smtClean="0"/>
              <a:t>) – данная топология получается из линейки процессоров соединением первого и последнего процессоров линейки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46313"/>
            <a:ext cx="3022129" cy="331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22720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altLang="ru-RU" b="1" dirty="0" smtClean="0"/>
              <a:t>звезда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star</a:t>
            </a:r>
            <a:r>
              <a:rPr lang="ru-RU" altLang="ru-RU" dirty="0" smtClean="0"/>
              <a:t>) – система, в которой все процессоры имеют линии связи с некоторым управляющим процессором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92896"/>
            <a:ext cx="3168352" cy="31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294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altLang="ru-RU" b="1" dirty="0" smtClean="0"/>
              <a:t>решетка</a:t>
            </a:r>
            <a:r>
              <a:rPr lang="ru-RU" altLang="ru-RU" dirty="0" smtClean="0"/>
              <a:t> (</a:t>
            </a:r>
            <a:r>
              <a:rPr lang="ru-RU" altLang="ru-RU" i="1" dirty="0" err="1" smtClean="0"/>
              <a:t>mesh</a:t>
            </a:r>
            <a:r>
              <a:rPr lang="ru-RU" altLang="ru-RU" dirty="0" smtClean="0"/>
              <a:t>) – система, в которой граф линий связи образует прямоугольную сетку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65062"/>
            <a:ext cx="3420269" cy="3624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5194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altLang="ru-RU" b="1" dirty="0" smtClean="0"/>
              <a:t>гиперкуб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hypercube</a:t>
            </a:r>
            <a:r>
              <a:rPr lang="ru-RU" altLang="ru-RU" dirty="0" smtClean="0"/>
              <a:t>) – данная топология представляет частный случай структуры решетки, когда по каждой размерности сетки имеется только два процессора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52936"/>
            <a:ext cx="3494014" cy="3229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2317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>
              <a:buNone/>
            </a:pPr>
            <a:r>
              <a:rPr lang="ru-RU" altLang="ru-RU" dirty="0" smtClean="0"/>
              <a:t>Для построения кластерной системы во многих случаях используют </a:t>
            </a:r>
            <a:r>
              <a:rPr lang="ru-RU" altLang="ru-RU" i="1" dirty="0" smtClean="0"/>
              <a:t>коммутатор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switch</a:t>
            </a:r>
            <a:r>
              <a:rPr lang="ru-RU" altLang="ru-RU" dirty="0" smtClean="0"/>
              <a:t>), через который процессоры кластера соединяются между собой. </a:t>
            </a:r>
          </a:p>
          <a:p>
            <a:pPr>
              <a:buNone/>
            </a:pPr>
            <a:r>
              <a:rPr lang="ru-RU" altLang="ru-RU" dirty="0" smtClean="0"/>
              <a:t>Одновременность выполнения нескольких коммуникационных операций является ограниченной.</a:t>
            </a:r>
          </a:p>
          <a:p>
            <a:pPr>
              <a:buNone/>
            </a:pPr>
            <a:r>
              <a:rPr lang="ru-RU" altLang="ru-RU" dirty="0" smtClean="0"/>
              <a:t>В любой момент времени каждый процессор может принимать участие только в одной операции приема </a:t>
            </a:r>
            <a:r>
              <a:rPr lang="ru-RU" altLang="ru-RU" dirty="0" smtClean="0">
                <a:latin typeface="Arial" charset="0"/>
              </a:rPr>
              <a:t>- п</a:t>
            </a:r>
            <a:r>
              <a:rPr lang="ru-RU" altLang="ru-RU" dirty="0" smtClean="0"/>
              <a:t>ередачи данных</a:t>
            </a:r>
          </a:p>
          <a:p>
            <a:pPr>
              <a:buNone/>
            </a:pPr>
            <a:endParaRPr lang="ru-RU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9818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650"/>
            <a:ext cx="8229600" cy="1143000"/>
          </a:xfrm>
        </p:spPr>
        <p:txBody>
          <a:bodyPr/>
          <a:lstStyle/>
          <a:p>
            <a:r>
              <a:rPr lang="ru-RU" altLang="ru-RU" b="1" dirty="0" smtClean="0"/>
              <a:t>Характеристики топологии сети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036496" cy="5805264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ru-RU" altLang="ru-RU" i="1" dirty="0" smtClean="0"/>
              <a:t>диаметр</a:t>
            </a:r>
            <a:r>
              <a:rPr lang="ru-RU" altLang="ru-RU" dirty="0" smtClean="0"/>
              <a:t> – максимальное расстояние между двумя процессорами сети; характеризует максимально-необходимое время для передачи данных между процессорами,</a:t>
            </a:r>
            <a:endParaRPr lang="ru-RU" altLang="ru-RU" i="1" dirty="0" smtClean="0"/>
          </a:p>
          <a:p>
            <a:pPr lvl="1">
              <a:lnSpc>
                <a:spcPct val="90000"/>
              </a:lnSpc>
            </a:pPr>
            <a:r>
              <a:rPr lang="ru-RU" altLang="ru-RU" i="1" dirty="0" smtClean="0"/>
              <a:t>связность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connectivity</a:t>
            </a:r>
            <a:r>
              <a:rPr lang="ru-RU" altLang="ru-RU" dirty="0" smtClean="0"/>
              <a:t>) – минимальное количество дуг, которое надо удалить для разделения сети передачи данных на две несвязные области,</a:t>
            </a:r>
            <a:endParaRPr lang="ru-RU" altLang="ru-RU" i="1" dirty="0" smtClean="0"/>
          </a:p>
          <a:p>
            <a:pPr lvl="1">
              <a:lnSpc>
                <a:spcPct val="90000"/>
              </a:lnSpc>
            </a:pPr>
            <a:r>
              <a:rPr lang="ru-RU" altLang="ru-RU" i="1" dirty="0" smtClean="0"/>
              <a:t>ширина бинарного деления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bisection width</a:t>
            </a:r>
            <a:r>
              <a:rPr lang="ru-RU" altLang="ru-RU" dirty="0" smtClean="0"/>
              <a:t>) – минимальное количество дуг, которое надо удалить для разделения сети передачи данных на две несвязные области одинакового размера,</a:t>
            </a:r>
            <a:endParaRPr lang="ru-RU" altLang="ru-RU" i="1" dirty="0" smtClean="0"/>
          </a:p>
          <a:p>
            <a:pPr lvl="1">
              <a:lnSpc>
                <a:spcPct val="90000"/>
              </a:lnSpc>
            </a:pPr>
            <a:r>
              <a:rPr lang="ru-RU" altLang="ru-RU" i="1" dirty="0" smtClean="0"/>
              <a:t>стоимость</a:t>
            </a:r>
            <a:r>
              <a:rPr lang="ru-RU" altLang="ru-RU" dirty="0" smtClean="0"/>
              <a:t> – общее количество линий передачи данных в многопроцессорной вычислительной системе.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684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altLang="ru-RU" dirty="0" smtClean="0"/>
              <a:t>В качестве системной платформы для построения кластеров используют обе наиболее распространенные в настоящий момент операционные системы </a:t>
            </a:r>
            <a:r>
              <a:rPr lang="ru-RU" altLang="ru-RU" dirty="0" err="1" smtClean="0"/>
              <a:t>Unix</a:t>
            </a:r>
            <a:r>
              <a:rPr lang="en-US" altLang="ru-RU" dirty="0" smtClean="0"/>
              <a:t>/Linux</a:t>
            </a:r>
            <a:r>
              <a:rPr lang="ru-RU" altLang="ru-RU" dirty="0" smtClean="0"/>
              <a:t> и </a:t>
            </a:r>
            <a:r>
              <a:rPr lang="ru-RU" altLang="ru-RU" dirty="0" err="1" smtClean="0"/>
              <a:t>Microsoft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Windows</a:t>
            </a:r>
            <a:r>
              <a:rPr lang="ru-RU" altLang="ru-RU" dirty="0" smtClean="0"/>
              <a:t>. </a:t>
            </a:r>
            <a:endParaRPr lang="en-US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2140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err="1" smtClean="0"/>
              <a:t>Microsoft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Compute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Cluster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Server</a:t>
            </a:r>
            <a:r>
              <a:rPr lang="ru-RU" altLang="ru-RU" b="1" dirty="0" smtClean="0"/>
              <a:t> 2003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dirty="0" smtClean="0"/>
              <a:t>Интегрированная платформа для поддержки высокопроизводительных вычислений на кластерных системах</a:t>
            </a:r>
          </a:p>
          <a:p>
            <a:r>
              <a:rPr lang="en-US" altLang="ru-RU" dirty="0" smtClean="0"/>
              <a:t>CCS 2003 </a:t>
            </a:r>
            <a:r>
              <a:rPr lang="ru-RU" altLang="ru-RU" dirty="0" smtClean="0"/>
              <a:t>состоит из операционной системы </a:t>
            </a:r>
            <a:r>
              <a:rPr lang="ru-RU" altLang="ru-RU" dirty="0" err="1" smtClean="0"/>
              <a:t>Microsoft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Windows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Server</a:t>
            </a:r>
            <a:r>
              <a:rPr lang="ru-RU" altLang="ru-RU" dirty="0" smtClean="0"/>
              <a:t> 2003 и </a:t>
            </a:r>
            <a:r>
              <a:rPr lang="ru-RU" altLang="ru-RU" dirty="0" err="1" smtClean="0"/>
              <a:t>Microsoft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Compute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Cluster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Pack</a:t>
            </a:r>
            <a:r>
              <a:rPr lang="ru-RU" altLang="ru-RU" dirty="0" smtClean="0"/>
              <a:t> (CCP) – набора интерфейсов, утилит и инфраструктуры управления</a:t>
            </a:r>
          </a:p>
          <a:p>
            <a:r>
              <a:rPr lang="ru-RU" altLang="ru-RU" dirty="0" smtClean="0"/>
              <a:t>Вместе с CCP поставляется SDK, содержащий необходимые инструменты разработки программ для </a:t>
            </a:r>
            <a:r>
              <a:rPr lang="en-US" altLang="ru-RU" dirty="0" smtClean="0"/>
              <a:t>CCS</a:t>
            </a:r>
            <a:r>
              <a:rPr lang="ru-RU" altLang="ru-RU" dirty="0" smtClean="0"/>
              <a:t>, включая собственную реализацию MPI (</a:t>
            </a:r>
            <a:r>
              <a:rPr lang="en-US" altLang="ru-RU" dirty="0" smtClean="0"/>
              <a:t>Microsoft MPI</a:t>
            </a:r>
            <a:r>
              <a:rPr lang="ru-RU" altLang="ru-RU" dirty="0" smtClean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9671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1955</Words>
  <Application>Microsoft Office PowerPoint</Application>
  <PresentationFormat>Экран (4:3)</PresentationFormat>
  <Paragraphs>169</Paragraphs>
  <Slides>48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0" baseType="lpstr">
      <vt:lpstr>Тема Office</vt:lpstr>
      <vt:lpstr>Picture</vt:lpstr>
      <vt:lpstr>Параллельные вычисления</vt:lpstr>
      <vt:lpstr>Введение</vt:lpstr>
      <vt:lpstr>Необходимость параллельных вычислений</vt:lpstr>
      <vt:lpstr>Презентация PowerPoint</vt:lpstr>
      <vt:lpstr>Способы достижения параллелизма</vt:lpstr>
      <vt:lpstr>Возможные режимы выполнения независимых частей программы: </vt:lpstr>
      <vt:lpstr>Примеры параллельных вычислительных систем</vt:lpstr>
      <vt:lpstr>Суперкомпьютеры. Программа ASCI  Accelerated Strategic Computing Initiative) </vt:lpstr>
      <vt:lpstr>Суперкомпьютеры. ASCI White</vt:lpstr>
      <vt:lpstr>Презентация PowerPoint</vt:lpstr>
      <vt:lpstr>Суперкомпьютеры. Система BlueGene</vt:lpstr>
      <vt:lpstr>Суперкомпьютеры. МВС-1000…  (Межведомственный Суперкомпьютерный Центре РАН) </vt:lpstr>
      <vt:lpstr>Суперкомпьютеры. МВС-15000…  (Межведомственный Суперкомпьютерный Центре РАН) </vt:lpstr>
      <vt:lpstr>Кластеры</vt:lpstr>
      <vt:lpstr>Кластеры. Beowulf</vt:lpstr>
      <vt:lpstr>Презентация PowerPoint</vt:lpstr>
      <vt:lpstr>Презентация PowerPoint</vt:lpstr>
      <vt:lpstr>Кластеры. AC3 Velocity Cluster </vt:lpstr>
      <vt:lpstr>Кластеры. NCSA NT Supercluster </vt:lpstr>
      <vt:lpstr>Кластеры. Thunder  </vt:lpstr>
      <vt:lpstr>Классификация вычислительных систем</vt:lpstr>
      <vt:lpstr>Систематика Флинна (Flynn) </vt:lpstr>
      <vt:lpstr>Детализация систематики Флинна</vt:lpstr>
      <vt:lpstr>Презентация PowerPoint</vt:lpstr>
      <vt:lpstr>Презентация PowerPoint</vt:lpstr>
      <vt:lpstr>Мультипроцессоры с использованием единой  общей памяти… </vt:lpstr>
      <vt:lpstr>Презентация PowerPoint</vt:lpstr>
      <vt:lpstr>Мультипроцессоры с использованием физически распределенной памяти</vt:lpstr>
      <vt:lpstr>Презентация PowerPoint</vt:lpstr>
      <vt:lpstr>Презентация PowerPoint</vt:lpstr>
      <vt:lpstr>Мультикомпьютеры</vt:lpstr>
      <vt:lpstr>Презентация PowerPoint</vt:lpstr>
      <vt:lpstr>Мультикомпьютеры </vt:lpstr>
      <vt:lpstr>Презентация PowerPoint</vt:lpstr>
      <vt:lpstr> Преимущества кластеров: </vt:lpstr>
      <vt:lpstr>Недостатки кластеров:</vt:lpstr>
      <vt:lpstr>Характеристика типовых схем коммуникации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Характеристики топологии сети</vt:lpstr>
      <vt:lpstr>Презентация PowerPoint</vt:lpstr>
      <vt:lpstr>Microsoft Compute Cluster Server 2003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Параллельные вычисления</dc:title>
  <dc:creator>fgafarov</dc:creator>
  <cp:lastModifiedBy>fgafarov</cp:lastModifiedBy>
  <cp:revision>53</cp:revision>
  <dcterms:created xsi:type="dcterms:W3CDTF">2015-02-08T09:24:47Z</dcterms:created>
  <dcterms:modified xsi:type="dcterms:W3CDTF">2015-02-16T14:17:42Z</dcterms:modified>
</cp:coreProperties>
</file>