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78" y="23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DC609D-D887-4778-87E8-3EEE4934379F}" type="datetimeFigureOut">
              <a:rPr lang="ru-RU" smtClean="0"/>
              <a:pPr/>
              <a:t>15.04.2020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160001-2029-495B-8280-7F4DEA29F58A}"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9160001-2029-495B-8280-7F4DEA29F58A}" type="slidenum">
              <a:rPr lang="ru-RU" smtClean="0"/>
              <a:pPr/>
              <a:t>12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9160001-2029-495B-8280-7F4DEA29F58A}" type="slidenum">
              <a:rPr lang="ru-RU" smtClean="0"/>
              <a:pPr/>
              <a:t>15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Freeform 6"/>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ru-RU"/>
          </a:p>
        </p:txBody>
      </p:sp>
      <p:sp>
        <p:nvSpPr>
          <p:cNvPr id="5" name="Line 7"/>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pPr>
              <a:defRPr/>
            </a:pPr>
            <a:endParaRPr lang="ru-RU"/>
          </a:p>
        </p:txBody>
      </p:sp>
      <p:sp>
        <p:nvSpPr>
          <p:cNvPr id="5122" name="Rectangle 2"/>
          <p:cNvSpPr>
            <a:spLocks noGrp="1" noChangeArrowheads="1"/>
          </p:cNvSpPr>
          <p:nvPr>
            <p:ph type="ctrTitle"/>
          </p:nvPr>
        </p:nvSpPr>
        <p:spPr>
          <a:xfrm>
            <a:off x="914400" y="1524000"/>
            <a:ext cx="7623175" cy="1752600"/>
          </a:xfrm>
        </p:spPr>
        <p:txBody>
          <a:bodyPr/>
          <a:lstStyle>
            <a:lvl1pPr>
              <a:defRPr sz="4000"/>
            </a:lvl1pPr>
          </a:lstStyle>
          <a:p>
            <a:r>
              <a:rPr lang="ru-RU" altLang="en-US" smtClean="0"/>
              <a:t>Образец заголовка</a:t>
            </a:r>
            <a:endParaRPr lang="ru-RU" altLang="en-US"/>
          </a:p>
        </p:txBody>
      </p:sp>
      <p:sp>
        <p:nvSpPr>
          <p:cNvPr id="5123"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600"/>
            </a:lvl1pPr>
          </a:lstStyle>
          <a:p>
            <a:r>
              <a:rPr lang="ru-RU" altLang="en-US" smtClean="0"/>
              <a:t>Образец подзаголовка</a:t>
            </a:r>
            <a:endParaRPr lang="ru-RU" altLang="en-US"/>
          </a:p>
        </p:txBody>
      </p:sp>
      <p:sp>
        <p:nvSpPr>
          <p:cNvPr id="6" name="Rectangle 4"/>
          <p:cNvSpPr>
            <a:spLocks noGrp="1" noChangeArrowheads="1"/>
          </p:cNvSpPr>
          <p:nvPr>
            <p:ph type="ftr" sz="quarter" idx="10"/>
          </p:nvPr>
        </p:nvSpPr>
        <p:spPr>
          <a:xfrm>
            <a:off x="250825" y="6243638"/>
            <a:ext cx="5768975" cy="457200"/>
          </a:xfrm>
        </p:spPr>
        <p:txBody>
          <a:bodyPr/>
          <a:lstStyle>
            <a:lvl1pPr>
              <a:defRPr smtClean="0"/>
            </a:lvl1pPr>
          </a:lstStyle>
          <a:p>
            <a:endParaRPr lang="en-US"/>
          </a:p>
        </p:txBody>
      </p:sp>
      <p:sp>
        <p:nvSpPr>
          <p:cNvPr id="7" name="Rectangle 5"/>
          <p:cNvSpPr>
            <a:spLocks noGrp="1" noChangeArrowheads="1"/>
          </p:cNvSpPr>
          <p:nvPr>
            <p:ph type="sldNum" sz="quarter" idx="11"/>
          </p:nvPr>
        </p:nvSpPr>
        <p:spPr/>
        <p:txBody>
          <a:bodyPr/>
          <a:lstStyle>
            <a:lvl1pPr>
              <a:defRPr smtClean="0"/>
            </a:lvl1p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ftr" sz="quarter" idx="10"/>
          </p:nvPr>
        </p:nvSpPr>
        <p:spPr>
          <a:ln/>
        </p:spPr>
        <p:txBody>
          <a:bodyPr/>
          <a:lstStyle>
            <a:lvl1pPr>
              <a:defRPr/>
            </a:lvl1pPr>
          </a:lstStyle>
          <a:p>
            <a:endParaRPr lang="en-US"/>
          </a:p>
        </p:txBody>
      </p:sp>
      <p:sp>
        <p:nvSpPr>
          <p:cNvPr id="5" name="Rectangle 5"/>
          <p:cNvSpPr>
            <a:spLocks noGrp="1" noChangeArrowheads="1"/>
          </p:cNvSpPr>
          <p:nvPr>
            <p:ph type="sldNum" sz="quarter" idx="11"/>
          </p:nvPr>
        </p:nvSpPr>
        <p:spPr>
          <a:ln/>
        </p:spPr>
        <p:txBody>
          <a:bodyPr/>
          <a:lstStyle>
            <a:lvl1pPr>
              <a:defRPr/>
            </a:lvl1p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ftr" sz="quarter" idx="10"/>
          </p:nvPr>
        </p:nvSpPr>
        <p:spPr>
          <a:ln/>
        </p:spPr>
        <p:txBody>
          <a:bodyPr/>
          <a:lstStyle>
            <a:lvl1pPr>
              <a:defRPr/>
            </a:lvl1pPr>
          </a:lstStyle>
          <a:p>
            <a:endParaRPr lang="en-US"/>
          </a:p>
        </p:txBody>
      </p:sp>
      <p:sp>
        <p:nvSpPr>
          <p:cNvPr id="5" name="Rectangle 5"/>
          <p:cNvSpPr>
            <a:spLocks noGrp="1" noChangeArrowheads="1"/>
          </p:cNvSpPr>
          <p:nvPr>
            <p:ph type="sldNum" sz="quarter" idx="11"/>
          </p:nvPr>
        </p:nvSpPr>
        <p:spPr>
          <a:ln/>
        </p:spPr>
        <p:txBody>
          <a:bodyPr/>
          <a:lstStyle>
            <a:lvl1pPr>
              <a:defRPr/>
            </a:lvl1p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ftr" sz="quarter" idx="10"/>
          </p:nvPr>
        </p:nvSpPr>
        <p:spPr>
          <a:ln/>
        </p:spPr>
        <p:txBody>
          <a:bodyPr/>
          <a:lstStyle>
            <a:lvl1pPr>
              <a:defRPr/>
            </a:lvl1pPr>
          </a:lstStyle>
          <a:p>
            <a:endParaRPr lang="en-US"/>
          </a:p>
        </p:txBody>
      </p:sp>
      <p:sp>
        <p:nvSpPr>
          <p:cNvPr id="6" name="Rectangle 5"/>
          <p:cNvSpPr>
            <a:spLocks noGrp="1" noChangeArrowheads="1"/>
          </p:cNvSpPr>
          <p:nvPr>
            <p:ph type="sldNum" sz="quarter" idx="11"/>
          </p:nvPr>
        </p:nvSpPr>
        <p:spPr>
          <a:ln/>
        </p:spPr>
        <p:txBody>
          <a:bodyPr/>
          <a:lstStyle>
            <a:lvl1pPr>
              <a:defRPr/>
            </a:lvl1p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ftr" sz="quarter" idx="10"/>
          </p:nvPr>
        </p:nvSpPr>
        <p:spPr>
          <a:ln/>
        </p:spPr>
        <p:txBody>
          <a:bodyPr/>
          <a:lstStyle>
            <a:lvl1pPr>
              <a:defRPr/>
            </a:lvl1pPr>
          </a:lstStyle>
          <a:p>
            <a:endParaRPr lang="en-US"/>
          </a:p>
        </p:txBody>
      </p:sp>
      <p:sp>
        <p:nvSpPr>
          <p:cNvPr id="8" name="Rectangle 5"/>
          <p:cNvSpPr>
            <a:spLocks noGrp="1" noChangeArrowheads="1"/>
          </p:cNvSpPr>
          <p:nvPr>
            <p:ph type="sldNum" sz="quarter" idx="11"/>
          </p:nvPr>
        </p:nvSpPr>
        <p:spPr>
          <a:ln/>
        </p:spPr>
        <p:txBody>
          <a:bodyPr/>
          <a:lstStyle>
            <a:lvl1pPr>
              <a:defRPr/>
            </a:lvl1p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ftr" sz="quarter" idx="10"/>
          </p:nvPr>
        </p:nvSpPr>
        <p:spPr>
          <a:ln/>
        </p:spPr>
        <p:txBody>
          <a:bodyPr/>
          <a:lstStyle>
            <a:lvl1pPr>
              <a:defRPr/>
            </a:lvl1pPr>
          </a:lstStyle>
          <a:p>
            <a:endParaRPr lang="en-US"/>
          </a:p>
        </p:txBody>
      </p:sp>
      <p:sp>
        <p:nvSpPr>
          <p:cNvPr id="4" name="Rectangle 5"/>
          <p:cNvSpPr>
            <a:spLocks noGrp="1" noChangeArrowheads="1"/>
          </p:cNvSpPr>
          <p:nvPr>
            <p:ph type="sldNum" sz="quarter" idx="11"/>
          </p:nvPr>
        </p:nvSpPr>
        <p:spPr>
          <a:ln/>
        </p:spPr>
        <p:txBody>
          <a:bodyPr/>
          <a:lstStyle>
            <a:lvl1pPr>
              <a:defRPr/>
            </a:lvl1p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endParaRPr lang="en-US"/>
          </a:p>
        </p:txBody>
      </p:sp>
      <p:sp>
        <p:nvSpPr>
          <p:cNvPr id="3" name="Rectangle 5"/>
          <p:cNvSpPr>
            <a:spLocks noGrp="1" noChangeArrowheads="1"/>
          </p:cNvSpPr>
          <p:nvPr>
            <p:ph type="sldNum" sz="quarter" idx="11"/>
          </p:nvPr>
        </p:nvSpPr>
        <p:spPr>
          <a:ln/>
        </p:spPr>
        <p:txBody>
          <a:bodyPr/>
          <a:lstStyle>
            <a:lvl1pPr>
              <a:defRPr/>
            </a:lvl1p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ftr" sz="quarter" idx="10"/>
          </p:nvPr>
        </p:nvSpPr>
        <p:spPr>
          <a:ln/>
        </p:spPr>
        <p:txBody>
          <a:bodyPr/>
          <a:lstStyle>
            <a:lvl1pPr>
              <a:defRPr/>
            </a:lvl1pPr>
          </a:lstStyle>
          <a:p>
            <a:endParaRPr lang="en-US"/>
          </a:p>
        </p:txBody>
      </p:sp>
      <p:sp>
        <p:nvSpPr>
          <p:cNvPr id="6" name="Rectangle 5"/>
          <p:cNvSpPr>
            <a:spLocks noGrp="1" noChangeArrowheads="1"/>
          </p:cNvSpPr>
          <p:nvPr>
            <p:ph type="sldNum" sz="quarter" idx="11"/>
          </p:nvPr>
        </p:nvSpPr>
        <p:spPr>
          <a:ln/>
        </p:spPr>
        <p:txBody>
          <a:bodyPr/>
          <a:lstStyle>
            <a:lvl1pPr>
              <a:defRPr/>
            </a:lvl1p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ftr" sz="quarter" idx="10"/>
          </p:nvPr>
        </p:nvSpPr>
        <p:spPr>
          <a:ln/>
        </p:spPr>
        <p:txBody>
          <a:bodyPr/>
          <a:lstStyle>
            <a:lvl1pPr>
              <a:defRPr/>
            </a:lvl1pPr>
          </a:lstStyle>
          <a:p>
            <a:endParaRPr lang="en-US"/>
          </a:p>
        </p:txBody>
      </p:sp>
      <p:sp>
        <p:nvSpPr>
          <p:cNvPr id="6" name="Rectangle 5"/>
          <p:cNvSpPr>
            <a:spLocks noGrp="1" noChangeArrowheads="1"/>
          </p:cNvSpPr>
          <p:nvPr>
            <p:ph type="sldNum" sz="quarter" idx="11"/>
          </p:nvPr>
        </p:nvSpPr>
        <p:spPr>
          <a:ln/>
        </p:spPr>
        <p:txBody>
          <a:bodyPr/>
          <a:lstStyle>
            <a:lvl1pPr>
              <a:defRPr/>
            </a:lvl1p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ftr" sz="quarter" idx="10"/>
          </p:nvPr>
        </p:nvSpPr>
        <p:spPr>
          <a:ln/>
        </p:spPr>
        <p:txBody>
          <a:bodyPr/>
          <a:lstStyle>
            <a:lvl1pPr>
              <a:defRPr/>
            </a:lvl1pPr>
          </a:lstStyle>
          <a:p>
            <a:endParaRPr lang="en-US"/>
          </a:p>
        </p:txBody>
      </p:sp>
      <p:sp>
        <p:nvSpPr>
          <p:cNvPr id="5" name="Rectangle 5"/>
          <p:cNvSpPr>
            <a:spLocks noGrp="1" noChangeArrowheads="1"/>
          </p:cNvSpPr>
          <p:nvPr>
            <p:ph type="sldNum" sz="quarter" idx="11"/>
          </p:nvPr>
        </p:nvSpPr>
        <p:spPr>
          <a:ln/>
        </p:spPr>
        <p:txBody>
          <a:bodyPr/>
          <a:lstStyle>
            <a:lvl1pPr>
              <a:defRPr/>
            </a:lvl1p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ftr" sz="quarter" idx="10"/>
          </p:nvPr>
        </p:nvSpPr>
        <p:spPr>
          <a:ln/>
        </p:spPr>
        <p:txBody>
          <a:bodyPr/>
          <a:lstStyle>
            <a:lvl1pPr>
              <a:defRPr/>
            </a:lvl1pPr>
          </a:lstStyle>
          <a:p>
            <a:endParaRPr lang="en-US"/>
          </a:p>
        </p:txBody>
      </p:sp>
      <p:sp>
        <p:nvSpPr>
          <p:cNvPr id="5" name="Rectangle 5"/>
          <p:cNvSpPr>
            <a:spLocks noGrp="1" noChangeArrowheads="1"/>
          </p:cNvSpPr>
          <p:nvPr>
            <p:ph type="sldNum" sz="quarter" idx="11"/>
          </p:nvPr>
        </p:nvSpPr>
        <p:spPr>
          <a:ln/>
        </p:spPr>
        <p:txBody>
          <a:bodyPr/>
          <a:lstStyle>
            <a:lvl1pPr>
              <a:defRPr/>
            </a:lvl1pPr>
          </a:lstStyle>
          <a:p>
            <a:fld id="{A483448D-3A78-4528-A469-B745A65DA48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30725"/>
          </a:xfrm>
        </p:spPr>
        <p:txBody>
          <a:bodyPr/>
          <a:lstStyle/>
          <a:p>
            <a:pPr lvl="0"/>
            <a:r>
              <a:rPr lang="ru-RU" noProof="0" smtClean="0"/>
              <a:t>Вставка таблицы</a:t>
            </a:r>
          </a:p>
        </p:txBody>
      </p:sp>
      <p:sp>
        <p:nvSpPr>
          <p:cNvPr id="4" name="Нижний колонтитул 3"/>
          <p:cNvSpPr>
            <a:spLocks noGrp="1"/>
          </p:cNvSpPr>
          <p:nvPr>
            <p:ph type="ftr" sz="quarter" idx="10"/>
          </p:nvPr>
        </p:nvSpPr>
        <p:spPr/>
        <p:txBody>
          <a:bodyPr/>
          <a:lstStyle>
            <a:lvl1pPr>
              <a:defRPr smtClean="0"/>
            </a:lvl1pPr>
          </a:lstStyle>
          <a:p>
            <a:endParaRPr lang="en-US"/>
          </a:p>
        </p:txBody>
      </p:sp>
      <p:sp>
        <p:nvSpPr>
          <p:cNvPr id="5" name="Номер слайда 4"/>
          <p:cNvSpPr>
            <a:spLocks noGrp="1"/>
          </p:cNvSpPr>
          <p:nvPr>
            <p:ph type="sldNum" sz="quarter" idx="11"/>
          </p:nvPr>
        </p:nvSpPr>
        <p:spPr/>
        <p:txBody>
          <a:bodyPr/>
          <a:lstStyle>
            <a:lvl1pPr>
              <a:defRPr smtClean="0"/>
            </a:lvl1p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FFFE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en-US" smtClean="0"/>
              <a:t>Образец заголовка</a:t>
            </a:r>
          </a:p>
        </p:txBody>
      </p:sp>
      <p:sp>
        <p:nvSpPr>
          <p:cNvPr id="1027"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en-US" smtClean="0"/>
              <a:t>Образец текста</a:t>
            </a:r>
          </a:p>
          <a:p>
            <a:pPr lvl="1"/>
            <a:r>
              <a:rPr lang="ru-RU" altLang="en-US" smtClean="0"/>
              <a:t>Второй уровень</a:t>
            </a:r>
          </a:p>
          <a:p>
            <a:pPr lvl="2"/>
            <a:r>
              <a:rPr lang="ru-RU" altLang="en-US" smtClean="0"/>
              <a:t>Третий уровень</a:t>
            </a:r>
          </a:p>
          <a:p>
            <a:pPr lvl="3"/>
            <a:r>
              <a:rPr lang="ru-RU" altLang="en-US" smtClean="0"/>
              <a:t>Четвертый уровень</a:t>
            </a:r>
          </a:p>
          <a:p>
            <a:pPr lvl="4"/>
            <a:r>
              <a:rPr lang="ru-RU" altLang="en-US" smtClean="0"/>
              <a:t>Пятый уровень</a:t>
            </a:r>
          </a:p>
        </p:txBody>
      </p:sp>
      <p:sp>
        <p:nvSpPr>
          <p:cNvPr id="4100" name="Rectangle 4"/>
          <p:cNvSpPr>
            <a:spLocks noGrp="1" noChangeArrowheads="1"/>
          </p:cNvSpPr>
          <p:nvPr>
            <p:ph type="ftr" sz="quarter" idx="3"/>
          </p:nvPr>
        </p:nvSpPr>
        <p:spPr bwMode="auto">
          <a:xfrm>
            <a:off x="468313" y="6248400"/>
            <a:ext cx="5551487"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mj-lt"/>
              </a:defRPr>
            </a:lvl1pPr>
          </a:lstStyle>
          <a:p>
            <a:endParaRPr lang="en-US"/>
          </a:p>
        </p:txBody>
      </p:sp>
      <p:sp>
        <p:nvSpPr>
          <p:cNvPr id="4101" name="Rectangle 5"/>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mtClean="0">
                <a:latin typeface="+mj-lt"/>
              </a:defRPr>
            </a:lvl1pPr>
          </a:lstStyle>
          <a:p>
            <a:fld id="{A483448D-3A78-4528-A469-B745A65DA480}" type="slidenum">
              <a:rPr lang="en-US" smtClean="0"/>
              <a:pPr/>
              <a:t>‹#›</a:t>
            </a:fld>
            <a:endParaRPr lang="en-US"/>
          </a:p>
        </p:txBody>
      </p:sp>
      <p:sp>
        <p:nvSpPr>
          <p:cNvPr id="4102" name="Freeform 6"/>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ru-RU"/>
          </a:p>
        </p:txBody>
      </p:sp>
      <p:sp>
        <p:nvSpPr>
          <p:cNvPr id="4103" name="Line 7"/>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pPr>
              <a:defRPr/>
            </a:pPr>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chemeClr val="tx2"/>
          </a:solidFill>
          <a:latin typeface="Garamond" pitchFamily="18" charset="0"/>
        </a:defRPr>
      </a:lvl2pPr>
      <a:lvl3pPr algn="l" rtl="0" eaLnBrk="1" fontAlgn="base" hangingPunct="1">
        <a:spcBef>
          <a:spcPct val="0"/>
        </a:spcBef>
        <a:spcAft>
          <a:spcPct val="0"/>
        </a:spcAft>
        <a:defRPr sz="3200">
          <a:solidFill>
            <a:schemeClr val="tx2"/>
          </a:solidFill>
          <a:latin typeface="Garamond" pitchFamily="18" charset="0"/>
        </a:defRPr>
      </a:lvl3pPr>
      <a:lvl4pPr algn="l" rtl="0" eaLnBrk="1" fontAlgn="base" hangingPunct="1">
        <a:spcBef>
          <a:spcPct val="0"/>
        </a:spcBef>
        <a:spcAft>
          <a:spcPct val="0"/>
        </a:spcAft>
        <a:defRPr sz="3200">
          <a:solidFill>
            <a:schemeClr val="tx2"/>
          </a:solidFill>
          <a:latin typeface="Garamond" pitchFamily="18" charset="0"/>
        </a:defRPr>
      </a:lvl4pPr>
      <a:lvl5pPr algn="l" rtl="0" eaLnBrk="1" fontAlgn="base" hangingPunct="1">
        <a:spcBef>
          <a:spcPct val="0"/>
        </a:spcBef>
        <a:spcAft>
          <a:spcPct val="0"/>
        </a:spcAft>
        <a:defRPr sz="3200">
          <a:solidFill>
            <a:schemeClr val="tx2"/>
          </a:solidFill>
          <a:latin typeface="Garamond" pitchFamily="18" charset="0"/>
        </a:defRPr>
      </a:lvl5pPr>
      <a:lvl6pPr marL="457200" algn="l" rtl="0" eaLnBrk="1" fontAlgn="base" hangingPunct="1">
        <a:spcBef>
          <a:spcPct val="0"/>
        </a:spcBef>
        <a:spcAft>
          <a:spcPct val="0"/>
        </a:spcAft>
        <a:defRPr sz="3200">
          <a:solidFill>
            <a:schemeClr val="tx2"/>
          </a:solidFill>
          <a:latin typeface="Garamond" pitchFamily="18" charset="0"/>
        </a:defRPr>
      </a:lvl6pPr>
      <a:lvl7pPr marL="914400" algn="l" rtl="0" eaLnBrk="1" fontAlgn="base" hangingPunct="1">
        <a:spcBef>
          <a:spcPct val="0"/>
        </a:spcBef>
        <a:spcAft>
          <a:spcPct val="0"/>
        </a:spcAft>
        <a:defRPr sz="3200">
          <a:solidFill>
            <a:schemeClr val="tx2"/>
          </a:solidFill>
          <a:latin typeface="Garamond" pitchFamily="18" charset="0"/>
        </a:defRPr>
      </a:lvl7pPr>
      <a:lvl8pPr marL="1371600" algn="l" rtl="0" eaLnBrk="1" fontAlgn="base" hangingPunct="1">
        <a:spcBef>
          <a:spcPct val="0"/>
        </a:spcBef>
        <a:spcAft>
          <a:spcPct val="0"/>
        </a:spcAft>
        <a:defRPr sz="3200">
          <a:solidFill>
            <a:schemeClr val="tx2"/>
          </a:solidFill>
          <a:latin typeface="Garamond" pitchFamily="18" charset="0"/>
        </a:defRPr>
      </a:lvl8pPr>
      <a:lvl9pPr marL="1828800" algn="l" rtl="0" eaLnBrk="1" fontAlgn="base" hangingPunct="1">
        <a:spcBef>
          <a:spcPct val="0"/>
        </a:spcBef>
        <a:spcAft>
          <a:spcPct val="0"/>
        </a:spcAft>
        <a:defRPr sz="3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524000"/>
            <a:ext cx="7623175" cy="1143000"/>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ru-RU" sz="4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Лекция №4</a:t>
            </a:r>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r>
            <a:b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b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Подзаголовок 2"/>
          <p:cNvSpPr>
            <a:spLocks noGrp="1"/>
          </p:cNvSpPr>
          <p:nvPr>
            <p:ph type="subTitle" idx="1"/>
          </p:nvPr>
        </p:nvSpPr>
        <p:spPr>
          <a:xfrm>
            <a:off x="1447800" y="2819400"/>
            <a:ext cx="6553200" cy="1752600"/>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ru-RU"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Методы и средства воспитания</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ru-RU"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План:</a:t>
            </a:r>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r>
            <a:b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b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lstStyle/>
          <a:p>
            <a:pPr marL="514350" lvl="0" indent="-514350">
              <a:buNone/>
            </a:pPr>
            <a:r>
              <a:rPr lang="ru-RU" dirty="0" smtClean="0"/>
              <a:t>1. Понятие о методах.</a:t>
            </a:r>
          </a:p>
          <a:p>
            <a:pPr marL="514350" lvl="0" indent="-514350">
              <a:buNone/>
            </a:pPr>
            <a:r>
              <a:rPr lang="ru-RU" dirty="0" smtClean="0"/>
              <a:t>2. Подходы к классификации методов воспитания.</a:t>
            </a:r>
          </a:p>
          <a:p>
            <a:pPr marL="514350" lvl="0" indent="-514350">
              <a:buNone/>
            </a:pPr>
            <a:r>
              <a:rPr lang="ru-RU" dirty="0" smtClean="0"/>
              <a:t>3. Основные средства воспитания.</a:t>
            </a:r>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Понятие о методах.</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1143001"/>
            <a:ext cx="8229600" cy="1981200"/>
          </a:xfrm>
        </p:spPr>
        <p:txBody>
          <a:bodyPr/>
          <a:lstStyle/>
          <a:p>
            <a:pPr algn="just">
              <a:buNone/>
            </a:pPr>
            <a:r>
              <a:rPr lang="ru-RU" sz="2400" dirty="0" smtClean="0"/>
              <a:t>	Методы – способы профессионального взаимодействия педагога и учащихся с целью решения образовательно-воспитательных задач.</a:t>
            </a:r>
          </a:p>
          <a:p>
            <a:pPr algn="just">
              <a:buNone/>
            </a:pPr>
            <a:r>
              <a:rPr lang="ru-RU" sz="2400" dirty="0" smtClean="0"/>
              <a:t>	</a:t>
            </a:r>
            <a:r>
              <a:rPr lang="ru-RU" sz="2400" dirty="0" err="1" smtClean="0"/>
              <a:t>И.П.Подласый</a:t>
            </a:r>
            <a:r>
              <a:rPr lang="ru-RU" sz="2400" dirty="0" smtClean="0"/>
              <a:t> дает следующее определение методов воспитания:</a:t>
            </a:r>
          </a:p>
          <a:p>
            <a:pPr algn="just">
              <a:buNone/>
            </a:pPr>
            <a:endParaRPr lang="ru-RU" sz="2400" dirty="0"/>
          </a:p>
        </p:txBody>
      </p:sp>
      <p:sp>
        <p:nvSpPr>
          <p:cNvPr id="4" name="Прямоугольник 3"/>
          <p:cNvSpPr/>
          <p:nvPr/>
        </p:nvSpPr>
        <p:spPr>
          <a:xfrm>
            <a:off x="609600" y="3276600"/>
            <a:ext cx="8229600"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ru-RU" sz="2400" b="1" dirty="0" smtClean="0"/>
              <a:t>Методы – способы воздействия на сознание, волю, чувства, поведение воспитанников с целью выработки у них заданных целью воспитания качеств.</a:t>
            </a:r>
            <a:endParaRPr lang="ru-RU" sz="2400" b="1" dirty="0"/>
          </a:p>
        </p:txBody>
      </p:sp>
      <p:sp>
        <p:nvSpPr>
          <p:cNvPr id="5" name="Прямоугольник 4"/>
          <p:cNvSpPr/>
          <p:nvPr/>
        </p:nvSpPr>
        <p:spPr>
          <a:xfrm>
            <a:off x="762000" y="4724400"/>
            <a:ext cx="7924800" cy="830997"/>
          </a:xfrm>
          <a:prstGeom prst="rect">
            <a:avLst/>
          </a:prstGeom>
        </p:spPr>
        <p:txBody>
          <a:bodyPr wrap="square">
            <a:spAutoFit/>
          </a:bodyPr>
          <a:lstStyle/>
          <a:p>
            <a:pPr algn="just"/>
            <a:r>
              <a:rPr lang="ru-RU" sz="2400" dirty="0" smtClean="0"/>
              <a:t>На практике всегда стоит задача не просто применить один из методов, а выбрать наилучший – оптимальный.</a:t>
            </a:r>
            <a:endParaRPr lang="ru-RU"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534400" cy="1139825"/>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Причины, определяющие выбор методов воспитания</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1447800"/>
            <a:ext cx="8229600" cy="5029200"/>
          </a:xfrm>
        </p:spPr>
        <p:txBody>
          <a:bodyPr/>
          <a:lstStyle/>
          <a:p>
            <a:pPr marL="457200" lvl="0" indent="-457200" algn="just">
              <a:buClr>
                <a:schemeClr val="tx1"/>
              </a:buClr>
              <a:buSzPct val="100000"/>
              <a:buFont typeface="+mj-lt"/>
              <a:buAutoNum type="arabicPeriod"/>
            </a:pPr>
            <a:r>
              <a:rPr lang="ru-RU" sz="2400" dirty="0" smtClean="0"/>
              <a:t>Цели и задачи воспитания. Какова цель, таковы и методы ее достижения.</a:t>
            </a:r>
          </a:p>
          <a:p>
            <a:pPr marL="457200" lvl="0" indent="-457200" algn="just">
              <a:buClr>
                <a:schemeClr val="tx1"/>
              </a:buClr>
              <a:buSzPct val="100000"/>
              <a:buFont typeface="+mj-lt"/>
              <a:buAutoNum type="arabicPeriod"/>
            </a:pPr>
            <a:r>
              <a:rPr lang="ru-RU" sz="2400" dirty="0" smtClean="0"/>
              <a:t>Содержание воспитания.</a:t>
            </a:r>
          </a:p>
          <a:p>
            <a:pPr marL="457200" lvl="0" indent="-457200" algn="just">
              <a:buClr>
                <a:schemeClr val="tx1"/>
              </a:buClr>
              <a:buSzPct val="100000"/>
              <a:buFont typeface="+mj-lt"/>
              <a:buAutoNum type="arabicPeriod"/>
            </a:pPr>
            <a:r>
              <a:rPr lang="ru-RU" sz="2400" dirty="0" smtClean="0"/>
              <a:t>Возрастные особенности воспитанников. Одни и те же задачи решаются различными методами в зависимости от возраста.</a:t>
            </a:r>
          </a:p>
          <a:p>
            <a:pPr marL="457200" indent="-457200" algn="just">
              <a:buClr>
                <a:schemeClr val="tx1"/>
              </a:buClr>
              <a:buSzPct val="100000"/>
              <a:buFont typeface="+mj-lt"/>
              <a:buAutoNum type="arabicPeriod"/>
            </a:pPr>
            <a:r>
              <a:rPr lang="ru-RU" sz="2400" dirty="0" smtClean="0"/>
              <a:t>Например, формирование чувства ответственности.</a:t>
            </a:r>
          </a:p>
          <a:p>
            <a:pPr marL="457200" lvl="0" indent="-457200" algn="just">
              <a:buClr>
                <a:schemeClr val="tx1"/>
              </a:buClr>
              <a:buSzPct val="100000"/>
              <a:buFont typeface="+mj-lt"/>
              <a:buAutoNum type="arabicPeriod"/>
            </a:pPr>
            <a:r>
              <a:rPr lang="ru-RU" sz="2400" dirty="0" smtClean="0"/>
              <a:t>Уровень сформированности коллектива, т.к. не только воспитатель оказывает воздействие на личность, но и коллектив.</a:t>
            </a:r>
          </a:p>
          <a:p>
            <a:pPr marL="457200" lvl="0" indent="-457200" algn="just">
              <a:buClr>
                <a:schemeClr val="tx1"/>
              </a:buClr>
              <a:buSzPct val="100000"/>
              <a:buFont typeface="+mj-lt"/>
              <a:buAutoNum type="arabicPeriod"/>
            </a:pPr>
            <a:r>
              <a:rPr lang="ru-RU" sz="2400" dirty="0" smtClean="0"/>
              <a:t>Индивидуальные и личностные особенности воспитанников.</a:t>
            </a:r>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28600"/>
            <a:ext cx="8229600" cy="5902325"/>
          </a:xfrm>
        </p:spPr>
        <p:txBody>
          <a:bodyPr/>
          <a:lstStyle/>
          <a:p>
            <a:pPr marL="457200" lvl="0" indent="-457200" algn="just">
              <a:buClr>
                <a:schemeClr val="tx1"/>
              </a:buClr>
              <a:buSzPct val="100000"/>
              <a:buFont typeface="+mj-lt"/>
              <a:buAutoNum type="arabicPeriod" startAt="6"/>
            </a:pPr>
            <a:r>
              <a:rPr lang="ru-RU" sz="2400" dirty="0" smtClean="0"/>
              <a:t>Условия воспитания. Они могут быть: материальные, психофизиологические, санитарно-гигиенические, климат в коллективе, стиль педагогического руководства и т.д.</a:t>
            </a:r>
          </a:p>
          <a:p>
            <a:pPr marL="457200" lvl="0" indent="-457200" algn="just">
              <a:buClr>
                <a:schemeClr val="tx1"/>
              </a:buClr>
              <a:buSzPct val="100000"/>
              <a:buFont typeface="+mj-lt"/>
              <a:buAutoNum type="arabicPeriod" startAt="6"/>
            </a:pPr>
            <a:r>
              <a:rPr lang="ru-RU" sz="2400" dirty="0" smtClean="0"/>
              <a:t>Средства воспитания. Методы воспитания становятся средствами, когда выступают компонентами воспитательного процесса. К средствам воспитания относятся также различные виды деятельности (игровая, учебная, </a:t>
            </a:r>
            <a:r>
              <a:rPr lang="ru-RU" sz="2400" dirty="0" err="1" smtClean="0"/>
              <a:t>трудовая,спортивная</a:t>
            </a:r>
            <a:r>
              <a:rPr lang="ru-RU" sz="2400" dirty="0" smtClean="0"/>
              <a:t> и т.п.). </a:t>
            </a:r>
          </a:p>
          <a:p>
            <a:pPr marL="457200" lvl="0" indent="-457200" algn="just">
              <a:buClr>
                <a:schemeClr val="tx1"/>
              </a:buClr>
              <a:buSzPct val="100000"/>
              <a:buFont typeface="+mj-lt"/>
              <a:buAutoNum type="arabicPeriod" startAt="6"/>
            </a:pPr>
            <a:r>
              <a:rPr lang="ru-RU" sz="2400" dirty="0" smtClean="0"/>
              <a:t>Уровень педагогической квалификации педагогов. Воспитатель выбирает только те методы, с которыми он знаком.</a:t>
            </a:r>
          </a:p>
          <a:p>
            <a:pPr marL="457200" lvl="0" indent="-457200" algn="just">
              <a:buClr>
                <a:schemeClr val="tx1"/>
              </a:buClr>
              <a:buSzPct val="100000"/>
              <a:buFont typeface="+mj-lt"/>
              <a:buAutoNum type="arabicPeriod" startAt="6"/>
            </a:pPr>
            <a:r>
              <a:rPr lang="ru-RU" sz="2400" dirty="0" smtClean="0"/>
              <a:t>Время воспитания.</a:t>
            </a:r>
          </a:p>
          <a:p>
            <a:pPr marL="457200" lvl="0" indent="-457200" algn="just">
              <a:buClr>
                <a:schemeClr val="tx1"/>
              </a:buClr>
              <a:buSzPct val="100000"/>
              <a:buFont typeface="+mj-lt"/>
              <a:buAutoNum type="arabicPeriod" startAt="6"/>
            </a:pPr>
            <a:r>
              <a:rPr lang="ru-RU" sz="2400" dirty="0" smtClean="0"/>
              <a:t>Ожидаемые последствия. Выбирая метод, воспитатель должен быть уверен в успехе. Для этого надо предвидеть, к каким результатам приведет применение метода.</a:t>
            </a:r>
          </a:p>
          <a:p>
            <a:endParaRPr lang="ru-RU"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Классификация методов</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990600"/>
            <a:ext cx="8229600" cy="5140325"/>
          </a:xfrm>
        </p:spPr>
        <p:txBody>
          <a:bodyPr/>
          <a:lstStyle/>
          <a:p>
            <a:pPr algn="just">
              <a:buNone/>
            </a:pPr>
            <a:r>
              <a:rPr lang="ru-RU" dirty="0" smtClean="0"/>
              <a:t>	</a:t>
            </a:r>
            <a:r>
              <a:rPr lang="ru-RU" sz="2400" dirty="0" smtClean="0"/>
              <a:t>Классификация методов – это выстроенная по определенному признаку система. Существует несколько классификаций методов воспитания. В основе любой классификации лежит определенная идея, критерий, т.е. главный признак, основание, по которому методы группируются и обособляются.</a:t>
            </a:r>
            <a:endParaRPr lang="ru-RU" dirty="0" smtClean="0"/>
          </a:p>
          <a:p>
            <a:pPr algn="just">
              <a:buNone/>
            </a:pPr>
            <a:r>
              <a:rPr lang="ru-RU" sz="2400" dirty="0" smtClean="0"/>
              <a:t>	</a:t>
            </a:r>
            <a:r>
              <a:rPr lang="ru-RU" sz="2400" b="1" i="1" u="sng" dirty="0" smtClean="0"/>
              <a:t>В 60-е годы</a:t>
            </a:r>
            <a:r>
              <a:rPr lang="ru-RU" sz="2400" b="1" i="1" dirty="0" smtClean="0"/>
              <a:t> </a:t>
            </a:r>
            <a:r>
              <a:rPr lang="ru-RU" sz="2400" dirty="0" smtClean="0"/>
              <a:t>20 века общепринятой классификацией в отечественной педагогике была классификация методов воспитания, состоящая из 2 групп. Все методы делились в зависимости от того, </a:t>
            </a:r>
            <a:r>
              <a:rPr lang="ru-RU" sz="2400" b="1" dirty="0" smtClean="0"/>
              <a:t>на что они направлены</a:t>
            </a:r>
            <a:r>
              <a:rPr lang="ru-RU" sz="2400" dirty="0" smtClean="0"/>
              <a:t>, - на сознание ребенка или на его поведение. Считалось, что сознание и поведение – главные области воспитательного воздействия.</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81000"/>
            <a:ext cx="8229600" cy="5749925"/>
          </a:xfrm>
        </p:spPr>
        <p:txBody>
          <a:bodyPr/>
          <a:lstStyle/>
          <a:p>
            <a:pPr algn="just">
              <a:buNone/>
            </a:pPr>
            <a:r>
              <a:rPr lang="ru-RU" dirty="0" smtClean="0"/>
              <a:t>	</a:t>
            </a:r>
            <a:r>
              <a:rPr lang="ru-RU" b="1" i="1" u="sng" dirty="0" smtClean="0"/>
              <a:t>В 70-е годы</a:t>
            </a:r>
            <a:r>
              <a:rPr lang="ru-RU" b="1" i="1" dirty="0" smtClean="0"/>
              <a:t> </a:t>
            </a:r>
            <a:r>
              <a:rPr lang="ru-RU" dirty="0" smtClean="0"/>
              <a:t>значительная часть теоретиков педагогики приняла классификацию методов воспитания на основе трех главных </a:t>
            </a:r>
            <a:r>
              <a:rPr lang="ru-RU" b="1" dirty="0" smtClean="0"/>
              <a:t>направлений деятельности воспитателя.</a:t>
            </a:r>
            <a:endParaRPr lang="ru-RU" dirty="0" smtClean="0"/>
          </a:p>
          <a:p>
            <a:pPr lvl="0" algn="just"/>
            <a:r>
              <a:rPr lang="ru-RU" dirty="0" smtClean="0"/>
              <a:t>Методы целенаправленного формирования качеств личности.</a:t>
            </a:r>
          </a:p>
          <a:p>
            <a:pPr lvl="0" algn="just"/>
            <a:r>
              <a:rPr lang="ru-RU" dirty="0" smtClean="0"/>
              <a:t>Методы стимулирования естественного саморазвития личности.</a:t>
            </a:r>
          </a:p>
          <a:p>
            <a:pPr lvl="0" algn="just"/>
            <a:r>
              <a:rPr lang="ru-RU" dirty="0" smtClean="0"/>
              <a:t>Методы коррекции развития личности.</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81001"/>
            <a:ext cx="8229600" cy="2971800"/>
          </a:xfrm>
        </p:spPr>
        <p:txBody>
          <a:bodyPr/>
          <a:lstStyle/>
          <a:p>
            <a:pPr algn="just"/>
            <a:r>
              <a:rPr lang="ru-RU" sz="2400" b="1" i="1" u="sng" dirty="0" smtClean="0"/>
              <a:t>В конце 70-начале 80-х года</a:t>
            </a:r>
            <a:r>
              <a:rPr lang="ru-RU" sz="2400" b="1" i="1" dirty="0" smtClean="0"/>
              <a:t> </a:t>
            </a:r>
            <a:r>
              <a:rPr lang="ru-RU" sz="2400" dirty="0" smtClean="0"/>
              <a:t>в педагогике оформилась концепция </a:t>
            </a:r>
            <a:r>
              <a:rPr lang="ru-RU" sz="2400" dirty="0" err="1" smtClean="0"/>
              <a:t>деятельностного</a:t>
            </a:r>
            <a:r>
              <a:rPr lang="ru-RU" sz="2400" dirty="0" smtClean="0"/>
              <a:t> подхода к воспитанию. </a:t>
            </a:r>
          </a:p>
          <a:p>
            <a:pPr algn="just">
              <a:buNone/>
            </a:pPr>
            <a:r>
              <a:rPr lang="ru-RU" sz="2400" dirty="0" smtClean="0"/>
              <a:t>	С позиции новой концепции ленинградские педагоги Т.Е. </a:t>
            </a:r>
            <a:r>
              <a:rPr lang="ru-RU" sz="2400" dirty="0" err="1" smtClean="0"/>
              <a:t>Конникова</a:t>
            </a:r>
            <a:r>
              <a:rPr lang="ru-RU" sz="2400" dirty="0" smtClean="0"/>
              <a:t> и Г.И.Щукина предложили классификацию методов воспитания, где главный критерий – функция метода по отношению к деятельности ребенка, ибо воспитание –это организация деятельности. В их системе рассматривались 3 группы методов.</a:t>
            </a:r>
          </a:p>
          <a:p>
            <a:pPr algn="just">
              <a:buNone/>
            </a:pPr>
            <a:endParaRPr lang="ru-RU" sz="2400" dirty="0"/>
          </a:p>
        </p:txBody>
      </p:sp>
      <p:pic>
        <p:nvPicPr>
          <p:cNvPr id="4" name="Рисунок 3" descr="image002.gif"/>
          <p:cNvPicPr>
            <a:picLocks noChangeAspect="1"/>
          </p:cNvPicPr>
          <p:nvPr/>
        </p:nvPicPr>
        <p:blipFill>
          <a:blip r:embed="rId2"/>
          <a:stretch>
            <a:fillRect/>
          </a:stretch>
        </p:blipFill>
        <p:spPr>
          <a:xfrm>
            <a:off x="7086600" y="3429000"/>
            <a:ext cx="1514475" cy="1885950"/>
          </a:xfrm>
          <a:prstGeom prst="rect">
            <a:avLst/>
          </a:prstGeom>
        </p:spPr>
      </p:pic>
      <p:sp>
        <p:nvSpPr>
          <p:cNvPr id="21505" name="Rectangle 1"/>
          <p:cNvSpPr>
            <a:spLocks noChangeArrowheads="1"/>
          </p:cNvSpPr>
          <p:nvPr/>
        </p:nvSpPr>
        <p:spPr bwMode="auto">
          <a:xfrm>
            <a:off x="609600" y="3657600"/>
            <a:ext cx="6096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Методы формирования положительного опыта поведения в процессе деятельности.</a:t>
            </a:r>
            <a:endParaRPr kumimoji="0" lang="ru-RU"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Методы формирования общественного сознания</a:t>
            </a:r>
            <a:endParaRPr kumimoji="0" lang="ru-RU"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Методы стимуляции деятельности.</a:t>
            </a:r>
            <a:endParaRPr kumimoji="0" lang="ru-RU" sz="24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Классификация В.А. </a:t>
            </a:r>
            <a:r>
              <a:rPr lang="ru-RU"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Караковского</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1219200"/>
            <a:ext cx="8229600" cy="4911725"/>
          </a:xfrm>
        </p:spPr>
        <p:txBody>
          <a:bodyPr/>
          <a:lstStyle/>
          <a:p>
            <a:pPr algn="just">
              <a:buNone/>
            </a:pPr>
            <a:r>
              <a:rPr lang="ru-RU" sz="2400" dirty="0" smtClean="0"/>
              <a:t>	Известный педагог-новатор и ученый В.А. </a:t>
            </a:r>
            <a:r>
              <a:rPr lang="ru-RU" sz="2400" dirty="0" err="1" smtClean="0"/>
              <a:t>Караковский</a:t>
            </a:r>
            <a:r>
              <a:rPr lang="ru-RU" sz="2400" dirty="0" smtClean="0"/>
              <a:t> предложил свою классификацию. В качестве критерия классификации он избрал средства воспитания и выделил 6 групп методов:</a:t>
            </a:r>
          </a:p>
          <a:p>
            <a:pPr lvl="0"/>
            <a:r>
              <a:rPr lang="ru-RU" sz="2400" dirty="0" smtClean="0"/>
              <a:t>Воспитание словом.</a:t>
            </a:r>
          </a:p>
          <a:p>
            <a:pPr lvl="0"/>
            <a:r>
              <a:rPr lang="ru-RU" sz="2400" dirty="0" smtClean="0"/>
              <a:t>Воспитание делом. </a:t>
            </a:r>
          </a:p>
          <a:p>
            <a:pPr lvl="0"/>
            <a:r>
              <a:rPr lang="ru-RU" sz="2400" dirty="0" smtClean="0"/>
              <a:t>Воспитание ситуацией.</a:t>
            </a:r>
          </a:p>
          <a:p>
            <a:pPr lvl="0"/>
            <a:r>
              <a:rPr lang="ru-RU" sz="2400" dirty="0" smtClean="0"/>
              <a:t>Воспитание игрой.</a:t>
            </a:r>
          </a:p>
          <a:p>
            <a:pPr lvl="0"/>
            <a:r>
              <a:rPr lang="ru-RU" sz="2400" dirty="0" smtClean="0"/>
              <a:t>Воспитание общением.</a:t>
            </a:r>
          </a:p>
          <a:p>
            <a:pPr lvl="0"/>
            <a:r>
              <a:rPr lang="ru-RU" sz="2400" dirty="0" smtClean="0"/>
              <a:t>Воспитание отношениями.</a:t>
            </a:r>
          </a:p>
          <a:p>
            <a:endParaRPr lang="ru-RU" dirty="0"/>
          </a:p>
        </p:txBody>
      </p:sp>
      <p:pic>
        <p:nvPicPr>
          <p:cNvPr id="4" name="Рисунок 3" descr="arh_3.jpg"/>
          <p:cNvPicPr>
            <a:picLocks noChangeAspect="1"/>
          </p:cNvPicPr>
          <p:nvPr/>
        </p:nvPicPr>
        <p:blipFill>
          <a:blip r:embed="rId2"/>
          <a:stretch>
            <a:fillRect/>
          </a:stretch>
        </p:blipFill>
        <p:spPr>
          <a:xfrm>
            <a:off x="6705600" y="2819400"/>
            <a:ext cx="1803400" cy="28321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Проблема классификация</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1143001"/>
            <a:ext cx="8229600" cy="2133600"/>
          </a:xfrm>
        </p:spPr>
        <p:txBody>
          <a:bodyPr/>
          <a:lstStyle/>
          <a:p>
            <a:pPr algn="just"/>
            <a:r>
              <a:rPr lang="ru-RU" sz="2400" dirty="0" smtClean="0"/>
              <a:t>Проблема классификации методов воспитания – проблема 20 века. Так в начале 20 века во всех педагогических институтах дореволюционной России педагогику изучали по учебнику немецкого педагога Фридриха </a:t>
            </a:r>
            <a:r>
              <a:rPr lang="ru-RU" sz="2400" dirty="0" err="1" smtClean="0"/>
              <a:t>Паульсена</a:t>
            </a:r>
            <a:r>
              <a:rPr lang="ru-RU" sz="2400" dirty="0" smtClean="0"/>
              <a:t>, изданного в 1913 году. </a:t>
            </a:r>
          </a:p>
        </p:txBody>
      </p:sp>
      <p:pic>
        <p:nvPicPr>
          <p:cNvPr id="4" name="Рисунок 3" descr="61184-1.gif"/>
          <p:cNvPicPr>
            <a:picLocks noChangeAspect="1"/>
          </p:cNvPicPr>
          <p:nvPr/>
        </p:nvPicPr>
        <p:blipFill>
          <a:blip r:embed="rId2"/>
          <a:stretch>
            <a:fillRect/>
          </a:stretch>
        </p:blipFill>
        <p:spPr>
          <a:xfrm>
            <a:off x="6705600" y="3048000"/>
            <a:ext cx="1828800" cy="2432304"/>
          </a:xfrm>
          <a:prstGeom prst="rect">
            <a:avLst/>
          </a:prstGeom>
        </p:spPr>
      </p:pic>
      <p:sp>
        <p:nvSpPr>
          <p:cNvPr id="5" name="Прямоугольник 4"/>
          <p:cNvSpPr/>
          <p:nvPr/>
        </p:nvSpPr>
        <p:spPr>
          <a:xfrm>
            <a:off x="838200" y="3048000"/>
            <a:ext cx="5562600" cy="1569660"/>
          </a:xfrm>
          <a:prstGeom prst="rect">
            <a:avLst/>
          </a:prstGeom>
        </p:spPr>
        <p:txBody>
          <a:bodyPr wrap="square">
            <a:spAutoFit/>
          </a:bodyPr>
          <a:lstStyle/>
          <a:p>
            <a:pPr algn="just"/>
            <a:r>
              <a:rPr lang="ru-RU" sz="2400" dirty="0" smtClean="0"/>
              <a:t>В нем проблема классификации методов воспитания даже не обсуждалась, хотя автор представил описании более 150 методов.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712787"/>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Классификация </a:t>
            </a:r>
            <a:r>
              <a:rPr lang="ru-RU"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Пидкасистого</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1143000"/>
            <a:ext cx="8229600" cy="4987925"/>
          </a:xfrm>
        </p:spPr>
        <p:txBody>
          <a:bodyPr/>
          <a:lstStyle/>
          <a:p>
            <a:pPr algn="just">
              <a:buNone/>
            </a:pPr>
            <a:r>
              <a:rPr lang="ru-RU" sz="2400" dirty="0" smtClean="0"/>
              <a:t>	Павел Иванович </a:t>
            </a:r>
            <a:r>
              <a:rPr lang="ru-RU" sz="2400" dirty="0" err="1" smtClean="0"/>
              <a:t>Пидкасистый</a:t>
            </a:r>
            <a:r>
              <a:rPr lang="ru-RU" sz="2400" dirty="0" smtClean="0"/>
              <a:t> эти методы </a:t>
            </a:r>
            <a:r>
              <a:rPr lang="ru-RU" sz="2400" dirty="0" err="1" smtClean="0"/>
              <a:t>называет:убеждения</a:t>
            </a:r>
            <a:r>
              <a:rPr lang="ru-RU" sz="2400" dirty="0" smtClean="0"/>
              <a:t>, упражнения, оценки.</a:t>
            </a:r>
          </a:p>
          <a:p>
            <a:pPr>
              <a:buNone/>
            </a:pPr>
            <a:r>
              <a:rPr lang="ru-RU" sz="2400" dirty="0" smtClean="0"/>
              <a:t>	</a:t>
            </a:r>
            <a:r>
              <a:rPr lang="ru-RU" sz="2400" dirty="0" err="1" smtClean="0"/>
              <a:t>Считает,что</a:t>
            </a:r>
            <a:r>
              <a:rPr lang="ru-RU" sz="2400" dirty="0" smtClean="0"/>
              <a:t> </a:t>
            </a:r>
            <a:r>
              <a:rPr lang="ru-RU" sz="2400" b="1" dirty="0" smtClean="0"/>
              <a:t>метод убеждения  выступает</a:t>
            </a:r>
            <a:r>
              <a:rPr lang="ru-RU" sz="2400" dirty="0" smtClean="0"/>
              <a:t> в виде:</a:t>
            </a:r>
          </a:p>
          <a:p>
            <a:pPr lvl="0"/>
            <a:r>
              <a:rPr lang="ru-RU" sz="2400" dirty="0" smtClean="0"/>
              <a:t>суждений педагога;</a:t>
            </a:r>
          </a:p>
          <a:p>
            <a:pPr lvl="0"/>
            <a:r>
              <a:rPr lang="ru-RU" sz="2400" dirty="0" smtClean="0"/>
              <a:t>аргументации педагога;</a:t>
            </a:r>
          </a:p>
          <a:p>
            <a:pPr lvl="0"/>
            <a:r>
              <a:rPr lang="ru-RU" sz="2400" dirty="0" smtClean="0"/>
              <a:t>мнения, высказанного педагогом;</a:t>
            </a:r>
          </a:p>
          <a:p>
            <a:pPr lvl="0"/>
            <a:r>
              <a:rPr lang="ru-RU" sz="2400" dirty="0" smtClean="0"/>
              <a:t>диалога с детьми;</a:t>
            </a:r>
          </a:p>
          <a:p>
            <a:pPr lvl="0"/>
            <a:r>
              <a:rPr lang="ru-RU" sz="2400" dirty="0" smtClean="0"/>
              <a:t>дискуссии;</a:t>
            </a:r>
          </a:p>
          <a:p>
            <a:pPr lvl="0"/>
            <a:r>
              <a:rPr lang="ru-RU" sz="2400" dirty="0" smtClean="0"/>
              <a:t>совета, рекомендации и т.п.</a:t>
            </a: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28600"/>
            <a:ext cx="8229600" cy="5902325"/>
          </a:xfrm>
        </p:spPr>
        <p:txBody>
          <a:bodyPr/>
          <a:lstStyle/>
          <a:p>
            <a:pPr>
              <a:buNone/>
            </a:pPr>
            <a:r>
              <a:rPr lang="ru-RU" sz="2400" b="1" dirty="0" smtClean="0"/>
              <a:t>	метод упражнения – </a:t>
            </a:r>
            <a:r>
              <a:rPr lang="ru-RU" sz="2400" dirty="0" smtClean="0"/>
              <a:t>это такое воздействие, которое обеспечивает реальные практические действия ребенка. Он реализуется:</a:t>
            </a:r>
          </a:p>
          <a:p>
            <a:pPr lvl="0"/>
            <a:r>
              <a:rPr lang="ru-RU" sz="2400" dirty="0" smtClean="0"/>
              <a:t>примером педагога (Например, учитель-мужчина </a:t>
            </a:r>
            <a:r>
              <a:rPr lang="ru-RU" sz="2400" dirty="0" err="1" smtClean="0"/>
              <a:t>всает</a:t>
            </a:r>
            <a:r>
              <a:rPr lang="ru-RU" sz="2400" dirty="0" smtClean="0"/>
              <a:t> </a:t>
            </a:r>
            <a:r>
              <a:rPr lang="ru-RU" sz="2400" dirty="0" err="1" smtClean="0"/>
              <a:t>привходе</a:t>
            </a:r>
            <a:r>
              <a:rPr lang="ru-RU" sz="2400" dirty="0" smtClean="0"/>
              <a:t> женщины);</a:t>
            </a:r>
          </a:p>
          <a:p>
            <a:pPr lvl="0"/>
            <a:r>
              <a:rPr lang="ru-RU" sz="2400" dirty="0" smtClean="0"/>
              <a:t>просьбой что-либо сделать, направленной в адрес ребенка;</a:t>
            </a:r>
          </a:p>
          <a:p>
            <a:pPr lvl="0"/>
            <a:r>
              <a:rPr lang="ru-RU" sz="2400" dirty="0" smtClean="0"/>
              <a:t>просьбой что-либо переделать, изменив характер действия(Например, сказав: «Я вас прошу вернуться и проверить, закрыты ли окна.»);</a:t>
            </a:r>
          </a:p>
          <a:p>
            <a:pPr lvl="0"/>
            <a:r>
              <a:rPr lang="ru-RU" sz="2400" dirty="0" err="1" smtClean="0"/>
              <a:t>пока-инструкция</a:t>
            </a:r>
            <a:r>
              <a:rPr lang="ru-RU" sz="2400" dirty="0" smtClean="0"/>
              <a:t>;</a:t>
            </a:r>
          </a:p>
          <a:p>
            <a:pPr lvl="0"/>
            <a:r>
              <a:rPr lang="ru-RU" sz="2400" dirty="0" smtClean="0"/>
              <a:t>специальные тренинги;</a:t>
            </a:r>
          </a:p>
          <a:p>
            <a:pPr lvl="0"/>
            <a:r>
              <a:rPr lang="ru-RU" sz="2400" dirty="0" smtClean="0"/>
              <a:t>приказ к действию.</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04801"/>
            <a:ext cx="8229600" cy="2514600"/>
          </a:xfrm>
        </p:spPr>
        <p:txBody>
          <a:bodyPr/>
          <a:lstStyle/>
          <a:p>
            <a:pPr algn="just">
              <a:buNone/>
            </a:pPr>
            <a:r>
              <a:rPr lang="ru-RU" sz="2400" b="1" dirty="0" smtClean="0"/>
              <a:t>	Метод педагогической оценки </a:t>
            </a:r>
            <a:r>
              <a:rPr lang="ru-RU" sz="2400" dirty="0" smtClean="0"/>
              <a:t>имеет две разновидности: открытой педагогической оценки и скрытой формы. Наиболее эффективной считается скрытая форма педагогической оценки, т.к. она рассчитана на самостоятельность субъекта.</a:t>
            </a:r>
          </a:p>
          <a:p>
            <a:pPr>
              <a:buNone/>
            </a:pPr>
            <a:r>
              <a:rPr lang="ru-RU" sz="2400" dirty="0" smtClean="0"/>
              <a:t>	Виды педагогической открытой оценки:</a:t>
            </a:r>
          </a:p>
          <a:p>
            <a:endParaRPr lang="ru-RU" sz="2400" dirty="0"/>
          </a:p>
        </p:txBody>
      </p:sp>
      <p:sp>
        <p:nvSpPr>
          <p:cNvPr id="4" name="Прямоугольник 3"/>
          <p:cNvSpPr/>
          <p:nvPr/>
        </p:nvSpPr>
        <p:spPr>
          <a:xfrm>
            <a:off x="914400" y="2743200"/>
            <a:ext cx="4572000" cy="3046988"/>
          </a:xfrm>
          <a:prstGeom prst="rect">
            <a:avLst/>
          </a:prstGeom>
        </p:spPr>
        <p:txBody>
          <a:bodyPr wrap="square" numCol="1">
            <a:spAutoFit/>
          </a:bodyPr>
          <a:lstStyle/>
          <a:p>
            <a:r>
              <a:rPr lang="ru-RU" sz="2400" dirty="0" smtClean="0"/>
              <a:t>-одобрение;                                                               -неодобрение;</a:t>
            </a:r>
          </a:p>
          <a:p>
            <a:r>
              <a:rPr lang="ru-RU" sz="2400" dirty="0" smtClean="0"/>
              <a:t>-благодарность;                                                         -замечание;</a:t>
            </a:r>
          </a:p>
          <a:p>
            <a:r>
              <a:rPr lang="ru-RU" sz="2400" dirty="0" smtClean="0"/>
              <a:t>-похвала;                                                                </a:t>
            </a:r>
          </a:p>
          <a:p>
            <a:pPr>
              <a:buNone/>
            </a:pPr>
            <a:r>
              <a:rPr lang="ru-RU" sz="2400" dirty="0" smtClean="0"/>
              <a:t>-выговор;</a:t>
            </a:r>
          </a:p>
          <a:p>
            <a:r>
              <a:rPr lang="ru-RU" sz="2400" dirty="0" smtClean="0"/>
              <a:t>-награждение;                                                           </a:t>
            </a:r>
          </a:p>
          <a:p>
            <a:r>
              <a:rPr lang="ru-RU" sz="2400" dirty="0" smtClean="0"/>
              <a:t>-лишение удовольствия.</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Классификация И.С. </a:t>
            </a:r>
            <a:r>
              <a:rPr lang="ru-RU"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Марьенко</a:t>
            </a:r>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1219200"/>
            <a:ext cx="8229600" cy="4911725"/>
          </a:xfrm>
        </p:spPr>
        <p:txBody>
          <a:bodyPr/>
          <a:lstStyle/>
          <a:p>
            <a:pPr>
              <a:buNone/>
            </a:pPr>
            <a:r>
              <a:rPr lang="ru-RU" dirty="0" smtClean="0"/>
              <a:t>1.объяснительно-репродуктивные;</a:t>
            </a:r>
          </a:p>
          <a:p>
            <a:pPr>
              <a:buNone/>
            </a:pPr>
            <a:r>
              <a:rPr lang="ru-RU" dirty="0" smtClean="0"/>
              <a:t>2. проблемно-ситуативные;</a:t>
            </a:r>
          </a:p>
          <a:p>
            <a:pPr>
              <a:buNone/>
            </a:pPr>
            <a:r>
              <a:rPr lang="ru-RU" dirty="0" smtClean="0"/>
              <a:t>3. метод приучения и упражнения;</a:t>
            </a:r>
          </a:p>
          <a:p>
            <a:pPr>
              <a:buNone/>
            </a:pPr>
            <a:r>
              <a:rPr lang="ru-RU" dirty="0" smtClean="0"/>
              <a:t>4. стимулирования;</a:t>
            </a:r>
          </a:p>
          <a:p>
            <a:pPr>
              <a:buNone/>
            </a:pPr>
            <a:r>
              <a:rPr lang="ru-RU" dirty="0" smtClean="0"/>
              <a:t>5. торможения;</a:t>
            </a:r>
          </a:p>
          <a:p>
            <a:pPr>
              <a:buNone/>
            </a:pPr>
            <a:r>
              <a:rPr lang="ru-RU" dirty="0" smtClean="0"/>
              <a:t>6. руководства;</a:t>
            </a:r>
          </a:p>
          <a:p>
            <a:pPr>
              <a:buNone/>
            </a:pPr>
            <a:r>
              <a:rPr lang="ru-RU" dirty="0" smtClean="0"/>
              <a:t>7. самовоспитания.</a:t>
            </a:r>
          </a:p>
          <a:p>
            <a:pPr>
              <a:buNone/>
            </a:pP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Классификация Щукиной</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1219200"/>
            <a:ext cx="8229600" cy="4911725"/>
          </a:xfrm>
        </p:spPr>
        <p:txBody>
          <a:bodyPr/>
          <a:lstStyle/>
          <a:p>
            <a:pPr algn="just">
              <a:buNone/>
            </a:pPr>
            <a:r>
              <a:rPr lang="ru-RU" dirty="0" smtClean="0"/>
              <a:t>	В настоящее время наиболее объективной и удобной для классификации в педагогике </a:t>
            </a:r>
            <a:r>
              <a:rPr lang="ru-RU" b="1" dirty="0" smtClean="0"/>
              <a:t>выбрана система Г.И.Щукиной:</a:t>
            </a:r>
            <a:endParaRPr lang="ru-RU" dirty="0" smtClean="0"/>
          </a:p>
          <a:p>
            <a:pPr lvl="0" algn="just"/>
            <a:r>
              <a:rPr lang="ru-RU" dirty="0" smtClean="0"/>
              <a:t>методы формирования сознания личности;</a:t>
            </a:r>
          </a:p>
          <a:p>
            <a:pPr lvl="0" algn="just"/>
            <a:r>
              <a:rPr lang="ru-RU" dirty="0" smtClean="0"/>
              <a:t>методы организации деятельности и формирования опыта общественного поведения;</a:t>
            </a:r>
          </a:p>
          <a:p>
            <a:pPr lvl="0" algn="just"/>
            <a:r>
              <a:rPr lang="ru-RU" dirty="0" smtClean="0"/>
              <a:t>методы стимулирования поведения и деятельности.</a:t>
            </a:r>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Методы формирования сознания личности </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1143000"/>
            <a:ext cx="8229600" cy="4987925"/>
          </a:xfrm>
        </p:spPr>
        <p:txBody>
          <a:bodyPr/>
          <a:lstStyle/>
          <a:p>
            <a:pPr algn="just">
              <a:buNone/>
            </a:pPr>
            <a:r>
              <a:rPr lang="ru-RU" b="1" dirty="0" smtClean="0"/>
              <a:t>	</a:t>
            </a:r>
            <a:r>
              <a:rPr lang="ru-RU" sz="2400" b="1" dirty="0" smtClean="0"/>
              <a:t>Методы формирования сознания личности  </a:t>
            </a:r>
            <a:r>
              <a:rPr lang="ru-RU" sz="2400" dirty="0" smtClean="0"/>
              <a:t>используют для формирования взглядов, понятий суждений. В учебниках прошлых лет они назывались методы убеждения.</a:t>
            </a:r>
          </a:p>
          <a:p>
            <a:pPr algn="just">
              <a:buNone/>
            </a:pPr>
            <a:r>
              <a:rPr lang="ru-RU" sz="2400" dirty="0" smtClean="0"/>
              <a:t>	В старой школе часто использовались непрямые, образные способы: назидательные истории, басни (например, рассказы для чтения в школе Л.Н.Толстого). Выводы и мораль должны были сделать сами дети.</a:t>
            </a:r>
          </a:p>
          <a:p>
            <a:pPr algn="just">
              <a:buNone/>
            </a:pPr>
            <a:r>
              <a:rPr lang="ru-RU" sz="2400" dirty="0" smtClean="0"/>
              <a:t>	В нынешней школе их заменили прямыми, упрощенными. И их эффективность оказалась ниже.</a:t>
            </a: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28600"/>
            <a:ext cx="8229600" cy="5902325"/>
          </a:xfrm>
        </p:spPr>
        <p:txBody>
          <a:bodyPr/>
          <a:lstStyle/>
          <a:p>
            <a:pPr algn="just">
              <a:buNone/>
            </a:pPr>
            <a:r>
              <a:rPr lang="ru-RU" sz="2400" b="1" dirty="0" smtClean="0"/>
              <a:t>	Разъяснение </a:t>
            </a:r>
            <a:r>
              <a:rPr lang="ru-RU" sz="2400" dirty="0" smtClean="0"/>
              <a:t>– метод эмоционально-словесного воздействия. Применение его основывается на знании особенностей класса и личности ребенка. Применяется там, когда ученику нужно что-либо объяснить.</a:t>
            </a:r>
          </a:p>
          <a:p>
            <a:pPr algn="just">
              <a:buNone/>
            </a:pPr>
            <a:endParaRPr lang="ru-RU" sz="2400" dirty="0" smtClean="0"/>
          </a:p>
          <a:p>
            <a:pPr algn="just">
              <a:buNone/>
            </a:pPr>
            <a:r>
              <a:rPr lang="ru-RU" sz="2400" dirty="0" smtClean="0"/>
              <a:t>	</a:t>
            </a:r>
            <a:r>
              <a:rPr lang="ru-RU" sz="2400" b="1" dirty="0" smtClean="0"/>
              <a:t>Этическая беседа </a:t>
            </a:r>
            <a:r>
              <a:rPr lang="ru-RU" sz="2400" dirty="0" smtClean="0"/>
              <a:t>– метод систематического и последовательного обсуждения знаний, предполагающий участие обеих сторон – воспитателя и воспитанников, т.е. отношения равноправные. Предметно этической беседы становятся этические, нравственные, моральные проблемы. Цель беседы – углубление и упрочение нравственных понятий.</a:t>
            </a:r>
          </a:p>
          <a:p>
            <a:pPr>
              <a:buNone/>
            </a:pPr>
            <a:endParaRPr lang="ru-RU" dirty="0" smtClean="0"/>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90600"/>
            <a:ext cx="8229600" cy="5140325"/>
          </a:xfrm>
        </p:spPr>
        <p:txBody>
          <a:bodyPr/>
          <a:lstStyle/>
          <a:p>
            <a:pPr algn="just"/>
            <a:r>
              <a:rPr lang="ru-RU" b="1" dirty="0" smtClean="0"/>
              <a:t>Пример –</a:t>
            </a:r>
            <a:r>
              <a:rPr lang="ru-RU" dirty="0" smtClean="0"/>
              <a:t> воспитательный метод исключительной силы. Пример ориентирован на зрительные образы. Он дает конкретные образцы для подражания.</a:t>
            </a:r>
          </a:p>
          <a:p>
            <a:pPr algn="just"/>
            <a:r>
              <a:rPr lang="ru-RU" b="1" dirty="0" smtClean="0"/>
              <a:t>Диспут – </a:t>
            </a:r>
            <a:r>
              <a:rPr lang="ru-RU" dirty="0" smtClean="0"/>
              <a:t>спор на темы, волнующие учащихся. Он проводится в средних и старших классах. Диспуты ценны тем, что убеждения вырабатываются при столкновении и сопоставлении различных точек зрения.</a:t>
            </a: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686800" cy="1139825"/>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Методы организации деятельности и формирования опыта общественного поведения.</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1828800"/>
            <a:ext cx="8229600" cy="4302125"/>
          </a:xfrm>
        </p:spPr>
        <p:txBody>
          <a:bodyPr/>
          <a:lstStyle/>
          <a:p>
            <a:pPr algn="just"/>
            <a:r>
              <a:rPr lang="ru-RU" sz="2400" dirty="0" smtClean="0"/>
              <a:t>Всеобщий метод формирования необходимых качеств личности – </a:t>
            </a:r>
            <a:r>
              <a:rPr lang="ru-RU" sz="2400" b="1" u="sng" dirty="0" smtClean="0"/>
              <a:t>упражнение.</a:t>
            </a:r>
            <a:r>
              <a:rPr lang="ru-RU" sz="2400" dirty="0" smtClean="0"/>
              <a:t> </a:t>
            </a:r>
          </a:p>
          <a:p>
            <a:pPr algn="just"/>
            <a:r>
              <a:rPr lang="ru-RU" sz="2400" dirty="0" smtClean="0"/>
              <a:t>Он известен с давних времен и обладает исключительной эффективностью. Невозможно сформировать требуемый тип поведения без привлечения воспитанников к активной деятельности. Это  практический метод. Суть заключается в многократном выполнении требуемых действий, доведенных до автоматизма. Чтобы сформировать устойчивые навыки и привычки, надо начинать упражнение как можно раньше.</a:t>
            </a:r>
          </a:p>
          <a:p>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04800"/>
            <a:ext cx="8229600" cy="5826125"/>
          </a:xfrm>
        </p:spPr>
        <p:txBody>
          <a:bodyPr/>
          <a:lstStyle/>
          <a:p>
            <a:pPr algn="just"/>
            <a:r>
              <a:rPr lang="ru-RU" sz="2400" b="1" dirty="0" smtClean="0"/>
              <a:t>Требование </a:t>
            </a:r>
            <a:r>
              <a:rPr lang="ru-RU" sz="2400" dirty="0" smtClean="0"/>
              <a:t>– метод, с помощью которого нормы поведения, выражаясь в личных отношениях, вызывают, стимулируют или тормозят определенную деятельность воспитанника.</a:t>
            </a:r>
          </a:p>
          <a:p>
            <a:pPr algn="just">
              <a:buNone/>
            </a:pPr>
            <a:r>
              <a:rPr lang="ru-RU" sz="2400" dirty="0" smtClean="0"/>
              <a:t>	По форме различают прямые и косвенные требования. Косвенные: совет, просьба, намек, доверие, одобрение и т.д.</a:t>
            </a:r>
          </a:p>
          <a:p>
            <a:pPr algn="just"/>
            <a:r>
              <a:rPr lang="ru-RU" sz="2400" b="1" dirty="0" smtClean="0"/>
              <a:t>Приучение </a:t>
            </a:r>
            <a:r>
              <a:rPr lang="ru-RU" sz="2400" dirty="0" smtClean="0"/>
              <a:t>– это интенсивно выполняемое упражнение. Его применяют тогда, когда необходимо быстро и на высоком уровне сформировать требуемое качество. На жестком приучении основываются все казарменные системы воспитания, например, армейская, где этот метод сочетают с наказанием. Гуманистическая педагогика выступает за сочетание приучения с игровыми методами, без насилия.</a:t>
            </a:r>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90600"/>
            <a:ext cx="8229600" cy="5140325"/>
          </a:xfrm>
        </p:spPr>
        <p:txBody>
          <a:bodyPr/>
          <a:lstStyle/>
          <a:p>
            <a:pPr algn="just"/>
            <a:r>
              <a:rPr lang="ru-RU" b="1" dirty="0" smtClean="0"/>
              <a:t>Поручение –</a:t>
            </a:r>
            <a:r>
              <a:rPr lang="ru-RU" dirty="0" smtClean="0"/>
              <a:t> с помощью его школьников приучают к положительным поступкам. Поручение сопровождается контролем. Заканчивается поручение оценкой качества выполнения.</a:t>
            </a:r>
          </a:p>
          <a:p>
            <a:pPr algn="just"/>
            <a:r>
              <a:rPr lang="ru-RU" b="1" dirty="0" smtClean="0"/>
              <a:t>Метод воспитывающих ситуаций </a:t>
            </a:r>
            <a:r>
              <a:rPr lang="ru-RU" dirty="0" smtClean="0"/>
              <a:t>– метод организации деятельности воспитанников в специально созданных условиях. Ситуации должны быть реальными.</a:t>
            </a:r>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865187"/>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Методы стимулирования.</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914400"/>
            <a:ext cx="8229600" cy="5216525"/>
          </a:xfrm>
        </p:spPr>
        <p:txBody>
          <a:bodyPr/>
          <a:lstStyle/>
          <a:p>
            <a:pPr algn="just"/>
            <a:r>
              <a:rPr lang="ru-RU" sz="2400" dirty="0" smtClean="0"/>
              <a:t>Стимулом в Древней Греции называли деревянную палку с заостренным наконечником, которой пользовались погонщики быков и мулов.</a:t>
            </a:r>
          </a:p>
          <a:p>
            <a:pPr algn="just"/>
            <a:r>
              <a:rPr lang="ru-RU" sz="2400" dirty="0" smtClean="0"/>
              <a:t>С древних времен известны такие методы стимулирования, как </a:t>
            </a:r>
            <a:r>
              <a:rPr lang="ru-RU" sz="2400" b="1" dirty="0" smtClean="0"/>
              <a:t>поощрение и наказание. </a:t>
            </a:r>
            <a:r>
              <a:rPr lang="ru-RU" sz="2400" dirty="0" smtClean="0"/>
              <a:t>Их виды</a:t>
            </a:r>
            <a:r>
              <a:rPr lang="ru-RU" sz="2400" b="1" dirty="0" smtClean="0"/>
              <a:t> </a:t>
            </a:r>
            <a:r>
              <a:rPr lang="ru-RU" sz="2400" dirty="0" smtClean="0"/>
              <a:t>рассмотрены выше. Следует лишь помнить об ограничении использования метода наказания. Наказание должно быть за конкретный проступок, предусматривается одно наказание за один проступок. Наказание не должно наносить вред здоровью ребенка. Наказание – это не оскорбление. Наказан – прощен. Разумно сочетать наказание с поощрением.</a:t>
            </a:r>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81000"/>
            <a:ext cx="8229600" cy="5749925"/>
          </a:xfrm>
        </p:spPr>
        <p:txBody>
          <a:bodyPr/>
          <a:lstStyle/>
          <a:p>
            <a:pPr algn="just"/>
            <a:r>
              <a:rPr lang="ru-RU" sz="2400" dirty="0" smtClean="0"/>
              <a:t>Педагогика 20 века предложила еще один – </a:t>
            </a:r>
            <a:r>
              <a:rPr lang="ru-RU" sz="2400" b="1" dirty="0" smtClean="0"/>
              <a:t>соревнование.</a:t>
            </a:r>
            <a:r>
              <a:rPr lang="ru-RU" sz="2400" dirty="0" smtClean="0"/>
              <a:t> Это открытие отечественной науки 20 –</a:t>
            </a:r>
            <a:r>
              <a:rPr lang="ru-RU" sz="2400" dirty="0" err="1" smtClean="0"/>
              <a:t>х</a:t>
            </a:r>
            <a:r>
              <a:rPr lang="ru-RU" sz="2400" dirty="0" smtClean="0"/>
              <a:t> годов. В последние десятилетия выделился </a:t>
            </a:r>
            <a:r>
              <a:rPr lang="ru-RU" sz="2400" b="1" dirty="0" smtClean="0"/>
              <a:t>субъективно-прагматический.</a:t>
            </a:r>
            <a:r>
              <a:rPr lang="ru-RU" sz="2400" dirty="0" smtClean="0"/>
              <a:t> У нынешних поколений весьма прагматичное, потребительское отношение к жизни. Что мне дает воспитание? Выгодно ли мне быть воспитанным? </a:t>
            </a:r>
          </a:p>
          <a:p>
            <a:pPr algn="just"/>
            <a:endParaRPr lang="ru-RU" sz="2400" dirty="0" smtClean="0"/>
          </a:p>
          <a:p>
            <a:pPr algn="just"/>
            <a:r>
              <a:rPr lang="ru-RU" sz="2400" dirty="0" smtClean="0"/>
              <a:t>Учитывая эти тенденции, некоторые зарубежные системы смотрят на процесс воспитания как на коммерческие отношения партнеров, где главной побуждающей силой является личная выгода. Метод еще не оформился. Он базируется на создании условий. Например, контракт, тесты воспитанности, штрафы и т.п.</a:t>
            </a:r>
          </a:p>
          <a:p>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Основные средства и формы воспитания.</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1066800"/>
            <a:ext cx="8229600" cy="5064125"/>
          </a:xfrm>
        </p:spPr>
        <p:txBody>
          <a:bodyPr/>
          <a:lstStyle/>
          <a:p>
            <a:pPr algn="just">
              <a:buNone/>
            </a:pPr>
            <a:r>
              <a:rPr lang="ru-RU" sz="2400" dirty="0" smtClean="0"/>
              <a:t>	С философской точки зрения средство – это все то, что использует человек в процессе движения к цели.</a:t>
            </a:r>
          </a:p>
          <a:p>
            <a:pPr algn="just">
              <a:buNone/>
            </a:pPr>
            <a:r>
              <a:rPr lang="ru-RU" sz="2400" dirty="0" smtClean="0"/>
              <a:t>	Средства располагаются вне субъекта, заимствуются извне для реализации деятельности, получения ее наиболее предпочитаемого результата, для усиления и повышения качества деятельности и отдельных ее элементов.</a:t>
            </a:r>
          </a:p>
          <a:p>
            <a:pPr algn="just">
              <a:buNone/>
            </a:pPr>
            <a:r>
              <a:rPr lang="ru-RU" sz="2400" dirty="0" smtClean="0"/>
              <a:t>	Средства воспитания – </a:t>
            </a:r>
          </a:p>
          <a:p>
            <a:pPr marL="457200" indent="-457200" algn="just">
              <a:buClr>
                <a:schemeClr val="tx1"/>
              </a:buClr>
              <a:buSzPct val="100000"/>
              <a:buFont typeface="+mj-lt"/>
              <a:buAutoNum type="arabicPeriod"/>
            </a:pPr>
            <a:r>
              <a:rPr lang="ru-RU" sz="2400" dirty="0" smtClean="0"/>
              <a:t>виды деятельности, типичные для данного возраста; </a:t>
            </a:r>
          </a:p>
          <a:p>
            <a:pPr marL="457200" indent="-457200" algn="just">
              <a:buClr>
                <a:schemeClr val="tx1"/>
              </a:buClr>
              <a:buSzPct val="100000"/>
              <a:buFont typeface="+mj-lt"/>
              <a:buAutoNum type="arabicPeriod"/>
            </a:pPr>
            <a:r>
              <a:rPr lang="ru-RU" sz="2400" dirty="0" smtClean="0"/>
              <a:t>среда в педагогическом плане; </a:t>
            </a:r>
          </a:p>
          <a:p>
            <a:pPr marL="457200" indent="-457200" algn="just">
              <a:buClr>
                <a:schemeClr val="tx1"/>
              </a:buClr>
              <a:buSzPct val="100000"/>
              <a:buFont typeface="+mj-lt"/>
              <a:buAutoNum type="arabicPeriod"/>
            </a:pPr>
            <a:r>
              <a:rPr lang="ru-RU" sz="2400" dirty="0" smtClean="0"/>
              <a:t>предметы, приспособления для осуществления какой-либо деятельности</a:t>
            </a:r>
          </a:p>
          <a:p>
            <a:pPr>
              <a:buNone/>
            </a:pPr>
            <a:endParaRPr lang="ru-RU" sz="2400" dirty="0" smtClean="0"/>
          </a:p>
          <a:p>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Средства воспитания</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1066800"/>
            <a:ext cx="8229600" cy="5064125"/>
          </a:xfrm>
        </p:spPr>
        <p:txBody>
          <a:bodyPr/>
          <a:lstStyle/>
          <a:p>
            <a:pPr algn="just">
              <a:buNone/>
            </a:pPr>
            <a:r>
              <a:rPr lang="ru-RU" sz="2400" dirty="0" smtClean="0"/>
              <a:t>	Средства воспитания являются «инструментарием» материальной и духовной культуры, который используется для решения воспитательных задач:</a:t>
            </a:r>
          </a:p>
          <a:p>
            <a:pPr algn="just"/>
            <a:r>
              <a:rPr lang="ru-RU" sz="2400" dirty="0" smtClean="0"/>
              <a:t>знаковые символы;</a:t>
            </a:r>
          </a:p>
          <a:p>
            <a:pPr algn="just"/>
            <a:r>
              <a:rPr lang="ru-RU" sz="2400" dirty="0" smtClean="0"/>
              <a:t>материальные средства;</a:t>
            </a:r>
          </a:p>
          <a:p>
            <a:pPr algn="just"/>
            <a:r>
              <a:rPr lang="ru-RU" sz="2400" dirty="0" smtClean="0"/>
              <a:t>способы коммуникации;</a:t>
            </a:r>
          </a:p>
          <a:p>
            <a:pPr algn="just"/>
            <a:r>
              <a:rPr lang="ru-RU" sz="2400" dirty="0" smtClean="0"/>
              <a:t>мир жизнедеятельности воспитанника;</a:t>
            </a:r>
          </a:p>
          <a:p>
            <a:pPr algn="just"/>
            <a:r>
              <a:rPr lang="ru-RU" sz="2400" dirty="0" smtClean="0"/>
              <a:t>коллектив и социальная группа;</a:t>
            </a:r>
          </a:p>
          <a:p>
            <a:pPr algn="just"/>
            <a:r>
              <a:rPr lang="ru-RU" sz="2400" dirty="0" smtClean="0"/>
              <a:t>технические средства;</a:t>
            </a:r>
          </a:p>
          <a:p>
            <a:pPr algn="just"/>
            <a:r>
              <a:rPr lang="ru-RU" sz="2400" dirty="0" smtClean="0"/>
              <a:t>культурные ценности (книги, произведения искусства);</a:t>
            </a:r>
          </a:p>
          <a:p>
            <a:pPr algn="just"/>
            <a:r>
              <a:rPr lang="ru-RU" sz="2400" dirty="0" smtClean="0"/>
              <a:t>природа.</a:t>
            </a:r>
          </a:p>
          <a:p>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Воспитательные функции</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4" name="Содержимое 3"/>
          <p:cNvSpPr>
            <a:spLocks noGrp="1"/>
          </p:cNvSpPr>
          <p:nvPr>
            <p:ph idx="1"/>
          </p:nvPr>
        </p:nvSpPr>
        <p:spPr>
          <a:xfrm>
            <a:off x="457200" y="1066800"/>
            <a:ext cx="8229600" cy="5064125"/>
          </a:xfrm>
        </p:spPr>
        <p:txBody>
          <a:bodyPr/>
          <a:lstStyle/>
          <a:p>
            <a:pPr algn="just">
              <a:buNone/>
            </a:pPr>
            <a:r>
              <a:rPr lang="ru-RU" dirty="0" smtClean="0"/>
              <a:t>	</a:t>
            </a:r>
            <a:r>
              <a:rPr lang="ru-RU" sz="2400" dirty="0" smtClean="0"/>
              <a:t>- 	</a:t>
            </a:r>
            <a:r>
              <a:rPr lang="ru-RU" sz="2400" u="sng" dirty="0" smtClean="0"/>
              <a:t>функция наглядности (наглядная опора детям)</a:t>
            </a:r>
            <a:r>
              <a:rPr lang="ru-RU" sz="2400" dirty="0" smtClean="0"/>
              <a:t> Например, говоря о жизни и смерти, педагог на примере цветка демонстрирует хрупкость жизни.</a:t>
            </a:r>
          </a:p>
          <a:p>
            <a:pPr algn="just">
              <a:buNone/>
            </a:pPr>
            <a:endParaRPr lang="ru-RU" sz="2400" dirty="0" smtClean="0"/>
          </a:p>
          <a:p>
            <a:pPr algn="just">
              <a:buNone/>
            </a:pPr>
            <a:r>
              <a:rPr lang="ru-RU" sz="2400" dirty="0" smtClean="0"/>
              <a:t>	-	</a:t>
            </a:r>
            <a:r>
              <a:rPr lang="ru-RU" sz="2400" u="sng" dirty="0" smtClean="0"/>
              <a:t>функция инициирования, </a:t>
            </a:r>
            <a:r>
              <a:rPr lang="ru-RU" sz="2400" dirty="0" smtClean="0"/>
              <a:t>возбуждения духовной активности, мыслительной деятельности.</a:t>
            </a:r>
          </a:p>
          <a:p>
            <a:pPr algn="just">
              <a:buNone/>
            </a:pPr>
            <a:endParaRPr lang="ru-RU" sz="2400" dirty="0" smtClean="0"/>
          </a:p>
          <a:p>
            <a:pPr algn="just">
              <a:buNone/>
            </a:pPr>
            <a:r>
              <a:rPr lang="ru-RU" sz="2400" dirty="0" smtClean="0"/>
              <a:t>	- 	</a:t>
            </a:r>
            <a:r>
              <a:rPr lang="ru-RU" sz="2400" u="sng" dirty="0" smtClean="0"/>
              <a:t>функция инструментальная, </a:t>
            </a:r>
            <a:r>
              <a:rPr lang="ru-RU" sz="2400" dirty="0" smtClean="0"/>
              <a:t>обеспечивающая ребенку самостоятельное взаимодействие с предметами окружающей действительности. Например, формирование умения выходить из конфликта через наблюдение за фактами поведения других людей или животных.</a:t>
            </a:r>
          </a:p>
          <a:p>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Форма воспитательного процесса</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1143000"/>
            <a:ext cx="8229600" cy="4987925"/>
          </a:xfrm>
        </p:spPr>
        <p:txBody>
          <a:bodyPr/>
          <a:lstStyle/>
          <a:p>
            <a:pPr algn="just"/>
            <a:r>
              <a:rPr lang="ru-RU" sz="2400" b="1" dirty="0" smtClean="0"/>
              <a:t>Форма</a:t>
            </a:r>
            <a:r>
              <a:rPr lang="ru-RU" sz="2400" dirty="0" smtClean="0"/>
              <a:t> </a:t>
            </a:r>
            <a:r>
              <a:rPr lang="ru-RU" sz="2400" b="1" dirty="0" smtClean="0"/>
              <a:t>воспитательного процесса</a:t>
            </a:r>
            <a:r>
              <a:rPr lang="ru-RU" sz="2400" dirty="0" smtClean="0"/>
              <a:t> – это доступный внешнему восприятию образ взаимодействия детей с педагогом. </a:t>
            </a:r>
          </a:p>
          <a:p>
            <a:pPr algn="just">
              <a:buNone/>
            </a:pPr>
            <a:endParaRPr lang="ru-RU" sz="2400" dirty="0" smtClean="0"/>
          </a:p>
          <a:p>
            <a:pPr algn="just"/>
            <a:r>
              <a:rPr lang="ru-RU" sz="2400" dirty="0" smtClean="0"/>
              <a:t>Форма – это способ существования чего-либо, это суть содержания. История педагогики знает различные формы. Первый критерий для анализа форм – </a:t>
            </a:r>
            <a:r>
              <a:rPr lang="ru-RU" sz="2400" b="1" dirty="0" smtClean="0"/>
              <a:t>количественный. </a:t>
            </a:r>
          </a:p>
          <a:p>
            <a:pPr algn="just"/>
            <a:endParaRPr lang="ru-RU" sz="2400" b="1" dirty="0" smtClean="0"/>
          </a:p>
          <a:p>
            <a:pPr algn="just"/>
            <a:r>
              <a:rPr lang="ru-RU" sz="2400" dirty="0" smtClean="0"/>
              <a:t>Формы воспитательного дела могут быть: индивидуальные, групповые, </a:t>
            </a:r>
            <a:r>
              <a:rPr lang="ru-RU" sz="2400" dirty="0" err="1" smtClean="0"/>
              <a:t>микрогрупповые</a:t>
            </a:r>
            <a:r>
              <a:rPr lang="ru-RU" sz="2400" dirty="0" smtClean="0"/>
              <a:t>, массовые (верхний количественный предел не органичен).</a:t>
            </a:r>
            <a:endParaRPr lang="ru-RU"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Понятие форма</a:t>
            </a: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914400"/>
            <a:ext cx="8229600" cy="5216525"/>
          </a:xfrm>
        </p:spPr>
        <p:txBody>
          <a:bodyPr/>
          <a:lstStyle/>
          <a:p>
            <a:pPr algn="just"/>
            <a:r>
              <a:rPr lang="ru-RU" sz="2400" dirty="0" smtClean="0"/>
              <a:t>Понятие «форма» многогранно и употребляется в следующих значениях:</a:t>
            </a:r>
          </a:p>
          <a:p>
            <a:pPr algn="just">
              <a:buNone/>
            </a:pPr>
            <a:r>
              <a:rPr lang="ru-RU" sz="2400" dirty="0" smtClean="0"/>
              <a:t>	- форма организации определенного вида деятельности (урок, игра, беседа);</a:t>
            </a:r>
          </a:p>
          <a:p>
            <a:pPr algn="just">
              <a:buNone/>
            </a:pPr>
            <a:r>
              <a:rPr lang="ru-RU" sz="2400" dirty="0" smtClean="0"/>
              <a:t>	-форма взаимодействия педагогов и воспитанников (индивидуальная, групповая, коллективная, сетевая);</a:t>
            </a:r>
          </a:p>
          <a:p>
            <a:pPr algn="just">
              <a:buNone/>
            </a:pPr>
            <a:r>
              <a:rPr lang="ru-RU" sz="2400" dirty="0" smtClean="0"/>
              <a:t>	-форма управления воспитательным процессом (педагогический совет, общее собрание, совет дела);</a:t>
            </a:r>
          </a:p>
          <a:p>
            <a:pPr algn="just">
              <a:buNone/>
            </a:pPr>
            <a:r>
              <a:rPr lang="ru-RU" sz="2400" dirty="0" smtClean="0"/>
              <a:t>	-форма контроля (творческий отчет, рапорт, общественная экспертиза);</a:t>
            </a:r>
          </a:p>
          <a:p>
            <a:pPr algn="just">
              <a:buNone/>
            </a:pPr>
            <a:r>
              <a:rPr lang="ru-RU" sz="2400" dirty="0" smtClean="0"/>
              <a:t>	-комплексная форма воспитательной работы, объединяющая различные виды активности ее участников в рамках педагогического процесса (праздничный вечер, неделя талантов, турнир знатоков).</a:t>
            </a:r>
          </a:p>
          <a:p>
            <a:pPr algn="just"/>
            <a:endParaRPr lang="ru-RU"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Литература:</a:t>
            </a:r>
            <a:br>
              <a:rPr lang="ru-RU"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b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Содержимое 2"/>
          <p:cNvSpPr>
            <a:spLocks noGrp="1"/>
          </p:cNvSpPr>
          <p:nvPr>
            <p:ph idx="1"/>
          </p:nvPr>
        </p:nvSpPr>
        <p:spPr>
          <a:xfrm>
            <a:off x="457200" y="1219200"/>
            <a:ext cx="8229600" cy="4911725"/>
          </a:xfrm>
        </p:spPr>
        <p:txBody>
          <a:bodyPr/>
          <a:lstStyle/>
          <a:p>
            <a:pPr>
              <a:buNone/>
            </a:pPr>
            <a:endParaRPr lang="ru-RU" dirty="0" smtClean="0"/>
          </a:p>
          <a:p>
            <a:pPr marL="457200" indent="-457200" algn="just">
              <a:buClr>
                <a:schemeClr val="tx1"/>
              </a:buClr>
              <a:buSzPct val="100000"/>
              <a:buFont typeface="+mj-lt"/>
              <a:buAutoNum type="arabicPeriod"/>
            </a:pPr>
            <a:r>
              <a:rPr lang="ru-RU" sz="2400" dirty="0" smtClean="0"/>
              <a:t>М.И. Рожков, Л.В. </a:t>
            </a:r>
            <a:r>
              <a:rPr lang="ru-RU" sz="2400" dirty="0" err="1" smtClean="0"/>
              <a:t>Байбородова</a:t>
            </a:r>
            <a:r>
              <a:rPr lang="ru-RU" sz="2400" dirty="0" smtClean="0"/>
              <a:t> «Теория и методика воспитания», М., </a:t>
            </a:r>
            <a:r>
              <a:rPr lang="ru-RU" sz="2400" dirty="0" smtClean="0"/>
              <a:t>2014</a:t>
            </a:r>
            <a:r>
              <a:rPr lang="ru-RU" sz="2400" dirty="0" smtClean="0"/>
              <a:t>.</a:t>
            </a:r>
          </a:p>
          <a:p>
            <a:pPr marL="457200" indent="-457200" algn="just">
              <a:buClr>
                <a:schemeClr val="tx1"/>
              </a:buClr>
              <a:buSzPct val="100000"/>
              <a:buFont typeface="+mj-lt"/>
              <a:buAutoNum type="arabicPeriod"/>
            </a:pPr>
            <a:r>
              <a:rPr lang="ru-RU" sz="2400" dirty="0" smtClean="0"/>
              <a:t>Н.Н. </a:t>
            </a:r>
            <a:r>
              <a:rPr lang="ru-RU" sz="2400" dirty="0" err="1" smtClean="0"/>
              <a:t>Тулькибаева</a:t>
            </a:r>
            <a:r>
              <a:rPr lang="ru-RU" sz="2400" dirty="0" smtClean="0"/>
              <a:t>, З.М. Большакова, Г.Я. </a:t>
            </a:r>
            <a:r>
              <a:rPr lang="ru-RU" sz="2400" dirty="0" err="1" smtClean="0"/>
              <a:t>Гревцева</a:t>
            </a:r>
            <a:r>
              <a:rPr lang="ru-RU" sz="2400" dirty="0" smtClean="0"/>
              <a:t> «Педагогика», Челябинск, </a:t>
            </a:r>
            <a:r>
              <a:rPr lang="ru-RU" sz="2400" dirty="0" smtClean="0"/>
              <a:t>2017</a:t>
            </a:r>
            <a:r>
              <a:rPr lang="ru-RU" sz="2400" dirty="0" smtClean="0"/>
              <a:t>.</a:t>
            </a:r>
          </a:p>
          <a:p>
            <a:pPr marL="457200" indent="-457200" algn="just">
              <a:buClr>
                <a:schemeClr val="tx1"/>
              </a:buClr>
              <a:buSzPct val="100000"/>
              <a:buFont typeface="+mj-lt"/>
              <a:buAutoNum type="arabicPeriod"/>
            </a:pPr>
            <a:r>
              <a:rPr lang="ru-RU" sz="2400" dirty="0" smtClean="0"/>
              <a:t>Н.А. Колесникова, Н.М. </a:t>
            </a:r>
            <a:r>
              <a:rPr lang="ru-RU" sz="2400" dirty="0" err="1" smtClean="0"/>
              <a:t>Борытко</a:t>
            </a:r>
            <a:r>
              <a:rPr lang="ru-RU" sz="2400" dirty="0" smtClean="0"/>
              <a:t> и др. «Воспитательная деятельность педагога»: учебное пособие, М.,</a:t>
            </a:r>
            <a:r>
              <a:rPr lang="ru-RU" sz="2400" dirty="0" smtClean="0"/>
              <a:t>2017</a:t>
            </a:r>
            <a:r>
              <a:rPr lang="ru-RU" sz="2400" dirty="0" smtClean="0"/>
              <a:t>.</a:t>
            </a:r>
          </a:p>
          <a:p>
            <a:pPr marL="457200" indent="-457200" algn="just">
              <a:buClr>
                <a:schemeClr val="tx1"/>
              </a:buClr>
              <a:buSzPct val="100000"/>
              <a:buFont typeface="+mj-lt"/>
              <a:buAutoNum type="arabicPeriod"/>
            </a:pPr>
            <a:r>
              <a:rPr lang="ru-RU" sz="2400" dirty="0" smtClean="0"/>
              <a:t>Ю.К. </a:t>
            </a:r>
            <a:r>
              <a:rPr lang="ru-RU" sz="2400" dirty="0" err="1" smtClean="0"/>
              <a:t>Бабанский</a:t>
            </a:r>
            <a:r>
              <a:rPr lang="ru-RU" sz="2400" dirty="0" smtClean="0"/>
              <a:t> «Педагогика», М</a:t>
            </a:r>
            <a:r>
              <a:rPr lang="ru-RU" sz="2400" smtClean="0"/>
              <a:t>., </a:t>
            </a:r>
            <a:r>
              <a:rPr lang="ru-RU" sz="2400" smtClean="0"/>
              <a:t>200</a:t>
            </a:r>
            <a:r>
              <a:rPr lang="ru-RU" sz="2400" smtClean="0"/>
              <a:t>3</a:t>
            </a:r>
            <a:r>
              <a:rPr lang="ru-RU" sz="2400" dirty="0" smtClean="0"/>
              <a:t>, С.322-325</a:t>
            </a:r>
          </a:p>
          <a:p>
            <a:endParaRPr lang="ru-RU" dirty="0"/>
          </a:p>
        </p:txBody>
      </p:sp>
    </p:spTree>
  </p:cSld>
  <p:clrMapOvr>
    <a:masterClrMapping/>
  </p:clrMapOvr>
</p:sld>
</file>

<file path=ppt/theme/theme1.xml><?xml version="1.0" encoding="utf-8"?>
<a:theme xmlns:a="http://schemas.openxmlformats.org/drawingml/2006/main" name="Тема1">
  <a:themeElements>
    <a:clrScheme name="Край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Край">
      <a:majorFont>
        <a:latin typeface="Garamond"/>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Край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Край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Край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Край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Край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Край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Край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Край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Край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Тема1</Template>
  <TotalTime>701</TotalTime>
  <Words>920</Words>
  <Application>Microsoft Office PowerPoint</Application>
  <PresentationFormat>Экран (4:3)</PresentationFormat>
  <Paragraphs>150</Paragraphs>
  <Slides>29</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29</vt:i4>
      </vt:variant>
    </vt:vector>
  </HeadingPairs>
  <TitlesOfParts>
    <vt:vector size="35" baseType="lpstr">
      <vt:lpstr>Arial</vt:lpstr>
      <vt:lpstr>Calibri</vt:lpstr>
      <vt:lpstr>Garamond</vt:lpstr>
      <vt:lpstr>Times New Roman</vt:lpstr>
      <vt:lpstr>Wingdings</vt:lpstr>
      <vt:lpstr>Тема1</vt:lpstr>
      <vt:lpstr>Лекция №4 </vt:lpstr>
      <vt:lpstr>План: </vt:lpstr>
      <vt:lpstr>Понятие о методах.</vt:lpstr>
      <vt:lpstr>Причины, определяющие выбор методов воспитания</vt:lpstr>
      <vt:lpstr>Презентация PowerPoint</vt:lpstr>
      <vt:lpstr>Классификация методов</vt:lpstr>
      <vt:lpstr>Презентация PowerPoint</vt:lpstr>
      <vt:lpstr>Презентация PowerPoint</vt:lpstr>
      <vt:lpstr>Классификация В.А. Караковского</vt:lpstr>
      <vt:lpstr>Проблема классификация</vt:lpstr>
      <vt:lpstr>Классификация Пидкасистого</vt:lpstr>
      <vt:lpstr>Презентация PowerPoint</vt:lpstr>
      <vt:lpstr>Презентация PowerPoint</vt:lpstr>
      <vt:lpstr>Классификация И.С. Марьенко </vt:lpstr>
      <vt:lpstr>Классификация Щукиной</vt:lpstr>
      <vt:lpstr>Методы формирования сознания личности </vt:lpstr>
      <vt:lpstr>Презентация PowerPoint</vt:lpstr>
      <vt:lpstr>Презентация PowerPoint</vt:lpstr>
      <vt:lpstr>Методы организации деятельности и формирования опыта общественного поведения.</vt:lpstr>
      <vt:lpstr>Презентация PowerPoint</vt:lpstr>
      <vt:lpstr>Презентация PowerPoint</vt:lpstr>
      <vt:lpstr>Методы стимулирования.</vt:lpstr>
      <vt:lpstr>Презентация PowerPoint</vt:lpstr>
      <vt:lpstr>Основные средства и формы воспитания.</vt:lpstr>
      <vt:lpstr>Средства воспитания</vt:lpstr>
      <vt:lpstr>Воспитательные функции</vt:lpstr>
      <vt:lpstr>Форма воспитательного процесса</vt:lpstr>
      <vt:lpstr>Понятие форма</vt:lpstr>
      <vt:lpstr>Литература: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Пользователь Windows</cp:lastModifiedBy>
  <cp:revision>76</cp:revision>
  <dcterms:modified xsi:type="dcterms:W3CDTF">2020-04-15T04:56:01Z</dcterms:modified>
</cp:coreProperties>
</file>