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41"/>
  </p:notesMasterIdLst>
  <p:sldIdLst>
    <p:sldId id="279" r:id="rId2"/>
    <p:sldId id="280" r:id="rId3"/>
    <p:sldId id="281" r:id="rId4"/>
    <p:sldId id="282" r:id="rId5"/>
    <p:sldId id="340" r:id="rId6"/>
    <p:sldId id="342" r:id="rId7"/>
    <p:sldId id="341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59" r:id="rId25"/>
    <p:sldId id="295" r:id="rId26"/>
    <p:sldId id="361" r:id="rId27"/>
    <p:sldId id="360" r:id="rId28"/>
    <p:sldId id="362" r:id="rId29"/>
    <p:sldId id="305" r:id="rId30"/>
    <p:sldId id="285" r:id="rId31"/>
    <p:sldId id="287" r:id="rId32"/>
    <p:sldId id="329" r:id="rId33"/>
    <p:sldId id="330" r:id="rId34"/>
    <p:sldId id="331" r:id="rId35"/>
    <p:sldId id="332" r:id="rId36"/>
    <p:sldId id="333" r:id="rId37"/>
    <p:sldId id="334" r:id="rId38"/>
    <p:sldId id="288" r:id="rId39"/>
    <p:sldId id="32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">
          <p15:clr>
            <a:srgbClr val="A4A3A4"/>
          </p15:clr>
        </p15:guide>
        <p15:guide id="2" orient="horz" pos="1104">
          <p15:clr>
            <a:srgbClr val="A4A3A4"/>
          </p15:clr>
        </p15:guide>
        <p15:guide id="3" orient="horz" pos="624">
          <p15:clr>
            <a:srgbClr val="A4A3A4"/>
          </p15:clr>
        </p15:guide>
        <p15:guide id="4" pos="1968">
          <p15:clr>
            <a:srgbClr val="A4A3A4"/>
          </p15:clr>
        </p15:guide>
        <p15:guide id="5" pos="384">
          <p15:clr>
            <a:srgbClr val="A4A3A4"/>
          </p15:clr>
        </p15:guide>
        <p15:guide id="6" pos="960">
          <p15:clr>
            <a:srgbClr val="A4A3A4"/>
          </p15:clr>
        </p15:guide>
        <p15:guide id="7" pos="4704">
          <p15:clr>
            <a:srgbClr val="A4A3A4"/>
          </p15:clr>
        </p15:guide>
        <p15:guide id="8" pos="192">
          <p15:clr>
            <a:srgbClr val="A4A3A4"/>
          </p15:clr>
        </p15:guide>
        <p15:guide id="9" pos="39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Автор" initials="A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74343" autoAdjust="0"/>
  </p:normalViewPr>
  <p:slideViewPr>
    <p:cSldViewPr>
      <p:cViewPr varScale="1">
        <p:scale>
          <a:sx n="69" d="100"/>
          <a:sy n="69" d="100"/>
        </p:scale>
        <p:origin x="72" y="432"/>
      </p:cViewPr>
      <p:guideLst>
        <p:guide orient="horz" pos="384"/>
        <p:guide orient="horz" pos="1104"/>
        <p:guide orient="horz" pos="624"/>
        <p:guide pos="1968"/>
        <p:guide pos="384"/>
        <p:guide pos="960"/>
        <p:guide pos="4704"/>
        <p:guide pos="192"/>
        <p:guide pos="39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>
        <p:scale>
          <a:sx n="80" d="100"/>
          <a:sy n="80" d="100"/>
        </p:scale>
        <p:origin x="-3978" y="-6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1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1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ru-RU"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ru-RU" sz="1200"/>
            </a:lvl1pPr>
          </a:lstStyle>
          <a:p>
            <a:fld id="{DFA2E03A-AC74-4DCC-84AB-3B93BD24C0C7}" type="datetimeFigureOut">
              <a:rPr lang="ru-RU"/>
              <a:pPr/>
              <a:t>02.02.2018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ru-RU"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ru-RU" sz="1200"/>
            </a:lvl1pPr>
          </a:lstStyle>
          <a:p>
            <a:fld id="{6D495259-C478-458E-8F66-D0CFA83DA988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746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[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Примечания для инструктора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Обучающие должны быть знакомы с основными понятиями баз данных, такими как поля и первичные ключи.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Подробные сведения по настройке этого шаблона приведены в самом последнем слайде. См. также текст дополнительных уроков в области заметок некоторых слайдов.]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23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346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Освежите сведения об основных понятиях баз данных, таких как поля и первичные ключи.</a:t>
            </a:r>
            <a:endParaRPr lang="ru-RU" sz="1200" kern="1200" noProof="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627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869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454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361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718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0624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0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626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Почему нет пробелов? Они усложняют написание программного кода на языке Visual Basic</a:t>
            </a:r>
            <a:r>
              <a:rPr lang="ru-RU" sz="1200" kern="1200" baseline="300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®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для приложений и создание формул, называемых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выражениями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Обычно пробелы между словами просто убирают или заменяют символами подчеркивания. Кроме того, на этом этапе не нужно создавать поля внешних ключей и поля подстановки. Поле подстановки одного из типов будет добавлено позже в этом курсе</a:t>
            </a:r>
            <a:r>
              <a:rPr lang="ru-RU" sz="1200" kern="120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endParaRPr lang="ru-RU" sz="1200" kern="12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256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592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97892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5790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8630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8130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4529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283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775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418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Мы не будем углубляться в подробности о формах. Пока достаточно знать, что данные сохраняются при переводе фокуса на другую запись.</a:t>
            </a:r>
            <a:endParaRPr lang="ru-RU" sz="1200" kern="1200" noProof="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3756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5491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Дополнительные сведения об окне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Текущая запись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Если известен номер записи, которую нужно просмотреть, можно ввести этот номер, нажать клавишу ВВОД и перейти к этой записи. Например, если нужно просмотреть запись под номером 110, введите этот номер и нажмите клавишу ВВОД.</a:t>
            </a:r>
            <a:endParaRPr lang="ru-RU" sz="1200" kern="1200" noProof="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6364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 кратком справочнике, ссылка на который приведена в конце этого курса, перечислены дополнительные сведения о кнопках. </a:t>
            </a:r>
            <a:endParaRPr lang="ru-RU" sz="1200" kern="1200" noProof="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408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33209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0676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3254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Создать поле подстановки со списком значений легко, однако иногда необходимо изменить элементы списка. В кратком справочнике, ссылка на который приведена в конце этого курса, перечислены необходимые действия. </a:t>
            </a:r>
            <a:endParaRPr lang="ru-RU" sz="1200" kern="1200" noProof="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6617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[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Примечания для инструктора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Если на компьютере установлено приложение Access 2010, можно щелкнуть ссылку на слайде и перейти к интерактивным упражнениям. В процессе выполнения упражнений можно выполнять каждую из этих задач в Access 2010, воспользовавшись предоставляемыми инструкциями. Это важно. Если приложение Access 2010 отсутствует, вы не сможете получить доступ к инструкциям по выполнению упражнений.] </a:t>
            </a:r>
            <a:endParaRPr lang="ru-RU" sz="1200" kern="1200" noProof="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8209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6142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0215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6142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84774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6142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93242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6142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82445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48670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191000"/>
            <a:ext cx="5486400" cy="4876800"/>
          </a:xfrm>
        </p:spPr>
        <p:txBody>
          <a:bodyPr/>
          <a:lstStyle/>
          <a:p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Использование этого шаблона</a:t>
            </a:r>
            <a:endParaRPr lang="ru-RU" sz="1200" kern="1200" noProof="0" dirty="0" smtClean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Этот шаблон Microsoft PowerPoint</a:t>
            </a:r>
            <a:r>
              <a:rPr lang="ru-RU" sz="1200" kern="1200" baseline="300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®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содержит учебные материалы, которые помогут вам создавать таблицы а новой базе данных Microsoft Access</a:t>
            </a:r>
            <a:r>
              <a:rPr lang="ru-RU" sz="1200" kern="1200" baseline="300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®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2010. Содержание адаптировано из учебного курса Office.com с названием «Создание таблиц для новой базы данных».</a:t>
            </a:r>
          </a:p>
          <a:p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Макеты слайдов. 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Каждый слайд содержит пользовательский макет. Чтобы применить пользовательский макет к новому слайду, щелкните правой кнопкой мыши эскиз слайда, наведите мышь на список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Макет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и выберите макет из коллекции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Макет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Чтобы изменить макет, откройте основное представление и измените нужный макет слайда в этом представлении. Название макета можно увидеть, если навести указатель мыши на его эскиз. </a:t>
            </a:r>
          </a:p>
          <a:p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Анимация.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К презентации применяются пользовательские эффекты анимации. К ним относятся эффекты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Плавное приближение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(варианты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Вверх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или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Вниз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),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Угасание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и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Масштаб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Чтобы изменить эффекты анимации, выберите вкладку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Анимация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и воспользуйтесь коллекцией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Добавить анимацию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и параметрами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Время показа слайдов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Параметры эффектов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позволяют выбрать варианты эффектов; выберите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Область анимации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на вкладке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Анимация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чтобы работать с различными эффектами анимации. </a:t>
            </a:r>
          </a:p>
          <a:p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Переходы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Один из переходов,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Двери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используется для выделения разделов слайд-шоу. Он применяется к слайдам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Содержание курса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Урок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и первому слайду теста. </a:t>
            </a:r>
          </a:p>
          <a:p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Гиперссылки на интерактивный курс.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Шаблон содержит ссылки на версию этого учебного курса в Интернете. Ссылки ведут на практические упражнения к каждому уроку и на краткий справочник, опубликованный для этого курса.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Обратите внимание.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Для просмотра практических упражнений на компьютере должно быть установлено приложение Access 2010. Если приложение Access 2010 отсутствует, вы не сможете получить доступ к инструкциям по выполнению упражнений.</a:t>
            </a:r>
          </a:p>
          <a:p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Колонтитулы.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Шаблон содержит нижний колонтитул с названием курса. Чтобы добавить в нижний колонтитул дату или номера слайдов, выберите вкладку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Вставка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и пункт меню </a:t>
            </a:r>
            <a:r>
              <a:rPr lang="ru-RU" sz="1200" b="1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Колонтитулы</a:t>
            </a:r>
            <a:r>
              <a:rPr lang="ru-RU" sz="1200" kern="1200" noProof="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endParaRPr lang="ru-RU" sz="1200" kern="1200" noProof="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ru-RU" smtClean="0"/>
              <a:pPr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3721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3200400"/>
            <a:ext cx="5105400" cy="1470025"/>
          </a:xfrm>
        </p:spPr>
        <p:txBody>
          <a:bodyPr>
            <a:normAutofit/>
          </a:bodyPr>
          <a:lstStyle>
            <a:lvl1pPr algn="l" latinLnBrk="0">
              <a:defRPr lang="ru-RU" sz="3600">
                <a:latin typeface="Segoe Light"/>
              </a:defRPr>
            </a:lvl1pPr>
          </a:lstStyle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4648200"/>
            <a:ext cx="5105400" cy="1752600"/>
          </a:xfrm>
        </p:spPr>
        <p:txBody>
          <a:bodyPr>
            <a:normAutofit/>
          </a:bodyPr>
          <a:lstStyle>
            <a:lvl1pPr marL="0" indent="0" algn="l" latinLnBrk="0">
              <a:buNone/>
              <a:defRPr lang="ru-RU" sz="2400">
                <a:solidFill>
                  <a:schemeClr val="tx1">
                    <a:tint val="75000"/>
                  </a:schemeClr>
                </a:solidFill>
                <a:latin typeface="Segoe Light"/>
              </a:defRPr>
            </a:lvl1pPr>
            <a:lvl2pPr marL="457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F061-4DF1-47FC-8DC7-80CF347B2E2C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Создание таблиц для новой базы данных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5304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urse contents and goal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659"/>
            <a:ext cx="8229600" cy="914400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9" y="1341437"/>
            <a:ext cx="8229600" cy="4525963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defRPr lang="ru-RU" sz="2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714500" indent="-342900" latinLnBrk="0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 typeface="Arial" pitchFamily="34" charset="0"/>
              <a:buChar char="•"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057400" indent="-228600" latinLnBrk="0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 typeface="Arial" pitchFamily="34" charset="0"/>
              <a:buChar char="•"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276225" lvl="0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</a:pPr>
            <a:r>
              <a:rPr lang="ru-RU"/>
              <a:t>Click to edit Master text styles</a:t>
            </a:r>
          </a:p>
          <a:p>
            <a:pPr marL="676275" lvl="1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  <a:buChar char="•"/>
            </a:pPr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15F9-5777-49E7-B0D3-FB76D0050074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69087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icture and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659"/>
            <a:ext cx="8229600" cy="914400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3004-2A36-43E1-BE67-8B29660B684D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041400" y="1752600"/>
            <a:ext cx="1371600" cy="13716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latinLnBrk="0">
              <a:buFontTx/>
              <a:buNone/>
              <a:defRPr lang="ru-RU"/>
            </a:lvl1pPr>
          </a:lstStyle>
          <a:p>
            <a:endParaRPr lang="ru-RU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048000" y="1649506"/>
            <a:ext cx="5562600" cy="4343400"/>
          </a:xfrm>
        </p:spPr>
        <p:txBody>
          <a:bodyPr>
            <a:normAutofit/>
          </a:bodyPr>
          <a:lstStyle>
            <a:lvl1pPr marL="0" indent="0" latinLnBrk="0">
              <a:spcBef>
                <a:spcPts val="500"/>
              </a:spcBef>
              <a:spcAft>
                <a:spcPts val="2000"/>
              </a:spcAft>
              <a:buNone/>
              <a:defRPr lang="ru-RU" sz="24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indent="0" latinLnBrk="0">
              <a:spcBef>
                <a:spcPts val="500"/>
              </a:spcBef>
              <a:spcAft>
                <a:spcPts val="2000"/>
              </a:spcAft>
              <a:buNone/>
              <a:defRPr lang="ru-RU"/>
            </a:lvl2pPr>
            <a:lvl3pPr indent="0" latinLnBrk="0">
              <a:spcBef>
                <a:spcPts val="500"/>
              </a:spcBef>
              <a:spcAft>
                <a:spcPts val="2000"/>
              </a:spcAft>
              <a:buNone/>
              <a:defRPr lang="ru-RU"/>
            </a:lvl3pPr>
            <a:lvl4pPr indent="0" latinLnBrk="0">
              <a:spcBef>
                <a:spcPts val="500"/>
              </a:spcBef>
              <a:spcAft>
                <a:spcPts val="2000"/>
              </a:spcAft>
              <a:buNone/>
              <a:defRPr lang="ru-RU"/>
            </a:lvl4pPr>
            <a:lvl5pPr indent="0" latinLnBrk="0">
              <a:spcBef>
                <a:spcPts val="500"/>
              </a:spcBef>
              <a:spcAft>
                <a:spcPts val="2000"/>
              </a:spcAft>
              <a:buNone/>
              <a:defRPr lang="ru-RU"/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268592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6E9A-0E1E-4E63-B856-95CF74C1073B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33800" y="4191000"/>
            <a:ext cx="4873752" cy="1673352"/>
          </a:xfrm>
        </p:spPr>
        <p:txBody>
          <a:bodyPr/>
          <a:lstStyle>
            <a:lvl1pPr marL="0" indent="0" latinLnBrk="0">
              <a:buNone/>
              <a:defRPr lang="ru-RU" sz="40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defRPr>
            </a:lvl1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28600" y="3200400"/>
            <a:ext cx="3429000" cy="585216"/>
          </a:xfrm>
        </p:spPr>
        <p:txBody>
          <a:bodyPr/>
          <a:lstStyle>
            <a:lvl1pPr marL="0" indent="0" latinLnBrk="0">
              <a:buNone/>
              <a:defRPr lang="ru-RU">
                <a:solidFill>
                  <a:schemeClr val="bg1">
                    <a:lumMod val="50000"/>
                  </a:schemeClr>
                </a:solidFill>
                <a:latin typeface="Segoe UI Semibold" pitchFamily="34" charset="0"/>
              </a:defRPr>
            </a:lvl1pPr>
            <a:lvl2pPr marL="457200" indent="0" latinLnBrk="0">
              <a:buNone/>
              <a:defRPr lang="ru-RU"/>
            </a:lvl2pPr>
            <a:lvl3pPr marL="914400" indent="0" latinLnBrk="0">
              <a:buNone/>
              <a:defRPr lang="ru-RU"/>
            </a:lvl3pPr>
            <a:lvl4pPr marL="1371600" indent="0" latinLnBrk="0">
              <a:buNone/>
              <a:defRPr lang="ru-RU"/>
            </a:lvl4pPr>
            <a:lvl5pPr marL="1828800" indent="0" latinLnBrk="0">
              <a:buNone/>
              <a:defRPr lang="ru-RU"/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69762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and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609600"/>
          </a:xfrm>
        </p:spPr>
        <p:txBody>
          <a:bodyPr>
            <a:normAutofit/>
          </a:bodyPr>
          <a:lstStyle>
            <a:lvl1pPr latinLnBrk="0">
              <a:defRPr lang="ru-RU" sz="3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990600"/>
            <a:ext cx="5943600" cy="4462272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0976-178E-47D8-B97B-31ADF21D5E72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0" y="5638800"/>
            <a:ext cx="5943600" cy="5334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ru-RU" sz="14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latinLnBrk="0">
              <a:buNone/>
              <a:defRPr lang="ru-RU" sz="1800"/>
            </a:lvl2pPr>
            <a:lvl3pPr marL="914400" indent="0" latinLnBrk="0">
              <a:buNone/>
              <a:defRPr lang="ru-RU" sz="1800"/>
            </a:lvl3pPr>
            <a:lvl4pPr marL="1371600" indent="0" latinLnBrk="0">
              <a:buNone/>
              <a:defRPr lang="ru-RU" sz="1800"/>
            </a:lvl4pPr>
            <a:lvl5pPr marL="1828800" indent="0" latinLnBrk="0">
              <a:buNone/>
              <a:defRPr lang="ru-RU" sz="1800"/>
            </a:lvl5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0815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609600"/>
          </a:xfrm>
        </p:spPr>
        <p:txBody>
          <a:bodyPr>
            <a:normAutofit/>
          </a:bodyPr>
          <a:lstStyle>
            <a:lvl1pPr latinLnBrk="0">
              <a:defRPr lang="ru-RU" sz="3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5705856" cy="4279392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0E39-6862-48F7-9DDD-BD847D8FA66C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800" y="5638800"/>
            <a:ext cx="5715000" cy="533400"/>
          </a:xfrm>
        </p:spPr>
        <p:txBody>
          <a:bodyPr>
            <a:noAutofit/>
          </a:bodyPr>
          <a:lstStyle>
            <a:lvl1pPr marL="0" indent="0" latinLnBrk="0">
              <a:buNone/>
              <a:defRPr lang="ru-RU" sz="18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latinLnBrk="0">
              <a:buNone/>
              <a:defRPr lang="ru-RU" sz="1800"/>
            </a:lvl2pPr>
            <a:lvl3pPr marL="914400" indent="0" latinLnBrk="0">
              <a:buNone/>
              <a:defRPr lang="ru-RU" sz="1800"/>
            </a:lvl3pPr>
            <a:lvl4pPr marL="1371600" indent="0" latinLnBrk="0">
              <a:buNone/>
              <a:defRPr lang="ru-RU" sz="1800"/>
            </a:lvl4pPr>
            <a:lvl5pPr marL="1828800" indent="0" latinLnBrk="0">
              <a:buNone/>
              <a:defRPr lang="ru-RU" sz="1800"/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5181600"/>
          </a:xfrm>
        </p:spPr>
        <p:txBody>
          <a:bodyPr>
            <a:normAutofit/>
          </a:bodyPr>
          <a:lstStyle>
            <a:lvl1pPr marL="0" indent="0" latinLnBrk="0">
              <a:buClr>
                <a:schemeClr val="accent6"/>
              </a:buClr>
              <a:buFont typeface="Arial" pitchFamily="34" charset="0"/>
              <a:buNone/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18648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, li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609600"/>
          </a:xfrm>
        </p:spPr>
        <p:txBody>
          <a:bodyPr>
            <a:normAutofit/>
          </a:bodyPr>
          <a:lstStyle>
            <a:lvl1pPr latinLnBrk="0">
              <a:defRPr lang="ru-RU" sz="3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5705856" cy="4279392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6E91-61FE-425E-A913-3449ECCD978B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800" y="5638800"/>
            <a:ext cx="5715000" cy="533400"/>
          </a:xfrm>
        </p:spPr>
        <p:txBody>
          <a:bodyPr>
            <a:noAutofit/>
          </a:bodyPr>
          <a:lstStyle>
            <a:lvl1pPr marL="0" indent="0" latinLnBrk="0">
              <a:buNone/>
              <a:defRPr lang="ru-RU" sz="18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latinLnBrk="0">
              <a:buNone/>
              <a:defRPr lang="ru-RU" sz="1800"/>
            </a:lvl2pPr>
            <a:lvl3pPr marL="914400" indent="0" latinLnBrk="0">
              <a:buNone/>
              <a:defRPr lang="ru-RU" sz="1800"/>
            </a:lvl3pPr>
            <a:lvl4pPr marL="1371600" indent="0" latinLnBrk="0">
              <a:buNone/>
              <a:defRPr lang="ru-RU" sz="1800"/>
            </a:lvl4pPr>
            <a:lvl5pPr marL="1828800" indent="0" latinLnBrk="0">
              <a:buNone/>
              <a:defRPr lang="ru-RU" sz="1800"/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1447800"/>
          </a:xfrm>
        </p:spPr>
        <p:txBody>
          <a:bodyPr>
            <a:normAutofit/>
          </a:bodyPr>
          <a:lstStyle>
            <a:lvl1pPr marL="0" indent="0" latinLnBrk="0">
              <a:buClr>
                <a:schemeClr val="accent6"/>
              </a:buClr>
              <a:buFont typeface="Arial" pitchFamily="34" charset="0"/>
              <a:buNone/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248400" y="2647334"/>
            <a:ext cx="2667000" cy="3524865"/>
          </a:xfrm>
        </p:spPr>
        <p:txBody>
          <a:bodyPr>
            <a:normAutofit/>
          </a:bodyPr>
          <a:lstStyle>
            <a:lvl1pPr marL="0" indent="0" latinLnBrk="0">
              <a:buClr>
                <a:schemeClr val="accent6"/>
              </a:buClr>
              <a:buFont typeface="Arial" pitchFamily="34" charset="0"/>
              <a:buNone/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33502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, callout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609600"/>
          </a:xfrm>
        </p:spPr>
        <p:txBody>
          <a:bodyPr>
            <a:normAutofit/>
          </a:bodyPr>
          <a:lstStyle>
            <a:lvl1pPr latinLnBrk="0">
              <a:defRPr lang="ru-RU" sz="3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5705856" cy="4279392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2950-474E-45F8-974D-87225265EFA4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800" y="5638800"/>
            <a:ext cx="5715000" cy="533400"/>
          </a:xfrm>
        </p:spPr>
        <p:txBody>
          <a:bodyPr>
            <a:noAutofit/>
          </a:bodyPr>
          <a:lstStyle>
            <a:lvl1pPr marL="0" indent="0" latinLnBrk="0">
              <a:buNone/>
              <a:defRPr lang="ru-RU" sz="18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latinLnBrk="0">
              <a:buNone/>
              <a:defRPr lang="ru-RU" sz="1800"/>
            </a:lvl2pPr>
            <a:lvl3pPr marL="914400" indent="0" latinLnBrk="0">
              <a:buNone/>
              <a:defRPr lang="ru-RU" sz="1800"/>
            </a:lvl3pPr>
            <a:lvl4pPr marL="1371600" indent="0" latinLnBrk="0">
              <a:buNone/>
              <a:defRPr lang="ru-RU" sz="1800"/>
            </a:lvl4pPr>
            <a:lvl5pPr marL="1828800" indent="0" latinLnBrk="0">
              <a:buNone/>
              <a:defRPr lang="ru-RU" sz="1800"/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914400"/>
          </a:xfrm>
        </p:spPr>
        <p:txBody>
          <a:bodyPr>
            <a:normAutofit/>
          </a:bodyPr>
          <a:lstStyle>
            <a:lvl1pPr marL="0" indent="0" latinLnBrk="0">
              <a:buClr>
                <a:schemeClr val="accent6"/>
              </a:buClr>
              <a:buFont typeface="Arial" pitchFamily="34" charset="0"/>
              <a:buNone/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248400" y="2057400"/>
            <a:ext cx="2667000" cy="4114800"/>
          </a:xfrm>
        </p:spPr>
        <p:txBody>
          <a:bodyPr>
            <a:normAutofit/>
          </a:bodyPr>
          <a:lstStyle>
            <a:lvl1pPr marL="228600" indent="0" latinLnBrk="0">
              <a:spcAft>
                <a:spcPts val="300"/>
              </a:spcAft>
              <a:buClr>
                <a:schemeClr val="accent6"/>
              </a:buClr>
              <a:buFont typeface="Arial" pitchFamily="34" charset="0"/>
              <a:buNone/>
              <a:defRPr lang="ru-RU" sz="16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latinLnBrk="0">
              <a:buClr>
                <a:schemeClr val="accent6"/>
              </a:buClr>
              <a:buFont typeface="Arial" pitchFamily="34" charset="0"/>
              <a:buNone/>
              <a:defRPr lang="ru-RU" sz="1600"/>
            </a:lvl2pPr>
            <a:lvl3pPr marL="914400" indent="0" latinLnBrk="0">
              <a:buClr>
                <a:schemeClr val="accent6"/>
              </a:buClr>
              <a:buFont typeface="Arial" pitchFamily="34" charset="0"/>
              <a:buNone/>
              <a:defRPr lang="ru-RU" sz="1600"/>
            </a:lvl3pPr>
            <a:lvl4pPr marL="1371600" indent="0" latinLnBrk="0">
              <a:buClr>
                <a:schemeClr val="accent6"/>
              </a:buClr>
              <a:buFont typeface="Arial" pitchFamily="34" charset="0"/>
              <a:buNone/>
              <a:defRPr lang="ru-RU" sz="1600"/>
            </a:lvl4pPr>
            <a:lvl5pPr marL="1828800" indent="0" latinLnBrk="0">
              <a:buClr>
                <a:schemeClr val="accent6"/>
              </a:buClr>
              <a:buFont typeface="Arial" pitchFamily="34" charset="0"/>
              <a:buNone/>
              <a:defRPr lang="ru-RU" sz="1600"/>
            </a:lvl5pPr>
          </a:lstStyle>
          <a:p>
            <a:pPr lvl="0"/>
            <a:r>
              <a:rPr lang="ru-R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61476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609600"/>
          </a:xfrm>
        </p:spPr>
        <p:txBody>
          <a:bodyPr>
            <a:normAutofit/>
          </a:bodyPr>
          <a:lstStyle>
            <a:lvl1pPr latinLnBrk="0">
              <a:defRPr lang="ru-RU" sz="3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D51D-8C0A-474E-B865-A66C31996BD3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33400" y="990600"/>
            <a:ext cx="8153400" cy="5029200"/>
          </a:xfrm>
        </p:spPr>
        <p:txBody>
          <a:bodyPr>
            <a:normAutofit/>
          </a:bodyPr>
          <a:lstStyle>
            <a:lvl1pPr marL="342900" indent="-342900" latinLnBrk="0">
              <a:buClr>
                <a:schemeClr val="accent6"/>
              </a:buClr>
              <a:buFont typeface="Arial" pitchFamily="34" charset="0"/>
              <a:buChar char="•"/>
              <a:defRPr lang="ru-RU" sz="24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42950" indent="-285750" latinLnBrk="0">
              <a:buClr>
                <a:schemeClr val="accent6"/>
              </a:buClr>
              <a:buFont typeface="Arial" pitchFamily="34" charset="0"/>
              <a:buChar char="•"/>
              <a:defRPr lang="ru-RU" sz="20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143000" indent="-228600" latinLnBrk="0">
              <a:spcBef>
                <a:spcPts val="600"/>
              </a:spcBef>
              <a:buClr>
                <a:schemeClr val="accent6"/>
              </a:buClr>
              <a:buFont typeface="Arial" pitchFamily="34" charset="0"/>
              <a:buChar char="•"/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 sz="18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Ffff</a:t>
            </a:r>
          </a:p>
          <a:p>
            <a:pPr lvl="2"/>
            <a:r>
              <a:rPr lang="ru-RU"/>
              <a:t>ffff</a:t>
            </a:r>
          </a:p>
        </p:txBody>
      </p:sp>
    </p:spTree>
    <p:extLst>
      <p:ext uri="{BB962C8B-B14F-4D97-AF65-F5344CB8AC3E}">
        <p14:creationId xmlns:p14="http://schemas.microsoft.com/office/powerpoint/2010/main" val="120223015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ggestions for practic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659"/>
            <a:ext cx="8229600" cy="914400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3880803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 latinLnBrk="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 typeface="+mj-lt"/>
              <a:buAutoNum type="arabicPeriod"/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857250" indent="-457200" latinLnBrk="0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 typeface="+mj-lt"/>
              <a:buAutoNum type="arabicPeriod"/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7300" indent="-342900" latinLnBrk="0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 typeface="+mj-lt"/>
              <a:buAutoNum type="arabicPeriod"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714500" indent="-342900" latinLnBrk="0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 typeface="+mj-lt"/>
              <a:buAutoNum type="arabicPeriod"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171700" indent="-342900" latinLnBrk="0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 typeface="+mj-lt"/>
              <a:buAutoNum type="arabicPeriod"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276225" lvl="0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</a:pPr>
            <a:r>
              <a:rPr lang="ru-RU"/>
              <a:t>Click to edit Master text styles</a:t>
            </a:r>
          </a:p>
          <a:p>
            <a:pPr marL="676275" lvl="1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</a:pPr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F4A3-1150-4E49-9C10-C614125652B7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ru-RU" dirty="0" smtClean="0"/>
              <a:t>Создание таблиц для новой базы данных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5410200"/>
            <a:ext cx="8153400" cy="762000"/>
          </a:xfrm>
        </p:spPr>
        <p:txBody>
          <a:bodyPr/>
          <a:lstStyle>
            <a:lvl1pPr marL="0" indent="0" latinLnBrk="0">
              <a:buNone/>
              <a:defRPr lang="ru-RU" sz="24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228287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 question, optional answer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659"/>
            <a:ext cx="8229600" cy="914400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756603"/>
          </a:xfrm>
        </p:spPr>
        <p:txBody>
          <a:bodyPr vert="horz" lIns="91440" tIns="45720" rIns="91440" bIns="45720" rtlCol="0">
            <a:normAutofit/>
          </a:bodyPr>
          <a:lstStyle>
            <a:lvl1pPr marL="0" indent="0" latinLnBrk="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Tx/>
              <a:buNone/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400050" indent="0" latinLnBrk="0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latinLnBrk="0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latinLnBrk="0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latinLnBrk="0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276225" lvl="0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</a:pPr>
            <a:r>
              <a:rPr lang="ru-R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462A-51D2-4AD0-B224-727568FBE4AD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18160" y="2514600"/>
            <a:ext cx="8229600" cy="35814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 latinLnBrk="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 typeface="+mj-lt"/>
              <a:buAutoNum type="arabicPeriod"/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00050" indent="0" latinLnBrk="0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latinLnBrk="0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latinLnBrk="0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latinLnBrk="0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276225" lvl="0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</a:pPr>
            <a:r>
              <a:rPr lang="ru-R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68762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 answer, explana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659"/>
            <a:ext cx="8229600" cy="914400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756603"/>
          </a:xfrm>
        </p:spPr>
        <p:txBody>
          <a:bodyPr vert="horz" lIns="91440" tIns="45720" rIns="91440" bIns="45720" rtlCol="0">
            <a:normAutofit/>
          </a:bodyPr>
          <a:lstStyle>
            <a:lvl1pPr marL="0" indent="0" latinLnBrk="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Tx/>
              <a:buNone/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400050" indent="0" latinLnBrk="0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latinLnBrk="0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latinLnBrk="0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latinLnBrk="0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276225" lvl="0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</a:pPr>
            <a:r>
              <a:rPr lang="ru-R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7C72-4B28-424C-9A0A-97D9C6652AC2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08000" y="2514600"/>
            <a:ext cx="8229600" cy="3581400"/>
          </a:xfrm>
        </p:spPr>
        <p:txBody>
          <a:bodyPr vert="horz" lIns="91440" tIns="45720" rIns="91440" bIns="45720" rtlCol="0">
            <a:normAutofit/>
          </a:bodyPr>
          <a:lstStyle>
            <a:lvl1pPr marL="0" indent="0" latinLnBrk="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 typeface="+mj-lt"/>
              <a:buNone/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00050" indent="0" latinLnBrk="0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latinLnBrk="0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latinLnBrk="0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latinLnBrk="0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276225" lvl="0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</a:pPr>
            <a:r>
              <a:rPr lang="ru-R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86387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C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659"/>
            <a:ext cx="8229600" cy="914400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756603"/>
          </a:xfrm>
        </p:spPr>
        <p:txBody>
          <a:bodyPr vert="horz" lIns="91440" tIns="45720" rIns="91440" bIns="45720" rtlCol="0">
            <a:normAutofit/>
          </a:bodyPr>
          <a:lstStyle>
            <a:lvl1pPr marL="0" indent="0" latinLnBrk="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Tx/>
              <a:buNone/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00050" indent="0" latinLnBrk="0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latinLnBrk="0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latinLnBrk="0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latinLnBrk="0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276225" lvl="0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</a:pPr>
            <a:r>
              <a:rPr lang="ru-R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1378-AEB2-4BF4-A06A-87D4D368812B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65982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ru-RU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ru-RU" sz="2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ru-RU" sz="2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58EE-7148-488A-A933-7D611BC92C88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74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 latinLnBrk="0">
              <a:defRPr lang="ru-RU" sz="2000" b="1">
                <a:solidFill>
                  <a:schemeClr val="tx1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latinLnBrk="0">
              <a:defRPr lang="ru-RU" sz="3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 sz="2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latinLnBrk="0">
              <a:defRPr lang="ru-RU" sz="2000"/>
            </a:lvl6pPr>
            <a:lvl7pPr latinLnBrk="0">
              <a:defRPr lang="ru-RU" sz="2000"/>
            </a:lvl7pPr>
            <a:lvl8pPr latinLnBrk="0">
              <a:defRPr lang="ru-RU" sz="2000"/>
            </a:lvl8pPr>
            <a:lvl9pPr latinLnBrk="0">
              <a:defRPr lang="ru-RU" sz="20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latinLnBrk="0">
              <a:buNone/>
              <a:defRPr lang="ru-RU"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6CAB-EBF8-4943-98A6-6432ED8874B2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3675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latinLnBrk="0">
              <a:defRPr lang="ru-RU" sz="2000" b="1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ru-RU" sz="3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latinLnBrk="0">
              <a:buNone/>
              <a:defRPr lang="ru-RU" sz="2800"/>
            </a:lvl2pPr>
            <a:lvl3pPr marL="914400" indent="0" latinLnBrk="0">
              <a:buNone/>
              <a:defRPr lang="ru-RU" sz="2400"/>
            </a:lvl3pPr>
            <a:lvl4pPr marL="1371600" indent="0" latinLnBrk="0">
              <a:buNone/>
              <a:defRPr lang="ru-RU" sz="2000"/>
            </a:lvl4pPr>
            <a:lvl5pPr marL="1828800" indent="0" latinLnBrk="0">
              <a:buNone/>
              <a:defRPr lang="ru-RU" sz="2000"/>
            </a:lvl5pPr>
            <a:lvl6pPr marL="2286000" indent="0" latinLnBrk="0">
              <a:buNone/>
              <a:defRPr lang="ru-RU" sz="2000"/>
            </a:lvl6pPr>
            <a:lvl7pPr marL="2743200" indent="0" latinLnBrk="0">
              <a:buNone/>
              <a:defRPr lang="ru-RU" sz="2000"/>
            </a:lvl7pPr>
            <a:lvl8pPr marL="3200400" indent="0" latinLnBrk="0">
              <a:buNone/>
              <a:defRPr lang="ru-RU" sz="2000"/>
            </a:lvl8pPr>
            <a:lvl9pPr marL="3657600" indent="0" latinLnBrk="0">
              <a:buNone/>
              <a:defRPr lang="ru-RU" sz="2000"/>
            </a:lvl9pPr>
          </a:lstStyle>
          <a:p>
            <a:r>
              <a:rPr lang="ru-RU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ru-RU"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2B988-3BA2-4AFF-9D01-5FB942B85F24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8338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153"/>
            <a:ext cx="8229600" cy="1143000"/>
          </a:xfrm>
        </p:spPr>
        <p:txBody>
          <a:bodyPr/>
          <a:lstStyle>
            <a:lvl1pPr latinLnBrk="0">
              <a:defRPr lang="ru-RU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latinLnBrk="0">
              <a:defRPr lang="ru-RU"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latinLnBrk="0">
              <a:defRPr lang="ru-RU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A4F23-DDE3-41B5-AEF8-4CC37ACEFF84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4600" y="6356350"/>
            <a:ext cx="4038600" cy="365125"/>
          </a:xfrm>
        </p:spPr>
        <p:txBody>
          <a:bodyPr/>
          <a:lstStyle/>
          <a:p>
            <a:r>
              <a:rPr lang="ru-RU"/>
              <a:t>Create tables for a new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70542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ru-RU" sz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fld id="{7E920B0E-033E-4640-BB19-E8379C583040}" type="datetime1">
              <a:rPr lang="ru-RU"/>
              <a:pPr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ru-RU" sz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ru-RU" dirty="0" smtClean="0"/>
              <a:t>Создание таблиц для новой базы данных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ru-RU" sz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fld id="{D736C25D-E660-4766-A9D8-2DB735710ABD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65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0" r:id="rId3"/>
    <p:sldLayoutId id="2147483651" r:id="rId4"/>
    <p:sldLayoutId id="2147483658" r:id="rId5"/>
    <p:sldLayoutId id="2147483661" r:id="rId6"/>
    <p:sldLayoutId id="2147483668" r:id="rId7"/>
    <p:sldLayoutId id="2147483662" r:id="rId8"/>
    <p:sldLayoutId id="2147483667" r:id="rId9"/>
    <p:sldLayoutId id="2147483659" r:id="rId10"/>
    <p:sldLayoutId id="2147483664" r:id="rId11"/>
    <p:sldLayoutId id="2147483665" r:id="rId12"/>
    <p:sldLayoutId id="2147483666" r:id="rId13"/>
    <p:sldLayoutId id="2147483652" r:id="rId14"/>
    <p:sldLayoutId id="2147483656" r:id="rId15"/>
    <p:sldLayoutId id="2147483657" r:id="rId16"/>
    <p:sldLayoutId id="2147483650" r:id="rId17"/>
  </p:sldLayoutIdLst>
  <p:transition spd="slow">
    <p:wipe dir="d"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lang="ru-RU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gif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8.emf"/><Relationship Id="rId4" Type="http://schemas.openxmlformats.org/officeDocument/2006/relationships/image" Target="../media/image12.gif"/><Relationship Id="rId9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10.e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.e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8.emf"/><Relationship Id="rId4" Type="http://schemas.openxmlformats.org/officeDocument/2006/relationships/image" Target="../media/image15.gif"/><Relationship Id="rId9" Type="http://schemas.openxmlformats.org/officeDocument/2006/relationships/oleObject" Target="../embeddings/oleObject20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5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8.emf"/><Relationship Id="rId4" Type="http://schemas.openxmlformats.org/officeDocument/2006/relationships/image" Target="../media/image17.gif"/><Relationship Id="rId9" Type="http://schemas.openxmlformats.org/officeDocument/2006/relationships/oleObject" Target="../embeddings/oleObject26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17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icrosoft.com/ru-ru/access-help/practice-RZ101772997.aspx?section=9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icrosoft.com/ru-ru/access-help/quick-reference-card-RZ101772997.aspx?section=12&amp;mode=print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3352800"/>
            <a:ext cx="7315200" cy="990600"/>
          </a:xfrm>
        </p:spPr>
        <p:txBody>
          <a:bodyPr>
            <a:normAutofit fontScale="90000"/>
          </a:bodyPr>
          <a:lstStyle/>
          <a:p>
            <a:r>
              <a:rPr lang="ru-RU"/>
              <a:t>Обучение Microsoft</a:t>
            </a:r>
            <a:r>
              <a:rPr lang="ru-RU" sz="2800" baseline="70000">
                <a:cs typeface="Tahoma" pitchFamily="34" charset="0"/>
              </a:rPr>
              <a:t>®</a:t>
            </a:r>
            <a:r>
              <a:rPr lang="ru-RU"/>
              <a:t> Access</a:t>
            </a:r>
            <a:r>
              <a:rPr lang="ru-RU" sz="2800" baseline="70000">
                <a:cs typeface="Tahoma" pitchFamily="34" charset="0"/>
              </a:rPr>
              <a:t>®</a:t>
            </a:r>
            <a:r>
              <a:rPr lang="ru-RU"/>
              <a:t> </a:t>
            </a:r>
            <a:r>
              <a:rPr lang="ru-RU">
                <a:cs typeface="Tahoma" pitchFamily="34" charset="0"/>
              </a:rPr>
              <a:t>2010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495800"/>
            <a:ext cx="6781800" cy="685800"/>
          </a:xfrm>
        </p:spPr>
        <p:txBody>
          <a:bodyPr>
            <a:normAutofit fontScale="85000" lnSpcReduction="10000"/>
          </a:bodyPr>
          <a:lstStyle/>
          <a:p>
            <a:r>
              <a:rPr lang="ru-RU" sz="3200" b="1">
                <a:solidFill>
                  <a:schemeClr val="tx1">
                    <a:lumMod val="65000"/>
                    <a:lumOff val="35000"/>
                  </a:schemeClr>
                </a:solidFill>
              </a:rPr>
              <a:t>Создание таблиц для базы данных</a:t>
            </a:r>
            <a:endParaRPr lang="ru-RU" sz="3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1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Содержание курса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6225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  <a:buChar char="•"/>
            </a:pPr>
            <a:r>
              <a:rPr lang="ru-RU" sz="2800">
                <a:latin typeface="Segoe UI Semibold" pitchFamily="34" charset="0"/>
              </a:rPr>
              <a:t>Общие сведения. </a:t>
            </a:r>
            <a:r>
              <a:rPr lang="ru-RU" sz="2800"/>
              <a:t>Важнейший и неотъемлемый компонент</a:t>
            </a:r>
          </a:p>
          <a:p>
            <a:pPr marL="276225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  <a:buChar char="•"/>
            </a:pPr>
            <a:r>
              <a:rPr lang="ru-RU" sz="2800">
                <a:latin typeface="Segoe UI Semibold" pitchFamily="34" charset="0"/>
              </a:rPr>
              <a:t>Урок. </a:t>
            </a:r>
            <a:r>
              <a:rPr lang="ru-RU" sz="2800"/>
              <a:t>Включает семь обучающих разделов</a:t>
            </a:r>
          </a:p>
          <a:p>
            <a:pPr marL="276225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  <a:buChar char="•"/>
            </a:pPr>
            <a:r>
              <a:rPr lang="ru-RU" sz="2800">
                <a:latin typeface="Segoe UI Semibold" pitchFamily="34" charset="0"/>
              </a:rPr>
              <a:t>Предлагаемые упражнения</a:t>
            </a:r>
          </a:p>
          <a:p>
            <a:pPr marL="276225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  <a:buChar char="•"/>
            </a:pPr>
            <a:r>
              <a:rPr lang="ru-RU" sz="2800">
                <a:latin typeface="Segoe UI Semibold" pitchFamily="34" charset="0"/>
              </a:rPr>
              <a:t>Тест</a:t>
            </a:r>
          </a:p>
          <a:p>
            <a:pPr marL="276225" indent="-276225">
              <a:spcBef>
                <a:spcPts val="600"/>
              </a:spcBef>
              <a:spcAft>
                <a:spcPts val="1200"/>
              </a:spcAft>
              <a:buClr>
                <a:srgbClr val="FF9900"/>
              </a:buClr>
              <a:buFontTx/>
              <a:buChar char="•"/>
            </a:pPr>
            <a:r>
              <a:rPr lang="ru-RU" sz="2800">
                <a:latin typeface="Segoe UI Semibold" pitchFamily="34" charset="0"/>
              </a:rPr>
              <a:t>Краткий справочник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ru-RU">
              <a:latin typeface="Segoe UI Semibold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Создание таблиц для новой базы данных</a:t>
            </a:r>
          </a:p>
        </p:txBody>
      </p:sp>
    </p:spTree>
    <p:extLst>
      <p:ext uri="{BB962C8B-B14F-4D97-AF65-F5344CB8AC3E}">
        <p14:creationId xmlns:p14="http://schemas.microsoft.com/office/powerpoint/2010/main" val="16527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40659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ru-RU"/>
              <a:t>Общие сведения. Важнейший и неотъемлемый компонент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/>
              <a:t>Таблицы являются важнейшим и неотъемлемым компонентом любой базы данных. </a:t>
            </a:r>
          </a:p>
          <a:p>
            <a:r>
              <a:rPr lang="ru-RU"/>
              <a:t>Для прохождения этого курса, в котором описывается создание таблиц для новой базы данных в пошаговом режиме, требуется лишь начальный уровень подготовки. </a:t>
            </a:r>
            <a:endParaRPr lang="ru-RU" sz="240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1752600"/>
            <a:ext cx="1371600" cy="1371600"/>
          </a:xfrm>
        </p:spPr>
      </p:pic>
    </p:spTree>
    <p:extLst>
      <p:ext uri="{BB962C8B-B14F-4D97-AF65-F5344CB8AC3E}">
        <p14:creationId xmlns:p14="http://schemas.microsoft.com/office/powerpoint/2010/main" val="143875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Цели курса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4719003"/>
          </a:xfrm>
        </p:spPr>
        <p:txBody>
          <a:bodyPr>
            <a:normAutofit fontScale="92500"/>
          </a:bodyPr>
          <a:lstStyle/>
          <a:p>
            <a:r>
              <a:rPr lang="ru-RU" sz="2800"/>
              <a:t>создавать таблицы в режиме таблицы;</a:t>
            </a:r>
          </a:p>
          <a:p>
            <a:r>
              <a:rPr lang="ru-RU" sz="2800"/>
              <a:t>устанавливать типы данных для полей в таблице;</a:t>
            </a:r>
          </a:p>
          <a:p>
            <a:r>
              <a:rPr lang="ru-RU" sz="2800"/>
              <a:t>создавать таблицы в режиме конструктора, задавать для таблицы первичный ключ и типы данных;</a:t>
            </a:r>
          </a:p>
          <a:p>
            <a:r>
              <a:rPr lang="ru-RU" sz="2800"/>
              <a:t>создавать поля подстановки со списком вариантов выбора; </a:t>
            </a:r>
          </a:p>
          <a:p>
            <a:r>
              <a:rPr lang="ru-RU" sz="2800"/>
              <a:t>изменять значения в существующих полях подстановки в режиме конструктора.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</p:spTree>
    <p:extLst>
      <p:ext uri="{BB962C8B-B14F-4D97-AF65-F5344CB8AC3E}">
        <p14:creationId xmlns:p14="http://schemas.microsoft.com/office/powerpoint/2010/main" val="365078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Создание таблиц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Способы создания таблиц.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1424050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В этом курсе будет создана база данных для отслеживания активов, что позволит отказаться от громоздких электронных таблиц. 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6248400" y="2438400"/>
            <a:ext cx="26670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В предыдущем курсе рассматривалось проектирование таблиц для новой базы данных (поля, типы данных, первичные и внешние ключи). Теперь пора приступить к созданию таблиц. </a:t>
            </a:r>
          </a:p>
        </p:txBody>
      </p:sp>
    </p:spTree>
    <p:extLst>
      <p:ext uri="{BB962C8B-B14F-4D97-AF65-F5344CB8AC3E}">
        <p14:creationId xmlns:p14="http://schemas.microsoft.com/office/powerpoint/2010/main" val="90472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Создание таблиц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Способы создания таблиц.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895600" cy="2286000"/>
          </a:xfrm>
        </p:spPr>
        <p:txBody>
          <a:bodyPr/>
          <a:lstStyle/>
          <a:p>
            <a:r>
              <a:rPr lang="ru-RU" dirty="0"/>
              <a:t>В реляционной базе данных все сведения хранятся исключительно в таблицах, что делает их ключевым компонентом базы данных.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6248400" y="3124200"/>
            <a:ext cx="26670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Отсутствие таблиц означает отсутствие базы данных. Этот курс посвящен основным инструментам для создания таблиц — режимам </a:t>
            </a:r>
            <a:r>
              <a:rPr lang="ru-RU" b="1" dirty="0"/>
              <a:t>таблицы </a:t>
            </a:r>
            <a:r>
              <a:rPr lang="ru-RU" dirty="0"/>
              <a:t>и </a:t>
            </a:r>
            <a:r>
              <a:rPr lang="ru-RU" b="1" dirty="0"/>
              <a:t>конструктора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734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Создание таблиц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Способы создания таблиц.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457200"/>
          </a:xfrm>
        </p:spPr>
        <p:txBody>
          <a:bodyPr>
            <a:normAutofit fontScale="92500"/>
          </a:bodyPr>
          <a:lstStyle/>
          <a:p>
            <a:r>
              <a:rPr lang="ru-RU" dirty="0"/>
              <a:t>Вот описание процесса: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1371600"/>
            <a:ext cx="2743200" cy="5029200"/>
          </a:xfrm>
        </p:spPr>
        <p:txBody>
          <a:bodyPr>
            <a:noAutofit/>
          </a:bodyPr>
          <a:lstStyle/>
          <a:p>
            <a:r>
              <a:rPr lang="ru-RU" sz="1300" dirty="0"/>
              <a:t>В режиме таблицы для создания таблицы необходимо щелкнуть заголовок пустого поля, выбрать тип данных и ввести имя поля. Таким образом, достаточно всего лишь щелкать поля в таблице и вводить текст, что и будет продемонстрировано дальше. </a:t>
            </a:r>
          </a:p>
          <a:p>
            <a:r>
              <a:rPr lang="ru-RU" sz="1300" dirty="0"/>
              <a:t>Для некоторых таблиц можно сэкономить время с помощью полей из раздела «Краткое руководство», предопределенных наборов полей, соответствующих некоторым основным бизнес-потребностям, таким как хранение адресов, начальных и конечных дат. Нужно только выбрать подходящий набор полей в меню. </a:t>
            </a:r>
          </a:p>
          <a:p>
            <a:r>
              <a:rPr lang="ru-RU" sz="1300" dirty="0"/>
              <a:t> 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088530"/>
              </p:ext>
            </p:extLst>
          </p:nvPr>
        </p:nvGraphicFramePr>
        <p:xfrm>
          <a:off x="6233160" y="1403132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6" name="Visio" r:id="rId4" imgW="270231" imgH="303063" progId="">
                  <p:embed/>
                </p:oleObj>
              </mc:Choice>
              <mc:Fallback>
                <p:oleObj name="Visio" r:id="rId4" imgW="270231" imgH="303063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403132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901746"/>
              </p:ext>
            </p:extLst>
          </p:nvPr>
        </p:nvGraphicFramePr>
        <p:xfrm>
          <a:off x="6233160" y="3444766"/>
          <a:ext cx="269875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7" name="Visio" r:id="rId6" imgW="270231" imgH="303063" progId="">
                  <p:embed/>
                </p:oleObj>
              </mc:Choice>
              <mc:Fallback>
                <p:oleObj name="Visio" r:id="rId6" imgW="270231" imgH="303063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3444766"/>
                        <a:ext cx="269875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Content Placeholder 6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</p:spTree>
    <p:extLst>
      <p:ext uri="{BB962C8B-B14F-4D97-AF65-F5344CB8AC3E}">
        <p14:creationId xmlns:p14="http://schemas.microsoft.com/office/powerpoint/2010/main" val="285027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Создание таблиц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 dirty="0"/>
              <a:t>Способы создания таблиц.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457200"/>
          </a:xfrm>
        </p:spPr>
        <p:txBody>
          <a:bodyPr>
            <a:normAutofit fontScale="92500"/>
          </a:bodyPr>
          <a:lstStyle/>
          <a:p>
            <a:r>
              <a:rPr lang="ru-RU"/>
              <a:t>Вот описание процесса: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1371600"/>
            <a:ext cx="2667000" cy="25908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отличие от режима таблицы, в режиме конструктора можно управлять всеми полями и свойствами таблицы. В рамках этого курса в режиме конструктора будет создана таблица и изменены значения в </a:t>
            </a:r>
            <a:r>
              <a:rPr lang="ru-RU" b="1" dirty="0"/>
              <a:t>поле подстановки</a:t>
            </a:r>
            <a:r>
              <a:rPr lang="ru-RU" dirty="0"/>
              <a:t> (поле, содержащем список вариантов выбора).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313890"/>
              </p:ext>
            </p:extLst>
          </p:nvPr>
        </p:nvGraphicFramePr>
        <p:xfrm>
          <a:off x="6233160" y="1403132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3" name="Visio" r:id="rId4" imgW="270231" imgH="303063" progId="">
                  <p:embed/>
                </p:oleObj>
              </mc:Choice>
              <mc:Fallback>
                <p:oleObj name="Visio" r:id="rId4" imgW="270231" imgH="303063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403132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Content Placeholder 6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15" name="Text Placeholder 9"/>
          <p:cNvSpPr txBox="1">
            <a:spLocks/>
          </p:cNvSpPr>
          <p:nvPr/>
        </p:nvSpPr>
        <p:spPr>
          <a:xfrm>
            <a:off x="6248400" y="3962400"/>
            <a:ext cx="26670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ru-RU"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Следует помнить о том, что в базе данных, предназначенной для публикации в среде SharePoint, создавать таблицы можно только в режиме таблицы. </a:t>
            </a:r>
          </a:p>
        </p:txBody>
      </p:sp>
    </p:spTree>
    <p:extLst>
      <p:ext uri="{BB962C8B-B14F-4D97-AF65-F5344CB8AC3E}">
        <p14:creationId xmlns:p14="http://schemas.microsoft.com/office/powerpoint/2010/main" val="211642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Создание таблицы в режиме таблицы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Процесс в режиме таблицы.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914400"/>
          </a:xfrm>
        </p:spPr>
        <p:txBody>
          <a:bodyPr>
            <a:noAutofit/>
          </a:bodyPr>
          <a:lstStyle/>
          <a:p>
            <a:r>
              <a:rPr lang="ru-RU" b="1" dirty="0"/>
              <a:t>Режим таблицы</a:t>
            </a:r>
            <a:r>
              <a:rPr lang="ru-RU" dirty="0"/>
              <a:t> является наглядным инструментом для создания таблиц.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2209800"/>
            <a:ext cx="2667000" cy="4114800"/>
          </a:xfrm>
        </p:spPr>
        <p:txBody>
          <a:bodyPr/>
          <a:lstStyle/>
          <a:p>
            <a:r>
              <a:rPr lang="ru-RU" dirty="0"/>
              <a:t>Как при создании новой пустой базы данных, так и при добавлении таблицы в существующую новая таблица открывается в режиме таблицы.</a:t>
            </a:r>
          </a:p>
          <a:p>
            <a:r>
              <a:rPr lang="ru-RU" dirty="0"/>
              <a:t>Обратите внимание: новая таблица содержит поле «Код». Это первичный ключ, поэтому создавать его уже не требуется.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326157"/>
              </p:ext>
            </p:extLst>
          </p:nvPr>
        </p:nvGraphicFramePr>
        <p:xfrm>
          <a:off x="6248400" y="2286000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4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286000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06937"/>
              </p:ext>
            </p:extLst>
          </p:nvPr>
        </p:nvGraphicFramePr>
        <p:xfrm>
          <a:off x="6248400" y="4038600"/>
          <a:ext cx="269875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5" name="Visio" r:id="rId7" imgW="270231" imgH="303063" progId="">
                  <p:embed/>
                </p:oleObj>
              </mc:Choice>
              <mc:Fallback>
                <p:oleObj name="Visio" r:id="rId7" imgW="270231" imgH="303063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038600"/>
                        <a:ext cx="269875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525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Создание таблицы в режиме таблицы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Процесс в режиме таблицы.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ru-RU" b="1" dirty="0"/>
              <a:t>Режим таблицы</a:t>
            </a:r>
            <a:r>
              <a:rPr lang="ru-RU" dirty="0"/>
              <a:t> является наглядным инструментом для создания таблиц.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2209800"/>
            <a:ext cx="2667000" cy="4114800"/>
          </a:xfrm>
        </p:spPr>
        <p:txBody>
          <a:bodyPr/>
          <a:lstStyle/>
          <a:p>
            <a:r>
              <a:rPr lang="ru-RU" dirty="0"/>
              <a:t>Чтобы добавить поля, щелкните заголовок первого пустого поля (слова </a:t>
            </a:r>
            <a:r>
              <a:rPr lang="ru-RU" b="1" dirty="0"/>
              <a:t>Щелкните для добавления</a:t>
            </a:r>
            <a:r>
              <a:rPr lang="ru-RU" dirty="0"/>
              <a:t>). Появится меню типов данных, в котором можно выбрать тип данных для поля. После этого также появляется возможность изменить заголовок поля. 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960225"/>
              </p:ext>
            </p:extLst>
          </p:nvPr>
        </p:nvGraphicFramePr>
        <p:xfrm>
          <a:off x="6248400" y="2286000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1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286000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23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Создание таблицы в режиме таблицы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Процесс в режиме таблицы.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ru-RU" b="1" dirty="0"/>
              <a:t>Режим таблицы</a:t>
            </a:r>
            <a:r>
              <a:rPr lang="ru-RU" dirty="0"/>
              <a:t> является наглядным инструментом для создания таблиц.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2209800"/>
            <a:ext cx="2667000" cy="4114800"/>
          </a:xfrm>
        </p:spPr>
        <p:txBody>
          <a:bodyPr/>
          <a:lstStyle/>
          <a:p>
            <a:r>
              <a:rPr lang="ru-RU" dirty="0"/>
              <a:t>Введите имя поля и нажмите клавишу ВВОД. Фокус переместится к следующему полю, для которого нужно повторить ту же процедуру. Помните о том, что в именах полей, состоящих из нескольких слов, не следует использовать между ними пробелы. </a:t>
            </a:r>
          </a:p>
        </p:txBody>
      </p:sp>
      <p:graphicFrame>
        <p:nvGraphicFramePr>
          <p:cNvPr id="15" name="Object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57376803"/>
              </p:ext>
            </p:extLst>
          </p:nvPr>
        </p:nvGraphicFramePr>
        <p:xfrm>
          <a:off x="6248400" y="2286000"/>
          <a:ext cx="287337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5" name="Visio" r:id="rId5" imgW="288036" imgH="292913" progId="">
                  <p:embed/>
                </p:oleObj>
              </mc:Choice>
              <mc:Fallback>
                <p:oleObj name="Visio" r:id="rId5" imgW="288036" imgH="292913" progId="">
                  <p:embed/>
                  <p:pic>
                    <p:nvPicPr>
                      <p:cNvPr id="0" name="Picture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286000"/>
                        <a:ext cx="287337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67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Создание таблицы в режиме таблицы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Процесс в режиме таблицы.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ru-RU" b="1" dirty="0"/>
              <a:t>Режим таблицы</a:t>
            </a:r>
            <a:r>
              <a:rPr lang="ru-RU" dirty="0"/>
              <a:t> является наглядным инструментом для создания таблиц.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2209800"/>
            <a:ext cx="2667000" cy="4114800"/>
          </a:xfrm>
        </p:spPr>
        <p:txBody>
          <a:bodyPr/>
          <a:lstStyle/>
          <a:p>
            <a:r>
              <a:rPr lang="ru-RU" dirty="0"/>
              <a:t>Завершив создание полей, нажмите сочетание клавиш CTRL+S или кнопку </a:t>
            </a:r>
            <a:r>
              <a:rPr lang="ru-RU" b="1" dirty="0"/>
              <a:t>Сохранить</a:t>
            </a:r>
            <a:r>
              <a:rPr lang="ru-RU" dirty="0"/>
              <a:t> на панели быстрого доступа. Откроется диалоговое окно </a:t>
            </a:r>
            <a:r>
              <a:rPr lang="ru-RU" b="1" dirty="0"/>
              <a:t>Сохранение</a:t>
            </a:r>
            <a:r>
              <a:rPr lang="ru-RU" dirty="0"/>
              <a:t>, в котором необходимо ввести имя таблицы и сохранить ее.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681786"/>
              </p:ext>
            </p:extLst>
          </p:nvPr>
        </p:nvGraphicFramePr>
        <p:xfrm>
          <a:off x="6172200" y="2286000"/>
          <a:ext cx="287338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0" name="Visio" r:id="rId5" imgW="288036" imgH="292913" progId="">
                  <p:embed/>
                </p:oleObj>
              </mc:Choice>
              <mc:Fallback>
                <p:oleObj name="Visio" r:id="rId5" imgW="288036" imgH="292913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286000"/>
                        <a:ext cx="287338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872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Экономия времени с помощью полей из раздела «Краткое руководство»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287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Добавление в таблицу полей из раздела «Краткое руководство».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743200" cy="25908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Поля из раздела «Краткое руководство»</a:t>
            </a:r>
            <a:r>
              <a:rPr lang="ru-RU" dirty="0"/>
              <a:t> позволяют быстрее создавать отдельные сегменты таблицы. В этих полях хранятся стандартные бизнес-данные, а все имена полей и типы данных уже заданы.</a:t>
            </a:r>
          </a:p>
        </p:txBody>
      </p:sp>
    </p:spTree>
    <p:extLst>
      <p:ext uri="{BB962C8B-B14F-4D97-AF65-F5344CB8AC3E}">
        <p14:creationId xmlns:p14="http://schemas.microsoft.com/office/powerpoint/2010/main" val="358406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Экономия времени с помощью полей из раздела «Краткое руководство»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287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Добавление в таблицу полей из раздела «Краткое руководство».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990600"/>
            <a:ext cx="2895600" cy="4114800"/>
          </a:xfrm>
        </p:spPr>
        <p:txBody>
          <a:bodyPr>
            <a:noAutofit/>
          </a:bodyPr>
          <a:lstStyle/>
          <a:p>
            <a:r>
              <a:rPr lang="ru-RU" dirty="0"/>
              <a:t>Откройте таблицу в режиме таблицы и на вкладке </a:t>
            </a:r>
            <a:r>
              <a:rPr lang="ru-RU" b="1" dirty="0"/>
              <a:t>Поля</a:t>
            </a:r>
            <a:r>
              <a:rPr lang="ru-RU" dirty="0"/>
              <a:t> в группе </a:t>
            </a:r>
            <a:r>
              <a:rPr lang="ru-RU" b="1" dirty="0"/>
              <a:t>Добавление и удаление</a:t>
            </a:r>
            <a:r>
              <a:rPr lang="ru-RU" dirty="0"/>
              <a:t> выберите команду </a:t>
            </a:r>
            <a:r>
              <a:rPr lang="ru-RU" b="1" dirty="0"/>
              <a:t>Другие поля</a:t>
            </a:r>
            <a:r>
              <a:rPr lang="ru-RU" dirty="0"/>
              <a:t>. Откроется список.</a:t>
            </a:r>
          </a:p>
          <a:p>
            <a:r>
              <a:rPr lang="ru-RU" dirty="0"/>
              <a:t>Прокрутите список до раздела </a:t>
            </a:r>
            <a:r>
              <a:rPr lang="ru-RU" b="1" dirty="0"/>
              <a:t>Краткое руководство</a:t>
            </a:r>
            <a:r>
              <a:rPr lang="ru-RU" dirty="0"/>
              <a:t> и выберите поле нужного типа (например, </a:t>
            </a:r>
            <a:r>
              <a:rPr lang="ru-RU" b="1" dirty="0"/>
              <a:t>Адрес</a:t>
            </a:r>
            <a:r>
              <a:rPr lang="ru-RU" dirty="0"/>
              <a:t> или </a:t>
            </a:r>
            <a:r>
              <a:rPr lang="ru-RU" b="1" dirty="0"/>
              <a:t>Имя</a:t>
            </a:r>
            <a:r>
              <a:rPr lang="ru-RU" dirty="0"/>
              <a:t>). </a:t>
            </a:r>
          </a:p>
          <a:p>
            <a:r>
              <a:rPr lang="ru-RU" dirty="0"/>
              <a:t>В результате поля вместе с именами и типами данных будут автоматически добавлены в таблицу приложением Access.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113031"/>
              </p:ext>
            </p:extLst>
          </p:nvPr>
        </p:nvGraphicFramePr>
        <p:xfrm>
          <a:off x="6233160" y="1022132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0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022132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707856"/>
              </p:ext>
            </p:extLst>
          </p:nvPr>
        </p:nvGraphicFramePr>
        <p:xfrm>
          <a:off x="6248400" y="2819400"/>
          <a:ext cx="269875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1" name="Visio" r:id="rId7" imgW="270231" imgH="303063" progId="">
                  <p:embed/>
                </p:oleObj>
              </mc:Choice>
              <mc:Fallback>
                <p:oleObj name="Visio" r:id="rId7" imgW="270231" imgH="303063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819400"/>
                        <a:ext cx="269875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025835"/>
              </p:ext>
            </p:extLst>
          </p:nvPr>
        </p:nvGraphicFramePr>
        <p:xfrm>
          <a:off x="6248400" y="4343400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2" name="Visio" r:id="rId9" imgW="270231" imgH="303063" progId="">
                  <p:embed/>
                </p:oleObj>
              </mc:Choice>
              <mc:Fallback>
                <p:oleObj name="Visio" r:id="rId9" imgW="270231" imgH="303063" progId="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343400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723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Экономия времени с помощью полей из раздела «Краткое руководство»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287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Добавление в таблицу полей из раздела «Краткое руководство».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2590800"/>
          </a:xfrm>
        </p:spPr>
        <p:txBody>
          <a:bodyPr/>
          <a:lstStyle/>
          <a:p>
            <a:r>
              <a:rPr lang="ru-RU"/>
              <a:t>Новые поля можно сразу же использовать, начав вводить в них данные, либо переименовать или удалить. Может показаться, что в именах полей присутствуют пробелы.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3597166"/>
            <a:ext cx="2667000" cy="2575034"/>
          </a:xfrm>
        </p:spPr>
        <p:txBody>
          <a:bodyPr/>
          <a:lstStyle/>
          <a:p>
            <a:r>
              <a:rPr lang="ru-RU"/>
              <a:t>На самом деле это не имена, а </a:t>
            </a:r>
            <a:r>
              <a:rPr lang="ru-RU" b="1"/>
              <a:t>подписи</a:t>
            </a:r>
            <a:r>
              <a:rPr lang="ru-RU"/>
              <a:t> — отображаемый понятный текст, связанный с каждым именем поля. </a:t>
            </a:r>
          </a:p>
        </p:txBody>
      </p:sp>
    </p:spTree>
    <p:extLst>
      <p:ext uri="{BB962C8B-B14F-4D97-AF65-F5344CB8AC3E}">
        <p14:creationId xmlns:p14="http://schemas.microsoft.com/office/powerpoint/2010/main" val="26884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Создание таблицы в режиме конструктора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80600"/>
            <a:ext cx="5667375" cy="267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Использование режима конструктора.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167640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</a:t>
            </a:r>
            <a:r>
              <a:rPr lang="ru-RU" b="1" dirty="0"/>
              <a:t>режиме конструктора </a:t>
            </a:r>
            <a:r>
              <a:rPr lang="ru-RU" dirty="0"/>
              <a:t>можно создавать таблицы с нуля, а также устанавливать и изменять любые свойства каждого из полей. 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2514600"/>
            <a:ext cx="2667000" cy="1371600"/>
          </a:xfrm>
        </p:spPr>
        <p:txBody>
          <a:bodyPr>
            <a:normAutofit fontScale="85000" lnSpcReduction="10000"/>
          </a:bodyPr>
          <a:lstStyle/>
          <a:p>
            <a:r>
              <a:rPr lang="ru-RU"/>
              <a:t>Кроме того, в режиме конструктора можно открывать существующие таблицы для добавления, удаления и редактирования полей.</a:t>
            </a:r>
          </a:p>
        </p:txBody>
      </p:sp>
    </p:spTree>
    <p:extLst>
      <p:ext uri="{BB962C8B-B14F-4D97-AF65-F5344CB8AC3E}">
        <p14:creationId xmlns:p14="http://schemas.microsoft.com/office/powerpoint/2010/main" val="264548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Создание таблицы в режиме конструктора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80600"/>
            <a:ext cx="5667375" cy="267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Использование режима конструктора.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990600"/>
            <a:ext cx="2667000" cy="4114800"/>
          </a:xfrm>
        </p:spPr>
        <p:txBody>
          <a:bodyPr>
            <a:normAutofit lnSpcReduction="10000"/>
          </a:bodyPr>
          <a:lstStyle/>
          <a:p>
            <a:r>
              <a:rPr lang="ru-RU"/>
              <a:t>На вкладке </a:t>
            </a:r>
            <a:r>
              <a:rPr lang="ru-RU" b="1"/>
              <a:t>Создание</a:t>
            </a:r>
            <a:r>
              <a:rPr lang="ru-RU"/>
              <a:t> в группе </a:t>
            </a:r>
            <a:r>
              <a:rPr lang="ru-RU" b="1"/>
              <a:t>Таблицы</a:t>
            </a:r>
            <a:r>
              <a:rPr lang="ru-RU"/>
              <a:t> нажмите кнопку </a:t>
            </a:r>
            <a:r>
              <a:rPr lang="ru-RU" b="1"/>
              <a:t>Конструктор таблиц</a:t>
            </a:r>
            <a:r>
              <a:rPr lang="ru-RU"/>
              <a:t>.</a:t>
            </a:r>
          </a:p>
          <a:p>
            <a:r>
              <a:rPr lang="ru-RU"/>
              <a:t>В столбце </a:t>
            </a:r>
            <a:r>
              <a:rPr lang="ru-RU" b="1"/>
              <a:t>Имя поля</a:t>
            </a:r>
            <a:r>
              <a:rPr lang="ru-RU"/>
              <a:t> конструктора введите имена полей таблицы. Как правило, первым создаваемым полем является поле первичного ключа. Помните о том, что на данном этапе не нужно добавлять внешние ключи: это можно будет сделать при создании связей.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257271"/>
              </p:ext>
            </p:extLst>
          </p:nvPr>
        </p:nvGraphicFramePr>
        <p:xfrm>
          <a:off x="6233160" y="1031240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2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031240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749358"/>
              </p:ext>
            </p:extLst>
          </p:nvPr>
        </p:nvGraphicFramePr>
        <p:xfrm>
          <a:off x="6248400" y="1981200"/>
          <a:ext cx="269875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3" name="Visio" r:id="rId7" imgW="270231" imgH="303063" progId="">
                  <p:embed/>
                </p:oleObj>
              </mc:Choice>
              <mc:Fallback>
                <p:oleObj name="Visio" r:id="rId7" imgW="270231" imgH="303063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981200"/>
                        <a:ext cx="269875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751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Создание таблицы в режиме конструктора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80600"/>
            <a:ext cx="5667375" cy="267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Использование режима конструктора.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990600"/>
            <a:ext cx="2667000" cy="1302957"/>
          </a:xfrm>
        </p:spPr>
        <p:txBody>
          <a:bodyPr/>
          <a:lstStyle/>
          <a:p>
            <a:r>
              <a:rPr lang="ru-RU"/>
              <a:t>В столбце </a:t>
            </a:r>
            <a:r>
              <a:rPr lang="ru-RU" b="1"/>
              <a:t>Тип данных</a:t>
            </a:r>
            <a:r>
              <a:rPr lang="ru-RU"/>
              <a:t> в списке рядом с именем поля выберите для него тип данных.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63270"/>
              </p:ext>
            </p:extLst>
          </p:nvPr>
        </p:nvGraphicFramePr>
        <p:xfrm>
          <a:off x="6233160" y="1021089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6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021089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8230680"/>
              </p:ext>
            </p:extLst>
          </p:nvPr>
        </p:nvGraphicFramePr>
        <p:xfrm>
          <a:off x="6233160" y="2317532"/>
          <a:ext cx="287337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7" name="Visio" r:id="rId7" imgW="288036" imgH="292913" progId="">
                  <p:embed/>
                </p:oleObj>
              </mc:Choice>
              <mc:Fallback>
                <p:oleObj name="Visio" r:id="rId7" imgW="288036" imgH="292913" progId="">
                  <p:embed/>
                  <p:pic>
                    <p:nvPicPr>
                      <p:cNvPr id="0" name="Picture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2317532"/>
                        <a:ext cx="287337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3429000"/>
            <a:ext cx="2667000" cy="1447800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Как всегда, сохраните изменения и задайте для новой таблицы имя, которое описывает хранящиеся в ней данные.</a:t>
            </a:r>
          </a:p>
        </p:txBody>
      </p:sp>
      <p:sp>
        <p:nvSpPr>
          <p:cNvPr id="10" name="Text Placeholder 10"/>
          <p:cNvSpPr txBox="1">
            <a:spLocks/>
          </p:cNvSpPr>
          <p:nvPr/>
        </p:nvSpPr>
        <p:spPr>
          <a:xfrm>
            <a:off x="6248400" y="2293557"/>
            <a:ext cx="2667000" cy="1135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В области </a:t>
            </a:r>
            <a:r>
              <a:rPr lang="ru-RU" b="1"/>
              <a:t>Свойства поля</a:t>
            </a:r>
            <a:r>
              <a:rPr lang="ru-RU"/>
              <a:t> можно задавать свойства отдельных полей. </a:t>
            </a:r>
          </a:p>
        </p:txBody>
      </p:sp>
    </p:spTree>
    <p:extLst>
      <p:ext uri="{BB962C8B-B14F-4D97-AF65-F5344CB8AC3E}">
        <p14:creationId xmlns:p14="http://schemas.microsoft.com/office/powerpoint/2010/main" val="71448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6" grpId="0" build="p"/>
      <p:bldP spid="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Добавление и сохранение данных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41544"/>
            <a:ext cx="5667375" cy="275561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Процесс сохранения данных.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1981200"/>
          </a:xfrm>
        </p:spPr>
        <p:txBody>
          <a:bodyPr>
            <a:normAutofit fontScale="92500" lnSpcReduction="10000"/>
          </a:bodyPr>
          <a:lstStyle/>
          <a:p>
            <a:r>
              <a:rPr lang="ru-RU"/>
              <a:t>Завершив создание таблиц, можно добавить несколько записей. Так проще всего протестировать таблицы и убедиться в том, что в них сохраняются нужные данные.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3048000"/>
            <a:ext cx="2667000" cy="1371600"/>
          </a:xfrm>
        </p:spPr>
        <p:txBody>
          <a:bodyPr/>
          <a:lstStyle/>
          <a:p>
            <a:r>
              <a:rPr lang="ru-RU"/>
              <a:t>При этом необходимо помнить некоторые правила. </a:t>
            </a:r>
          </a:p>
        </p:txBody>
      </p:sp>
    </p:spTree>
    <p:extLst>
      <p:ext uri="{BB962C8B-B14F-4D97-AF65-F5344CB8AC3E}">
        <p14:creationId xmlns:p14="http://schemas.microsoft.com/office/powerpoint/2010/main" val="317448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Добавление и сохранение данных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41544"/>
            <a:ext cx="5667375" cy="275561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Процесс сохранения данных.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990600"/>
            <a:ext cx="2667000" cy="4343400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При вводе или изменении данных для помещения их в базу данных не нужно нажимать кнопку </a:t>
            </a:r>
            <a:r>
              <a:rPr lang="ru-RU" b="1"/>
              <a:t>Сохранить</a:t>
            </a:r>
            <a:r>
              <a:rPr lang="ru-RU"/>
              <a:t>. Достаточно переместить фокус на другую запись. Для этого в таблице или в так называемой форме для нескольких элементов можно щелкнуть другую строку. Кроме того, перевести фокус на следующую запись можно с помощью клавиши TAB или клавиш со стрелками. Все эти действия приводят к сохранению новых данных.</a:t>
            </a:r>
          </a:p>
          <a:p>
            <a:r>
              <a:rPr lang="ru-RU"/>
              <a:t> 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021373"/>
              </p:ext>
            </p:extLst>
          </p:nvPr>
        </p:nvGraphicFramePr>
        <p:xfrm>
          <a:off x="6233160" y="1015474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015474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03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Добавление и сохранение данных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41544"/>
            <a:ext cx="5667375" cy="275561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Процесс сохранения данных.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990600"/>
            <a:ext cx="2667000" cy="4114800"/>
          </a:xfrm>
        </p:spPr>
        <p:txBody>
          <a:bodyPr/>
          <a:lstStyle/>
          <a:p>
            <a:r>
              <a:rPr lang="ru-RU"/>
              <a:t>То же правило справедливо и для форм. При переходе к другой записи сохраняются все данные, введенные в текущую запись.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835264"/>
              </p:ext>
            </p:extLst>
          </p:nvPr>
        </p:nvGraphicFramePr>
        <p:xfrm>
          <a:off x="6233160" y="1021090"/>
          <a:ext cx="269875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4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021090"/>
                        <a:ext cx="269875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135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Использование кнопок навигации по записям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Кнопки навигации по записям в Access.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1447800"/>
          </a:xfrm>
        </p:spPr>
        <p:txBody>
          <a:bodyPr/>
          <a:lstStyle/>
          <a:p>
            <a:r>
              <a:rPr lang="ru-RU"/>
              <a:t>После создания таблиц нужно научиться использовать кнопки навигации по записям. 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2514600"/>
            <a:ext cx="2667000" cy="3200400"/>
          </a:xfrm>
        </p:spPr>
        <p:txBody>
          <a:bodyPr/>
          <a:lstStyle/>
          <a:p>
            <a:r>
              <a:rPr lang="ru-RU"/>
              <a:t>Они расположены в левом нижнем углу таблиц, а также в результатах запросов и на большинстве форм.</a:t>
            </a:r>
          </a:p>
        </p:txBody>
      </p:sp>
    </p:spTree>
    <p:extLst>
      <p:ext uri="{BB962C8B-B14F-4D97-AF65-F5344CB8AC3E}">
        <p14:creationId xmlns:p14="http://schemas.microsoft.com/office/powerpoint/2010/main" val="287069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Использование кнопок навигации по записям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Кнопки навигации по записям в Access.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14400"/>
            <a:ext cx="2667000" cy="762000"/>
          </a:xfrm>
        </p:spPr>
        <p:txBody>
          <a:bodyPr>
            <a:noAutofit/>
          </a:bodyPr>
          <a:lstStyle/>
          <a:p>
            <a:r>
              <a:rPr lang="ru-RU" sz="1600" dirty="0"/>
              <a:t>С помощью этих кнопок можно перейти к нужным данным.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1752600"/>
            <a:ext cx="2667000" cy="41148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Кнопка </a:t>
            </a:r>
            <a:r>
              <a:rPr lang="ru-RU" b="1" dirty="0"/>
              <a:t>Первая запись</a:t>
            </a:r>
            <a:r>
              <a:rPr lang="ru-RU" dirty="0"/>
              <a:t> позволяет перейти к первой записи в таблице или результатах запроса.</a:t>
            </a:r>
          </a:p>
          <a:p>
            <a:r>
              <a:rPr lang="ru-RU" dirty="0"/>
              <a:t>Кнопка </a:t>
            </a:r>
            <a:r>
              <a:rPr lang="ru-RU" b="1" dirty="0"/>
              <a:t>Предыдущая запись</a:t>
            </a:r>
            <a:r>
              <a:rPr lang="ru-RU" dirty="0"/>
              <a:t> позволяет перейти к предыдущей записи.</a:t>
            </a:r>
          </a:p>
          <a:p>
            <a:r>
              <a:rPr lang="ru-RU" dirty="0"/>
              <a:t>Поле </a:t>
            </a:r>
            <a:r>
              <a:rPr lang="ru-RU" b="1" dirty="0"/>
              <a:t>Текущая запись</a:t>
            </a:r>
            <a:r>
              <a:rPr lang="ru-RU" dirty="0"/>
              <a:t> содержит записи в последовательном порядке, в нем также отображается выбранная запись. </a:t>
            </a:r>
          </a:p>
          <a:p>
            <a:r>
              <a:rPr lang="ru-RU" dirty="0"/>
              <a:t>Кнопка </a:t>
            </a:r>
            <a:r>
              <a:rPr lang="ru-RU" b="1" dirty="0"/>
              <a:t>Следующая запись</a:t>
            </a:r>
            <a:r>
              <a:rPr lang="ru-RU" dirty="0"/>
              <a:t> позволяет перейти к следующей записи. 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099454"/>
              </p:ext>
            </p:extLst>
          </p:nvPr>
        </p:nvGraphicFramePr>
        <p:xfrm>
          <a:off x="6233160" y="1775923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2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775923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618722"/>
              </p:ext>
            </p:extLst>
          </p:nvPr>
        </p:nvGraphicFramePr>
        <p:xfrm>
          <a:off x="6248400" y="2667000"/>
          <a:ext cx="269875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3" name="Visio" r:id="rId7" imgW="270231" imgH="303063" progId="">
                  <p:embed/>
                </p:oleObj>
              </mc:Choice>
              <mc:Fallback>
                <p:oleObj name="Visio" r:id="rId7" imgW="270231" imgH="303063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667000"/>
                        <a:ext cx="269875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546110"/>
              </p:ext>
            </p:extLst>
          </p:nvPr>
        </p:nvGraphicFramePr>
        <p:xfrm>
          <a:off x="6248400" y="3581400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4" name="Visio" r:id="rId9" imgW="270231" imgH="303063" progId="">
                  <p:embed/>
                </p:oleObj>
              </mc:Choice>
              <mc:Fallback>
                <p:oleObj name="Visio" r:id="rId9" imgW="270231" imgH="303063" progId="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581400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47203461"/>
              </p:ext>
            </p:extLst>
          </p:nvPr>
        </p:nvGraphicFramePr>
        <p:xfrm>
          <a:off x="6248400" y="4876800"/>
          <a:ext cx="287337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5" name="Visio" r:id="rId11" imgW="288036" imgH="292913" progId="">
                  <p:embed/>
                </p:oleObj>
              </mc:Choice>
              <mc:Fallback>
                <p:oleObj name="Visio" r:id="rId11" imgW="288036" imgH="292913" progId="">
                  <p:embed/>
                  <p:pic>
                    <p:nvPicPr>
                      <p:cNvPr id="0" name="Picture 2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876800"/>
                        <a:ext cx="287337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908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Использование кнопок навигации по записям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990600"/>
            <a:ext cx="5667375" cy="28575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Кнопки навигации по записям в Access.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609600"/>
          </a:xfrm>
        </p:spPr>
        <p:txBody>
          <a:bodyPr>
            <a:noAutofit/>
          </a:bodyPr>
          <a:lstStyle/>
          <a:p>
            <a:r>
              <a:rPr lang="ru-RU" sz="1600" dirty="0"/>
              <a:t>С помощью этих кнопок можно перейти к нужным данным.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1905000"/>
            <a:ext cx="2667000" cy="82308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Кнопка </a:t>
            </a:r>
            <a:r>
              <a:rPr lang="ru-RU" b="1" dirty="0"/>
              <a:t>Последняя запись</a:t>
            </a:r>
            <a:r>
              <a:rPr lang="ru-RU" dirty="0"/>
              <a:t> позволяет перейти к последней записи.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017513"/>
              </p:ext>
            </p:extLst>
          </p:nvPr>
        </p:nvGraphicFramePr>
        <p:xfrm>
          <a:off x="6248400" y="1905000"/>
          <a:ext cx="287338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8" name="Visio" r:id="rId5" imgW="288036" imgH="292913" progId="">
                  <p:embed/>
                </p:oleObj>
              </mc:Choice>
              <mc:Fallback>
                <p:oleObj name="Visio" r:id="rId5" imgW="288036" imgH="292913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905000"/>
                        <a:ext cx="287338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926963"/>
              </p:ext>
            </p:extLst>
          </p:nvPr>
        </p:nvGraphicFramePr>
        <p:xfrm>
          <a:off x="6248400" y="2743200"/>
          <a:ext cx="287338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9" name="Visio" r:id="rId7" imgW="288036" imgH="292913" progId="">
                  <p:embed/>
                </p:oleObj>
              </mc:Choice>
              <mc:Fallback>
                <p:oleObj name="Visio" r:id="rId7" imgW="288036" imgH="292913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743200"/>
                        <a:ext cx="287338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0"/>
          <p:cNvSpPr txBox="1">
            <a:spLocks/>
          </p:cNvSpPr>
          <p:nvPr/>
        </p:nvSpPr>
        <p:spPr>
          <a:xfrm>
            <a:off x="6248400" y="2743200"/>
            <a:ext cx="26670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lang="ru-RU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Чтобы добавить данные, нажмите кнопку </a:t>
            </a:r>
            <a:r>
              <a:rPr lang="ru-RU" b="1" dirty="0"/>
              <a:t>Новая (пустая) запись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446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Добавление поля подстановки в таблицу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82705"/>
            <a:ext cx="5667375" cy="267329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Использование мастера подстановок.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Вместо таблицы также можно использовать </a:t>
            </a:r>
            <a:r>
              <a:rPr lang="ru-RU" b="1"/>
              <a:t>поле подстановки</a:t>
            </a:r>
            <a:r>
              <a:rPr lang="ru-RU"/>
              <a:t>. Предположим, что требуется фиксировать сведения о местах хранения активов компании. 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2819400"/>
            <a:ext cx="2667000" cy="3352800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Если имеется большое количество расположений, например комнаты на нескольких этажах, для этих данных можно создать таблицу, чтобы упростить работу с ними. Однако если есть всего несколько расположений, сведения о них целесообразно хранить в поле подстановки.</a:t>
            </a:r>
          </a:p>
        </p:txBody>
      </p:sp>
    </p:spTree>
    <p:extLst>
      <p:ext uri="{BB962C8B-B14F-4D97-AF65-F5344CB8AC3E}">
        <p14:creationId xmlns:p14="http://schemas.microsoft.com/office/powerpoint/2010/main" val="236906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Добавление поля подстановки в таблицу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82705"/>
            <a:ext cx="5667375" cy="267329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Использование мастера подстановок.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990600"/>
            <a:ext cx="2667000" cy="1524000"/>
          </a:xfrm>
        </p:spPr>
        <p:txBody>
          <a:bodyPr>
            <a:normAutofit fontScale="92500" lnSpcReduction="10000"/>
          </a:bodyPr>
          <a:lstStyle/>
          <a:p>
            <a:r>
              <a:rPr lang="ru-RU"/>
              <a:t>Список вариантов может храниться в самом поле подстановки либо загружаться из поля в другой таблице.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48400" y="2514600"/>
            <a:ext cx="2667000" cy="1981200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Ниже приведены инструкции по созданию поля подстановки с внутренним списком вариантов выбора (в приложении Access это называется </a:t>
            </a:r>
            <a:r>
              <a:rPr lang="ru-RU" b="1"/>
              <a:t>списком значений</a:t>
            </a:r>
            <a:r>
              <a:rPr lang="ru-RU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949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Добавление поля подстановки в таблицу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82705"/>
            <a:ext cx="5667375" cy="267329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Использование мастера подстановок.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990600"/>
            <a:ext cx="2667000" cy="3733800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Откройте таблицу в режиме таблицы и на вкладке </a:t>
            </a:r>
            <a:r>
              <a:rPr lang="ru-RU" b="1"/>
              <a:t>Поля</a:t>
            </a:r>
            <a:r>
              <a:rPr lang="ru-RU"/>
              <a:t> в группе </a:t>
            </a:r>
            <a:r>
              <a:rPr lang="ru-RU" b="1"/>
              <a:t>Добавление и удаление</a:t>
            </a:r>
            <a:r>
              <a:rPr lang="ru-RU"/>
              <a:t> выберите команду </a:t>
            </a:r>
            <a:r>
              <a:rPr lang="ru-RU" b="1"/>
              <a:t>Другие поля</a:t>
            </a:r>
            <a:r>
              <a:rPr lang="ru-RU"/>
              <a:t>.</a:t>
            </a:r>
          </a:p>
          <a:p>
            <a:r>
              <a:rPr lang="ru-RU"/>
              <a:t>Выберите в меню пункт </a:t>
            </a:r>
            <a:r>
              <a:rPr lang="ru-RU" b="1"/>
              <a:t>Подстановка и отношение</a:t>
            </a:r>
            <a:r>
              <a:rPr lang="ru-RU"/>
              <a:t>. Будет запущен </a:t>
            </a:r>
            <a:r>
              <a:rPr lang="ru-RU" b="1"/>
              <a:t>мастер подстановок</a:t>
            </a:r>
            <a:r>
              <a:rPr lang="ru-RU"/>
              <a:t>.</a:t>
            </a:r>
          </a:p>
          <a:p>
            <a:r>
              <a:rPr lang="ru-RU"/>
              <a:t>На первой странице мастера выберите параметр </a:t>
            </a:r>
            <a:r>
              <a:rPr lang="ru-RU" b="1"/>
              <a:t>Будет введен фиксированный набор значений</a:t>
            </a:r>
            <a:r>
              <a:rPr lang="ru-RU"/>
              <a:t> и нажмите кнопку </a:t>
            </a:r>
            <a:r>
              <a:rPr lang="ru-RU" b="1"/>
              <a:t>Далее</a:t>
            </a:r>
            <a:r>
              <a:rPr lang="ru-RU"/>
              <a:t>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691250"/>
              </p:ext>
            </p:extLst>
          </p:nvPr>
        </p:nvGraphicFramePr>
        <p:xfrm>
          <a:off x="6233160" y="1015474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8" name="Visio" r:id="rId5" imgW="270231" imgH="303063" progId="">
                  <p:embed/>
                </p:oleObj>
              </mc:Choice>
              <mc:Fallback>
                <p:oleObj name="Visio" r:id="rId5" imgW="270231" imgH="303063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015474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916339"/>
              </p:ext>
            </p:extLst>
          </p:nvPr>
        </p:nvGraphicFramePr>
        <p:xfrm>
          <a:off x="6233160" y="2319120"/>
          <a:ext cx="269875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9" name="Visio" r:id="rId7" imgW="270231" imgH="303063" progId="">
                  <p:embed/>
                </p:oleObj>
              </mc:Choice>
              <mc:Fallback>
                <p:oleObj name="Visio" r:id="rId7" imgW="270231" imgH="303063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2319120"/>
                        <a:ext cx="269875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406986"/>
              </p:ext>
            </p:extLst>
          </p:nvPr>
        </p:nvGraphicFramePr>
        <p:xfrm>
          <a:off x="6233160" y="3385919"/>
          <a:ext cx="2698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0" name="Visio" r:id="rId9" imgW="270231" imgH="303063" progId="">
                  <p:embed/>
                </p:oleObj>
              </mc:Choice>
              <mc:Fallback>
                <p:oleObj name="Visio" r:id="rId9" imgW="270231" imgH="303063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3385919"/>
                        <a:ext cx="2698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497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Добавление поля подстановки в таблицу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082705"/>
            <a:ext cx="5667375" cy="267329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4800" y="5257800"/>
            <a:ext cx="5715000" cy="533400"/>
          </a:xfrm>
        </p:spPr>
        <p:txBody>
          <a:bodyPr/>
          <a:lstStyle/>
          <a:p>
            <a:r>
              <a:rPr lang="ru-RU"/>
              <a:t>Использование мастера подстановок.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990600"/>
            <a:ext cx="2667000" cy="1828800"/>
          </a:xfrm>
        </p:spPr>
        <p:txBody>
          <a:bodyPr>
            <a:normAutofit fontScale="92500"/>
          </a:bodyPr>
          <a:lstStyle/>
          <a:p>
            <a:r>
              <a:rPr lang="ru-RU"/>
              <a:t>На следующей странице мастера введите в поле </a:t>
            </a:r>
            <a:r>
              <a:rPr lang="ru-RU" b="1"/>
              <a:t>Число столбцов</a:t>
            </a:r>
            <a:r>
              <a:rPr lang="ru-RU"/>
              <a:t> значение </a:t>
            </a:r>
            <a:r>
              <a:rPr lang="ru-RU" b="1"/>
              <a:t>1</a:t>
            </a:r>
            <a:r>
              <a:rPr lang="ru-RU"/>
              <a:t>, а затем введите варианты выбора в таблицу (по одному в строке). </a:t>
            </a:r>
          </a:p>
        </p:txBody>
      </p:sp>
      <p:graphicFrame>
        <p:nvGraphicFramePr>
          <p:cNvPr id="15" name="Object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9068403"/>
              </p:ext>
            </p:extLst>
          </p:nvPr>
        </p:nvGraphicFramePr>
        <p:xfrm>
          <a:off x="6233160" y="1022132"/>
          <a:ext cx="287337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1" name="Visio" r:id="rId5" imgW="288036" imgH="292913" progId="">
                  <p:embed/>
                </p:oleObj>
              </mc:Choice>
              <mc:Fallback>
                <p:oleObj name="Visio" r:id="rId5" imgW="288036" imgH="292913" progId="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1022132"/>
                        <a:ext cx="287337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809149"/>
              </p:ext>
            </p:extLst>
          </p:nvPr>
        </p:nvGraphicFramePr>
        <p:xfrm>
          <a:off x="6232634" y="2814746"/>
          <a:ext cx="287338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" name="Visio" r:id="rId7" imgW="288036" imgH="292913" progId="">
                  <p:embed/>
                </p:oleObj>
              </mc:Choice>
              <mc:Fallback>
                <p:oleObj name="Visio" r:id="rId7" imgW="288036" imgH="292913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2634" y="2814746"/>
                        <a:ext cx="287338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48400" y="2772102"/>
            <a:ext cx="2667000" cy="1828800"/>
          </a:xfrm>
        </p:spPr>
        <p:txBody>
          <a:bodyPr/>
          <a:lstStyle/>
          <a:p>
            <a:r>
              <a:rPr lang="ru-RU"/>
              <a:t>На третьей странице мастера введите имя для нового поля и нажмите кнопку </a:t>
            </a:r>
            <a:r>
              <a:rPr lang="ru-RU" b="1"/>
              <a:t>Готово</a:t>
            </a:r>
            <a:r>
              <a:rPr lang="ru-R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340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Предложения по упражнениям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Создайте таблицу «Поставщики» в режиме таблицы.</a:t>
            </a:r>
          </a:p>
          <a:p>
            <a:r>
              <a:rPr lang="ru-RU"/>
              <a:t>Создайте таблицу «Поддержка» в режиме конструктора.</a:t>
            </a:r>
          </a:p>
          <a:p>
            <a:r>
              <a:rPr lang="ru-RU"/>
              <a:t>Создайте таблицу «Активы».</a:t>
            </a:r>
          </a:p>
          <a:p>
            <a:r>
              <a:rPr lang="ru-RU"/>
              <a:t>Создайте поля подстановки в режиме таблицы.</a:t>
            </a:r>
          </a:p>
          <a:p>
            <a:r>
              <a:rPr lang="ru-RU"/>
              <a:t>Создайте поля подстановки в режиме конструктора.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5410200"/>
            <a:ext cx="8153400" cy="762000"/>
          </a:xfrm>
        </p:spPr>
        <p:txBody>
          <a:bodyPr/>
          <a:lstStyle/>
          <a:p>
            <a:r>
              <a:rPr lang="ru-RU" dirty="0">
                <a:hlinkClick r:id="rId3"/>
              </a:rPr>
              <a:t>Интерактивные упражнения</a:t>
            </a:r>
            <a:r>
              <a:rPr lang="ru-RU" dirty="0"/>
              <a:t> (необходим Access 2010)</a:t>
            </a:r>
          </a:p>
        </p:txBody>
      </p:sp>
    </p:spTree>
    <p:extLst>
      <p:ext uri="{BB962C8B-B14F-4D97-AF65-F5344CB8AC3E}">
        <p14:creationId xmlns:p14="http://schemas.microsoft.com/office/powerpoint/2010/main" val="405407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dvAuto="0"/>
      <p:bldP spid="10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1-й вопрос теста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909003"/>
          </a:xfrm>
        </p:spPr>
        <p:txBody>
          <a:bodyPr>
            <a:noAutofit/>
          </a:bodyPr>
          <a:lstStyle/>
          <a:p>
            <a:r>
              <a:rPr lang="ru-RU" dirty="0"/>
              <a:t>При создании таблицы в режиме таблицы необходимо задать поле первичного ключа. (Выберите один ответ.)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3"/>
          </p:nvPr>
        </p:nvSpPr>
        <p:spPr>
          <a:xfrm>
            <a:off x="533400" y="2819400"/>
            <a:ext cx="8229600" cy="3581400"/>
          </a:xfrm>
        </p:spPr>
        <p:txBody>
          <a:bodyPr/>
          <a:lstStyle/>
          <a:p>
            <a:r>
              <a:rPr lang="ru-RU" dirty="0"/>
              <a:t>Верно.</a:t>
            </a:r>
          </a:p>
          <a:p>
            <a:r>
              <a:rPr lang="ru-RU" dirty="0"/>
              <a:t>Неверно. </a:t>
            </a:r>
          </a:p>
        </p:txBody>
      </p:sp>
    </p:spTree>
    <p:extLst>
      <p:ext uri="{BB962C8B-B14F-4D97-AF65-F5344CB8AC3E}">
        <p14:creationId xmlns:p14="http://schemas.microsoft.com/office/powerpoint/2010/main" val="369180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1-й вопрос теста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>
          <a:xfrm>
            <a:off x="508000" y="4572000"/>
            <a:ext cx="8229600" cy="1600200"/>
          </a:xfrm>
        </p:spPr>
        <p:txBody>
          <a:bodyPr>
            <a:normAutofit fontScale="92500"/>
          </a:bodyPr>
          <a:lstStyle/>
          <a:p>
            <a:r>
              <a:rPr lang="ru-RU"/>
              <a:t>Правильно. В качестве первичного ключа в новой таблице используется поле «Код». Можно изменить его имя или заменить его другим первичным ключом, однако новая таблица всегда содержит первичный ключ.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985203"/>
          </a:xfrm>
        </p:spPr>
        <p:txBody>
          <a:bodyPr>
            <a:normAutofit/>
          </a:bodyPr>
          <a:lstStyle/>
          <a:p>
            <a:r>
              <a:rPr lang="ru-RU" dirty="0"/>
              <a:t>При создании таблицы в режиме таблицы необходимо задать поле первичного ключа.</a:t>
            </a:r>
          </a:p>
        </p:txBody>
      </p:sp>
      <p:sp>
        <p:nvSpPr>
          <p:cNvPr id="11" name="Title 5"/>
          <p:cNvSpPr txBox="1">
            <a:spLocks/>
          </p:cNvSpPr>
          <p:nvPr/>
        </p:nvSpPr>
        <p:spPr>
          <a:xfrm>
            <a:off x="457200" y="22860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  <a:ea typeface="+mj-ea"/>
                <a:cs typeface="+mj-cs"/>
              </a:defRPr>
            </a:lvl1pPr>
          </a:lstStyle>
          <a:p>
            <a:r>
              <a:rPr lang="ru-RU"/>
              <a:t>Ответ: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533400" y="3429000"/>
            <a:ext cx="8229600" cy="756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Tx/>
              <a:buNone/>
              <a:defRPr lang="ru-RU"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400050" indent="0" algn="l" defTabSz="914400" rtl="0" eaLnBrk="1" latinLnBrk="0" hangingPunct="1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algn="l" defTabSz="914400" rtl="0" eaLnBrk="1" latinLnBrk="0" hangingPunct="1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algn="l" defTabSz="914400" rtl="0" eaLnBrk="1" latinLnBrk="0" hangingPunct="1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algn="l" defTabSz="914400" rtl="0" eaLnBrk="1" latinLnBrk="0" hangingPunct="1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ru-RU"/>
              <a:t>Неверно.</a:t>
            </a:r>
          </a:p>
        </p:txBody>
      </p:sp>
    </p:spTree>
    <p:extLst>
      <p:ext uri="{BB962C8B-B14F-4D97-AF65-F5344CB8AC3E}">
        <p14:creationId xmlns:p14="http://schemas.microsoft.com/office/powerpoint/2010/main" val="359025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2-й вопрос теста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dirty="0"/>
              <a:t>Невозможно изменить существующий список значений с помощью мастера подстановок. (Выберите один ответ.) 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3"/>
          </p:nvPr>
        </p:nvSpPr>
        <p:spPr>
          <a:xfrm>
            <a:off x="533400" y="2819400"/>
            <a:ext cx="8229600" cy="3581400"/>
          </a:xfrm>
        </p:spPr>
        <p:txBody>
          <a:bodyPr/>
          <a:lstStyle/>
          <a:p>
            <a:r>
              <a:rPr lang="ru-RU" dirty="0"/>
              <a:t>Верно.</a:t>
            </a:r>
          </a:p>
          <a:p>
            <a:r>
              <a:rPr lang="ru-RU" dirty="0"/>
              <a:t>Неверно. </a:t>
            </a:r>
          </a:p>
        </p:txBody>
      </p:sp>
    </p:spTree>
    <p:extLst>
      <p:ext uri="{BB962C8B-B14F-4D97-AF65-F5344CB8AC3E}">
        <p14:creationId xmlns:p14="http://schemas.microsoft.com/office/powerpoint/2010/main" val="137960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2-й вопрос теста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>
          <a:xfrm>
            <a:off x="508000" y="4572000"/>
            <a:ext cx="8229600" cy="1371600"/>
          </a:xfrm>
        </p:spPr>
        <p:txBody>
          <a:bodyPr/>
          <a:lstStyle/>
          <a:p>
            <a:r>
              <a:rPr lang="ru-RU"/>
              <a:t>Изменить существующий список значений можно в режиме конструктора.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832803"/>
          </a:xfrm>
        </p:spPr>
        <p:txBody>
          <a:bodyPr>
            <a:normAutofit/>
          </a:bodyPr>
          <a:lstStyle/>
          <a:p>
            <a:r>
              <a:rPr lang="ru-RU" dirty="0"/>
              <a:t>Невозможно изменить существующий список значений с помощью мастера подстановок.</a:t>
            </a:r>
          </a:p>
        </p:txBody>
      </p:sp>
      <p:sp>
        <p:nvSpPr>
          <p:cNvPr id="11" name="Title 5"/>
          <p:cNvSpPr txBox="1">
            <a:spLocks/>
          </p:cNvSpPr>
          <p:nvPr/>
        </p:nvSpPr>
        <p:spPr>
          <a:xfrm>
            <a:off x="457200" y="22860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  <a:ea typeface="+mj-ea"/>
                <a:cs typeface="+mj-cs"/>
              </a:defRPr>
            </a:lvl1pPr>
          </a:lstStyle>
          <a:p>
            <a:r>
              <a:rPr lang="ru-RU"/>
              <a:t>Ответ: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533400" y="3429000"/>
            <a:ext cx="8229600" cy="756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Tx/>
              <a:buNone/>
              <a:defRPr lang="ru-RU"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400050" indent="0" algn="l" defTabSz="914400" rtl="0" eaLnBrk="1" latinLnBrk="0" hangingPunct="1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algn="l" defTabSz="914400" rtl="0" eaLnBrk="1" latinLnBrk="0" hangingPunct="1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algn="l" defTabSz="914400" rtl="0" eaLnBrk="1" latinLnBrk="0" hangingPunct="1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algn="l" defTabSz="914400" rtl="0" eaLnBrk="1" latinLnBrk="0" hangingPunct="1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ru-RU"/>
              <a:t>Верно.</a:t>
            </a:r>
          </a:p>
        </p:txBody>
      </p:sp>
    </p:spTree>
    <p:extLst>
      <p:ext uri="{BB962C8B-B14F-4D97-AF65-F5344CB8AC3E}">
        <p14:creationId xmlns:p14="http://schemas.microsoft.com/office/powerpoint/2010/main" val="109719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3-й вопрос теста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1213803"/>
          </a:xfrm>
        </p:spPr>
        <p:txBody>
          <a:bodyPr>
            <a:normAutofit/>
          </a:bodyPr>
          <a:lstStyle/>
          <a:p>
            <a:r>
              <a:rPr lang="ru-RU" dirty="0"/>
              <a:t>При создании таблицы с использованием полей из раздела «Краткое руководство» необходимо задать для них типы данных. (Выберите один ответ.)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3"/>
          </p:nvPr>
        </p:nvSpPr>
        <p:spPr>
          <a:xfrm>
            <a:off x="533400" y="2819400"/>
            <a:ext cx="8229600" cy="3429000"/>
          </a:xfrm>
        </p:spPr>
        <p:txBody>
          <a:bodyPr/>
          <a:lstStyle/>
          <a:p>
            <a:r>
              <a:rPr lang="ru-RU" dirty="0"/>
              <a:t>Верно.</a:t>
            </a:r>
          </a:p>
          <a:p>
            <a:r>
              <a:rPr lang="ru-RU" dirty="0"/>
              <a:t>Неверно. </a:t>
            </a:r>
          </a:p>
        </p:txBody>
      </p:sp>
    </p:spTree>
    <p:extLst>
      <p:ext uri="{BB962C8B-B14F-4D97-AF65-F5344CB8AC3E}">
        <p14:creationId xmlns:p14="http://schemas.microsoft.com/office/powerpoint/2010/main" val="137960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3-й вопрос теста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>
          <a:xfrm>
            <a:off x="533400" y="4648200"/>
            <a:ext cx="8229600" cy="1371600"/>
          </a:xfrm>
        </p:spPr>
        <p:txBody>
          <a:bodyPr/>
          <a:lstStyle/>
          <a:p>
            <a:r>
              <a:rPr lang="ru-RU" dirty="0"/>
              <a:t>При необходимости типы данных можно изменить, однако они уже установлены.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1442403"/>
          </a:xfrm>
        </p:spPr>
        <p:txBody>
          <a:bodyPr>
            <a:noAutofit/>
          </a:bodyPr>
          <a:lstStyle/>
          <a:p>
            <a:r>
              <a:rPr lang="ru-RU" dirty="0"/>
              <a:t>При создании таблицы с использованием полей из раздела «Краткое руководство» необходимо задать для них типы данных.</a:t>
            </a:r>
          </a:p>
        </p:txBody>
      </p:sp>
      <p:sp>
        <p:nvSpPr>
          <p:cNvPr id="11" name="Title 5"/>
          <p:cNvSpPr txBox="1">
            <a:spLocks/>
          </p:cNvSpPr>
          <p:nvPr/>
        </p:nvSpPr>
        <p:spPr>
          <a:xfrm>
            <a:off x="457200" y="26670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  <a:ea typeface="+mj-ea"/>
                <a:cs typeface="+mj-cs"/>
              </a:defRPr>
            </a:lvl1pPr>
          </a:lstStyle>
          <a:p>
            <a:r>
              <a:rPr lang="ru-RU" dirty="0"/>
              <a:t>Ответ: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609600" y="3733800"/>
            <a:ext cx="8229600" cy="756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Tx/>
              <a:buNone/>
              <a:defRPr lang="ru-RU"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400050" indent="0" algn="l" defTabSz="914400" rtl="0" eaLnBrk="1" latinLnBrk="0" hangingPunct="1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algn="l" defTabSz="914400" rtl="0" eaLnBrk="1" latinLnBrk="0" hangingPunct="1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algn="l" defTabSz="914400" rtl="0" eaLnBrk="1" latinLnBrk="0" hangingPunct="1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algn="l" defTabSz="914400" rtl="0" eaLnBrk="1" latinLnBrk="0" hangingPunct="1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ru-RU" dirty="0"/>
              <a:t>Неверно.</a:t>
            </a:r>
          </a:p>
        </p:txBody>
      </p:sp>
    </p:spTree>
    <p:extLst>
      <p:ext uri="{BB962C8B-B14F-4D97-AF65-F5344CB8AC3E}">
        <p14:creationId xmlns:p14="http://schemas.microsoft.com/office/powerpoint/2010/main" val="109719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4-й вопрос теста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1290003"/>
          </a:xfrm>
        </p:spPr>
        <p:txBody>
          <a:bodyPr>
            <a:noAutofit/>
          </a:bodyPr>
          <a:lstStyle/>
          <a:p>
            <a:r>
              <a:rPr lang="ru-RU" dirty="0"/>
              <a:t>Выберите синтаксически правильный вариант списка значений из предложенных ниже. (Выберите один ответ.)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3"/>
          </p:nvPr>
        </p:nvSpPr>
        <p:spPr>
          <a:xfrm>
            <a:off x="533400" y="2895600"/>
            <a:ext cx="8229600" cy="3124200"/>
          </a:xfrm>
        </p:spPr>
        <p:txBody>
          <a:bodyPr/>
          <a:lstStyle/>
          <a:p>
            <a:r>
              <a:rPr lang="ru-RU" dirty="0"/>
              <a:t>'Вариант 1','Вариант 2','Вариант 3'</a:t>
            </a:r>
          </a:p>
          <a:p>
            <a:r>
              <a:rPr lang="ru-RU" dirty="0"/>
              <a:t>"Вариант 1";"Вариант 2";"Вариант 3"</a:t>
            </a:r>
          </a:p>
          <a:p>
            <a:r>
              <a:rPr lang="ru-RU" dirty="0"/>
              <a:t>"Вариант 1":"Вариант 2":"Вариант 3"</a:t>
            </a:r>
          </a:p>
        </p:txBody>
      </p:sp>
    </p:spTree>
    <p:extLst>
      <p:ext uri="{BB962C8B-B14F-4D97-AF65-F5344CB8AC3E}">
        <p14:creationId xmlns:p14="http://schemas.microsoft.com/office/powerpoint/2010/main" val="137960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4-й вопрос теста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>
          <a:xfrm>
            <a:off x="508000" y="4572000"/>
            <a:ext cx="8229600" cy="1371600"/>
          </a:xfrm>
        </p:spPr>
        <p:txBody>
          <a:bodyPr/>
          <a:lstStyle/>
          <a:p>
            <a:r>
              <a:rPr lang="ru-RU"/>
              <a:t>Варианты выбора заключаются в двойные кавычки и разделяются точкой с запятой.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idx="1"/>
          </p:nvPr>
        </p:nvSpPr>
        <p:spPr>
          <a:xfrm>
            <a:off x="493059" y="1376997"/>
            <a:ext cx="8229600" cy="985203"/>
          </a:xfrm>
        </p:spPr>
        <p:txBody>
          <a:bodyPr>
            <a:normAutofit/>
          </a:bodyPr>
          <a:lstStyle/>
          <a:p>
            <a:r>
              <a:rPr lang="ru-RU" dirty="0"/>
              <a:t>Выберите синтаксически правильный вариант списка значений из предложенных ниже.</a:t>
            </a:r>
          </a:p>
        </p:txBody>
      </p:sp>
      <p:sp>
        <p:nvSpPr>
          <p:cNvPr id="11" name="Title 5"/>
          <p:cNvSpPr txBox="1">
            <a:spLocks/>
          </p:cNvSpPr>
          <p:nvPr/>
        </p:nvSpPr>
        <p:spPr>
          <a:xfrm>
            <a:off x="457200" y="22860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  <a:ea typeface="+mj-ea"/>
                <a:cs typeface="+mj-cs"/>
              </a:defRPr>
            </a:lvl1pPr>
          </a:lstStyle>
          <a:p>
            <a:r>
              <a:rPr lang="ru-RU"/>
              <a:t>Ответ: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533400" y="3429000"/>
            <a:ext cx="8229600" cy="756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Tx/>
              <a:buNone/>
              <a:defRPr lang="ru-RU"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400050" indent="0" algn="l" defTabSz="914400" rtl="0" eaLnBrk="1" latinLnBrk="0" hangingPunct="1">
              <a:spcBef>
                <a:spcPts val="400"/>
              </a:spcBef>
              <a:spcAft>
                <a:spcPts val="1000"/>
              </a:spcAft>
              <a:buClr>
                <a:schemeClr val="accent6"/>
              </a:buClr>
              <a:buFontTx/>
              <a:buNone/>
              <a:defRPr lang="ru-RU"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400" indent="0" algn="l" defTabSz="914400" rtl="0" eaLnBrk="1" latinLnBrk="0" hangingPunct="1">
              <a:spcBef>
                <a:spcPts val="200"/>
              </a:spcBef>
              <a:spcAft>
                <a:spcPts val="80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algn="l" defTabSz="914400" rtl="0" eaLnBrk="1" latinLnBrk="0" hangingPunct="1">
              <a:spcBef>
                <a:spcPts val="100"/>
              </a:spcBef>
              <a:spcAft>
                <a:spcPts val="60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algn="l" defTabSz="914400" rtl="0" eaLnBrk="1" latinLnBrk="0" hangingPunct="1">
              <a:spcBef>
                <a:spcPts val="200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ru-RU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ru-RU"/>
              <a:t>"Вариант 1";"Вариант 2";"Вариант 3"</a:t>
            </a:r>
          </a:p>
        </p:txBody>
      </p:sp>
    </p:spTree>
    <p:extLst>
      <p:ext uri="{BB962C8B-B14F-4D97-AF65-F5344CB8AC3E}">
        <p14:creationId xmlns:p14="http://schemas.microsoft.com/office/powerpoint/2010/main" val="109719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Краткий справочник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ct val="75000"/>
              </a:spcAft>
            </a:pPr>
            <a:r>
              <a:rPr lang="ru-RU" dirty="0"/>
              <a:t>Сводка по задачам, рассматриваемым в этом курсе, см. </a:t>
            </a:r>
            <a:r>
              <a:rPr lang="ru-RU" dirty="0">
                <a:hlinkClick r:id="rId3"/>
              </a:rPr>
              <a:t>Краткий справочник</a:t>
            </a:r>
            <a:r>
              <a:rPr lang="ru-RU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Создание таблиц для новой базы данных</a:t>
            </a:r>
          </a:p>
        </p:txBody>
      </p:sp>
    </p:spTree>
    <p:extLst>
      <p:ext uri="{BB962C8B-B14F-4D97-AF65-F5344CB8AC3E}">
        <p14:creationId xmlns:p14="http://schemas.microsoft.com/office/powerpoint/2010/main" val="330676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>
                <a:solidFill>
                  <a:prstClr val="black"/>
                </a:solidFill>
                <a:ea typeface="Segoe UI" pitchFamily="34" charset="0"/>
                <a:cs typeface="Segoe UI" pitchFamily="34" charset="0"/>
              </a:rPr>
              <a:t>Использование этого шаблона</a:t>
            </a:r>
            <a:endParaRPr lang="ru-RU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>
                <a:solidFill>
                  <a:prstClr val="black"/>
                </a:solidFill>
              </a:rPr>
              <a:t>Подробная справка по этому шаблону см. область заметок или полную страницу заметок (вкладка </a:t>
            </a:r>
            <a:r>
              <a:rPr lang="ru-RU" b="1">
                <a:solidFill>
                  <a:prstClr val="black"/>
                </a:solidFill>
              </a:rPr>
              <a:t>Вид</a:t>
            </a:r>
            <a:r>
              <a:rPr lang="ru-RU">
                <a:solidFill>
                  <a:prstClr val="black"/>
                </a:solidFill>
              </a:rPr>
              <a:t>, </a:t>
            </a:r>
            <a:r>
              <a:rPr lang="ru-RU" b="1">
                <a:solidFill>
                  <a:prstClr val="black"/>
                </a:solidFill>
              </a:rPr>
              <a:t>Страница заметок</a:t>
            </a:r>
            <a:r>
              <a:rPr lang="ru-RU">
                <a:solidFill>
                  <a:prstClr val="black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7463119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2010_training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Office2010_training_template</Template>
  <TotalTime>0</TotalTime>
  <Words>2724</Words>
  <Application>Microsoft Office PowerPoint</Application>
  <PresentationFormat>Экран (4:3)</PresentationFormat>
  <Paragraphs>263</Paragraphs>
  <Slides>39</Slides>
  <Notes>39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Arial</vt:lpstr>
      <vt:lpstr>Calibri</vt:lpstr>
      <vt:lpstr>Segoe Light</vt:lpstr>
      <vt:lpstr>Segoe UI</vt:lpstr>
      <vt:lpstr>Segoe UI Semibold</vt:lpstr>
      <vt:lpstr>Tahoma</vt:lpstr>
      <vt:lpstr>Office2010_training_template</vt:lpstr>
      <vt:lpstr>Visio</vt:lpstr>
      <vt:lpstr>Обучение Microsoft® Access® 2010</vt:lpstr>
      <vt:lpstr>Содержание курса</vt:lpstr>
      <vt:lpstr>Общие сведения. Важнейший и неотъемлемый компонент</vt:lpstr>
      <vt:lpstr>Цели курса</vt:lpstr>
      <vt:lpstr>Создание таблиц</vt:lpstr>
      <vt:lpstr>Создание таблиц</vt:lpstr>
      <vt:lpstr>Создание таблиц</vt:lpstr>
      <vt:lpstr>Создание таблиц</vt:lpstr>
      <vt:lpstr>Создание таблицы в режиме таблицы</vt:lpstr>
      <vt:lpstr>Создание таблицы в режиме таблицы</vt:lpstr>
      <vt:lpstr>Создание таблицы в режиме таблицы</vt:lpstr>
      <vt:lpstr>Создание таблицы в режиме таблицы</vt:lpstr>
      <vt:lpstr>Экономия времени с помощью полей из раздела «Краткое руководство»</vt:lpstr>
      <vt:lpstr>Экономия времени с помощью полей из раздела «Краткое руководство»</vt:lpstr>
      <vt:lpstr>Экономия времени с помощью полей из раздела «Краткое руководство»</vt:lpstr>
      <vt:lpstr>Создание таблицы в режиме конструктора</vt:lpstr>
      <vt:lpstr>Создание таблицы в режиме конструктора</vt:lpstr>
      <vt:lpstr>Создание таблицы в режиме конструктора</vt:lpstr>
      <vt:lpstr>Добавление и сохранение данных</vt:lpstr>
      <vt:lpstr>Добавление и сохранение данных</vt:lpstr>
      <vt:lpstr>Добавление и сохранение данных</vt:lpstr>
      <vt:lpstr>Использование кнопок навигации по записям</vt:lpstr>
      <vt:lpstr>Использование кнопок навигации по записям</vt:lpstr>
      <vt:lpstr>Использование кнопок навигации по записям</vt:lpstr>
      <vt:lpstr>Добавление поля подстановки в таблицу</vt:lpstr>
      <vt:lpstr>Добавление поля подстановки в таблицу</vt:lpstr>
      <vt:lpstr>Добавление поля подстановки в таблицу</vt:lpstr>
      <vt:lpstr>Добавление поля подстановки в таблицу</vt:lpstr>
      <vt:lpstr>Предложения по упражнениям</vt:lpstr>
      <vt:lpstr>1-й вопрос теста</vt:lpstr>
      <vt:lpstr>1-й вопрос теста</vt:lpstr>
      <vt:lpstr>2-й вопрос теста</vt:lpstr>
      <vt:lpstr>2-й вопрос теста</vt:lpstr>
      <vt:lpstr>3-й вопрос теста</vt:lpstr>
      <vt:lpstr>3-й вопрос теста</vt:lpstr>
      <vt:lpstr>4-й вопрос теста</vt:lpstr>
      <vt:lpstr>4-й вопрос теста</vt:lpstr>
      <vt:lpstr>Краткий справочник</vt:lpstr>
      <vt:lpstr>Использование этого шаблона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2011-08-31T16:00:18Z</dcterms:created>
  <dcterms:modified xsi:type="dcterms:W3CDTF">2018-02-02T08:17:51Z</dcterms:modified>
</cp:coreProperties>
</file>