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04" r:id="rId1"/>
  </p:sldMasterIdLst>
  <p:sldIdLst>
    <p:sldId id="256" r:id="rId2"/>
    <p:sldId id="298" r:id="rId3"/>
    <p:sldId id="299" r:id="rId4"/>
    <p:sldId id="286" r:id="rId5"/>
    <p:sldId id="271" r:id="rId6"/>
    <p:sldId id="287" r:id="rId7"/>
    <p:sldId id="288" r:id="rId8"/>
    <p:sldId id="272" r:id="rId9"/>
    <p:sldId id="257" r:id="rId10"/>
    <p:sldId id="289" r:id="rId11"/>
    <p:sldId id="297" r:id="rId12"/>
    <p:sldId id="273" r:id="rId13"/>
    <p:sldId id="290" r:id="rId14"/>
    <p:sldId id="291" r:id="rId15"/>
    <p:sldId id="292" r:id="rId16"/>
    <p:sldId id="293" r:id="rId17"/>
    <p:sldId id="294" r:id="rId18"/>
    <p:sldId id="274" r:id="rId19"/>
    <p:sldId id="295" r:id="rId20"/>
    <p:sldId id="296" r:id="rId21"/>
    <p:sldId id="300" r:id="rId22"/>
    <p:sldId id="301" r:id="rId23"/>
    <p:sldId id="302" r:id="rId24"/>
    <p:sldId id="303" r:id="rId25"/>
    <p:sldId id="281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61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06.10.2015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06.10.2015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06.10.2015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06.10.2015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06.10.2015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05" r:id="rId1"/>
    <p:sldLayoutId id="2147484106" r:id="rId2"/>
    <p:sldLayoutId id="2147484107" r:id="rId3"/>
    <p:sldLayoutId id="2147484108" r:id="rId4"/>
    <p:sldLayoutId id="2147484109" r:id="rId5"/>
    <p:sldLayoutId id="2147484110" r:id="rId6"/>
    <p:sldLayoutId id="2147484111" r:id="rId7"/>
    <p:sldLayoutId id="2147484112" r:id="rId8"/>
    <p:sldLayoutId id="2147484113" r:id="rId9"/>
    <p:sldLayoutId id="2147484114" r:id="rId10"/>
    <p:sldLayoutId id="214748411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548680"/>
            <a:ext cx="8208912" cy="3168352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Arial Black" pitchFamily="34" charset="0"/>
              </a:rPr>
              <a:t/>
            </a:r>
            <a:br>
              <a:rPr lang="ru-RU" dirty="0" smtClean="0">
                <a:latin typeface="Arial Black" pitchFamily="34" charset="0"/>
              </a:rPr>
            </a:br>
            <a:r>
              <a:rPr lang="ru-RU" dirty="0" smtClean="0">
                <a:latin typeface="Arial Black" pitchFamily="34" charset="0"/>
              </a:rPr>
              <a:t/>
            </a:r>
            <a:br>
              <a:rPr lang="ru-RU" dirty="0" smtClean="0">
                <a:latin typeface="Arial Black" pitchFamily="34" charset="0"/>
              </a:rPr>
            </a:br>
            <a:r>
              <a:rPr lang="ru-RU" dirty="0" smtClean="0">
                <a:latin typeface="Arial Black" pitchFamily="34" charset="0"/>
              </a:rPr>
              <a:t/>
            </a:r>
            <a:br>
              <a:rPr lang="ru-RU" dirty="0" smtClean="0">
                <a:latin typeface="Arial Black" pitchFamily="34" charset="0"/>
              </a:rPr>
            </a:br>
            <a:r>
              <a:rPr lang="ru-RU" sz="4000" dirty="0" smtClean="0">
                <a:latin typeface="Arial Black" pitchFamily="34" charset="0"/>
              </a:rPr>
              <a:t>ТЕОРИЯ И ПРАКТИКА</a:t>
            </a:r>
            <a:br>
              <a:rPr lang="ru-RU" sz="4000" dirty="0" smtClean="0">
                <a:latin typeface="Arial Black" pitchFamily="34" charset="0"/>
              </a:rPr>
            </a:br>
            <a:r>
              <a:rPr lang="ru-RU" sz="4000" dirty="0" smtClean="0">
                <a:latin typeface="Arial Black" pitchFamily="34" charset="0"/>
              </a:rPr>
              <a:t>ПОЛИКУЛЬТУРНОГО</a:t>
            </a:r>
            <a:br>
              <a:rPr lang="ru-RU" sz="4000" dirty="0" smtClean="0">
                <a:latin typeface="Arial Black" pitchFamily="34" charset="0"/>
              </a:rPr>
            </a:br>
            <a:r>
              <a:rPr lang="ru-RU" sz="4000" dirty="0" smtClean="0">
                <a:latin typeface="Arial Black" pitchFamily="34" charset="0"/>
              </a:rPr>
              <a:t>ОБРАЗОВАНИЯ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Валерьян </a:t>
            </a:r>
            <a:r>
              <a:rPr lang="ru-RU" sz="2700" b="1" dirty="0" err="1" smtClean="0">
                <a:latin typeface="Times New Roman" pitchFamily="18" charset="0"/>
                <a:cs typeface="Times New Roman" pitchFamily="18" charset="0"/>
              </a:rPr>
              <a:t>Фаритович</a:t>
            </a: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 smtClean="0">
                <a:latin typeface="Times New Roman" pitchFamily="18" charset="0"/>
                <a:cs typeface="Times New Roman" pitchFamily="18" charset="0"/>
              </a:rPr>
              <a:t>Габдулхаков</a:t>
            </a: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700" b="1" dirty="0" smtClean="0">
                <a:latin typeface="Times New Roman" pitchFamily="18" charset="0"/>
                <a:cs typeface="Times New Roman" pitchFamily="18" charset="0"/>
              </a:rPr>
              <a:t>Pr_Gabdulhakov@mail.ru</a:t>
            </a:r>
            <a:endParaRPr lang="ru-RU" sz="27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1472" y="4000504"/>
            <a:ext cx="8321008" cy="2140860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Институт психологии и                               </a:t>
            </a:r>
          </a:p>
          <a:p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образования КФУ</a:t>
            </a:r>
          </a:p>
          <a:p>
            <a:pPr algn="just"/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2015</a:t>
            </a:r>
          </a:p>
          <a:p>
            <a:endParaRPr lang="ru-RU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548680"/>
            <a:ext cx="8208912" cy="3168352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Arial Black" pitchFamily="34" charset="0"/>
              </a:rPr>
              <a:t/>
            </a:r>
            <a:br>
              <a:rPr lang="ru-RU" dirty="0" smtClean="0">
                <a:latin typeface="Arial Black" pitchFamily="34" charset="0"/>
              </a:rPr>
            </a:br>
            <a:r>
              <a:rPr lang="ru-RU" dirty="0" smtClean="0">
                <a:latin typeface="Arial Black" pitchFamily="34" charset="0"/>
              </a:rPr>
              <a:t/>
            </a:r>
            <a:br>
              <a:rPr lang="ru-RU" dirty="0" smtClean="0">
                <a:latin typeface="Arial Black" pitchFamily="34" charset="0"/>
              </a:rPr>
            </a:br>
            <a:r>
              <a:rPr lang="ru-RU" dirty="0" smtClean="0">
                <a:latin typeface="Arial Black" pitchFamily="34" charset="0"/>
              </a:rPr>
              <a:t/>
            </a:r>
            <a:br>
              <a:rPr lang="ru-RU" dirty="0" smtClean="0">
                <a:latin typeface="Arial Black" pitchFamily="34" charset="0"/>
              </a:rPr>
            </a:br>
            <a:endParaRPr lang="ru-RU" sz="27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51920" y="4000504"/>
            <a:ext cx="5040560" cy="220584"/>
          </a:xfrm>
        </p:spPr>
        <p:txBody>
          <a:bodyPr>
            <a:normAutofit fontScale="25000" lnSpcReduction="20000"/>
          </a:bodyPr>
          <a:lstStyle/>
          <a:p>
            <a:endParaRPr lang="ru-RU" dirty="0" smtClean="0"/>
          </a:p>
          <a:p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</a:t>
            </a:r>
            <a:endParaRPr lang="ru-RU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валера\Desktop\Книги 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984" y="160382"/>
            <a:ext cx="4320480" cy="6279017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0" y="1340768"/>
            <a:ext cx="39517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Литература</a:t>
            </a:r>
            <a:endParaRPr lang="ru-RU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2780928"/>
            <a:ext cx="44279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АДРЕС В ИНТЕРНЕТЕ: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http://repository.kpfu.ru/?p_id=112087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548680"/>
            <a:ext cx="8208912" cy="3168352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Arial Black" pitchFamily="34" charset="0"/>
              </a:rPr>
              <a:t/>
            </a:r>
            <a:br>
              <a:rPr lang="ru-RU" dirty="0" smtClean="0">
                <a:latin typeface="Arial Black" pitchFamily="34" charset="0"/>
              </a:rPr>
            </a:br>
            <a:r>
              <a:rPr lang="ru-RU" dirty="0" smtClean="0">
                <a:latin typeface="Arial Black" pitchFamily="34" charset="0"/>
              </a:rPr>
              <a:t/>
            </a:r>
            <a:br>
              <a:rPr lang="ru-RU" dirty="0" smtClean="0">
                <a:latin typeface="Arial Black" pitchFamily="34" charset="0"/>
              </a:rPr>
            </a:br>
            <a:r>
              <a:rPr lang="ru-RU" dirty="0" smtClean="0">
                <a:latin typeface="Arial Black" pitchFamily="34" charset="0"/>
              </a:rPr>
              <a:t/>
            </a:r>
            <a:br>
              <a:rPr lang="ru-RU" dirty="0" smtClean="0">
                <a:latin typeface="Arial Black" pitchFamily="34" charset="0"/>
              </a:rPr>
            </a:br>
            <a:endParaRPr lang="ru-RU" sz="27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51920" y="4000504"/>
            <a:ext cx="5040560" cy="220584"/>
          </a:xfrm>
        </p:spPr>
        <p:txBody>
          <a:bodyPr>
            <a:normAutofit fontScale="25000" lnSpcReduction="20000"/>
          </a:bodyPr>
          <a:lstStyle/>
          <a:p>
            <a:endParaRPr lang="ru-RU" dirty="0" smtClean="0"/>
          </a:p>
          <a:p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</a:t>
            </a:r>
            <a:endParaRPr lang="ru-RU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валера\Desktop\книга 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04664"/>
            <a:ext cx="4330966" cy="6306022"/>
          </a:xfrm>
          <a:prstGeom prst="rect">
            <a:avLst/>
          </a:prstGeom>
          <a:noFill/>
        </p:spPr>
      </p:pic>
      <p:pic>
        <p:nvPicPr>
          <p:cNvPr id="2051" name="Picture 3" descr="C:\Users\валера\Desktop\Диплом-2015 0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404664"/>
            <a:ext cx="4279814" cy="5904656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908720"/>
            <a:ext cx="8352928" cy="1857388"/>
          </a:xfrm>
        </p:spPr>
        <p:txBody>
          <a:bodyPr>
            <a:noAutofit/>
          </a:bodyPr>
          <a:lstStyle/>
          <a:p>
            <a:r>
              <a:rPr lang="ru-RU" sz="4000" b="1" dirty="0" smtClean="0"/>
              <a:t>Проектирование</a:t>
            </a:r>
            <a:br>
              <a:rPr lang="ru-RU" sz="4000" b="1" dirty="0" smtClean="0"/>
            </a:br>
            <a:r>
              <a:rPr lang="ru-RU" sz="4000" b="1" dirty="0" smtClean="0"/>
              <a:t>технологического обеспечения</a:t>
            </a:r>
            <a:br>
              <a:rPr lang="ru-RU" sz="4000" b="1" dirty="0" smtClean="0"/>
            </a:br>
            <a:r>
              <a:rPr lang="ru-RU" sz="4000" b="1" dirty="0" smtClean="0"/>
              <a:t>поликультурного образования</a:t>
            </a:r>
            <a:endParaRPr lang="ru-RU" sz="40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0" y="4000504"/>
            <a:ext cx="8643998" cy="2357454"/>
          </a:xfrm>
        </p:spPr>
        <p:txBody>
          <a:bodyPr>
            <a:normAutofit/>
          </a:bodyPr>
          <a:lstStyle/>
          <a:p>
            <a:pPr algn="just"/>
            <a:r>
              <a:rPr lang="ru-RU" sz="3200" dirty="0" smtClean="0"/>
              <a:t>Одной из основных задач поликультурного образования является обучение решению коммуникативных проблем, с которыми придется столкнуться в жизни.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857232"/>
            <a:ext cx="7715304" cy="1857388"/>
          </a:xfrm>
        </p:spPr>
        <p:txBody>
          <a:bodyPr>
            <a:noAutofit/>
          </a:bodyPr>
          <a:lstStyle/>
          <a:p>
            <a:r>
              <a:rPr lang="ru-RU" b="1" dirty="0" smtClean="0"/>
              <a:t>ТИПЫ ПОЛИКУЛЬТУРНОГО</a:t>
            </a:r>
            <a:br>
              <a:rPr lang="ru-RU" b="1" dirty="0" smtClean="0"/>
            </a:br>
            <a:r>
              <a:rPr lang="ru-RU" b="1" dirty="0" smtClean="0"/>
              <a:t>ОБРАЗОВАНИЯ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0002" y="4293096"/>
            <a:ext cx="8643998" cy="2357454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sz="3600" b="1" dirty="0" err="1" smtClean="0"/>
              <a:t>Аккультурационный</a:t>
            </a:r>
            <a:r>
              <a:rPr lang="ru-RU" sz="3600" dirty="0" smtClean="0"/>
              <a:t> -</a:t>
            </a:r>
          </a:p>
          <a:p>
            <a:pPr algn="just"/>
            <a:r>
              <a:rPr lang="ru-RU" sz="3600" dirty="0" smtClean="0"/>
              <a:t>вытесняющий (сохраняющий, </a:t>
            </a:r>
            <a:r>
              <a:rPr lang="ru-RU" sz="3600" dirty="0" err="1" smtClean="0"/>
              <a:t>поликуль-турный</a:t>
            </a:r>
            <a:r>
              <a:rPr lang="ru-RU" sz="3600" dirty="0" smtClean="0"/>
              <a:t>) при помощи средств иммерсии, переходных (или поддерживающих) </a:t>
            </a:r>
            <a:r>
              <a:rPr lang="ru-RU" sz="3600" dirty="0" err="1" smtClean="0"/>
              <a:t>про-грамм</a:t>
            </a:r>
            <a:r>
              <a:rPr lang="ru-RU" sz="3600" b="1" dirty="0" smtClean="0"/>
              <a:t>. </a:t>
            </a:r>
            <a:r>
              <a:rPr lang="ru-RU" sz="3600" dirty="0" smtClean="0"/>
              <a:t>Следующий этап – ассимиляция.</a:t>
            </a:r>
          </a:p>
          <a:p>
            <a:pPr algn="ctr"/>
            <a:endParaRPr lang="ru-RU" sz="3600" b="1" dirty="0" smtClean="0">
              <a:latin typeface="Arial Narrow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857232"/>
            <a:ext cx="7715304" cy="1857388"/>
          </a:xfrm>
        </p:spPr>
        <p:txBody>
          <a:bodyPr>
            <a:noAutofit/>
          </a:bodyPr>
          <a:lstStyle/>
          <a:p>
            <a:r>
              <a:rPr lang="ru-RU" b="1" dirty="0" smtClean="0"/>
              <a:t>ТИПЫ ПОЛИКУЛЬТУРНОГО</a:t>
            </a:r>
            <a:br>
              <a:rPr lang="ru-RU" b="1" dirty="0" smtClean="0"/>
            </a:br>
            <a:r>
              <a:rPr lang="ru-RU" b="1" dirty="0" smtClean="0"/>
              <a:t>ОБРАЗОВАНИЯ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4293096"/>
            <a:ext cx="8643998" cy="2357454"/>
          </a:xfrm>
        </p:spPr>
        <p:txBody>
          <a:bodyPr>
            <a:normAutofit/>
          </a:bodyPr>
          <a:lstStyle/>
          <a:p>
            <a:pPr algn="just"/>
            <a:r>
              <a:rPr lang="ru-RU" sz="3600" b="1" dirty="0" smtClean="0"/>
              <a:t>Изолирующий</a:t>
            </a:r>
            <a:r>
              <a:rPr lang="ru-RU" sz="3600" dirty="0" smtClean="0"/>
              <a:t> – изоляция </a:t>
            </a:r>
            <a:r>
              <a:rPr lang="ru-RU" sz="3600" dirty="0" err="1" smtClean="0"/>
              <a:t>этничес-ких</a:t>
            </a:r>
            <a:r>
              <a:rPr lang="ru-RU" sz="3600" dirty="0" smtClean="0"/>
              <a:t> меньшинств, социальная </a:t>
            </a:r>
            <a:r>
              <a:rPr lang="ru-RU" sz="3600" dirty="0" err="1" smtClean="0"/>
              <a:t>дезинте-грация</a:t>
            </a:r>
            <a:r>
              <a:rPr lang="ru-RU" sz="3600" dirty="0" smtClean="0"/>
              <a:t>, дискриминация, </a:t>
            </a:r>
            <a:r>
              <a:rPr lang="ru-RU" sz="3600" dirty="0" err="1" smtClean="0"/>
              <a:t>национа-лизм</a:t>
            </a:r>
            <a:r>
              <a:rPr lang="ru-RU" sz="3600" b="1" dirty="0" smtClean="0"/>
              <a:t>.</a:t>
            </a:r>
          </a:p>
          <a:p>
            <a:pPr algn="ctr"/>
            <a:endParaRPr lang="ru-RU" sz="3600" b="1" dirty="0" smtClean="0">
              <a:latin typeface="Arial Narrow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857232"/>
            <a:ext cx="7715304" cy="1857388"/>
          </a:xfrm>
        </p:spPr>
        <p:txBody>
          <a:bodyPr>
            <a:noAutofit/>
          </a:bodyPr>
          <a:lstStyle/>
          <a:p>
            <a:r>
              <a:rPr lang="ru-RU" b="1" dirty="0" smtClean="0"/>
              <a:t>ТИПЫ ПОЛИКУЛЬТУРНОГО</a:t>
            </a:r>
            <a:br>
              <a:rPr lang="ru-RU" b="1" dirty="0" smtClean="0"/>
            </a:br>
            <a:r>
              <a:rPr lang="ru-RU" b="1" dirty="0" smtClean="0"/>
              <a:t>ОБРАЗОВАНИЯ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4221088"/>
            <a:ext cx="8643998" cy="2357454"/>
          </a:xfrm>
        </p:spPr>
        <p:txBody>
          <a:bodyPr>
            <a:normAutofit fontScale="92500"/>
          </a:bodyPr>
          <a:lstStyle/>
          <a:p>
            <a:pPr algn="just"/>
            <a:r>
              <a:rPr lang="ru-RU" sz="3600" b="1" dirty="0" smtClean="0"/>
              <a:t>Открытый</a:t>
            </a:r>
            <a:r>
              <a:rPr lang="ru-RU" sz="3600" dirty="0" smtClean="0"/>
              <a:t> – интеграция в </a:t>
            </a:r>
            <a:r>
              <a:rPr lang="ru-RU" sz="3600" dirty="0" err="1" smtClean="0"/>
              <a:t>общеевропей-ское</a:t>
            </a:r>
            <a:r>
              <a:rPr lang="ru-RU" sz="3600" dirty="0" smtClean="0"/>
              <a:t> и мировое пространство, </a:t>
            </a:r>
            <a:r>
              <a:rPr lang="ru-RU" sz="3600" dirty="0" err="1" smtClean="0"/>
              <a:t>межкуль-турная</a:t>
            </a:r>
            <a:r>
              <a:rPr lang="ru-RU" sz="3600" dirty="0" smtClean="0"/>
              <a:t> коммуникация, поликультурное воспитание</a:t>
            </a:r>
            <a:r>
              <a:rPr lang="ru-RU" sz="3600" b="1" dirty="0" smtClean="0"/>
              <a:t>.</a:t>
            </a:r>
          </a:p>
          <a:p>
            <a:pPr algn="ctr"/>
            <a:endParaRPr lang="ru-RU" sz="3600" b="1" dirty="0" smtClean="0">
              <a:latin typeface="Arial Narrow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980728"/>
            <a:ext cx="7715304" cy="1857388"/>
          </a:xfrm>
        </p:spPr>
        <p:txBody>
          <a:bodyPr>
            <a:noAutofit/>
          </a:bodyPr>
          <a:lstStyle/>
          <a:p>
            <a:r>
              <a:rPr lang="ru-RU" sz="4000" b="1" dirty="0" smtClean="0"/>
              <a:t>ОТНОШЕНИЕ</a:t>
            </a:r>
            <a:br>
              <a:rPr lang="ru-RU" sz="4000" b="1" dirty="0" smtClean="0"/>
            </a:br>
            <a:r>
              <a:rPr lang="ru-RU" sz="4000" b="1" dirty="0" smtClean="0"/>
              <a:t>К ДВУЯЗЫЧИЮ И МНОГОЯЗЫЧИЮ</a:t>
            </a:r>
            <a:endParaRPr lang="ru-RU" sz="40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4383914"/>
            <a:ext cx="8643998" cy="2357454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3200" dirty="0" smtClean="0"/>
              <a:t>В России – положительное (это благо).</a:t>
            </a:r>
          </a:p>
          <a:p>
            <a:pPr algn="just"/>
            <a:r>
              <a:rPr lang="ru-RU" sz="3200" dirty="0" smtClean="0"/>
              <a:t>В странах Западной Европы как к личной и социальной проблеме (не как к благу). Сложилась традиция смотреть на двуязычных людей свысока.</a:t>
            </a:r>
            <a:endParaRPr lang="ru-RU" sz="3600" dirty="0" smtClean="0"/>
          </a:p>
          <a:p>
            <a:pPr algn="ctr"/>
            <a:endParaRPr lang="ru-RU" sz="3600" b="1" dirty="0" smtClean="0">
              <a:latin typeface="Arial Narrow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1196752"/>
            <a:ext cx="7715304" cy="1137308"/>
          </a:xfrm>
        </p:spPr>
        <p:txBody>
          <a:bodyPr>
            <a:noAutofit/>
          </a:bodyPr>
          <a:lstStyle/>
          <a:p>
            <a:r>
              <a:rPr lang="ru-RU" sz="4800" b="1" dirty="0" smtClean="0"/>
              <a:t>ТРАНСПОЗИЦИЯ</a:t>
            </a:r>
            <a:endParaRPr lang="ru-RU" sz="48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0" y="4000504"/>
            <a:ext cx="8643998" cy="2357454"/>
          </a:xfrm>
        </p:spPr>
        <p:txBody>
          <a:bodyPr>
            <a:normAutofit/>
          </a:bodyPr>
          <a:lstStyle/>
          <a:p>
            <a:pPr algn="ctr"/>
            <a:endParaRPr lang="ru-RU" sz="3200" dirty="0" smtClean="0"/>
          </a:p>
          <a:p>
            <a:pPr algn="just"/>
            <a:r>
              <a:rPr lang="ru-RU" sz="3600" b="1" dirty="0" smtClean="0">
                <a:latin typeface="Arial Narrow" pitchFamily="34" charset="0"/>
              </a:rPr>
              <a:t>Положительный перенос одинаковых </a:t>
            </a:r>
            <a:r>
              <a:rPr lang="ru-RU" sz="3600" b="1" dirty="0" err="1" smtClean="0">
                <a:latin typeface="Arial Narrow" pitchFamily="34" charset="0"/>
              </a:rPr>
              <a:t>язы-ковых</a:t>
            </a:r>
            <a:r>
              <a:rPr lang="ru-RU" sz="3600" b="1" dirty="0" smtClean="0">
                <a:latin typeface="Arial Narrow" pitchFamily="34" charset="0"/>
              </a:rPr>
              <a:t> универсалий с одного языка на </a:t>
            </a:r>
            <a:r>
              <a:rPr lang="ru-RU" sz="3600" b="1" dirty="0" err="1" smtClean="0">
                <a:latin typeface="Arial Narrow" pitchFamily="34" charset="0"/>
              </a:rPr>
              <a:t>дру-гой</a:t>
            </a:r>
            <a:r>
              <a:rPr lang="ru-RU" sz="3600" b="1" dirty="0" smtClean="0">
                <a:latin typeface="Arial Narrow" pitchFamily="34" charset="0"/>
              </a:rPr>
              <a:t> (опора на родной язык обучаемого)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1196752"/>
            <a:ext cx="7715304" cy="1137308"/>
          </a:xfrm>
        </p:spPr>
        <p:txBody>
          <a:bodyPr>
            <a:noAutofit/>
          </a:bodyPr>
          <a:lstStyle/>
          <a:p>
            <a:r>
              <a:rPr lang="ru-RU" sz="4800" b="1" dirty="0" smtClean="0"/>
              <a:t>ИНТЕРФЕРЕНЦИЯ</a:t>
            </a:r>
            <a:endParaRPr lang="ru-RU" sz="48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0" y="4000504"/>
            <a:ext cx="8643998" cy="2357454"/>
          </a:xfrm>
        </p:spPr>
        <p:txBody>
          <a:bodyPr>
            <a:normAutofit/>
          </a:bodyPr>
          <a:lstStyle/>
          <a:p>
            <a:pPr algn="ctr"/>
            <a:endParaRPr lang="ru-RU" sz="3200" dirty="0" smtClean="0"/>
          </a:p>
          <a:p>
            <a:pPr algn="just"/>
            <a:r>
              <a:rPr lang="ru-RU" sz="3600" b="1" dirty="0" smtClean="0">
                <a:latin typeface="Arial Narrow" pitchFamily="34" charset="0"/>
              </a:rPr>
              <a:t>Отрицательное влияние законов, правил одного языка на другой, ведущее к </a:t>
            </a:r>
            <a:r>
              <a:rPr lang="ru-RU" sz="3600" b="1" dirty="0" err="1" smtClean="0">
                <a:latin typeface="Arial Narrow" pitchFamily="34" charset="0"/>
              </a:rPr>
              <a:t>наруше-нию</a:t>
            </a:r>
            <a:r>
              <a:rPr lang="ru-RU" sz="3600" b="1" dirty="0" smtClean="0">
                <a:latin typeface="Arial Narrow" pitchFamily="34" charset="0"/>
              </a:rPr>
              <a:t> коммуникации.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980728"/>
            <a:ext cx="8458200" cy="1470025"/>
          </a:xfrm>
        </p:spPr>
        <p:txBody>
          <a:bodyPr/>
          <a:lstStyle/>
          <a:p>
            <a:r>
              <a:rPr lang="ru-RU" b="1" dirty="0" smtClean="0"/>
              <a:t>ТИПЫ ДВУЯЗЫЧИЯ И </a:t>
            </a:r>
            <a:br>
              <a:rPr lang="ru-RU" b="1" dirty="0" smtClean="0"/>
            </a:br>
            <a:r>
              <a:rPr lang="ru-RU" b="1" dirty="0" smtClean="0"/>
              <a:t>МНОГОЯЗЫЧИЯ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1640" y="4437112"/>
            <a:ext cx="5976664" cy="1752600"/>
          </a:xfrm>
        </p:spPr>
        <p:txBody>
          <a:bodyPr>
            <a:normAutofit lnSpcReduction="10000"/>
          </a:bodyPr>
          <a:lstStyle/>
          <a:p>
            <a:r>
              <a:rPr lang="ru-RU" sz="3600" b="1" dirty="0" smtClean="0"/>
              <a:t>1. </a:t>
            </a:r>
            <a:r>
              <a:rPr lang="ru-RU" sz="3600" b="1" dirty="0" err="1" smtClean="0"/>
              <a:t>Координативный</a:t>
            </a:r>
            <a:r>
              <a:rPr lang="ru-RU" sz="3600" b="1" dirty="0" smtClean="0"/>
              <a:t>, </a:t>
            </a:r>
          </a:p>
          <a:p>
            <a:r>
              <a:rPr lang="ru-RU" sz="3600" b="1" dirty="0" smtClean="0"/>
              <a:t>2. </a:t>
            </a:r>
            <a:r>
              <a:rPr lang="ru-RU" sz="3600" b="1" dirty="0" err="1" smtClean="0"/>
              <a:t>Субординативный</a:t>
            </a:r>
            <a:r>
              <a:rPr lang="ru-RU" sz="3600" b="1" dirty="0" smtClean="0"/>
              <a:t>, </a:t>
            </a:r>
          </a:p>
          <a:p>
            <a:r>
              <a:rPr lang="ru-RU" sz="3600" b="1" dirty="0" smtClean="0"/>
              <a:t>3. Смешанный</a:t>
            </a:r>
            <a:r>
              <a:rPr lang="ru-RU" sz="2800" b="1" dirty="0" smtClean="0"/>
              <a:t>.</a:t>
            </a:r>
            <a:endParaRPr lang="ru-RU" sz="2800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404664"/>
            <a:ext cx="7715304" cy="1857388"/>
          </a:xfrm>
        </p:spPr>
        <p:txBody>
          <a:bodyPr>
            <a:noAutofit/>
          </a:bodyPr>
          <a:lstStyle/>
          <a:p>
            <a:r>
              <a:rPr lang="ru-RU" sz="4800" dirty="0" smtClean="0"/>
              <a:t>Диагностические</a:t>
            </a:r>
            <a:br>
              <a:rPr lang="ru-RU" sz="4800" dirty="0" smtClean="0"/>
            </a:br>
            <a:r>
              <a:rPr lang="ru-RU" sz="4800" dirty="0" smtClean="0"/>
              <a:t>компоненты речи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0" y="4000504"/>
            <a:ext cx="8643998" cy="2357454"/>
          </a:xfrm>
        </p:spPr>
        <p:txBody>
          <a:bodyPr>
            <a:normAutofit fontScale="92500" lnSpcReduction="20000"/>
          </a:bodyPr>
          <a:lstStyle/>
          <a:p>
            <a:pPr algn="ctr"/>
            <a:endParaRPr lang="ru-RU" sz="3200" dirty="0" smtClean="0"/>
          </a:p>
          <a:p>
            <a:pPr algn="just"/>
            <a:r>
              <a:rPr lang="ru-RU" sz="3200" b="1" dirty="0" smtClean="0"/>
              <a:t>Операционно-динамический</a:t>
            </a:r>
            <a:r>
              <a:rPr lang="ru-RU" sz="3200" dirty="0" smtClean="0"/>
              <a:t> компонент: объем высказывания, темп речи, лексическая вариативность, синтаксическая </a:t>
            </a:r>
            <a:r>
              <a:rPr lang="ru-RU" sz="3200" dirty="0" err="1" smtClean="0"/>
              <a:t>вариатив-ность</a:t>
            </a:r>
            <a:r>
              <a:rPr lang="ru-RU" sz="3200" dirty="0" smtClean="0"/>
              <a:t>, отказ от коммуникативного намерения, длительные паузы.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404664"/>
            <a:ext cx="7715304" cy="1857388"/>
          </a:xfrm>
        </p:spPr>
        <p:txBody>
          <a:bodyPr>
            <a:noAutofit/>
          </a:bodyPr>
          <a:lstStyle/>
          <a:p>
            <a:r>
              <a:rPr lang="ru-RU" sz="4800" dirty="0" smtClean="0"/>
              <a:t>Диагностические</a:t>
            </a:r>
            <a:br>
              <a:rPr lang="ru-RU" sz="4800" dirty="0" smtClean="0"/>
            </a:br>
            <a:r>
              <a:rPr lang="ru-RU" sz="4800" dirty="0" smtClean="0"/>
              <a:t>компоненты речи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0" y="4000504"/>
            <a:ext cx="8643998" cy="2357454"/>
          </a:xfrm>
        </p:spPr>
        <p:txBody>
          <a:bodyPr>
            <a:normAutofit fontScale="92500" lnSpcReduction="20000"/>
          </a:bodyPr>
          <a:lstStyle/>
          <a:p>
            <a:pPr algn="ctr"/>
            <a:endParaRPr lang="ru-RU" sz="3200" dirty="0" smtClean="0"/>
          </a:p>
          <a:p>
            <a:pPr algn="just"/>
            <a:r>
              <a:rPr lang="ru-RU" sz="3200" b="1" dirty="0" smtClean="0"/>
              <a:t>Мотивационный</a:t>
            </a:r>
            <a:r>
              <a:rPr lang="ru-RU" sz="3200" dirty="0" smtClean="0"/>
              <a:t> компонент: количество фраз, в которых автор говорит о других; количество фраз о себе; количество фраз, обращенных к собеседнику; свернутость  (неполнота) фраз.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404664"/>
            <a:ext cx="7715304" cy="1857388"/>
          </a:xfrm>
        </p:spPr>
        <p:txBody>
          <a:bodyPr>
            <a:noAutofit/>
          </a:bodyPr>
          <a:lstStyle/>
          <a:p>
            <a:r>
              <a:rPr lang="ru-RU" sz="4800" dirty="0" smtClean="0"/>
              <a:t>Диагностические</a:t>
            </a:r>
            <a:br>
              <a:rPr lang="ru-RU" sz="4800" dirty="0" smtClean="0"/>
            </a:br>
            <a:r>
              <a:rPr lang="ru-RU" sz="4800" dirty="0" smtClean="0"/>
              <a:t>компоненты речи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0" y="4000504"/>
            <a:ext cx="8643998" cy="2357454"/>
          </a:xfrm>
        </p:spPr>
        <p:txBody>
          <a:bodyPr>
            <a:normAutofit fontScale="85000" lnSpcReduction="10000"/>
          </a:bodyPr>
          <a:lstStyle/>
          <a:p>
            <a:pPr algn="ctr"/>
            <a:endParaRPr lang="ru-RU" sz="3200" dirty="0" smtClean="0"/>
          </a:p>
          <a:p>
            <a:pPr algn="just"/>
            <a:r>
              <a:rPr lang="ru-RU" sz="3200" b="1" dirty="0" smtClean="0"/>
              <a:t>Когнитивный</a:t>
            </a:r>
            <a:r>
              <a:rPr lang="ru-RU" sz="3200" dirty="0" smtClean="0"/>
              <a:t> компонент: количество фраз, содержащих </a:t>
            </a:r>
            <a:r>
              <a:rPr lang="ru-RU" sz="3200" dirty="0" err="1" smtClean="0"/>
              <a:t>оценочность</a:t>
            </a:r>
            <a:r>
              <a:rPr lang="ru-RU" sz="3200" dirty="0" smtClean="0"/>
              <a:t>; количество фраз, содержащих сопоставление; количество фраз, содержащих обобщения, причинно-следственные связи; описания внешности; действий.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404664"/>
            <a:ext cx="7715304" cy="1857388"/>
          </a:xfrm>
        </p:spPr>
        <p:txBody>
          <a:bodyPr>
            <a:noAutofit/>
          </a:bodyPr>
          <a:lstStyle/>
          <a:p>
            <a:r>
              <a:rPr lang="ru-RU" sz="4800" dirty="0" smtClean="0"/>
              <a:t>Диагностические</a:t>
            </a:r>
            <a:br>
              <a:rPr lang="ru-RU" sz="4800" dirty="0" smtClean="0"/>
            </a:br>
            <a:r>
              <a:rPr lang="ru-RU" sz="4800" dirty="0" smtClean="0"/>
              <a:t>компоненты речи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0" y="4000504"/>
            <a:ext cx="8643998" cy="2357454"/>
          </a:xfrm>
        </p:spPr>
        <p:txBody>
          <a:bodyPr>
            <a:normAutofit fontScale="77500" lnSpcReduction="20000"/>
          </a:bodyPr>
          <a:lstStyle/>
          <a:p>
            <a:pPr algn="ctr"/>
            <a:endParaRPr lang="ru-RU" sz="3200" dirty="0" smtClean="0"/>
          </a:p>
          <a:p>
            <a:pPr algn="just"/>
            <a:r>
              <a:rPr lang="ru-RU" sz="3200" b="1" dirty="0" smtClean="0"/>
              <a:t>Результативный</a:t>
            </a:r>
            <a:r>
              <a:rPr lang="ru-RU" sz="3200" dirty="0" smtClean="0"/>
              <a:t> компонент: содержательность, </a:t>
            </a:r>
            <a:r>
              <a:rPr lang="ru-RU" sz="3200" dirty="0" err="1" smtClean="0"/>
              <a:t>по-нятность</a:t>
            </a:r>
            <a:r>
              <a:rPr lang="ru-RU" sz="3200" dirty="0" smtClean="0"/>
              <a:t>, выразительность речи; количество </a:t>
            </a:r>
            <a:r>
              <a:rPr lang="ru-RU" sz="3200" dirty="0" err="1" smtClean="0"/>
              <a:t>затрону-тых</a:t>
            </a:r>
            <a:r>
              <a:rPr lang="ru-RU" sz="3200" dirty="0" smtClean="0"/>
              <a:t> тем; количество описанных людей; грамматическая правильность; фонетическая правильность; </a:t>
            </a:r>
            <a:r>
              <a:rPr lang="ru-RU" sz="3200" dirty="0" err="1" smtClean="0"/>
              <a:t>использо-вание</a:t>
            </a:r>
            <a:r>
              <a:rPr lang="ru-RU" sz="3200" dirty="0" smtClean="0"/>
              <a:t> риторических приемов.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404664"/>
            <a:ext cx="7715304" cy="1857388"/>
          </a:xfrm>
        </p:spPr>
        <p:txBody>
          <a:bodyPr>
            <a:noAutofit/>
          </a:bodyPr>
          <a:lstStyle/>
          <a:p>
            <a:r>
              <a:rPr lang="ru-RU" sz="4800" dirty="0" smtClean="0"/>
              <a:t>Диагностические</a:t>
            </a:r>
            <a:br>
              <a:rPr lang="ru-RU" sz="4800" dirty="0" smtClean="0"/>
            </a:br>
            <a:r>
              <a:rPr lang="ru-RU" sz="4800" dirty="0" smtClean="0"/>
              <a:t>компоненты речи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0" y="4000504"/>
            <a:ext cx="8643998" cy="2357454"/>
          </a:xfrm>
        </p:spPr>
        <p:txBody>
          <a:bodyPr>
            <a:normAutofit fontScale="92500" lnSpcReduction="10000"/>
          </a:bodyPr>
          <a:lstStyle/>
          <a:p>
            <a:pPr algn="ctr"/>
            <a:endParaRPr lang="ru-RU" sz="3200" dirty="0" smtClean="0"/>
          </a:p>
          <a:p>
            <a:pPr algn="just"/>
            <a:r>
              <a:rPr lang="ru-RU" sz="3200" b="1" dirty="0" smtClean="0"/>
              <a:t>Эмоциональный</a:t>
            </a:r>
            <a:r>
              <a:rPr lang="ru-RU" sz="3200" dirty="0" smtClean="0"/>
              <a:t> компонент: </a:t>
            </a:r>
            <a:r>
              <a:rPr lang="ru-RU" sz="3200" dirty="0" err="1" smtClean="0"/>
              <a:t>характеристи-ка</a:t>
            </a:r>
            <a:r>
              <a:rPr lang="ru-RU" sz="3200" dirty="0" smtClean="0"/>
              <a:t> степени эмоциональной выразительности высказывания и количества эмоционально окрашенных лексических единиц.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404664"/>
            <a:ext cx="7715304" cy="1857388"/>
          </a:xfrm>
        </p:spPr>
        <p:txBody>
          <a:bodyPr>
            <a:noAutofit/>
          </a:bodyPr>
          <a:lstStyle/>
          <a:p>
            <a:r>
              <a:rPr lang="ru-RU" sz="4800" dirty="0" smtClean="0"/>
              <a:t>Диагностические</a:t>
            </a:r>
            <a:br>
              <a:rPr lang="ru-RU" sz="4800" dirty="0" smtClean="0"/>
            </a:br>
            <a:r>
              <a:rPr lang="ru-RU" sz="4800" dirty="0" smtClean="0"/>
              <a:t>компоненты речи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0" y="4000504"/>
            <a:ext cx="8643998" cy="2357454"/>
          </a:xfrm>
        </p:spPr>
        <p:txBody>
          <a:bodyPr>
            <a:normAutofit lnSpcReduction="10000"/>
          </a:bodyPr>
          <a:lstStyle/>
          <a:p>
            <a:pPr algn="ctr"/>
            <a:endParaRPr lang="ru-RU" sz="3200" dirty="0" smtClean="0"/>
          </a:p>
          <a:p>
            <a:pPr algn="just"/>
            <a:r>
              <a:rPr lang="ru-RU" sz="3200" b="1" dirty="0" smtClean="0"/>
              <a:t>Регуляторный</a:t>
            </a:r>
            <a:r>
              <a:rPr lang="ru-RU" sz="3200" dirty="0" smtClean="0"/>
              <a:t> компонент: количество таких речевых действий, как уточнения, повторы, </a:t>
            </a:r>
            <a:r>
              <a:rPr lang="ru-RU" sz="3200" dirty="0" err="1" smtClean="0"/>
              <a:t>самоперебивы</a:t>
            </a:r>
            <a:r>
              <a:rPr lang="ru-RU" sz="3200" dirty="0" smtClean="0"/>
              <a:t>, вопросы, короткие паузы, ссылки.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857232"/>
            <a:ext cx="7715304" cy="1857388"/>
          </a:xfrm>
        </p:spPr>
        <p:txBody>
          <a:bodyPr>
            <a:noAutofit/>
          </a:bodyPr>
          <a:lstStyle/>
          <a:p>
            <a:r>
              <a:rPr lang="ru-RU" sz="4000" b="1" cap="all" dirty="0" smtClean="0"/>
              <a:t>Психолингвистический</a:t>
            </a:r>
            <a:br>
              <a:rPr lang="ru-RU" sz="4000" b="1" cap="all" dirty="0" smtClean="0"/>
            </a:br>
            <a:r>
              <a:rPr lang="ru-RU" sz="4000" b="1" cap="all" dirty="0" smtClean="0"/>
              <a:t>анализ  </a:t>
            </a:r>
            <a:r>
              <a:rPr lang="ru-RU" sz="4000" dirty="0" smtClean="0"/>
              <a:t>речевых действий:</a:t>
            </a:r>
            <a:br>
              <a:rPr lang="ru-RU" sz="4000" dirty="0" smtClean="0"/>
            </a:br>
            <a:r>
              <a:rPr lang="ru-RU" sz="4000" dirty="0" smtClean="0"/>
              <a:t>языковой, речевой, содержательно-смысловой</a:t>
            </a:r>
            <a:endParaRPr lang="ru-RU" sz="4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4500546"/>
            <a:ext cx="8643998" cy="2357454"/>
          </a:xfrm>
        </p:spPr>
        <p:txBody>
          <a:bodyPr>
            <a:normAutofit/>
          </a:bodyPr>
          <a:lstStyle/>
          <a:p>
            <a:pPr algn="just"/>
            <a:r>
              <a:rPr lang="ru-RU" sz="3200" b="1" dirty="0" smtClean="0"/>
              <a:t>Языковой анализ</a:t>
            </a:r>
            <a:r>
              <a:rPr lang="ru-RU" sz="3200" dirty="0" smtClean="0"/>
              <a:t>: объем высказывания, лексическая насыщенность и </a:t>
            </a:r>
            <a:r>
              <a:rPr lang="ru-RU" sz="3200" dirty="0" err="1" smtClean="0"/>
              <a:t>вариатив-ность</a:t>
            </a:r>
            <a:r>
              <a:rPr lang="ru-RU" sz="3200" dirty="0" smtClean="0"/>
              <a:t>, наполненность, правильность.</a:t>
            </a:r>
            <a:endParaRPr lang="ru-RU" sz="3600" b="1" dirty="0" smtClean="0"/>
          </a:p>
          <a:p>
            <a:pPr algn="ctr"/>
            <a:endParaRPr lang="ru-RU" sz="3600" b="1" dirty="0" smtClean="0">
              <a:latin typeface="Arial Narrow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857232"/>
            <a:ext cx="7715304" cy="1857388"/>
          </a:xfrm>
        </p:spPr>
        <p:txBody>
          <a:bodyPr>
            <a:noAutofit/>
          </a:bodyPr>
          <a:lstStyle/>
          <a:p>
            <a:r>
              <a:rPr lang="ru-RU" sz="4000" b="1" cap="all" dirty="0" smtClean="0"/>
              <a:t>Психолингвистический</a:t>
            </a:r>
            <a:br>
              <a:rPr lang="ru-RU" sz="4000" b="1" cap="all" dirty="0" smtClean="0"/>
            </a:br>
            <a:r>
              <a:rPr lang="ru-RU" sz="4000" b="1" cap="all" dirty="0" smtClean="0"/>
              <a:t>анализ  </a:t>
            </a:r>
            <a:r>
              <a:rPr lang="ru-RU" sz="4000" dirty="0" smtClean="0"/>
              <a:t>речевых действий:</a:t>
            </a:r>
            <a:br>
              <a:rPr lang="ru-RU" sz="4000" dirty="0" smtClean="0"/>
            </a:br>
            <a:r>
              <a:rPr lang="ru-RU" sz="4000" dirty="0" smtClean="0"/>
              <a:t>языковой, речевой, содержательно-смысловой</a:t>
            </a:r>
            <a:endParaRPr lang="ru-RU" sz="4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4500546"/>
            <a:ext cx="8643998" cy="2357454"/>
          </a:xfrm>
        </p:spPr>
        <p:txBody>
          <a:bodyPr>
            <a:normAutofit/>
          </a:bodyPr>
          <a:lstStyle/>
          <a:p>
            <a:pPr algn="just"/>
            <a:r>
              <a:rPr lang="ru-RU" sz="3200" b="1" dirty="0" smtClean="0"/>
              <a:t>Речевой анализ</a:t>
            </a:r>
            <a:r>
              <a:rPr lang="ru-RU" sz="3200" dirty="0" smtClean="0"/>
              <a:t>: связность между частями текста, синтаксическая сложность, экспрессивность, употребление цитат и фразеологизмов, неинформативных слов.</a:t>
            </a:r>
            <a:endParaRPr lang="ru-RU" sz="3600" b="1" dirty="0" smtClean="0"/>
          </a:p>
          <a:p>
            <a:pPr algn="ctr"/>
            <a:endParaRPr lang="ru-RU" sz="3600" b="1" dirty="0" smtClean="0">
              <a:latin typeface="Arial Narrow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857232"/>
            <a:ext cx="7715304" cy="1857388"/>
          </a:xfrm>
        </p:spPr>
        <p:txBody>
          <a:bodyPr>
            <a:noAutofit/>
          </a:bodyPr>
          <a:lstStyle/>
          <a:p>
            <a:r>
              <a:rPr lang="ru-RU" sz="4000" b="1" cap="all" dirty="0" smtClean="0"/>
              <a:t>Психолингвистический</a:t>
            </a:r>
            <a:br>
              <a:rPr lang="ru-RU" sz="4000" b="1" cap="all" dirty="0" smtClean="0"/>
            </a:br>
            <a:r>
              <a:rPr lang="ru-RU" sz="4000" b="1" cap="all" dirty="0" smtClean="0"/>
              <a:t>анализ  </a:t>
            </a:r>
            <a:r>
              <a:rPr lang="ru-RU" sz="4000" dirty="0" smtClean="0"/>
              <a:t>речевых действий:</a:t>
            </a:r>
            <a:br>
              <a:rPr lang="ru-RU" sz="4000" dirty="0" smtClean="0"/>
            </a:br>
            <a:r>
              <a:rPr lang="ru-RU" sz="4000" dirty="0" smtClean="0"/>
              <a:t>языковой, речевой, содержательно-смысловой</a:t>
            </a:r>
            <a:endParaRPr lang="ru-RU" sz="4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4293096"/>
            <a:ext cx="8643998" cy="2357454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3200" b="1" dirty="0" smtClean="0"/>
              <a:t>Содержательно-смысловой анализ</a:t>
            </a:r>
            <a:r>
              <a:rPr lang="ru-RU" sz="3200" dirty="0" smtClean="0"/>
              <a:t>: количество затронутых вопросов, </a:t>
            </a:r>
            <a:r>
              <a:rPr lang="ru-RU" sz="3200" dirty="0" err="1" smtClean="0"/>
              <a:t>следова-ние</a:t>
            </a:r>
            <a:r>
              <a:rPr lang="ru-RU" sz="3200" dirty="0" smtClean="0"/>
              <a:t> теме, логичность и последовательность изложения, выраженность смысловых </a:t>
            </a:r>
            <a:r>
              <a:rPr lang="ru-RU" sz="3200" dirty="0" err="1" smtClean="0"/>
              <a:t>ка-тегорий</a:t>
            </a:r>
            <a:r>
              <a:rPr lang="ru-RU" sz="3200" dirty="0" smtClean="0"/>
              <a:t>.</a:t>
            </a:r>
            <a:endParaRPr lang="ru-RU" sz="3600" b="1" dirty="0" smtClean="0"/>
          </a:p>
          <a:p>
            <a:pPr algn="ctr"/>
            <a:endParaRPr lang="ru-RU" sz="3600" b="1" dirty="0" smtClean="0">
              <a:latin typeface="Arial Narrow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404664"/>
            <a:ext cx="7715304" cy="2571768"/>
          </a:xfrm>
        </p:spPr>
        <p:txBody>
          <a:bodyPr>
            <a:noAutofit/>
          </a:bodyPr>
          <a:lstStyle/>
          <a:p>
            <a:r>
              <a:rPr lang="ru-RU" sz="2800" b="1" cap="all" dirty="0" smtClean="0"/>
              <a:t>Концентрацию информации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можно определить через соотношение основной, носящей смысл информации (ядро информации) и повторяющейся, поясняющей информации (разработки 1-й и 2-й степени). </a:t>
            </a:r>
            <a:br>
              <a:rPr lang="ru-RU" sz="2400" dirty="0" smtClean="0"/>
            </a:br>
            <a:r>
              <a:rPr lang="ru-RU" sz="2400" dirty="0" smtClean="0"/>
              <a:t>Эта зависимость была установлена математически: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4293096"/>
            <a:ext cx="8643998" cy="2357454"/>
          </a:xfrm>
        </p:spPr>
        <p:txBody>
          <a:bodyPr>
            <a:normAutofit fontScale="47500" lnSpcReduction="20000"/>
          </a:bodyPr>
          <a:lstStyle/>
          <a:p>
            <a:r>
              <a:rPr lang="ru-RU" sz="4200" dirty="0" err="1" smtClean="0"/>
              <a:t>Тко</a:t>
            </a:r>
            <a:r>
              <a:rPr lang="ru-RU" sz="4200" dirty="0" smtClean="0"/>
              <a:t> – уровень концентрации информации; К – количество ядер информации; А1 – количество разработок 1-й степени </a:t>
            </a:r>
          </a:p>
          <a:p>
            <a:r>
              <a:rPr lang="ru-RU" sz="4200" dirty="0" smtClean="0"/>
              <a:t>А2 – количество разработок 2-й степени; </a:t>
            </a:r>
          </a:p>
          <a:p>
            <a:r>
              <a:rPr lang="ru-RU" sz="4200" dirty="0" smtClean="0"/>
              <a:t>КВ – количество видов основной информации. </a:t>
            </a:r>
          </a:p>
          <a:p>
            <a:r>
              <a:rPr lang="ru-RU" sz="5100" b="1" dirty="0" err="1" smtClean="0"/>
              <a:t>Тко</a:t>
            </a:r>
            <a:r>
              <a:rPr lang="ru-RU" sz="5100" b="1" dirty="0" smtClean="0"/>
              <a:t> = SК + SА1+ 2SА2 SКВ </a:t>
            </a:r>
          </a:p>
          <a:p>
            <a:r>
              <a:rPr lang="ru-RU" sz="3600" dirty="0" smtClean="0"/>
              <a:t>При этом количество видов информации (КВ) практически равно количеству ядер информации (К), так как без ядра информация не существует. Для определения уровня концентрации информации надо выделить предложения, заключающие ядра информации. </a:t>
            </a:r>
          </a:p>
          <a:p>
            <a:pPr algn="just"/>
            <a:endParaRPr lang="ru-RU" sz="3600" b="1" dirty="0" smtClean="0"/>
          </a:p>
          <a:p>
            <a:pPr algn="ctr"/>
            <a:endParaRPr lang="ru-RU" sz="3600" b="1" dirty="0" smtClean="0">
              <a:latin typeface="Arial Narrow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1628800"/>
            <a:ext cx="8352928" cy="1857388"/>
          </a:xfrm>
        </p:spPr>
        <p:txBody>
          <a:bodyPr>
            <a:noAutofit/>
          </a:bodyPr>
          <a:lstStyle/>
          <a:p>
            <a:r>
              <a:rPr lang="ru-RU" sz="2800" b="1" dirty="0" smtClean="0"/>
              <a:t>ЛОГИЧЕСКАЯ СВЯЗЬ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Между предложениями может существовать:</a:t>
            </a:r>
            <a:br>
              <a:rPr lang="ru-RU" sz="2000" dirty="0" smtClean="0"/>
            </a:br>
            <a:r>
              <a:rPr lang="ru-RU" sz="2000" dirty="0" smtClean="0"/>
              <a:t>· сильная логическая связь, при которой предложения необратимы;</a:t>
            </a:r>
            <a:br>
              <a:rPr lang="ru-RU" sz="2000" dirty="0" smtClean="0"/>
            </a:br>
            <a:r>
              <a:rPr lang="ru-RU" sz="2000" dirty="0" smtClean="0"/>
              <a:t>· слабая логическая связь, при которой возможно изменение последовательности предложений;</a:t>
            </a:r>
            <a:br>
              <a:rPr lang="ru-RU" sz="2000" dirty="0" smtClean="0"/>
            </a:br>
            <a:r>
              <a:rPr lang="ru-RU" sz="2000" dirty="0" smtClean="0"/>
              <a:t>· отсутствие логически-языковой связи, то есть совмещение в рядом стоящих предложениях несоотносимых понятий;</a:t>
            </a:r>
            <a:br>
              <a:rPr lang="ru-RU" sz="2000" dirty="0" smtClean="0"/>
            </a:br>
            <a:r>
              <a:rPr lang="ru-RU" sz="2000" dirty="0" smtClean="0"/>
              <a:t>· фальшивая логическая связь.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4293096"/>
            <a:ext cx="8643998" cy="2357454"/>
          </a:xfrm>
        </p:spPr>
        <p:txBody>
          <a:bodyPr>
            <a:normAutofit fontScale="55000" lnSpcReduction="20000"/>
          </a:bodyPr>
          <a:lstStyle/>
          <a:p>
            <a:r>
              <a:rPr lang="ru-RU" sz="3600" dirty="0" smtClean="0"/>
              <a:t>Каждая из четырех видов логической связи обозначается так: </a:t>
            </a:r>
          </a:p>
          <a:p>
            <a:r>
              <a:rPr lang="ru-RU" sz="3600" dirty="0" smtClean="0"/>
              <a:t>ВZ1 = 2 (сильная логическая связь); BZ2 = 1 (слабая логическая связь); BZ3 = 0 (отсутствие логической связи); BZ4 = - 1 (фальшивая логическая связь). Степень логической связи между предложениями выражается формулой: </a:t>
            </a:r>
          </a:p>
          <a:p>
            <a:r>
              <a:rPr lang="ru-RU" sz="4400" b="1" u="sng" dirty="0" err="1" smtClean="0"/>
              <a:t>Tl</a:t>
            </a:r>
            <a:r>
              <a:rPr lang="ru-RU" sz="4400" b="1" u="sng" dirty="0" smtClean="0"/>
              <a:t> = 2BZ1 + BZ2 - BZ4 </a:t>
            </a:r>
            <a:r>
              <a:rPr lang="ru-RU" sz="4400" b="1" dirty="0" smtClean="0"/>
              <a:t>, </a:t>
            </a:r>
          </a:p>
          <a:p>
            <a:r>
              <a:rPr lang="ru-RU" sz="4400" b="1" dirty="0" smtClean="0"/>
              <a:t>                V </a:t>
            </a:r>
          </a:p>
          <a:p>
            <a:r>
              <a:rPr lang="ru-RU" sz="3600" dirty="0" smtClean="0"/>
              <a:t>где </a:t>
            </a:r>
            <a:r>
              <a:rPr lang="ru-RU" sz="3600" dirty="0" err="1" smtClean="0"/>
              <a:t>Тl</a:t>
            </a:r>
            <a:r>
              <a:rPr lang="ru-RU" sz="3600" dirty="0" smtClean="0"/>
              <a:t> – </a:t>
            </a:r>
            <a:r>
              <a:rPr lang="ru-RU" sz="3600" dirty="0" err="1" smtClean="0"/>
              <a:t>cтепень</a:t>
            </a:r>
            <a:r>
              <a:rPr lang="ru-RU" sz="3600" dirty="0" smtClean="0"/>
              <a:t> логической связи, V – число предложений.</a:t>
            </a:r>
          </a:p>
          <a:p>
            <a:pPr algn="just"/>
            <a:endParaRPr lang="ru-RU" sz="3600" b="1" dirty="0" smtClean="0"/>
          </a:p>
          <a:p>
            <a:pPr algn="ctr"/>
            <a:endParaRPr lang="ru-RU" sz="3600" b="1" dirty="0" smtClean="0">
              <a:latin typeface="Arial Narrow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124744"/>
            <a:ext cx="8352928" cy="1857388"/>
          </a:xfrm>
        </p:spPr>
        <p:txBody>
          <a:bodyPr>
            <a:noAutofit/>
          </a:bodyPr>
          <a:lstStyle/>
          <a:p>
            <a:r>
              <a:rPr lang="ru-RU" sz="2800" b="1" cap="all" dirty="0" smtClean="0"/>
              <a:t>Понятийный</a:t>
            </a:r>
            <a:r>
              <a:rPr lang="ru-RU" sz="2400" dirty="0" smtClean="0"/>
              <a:t> </a:t>
            </a:r>
            <a:br>
              <a:rPr lang="ru-RU" sz="2400" dirty="0" smtClean="0"/>
            </a:br>
            <a:r>
              <a:rPr lang="ru-RU" sz="2400" dirty="0" smtClean="0"/>
              <a:t>уровень предложения определяется </a:t>
            </a:r>
            <a:br>
              <a:rPr lang="ru-RU" sz="2400" dirty="0" smtClean="0"/>
            </a:br>
            <a:r>
              <a:rPr lang="ru-RU" sz="2400" dirty="0" smtClean="0"/>
              <a:t>по формуле:</a:t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4293096"/>
            <a:ext cx="8643998" cy="2357454"/>
          </a:xfrm>
        </p:spPr>
        <p:txBody>
          <a:bodyPr>
            <a:normAutofit fontScale="62500" lnSpcReduction="20000"/>
          </a:bodyPr>
          <a:lstStyle/>
          <a:p>
            <a:r>
              <a:rPr lang="ru-RU" sz="3600" b="1" dirty="0" err="1" smtClean="0"/>
              <a:t>Тbn</a:t>
            </a:r>
            <a:r>
              <a:rPr lang="ru-RU" sz="3600" b="1" dirty="0" smtClean="0"/>
              <a:t> = </a:t>
            </a:r>
            <a:r>
              <a:rPr lang="ru-RU" sz="3600" b="1" u="sng" dirty="0" smtClean="0"/>
              <a:t>100 </a:t>
            </a:r>
            <a:r>
              <a:rPr lang="ru-RU" sz="3600" b="1" dirty="0" smtClean="0"/>
              <a:t>· </a:t>
            </a:r>
            <a:r>
              <a:rPr lang="ru-RU" sz="3600" b="1" u="sng" dirty="0" smtClean="0"/>
              <a:t>S B · S B1 + 2 S B2 + 3S B3 </a:t>
            </a:r>
            <a:r>
              <a:rPr lang="ru-RU" sz="3600" b="1" dirty="0" smtClean="0"/>
              <a:t>, </a:t>
            </a:r>
          </a:p>
          <a:p>
            <a:r>
              <a:rPr lang="ru-RU" sz="3600" b="1" dirty="0" smtClean="0"/>
              <a:t>           GWZ               GWZ </a:t>
            </a:r>
          </a:p>
          <a:p>
            <a:r>
              <a:rPr lang="ru-RU" sz="3600" dirty="0" smtClean="0"/>
              <a:t>где </a:t>
            </a:r>
            <a:r>
              <a:rPr lang="ru-RU" sz="3600" dirty="0" err="1" smtClean="0"/>
              <a:t>Тbn</a:t>
            </a:r>
            <a:r>
              <a:rPr lang="ru-RU" sz="3600" dirty="0" smtClean="0"/>
              <a:t> - понятийный уровень предложений;</a:t>
            </a:r>
          </a:p>
          <a:p>
            <a:r>
              <a:rPr lang="ru-RU" sz="3600" dirty="0" smtClean="0"/>
              <a:t>GWZ - общее число слов в предложении; В – общее число понятий; В1 – общеизвестные понятия; В2 – специальные понятия, образованные из обиходных; В3 – мало известные специальные понятия иностранного происхождения. </a:t>
            </a:r>
          </a:p>
          <a:p>
            <a:pPr algn="just"/>
            <a:endParaRPr lang="ru-RU" sz="3600" b="1" dirty="0" smtClean="0"/>
          </a:p>
          <a:p>
            <a:pPr algn="ctr"/>
            <a:endParaRPr lang="ru-RU" sz="3600" b="1" dirty="0" smtClean="0">
              <a:latin typeface="Arial Narrow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556792"/>
            <a:ext cx="8352928" cy="1857388"/>
          </a:xfrm>
        </p:spPr>
        <p:txBody>
          <a:bodyPr>
            <a:noAutofit/>
          </a:bodyPr>
          <a:lstStyle/>
          <a:p>
            <a:r>
              <a:rPr lang="ru-RU" sz="2800" b="1" cap="all" dirty="0" smtClean="0"/>
              <a:t>Синтаксическая сложность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речи определяется </a:t>
            </a:r>
            <a:br>
              <a:rPr lang="ru-RU" sz="2400" dirty="0" smtClean="0"/>
            </a:br>
            <a:r>
              <a:rPr lang="ru-RU" sz="2400" dirty="0" smtClean="0"/>
              <a:t>формулой: </a:t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4293096"/>
            <a:ext cx="8643998" cy="2357454"/>
          </a:xfrm>
        </p:spPr>
        <p:txBody>
          <a:bodyPr>
            <a:normAutofit fontScale="70000" lnSpcReduction="20000"/>
          </a:bodyPr>
          <a:lstStyle/>
          <a:p>
            <a:r>
              <a:rPr lang="ru-RU" sz="3600" b="1" dirty="0" err="1" smtClean="0"/>
              <a:t>Тsk</a:t>
            </a:r>
            <a:r>
              <a:rPr lang="ru-RU" sz="3600" b="1" dirty="0" smtClean="0"/>
              <a:t> =  </a:t>
            </a:r>
            <a:r>
              <a:rPr lang="ru-RU" sz="3600" b="1" u="sng" dirty="0" smtClean="0"/>
              <a:t> 1  </a:t>
            </a:r>
            <a:r>
              <a:rPr lang="ru-RU" sz="3600" b="1" dirty="0" smtClean="0"/>
              <a:t>· </a:t>
            </a:r>
            <a:r>
              <a:rPr lang="ru-RU" sz="3600" b="1" u="sng" dirty="0" smtClean="0"/>
              <a:t>GWZ · GWZ</a:t>
            </a:r>
            <a:r>
              <a:rPr lang="ru-RU" sz="3600" b="1" dirty="0" smtClean="0"/>
              <a:t> , </a:t>
            </a:r>
          </a:p>
          <a:p>
            <a:pPr marL="0">
              <a:lnSpc>
                <a:spcPct val="120000"/>
              </a:lnSpc>
              <a:spcBef>
                <a:spcPts val="0"/>
              </a:spcBef>
            </a:pPr>
            <a:r>
              <a:rPr lang="ru-RU" sz="3600" b="1" dirty="0" smtClean="0"/>
              <a:t>             ∑S         ∑ SA </a:t>
            </a:r>
          </a:p>
          <a:p>
            <a:r>
              <a:rPr lang="ru-RU" sz="3600" dirty="0" smtClean="0"/>
              <a:t>где </a:t>
            </a:r>
            <a:r>
              <a:rPr lang="ru-RU" sz="3600" dirty="0" err="1" smtClean="0"/>
              <a:t>Тsk</a:t>
            </a:r>
            <a:r>
              <a:rPr lang="ru-RU" sz="3600" dirty="0" smtClean="0"/>
              <a:t> - синтаксическая сложность; </a:t>
            </a:r>
          </a:p>
          <a:p>
            <a:r>
              <a:rPr lang="ru-RU" sz="3600" dirty="0" smtClean="0"/>
              <a:t>S – предложение; SA – часть предложения, </a:t>
            </a:r>
          </a:p>
          <a:p>
            <a:r>
              <a:rPr lang="ru-RU" sz="3600" dirty="0" smtClean="0"/>
              <a:t>если оно сложное; GWZ – количество слов </a:t>
            </a:r>
          </a:p>
          <a:p>
            <a:r>
              <a:rPr lang="ru-RU" sz="3600" dirty="0" smtClean="0"/>
              <a:t>в предложении.</a:t>
            </a:r>
          </a:p>
          <a:p>
            <a:pPr algn="just"/>
            <a:endParaRPr lang="ru-RU" sz="3600" b="1" dirty="0" smtClean="0"/>
          </a:p>
          <a:p>
            <a:pPr algn="ctr"/>
            <a:endParaRPr lang="ru-RU" sz="3600" b="1" dirty="0" smtClean="0">
              <a:latin typeface="Arial Narrow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1600" y="4293096"/>
            <a:ext cx="7000924" cy="1785950"/>
          </a:xfrm>
        </p:spPr>
        <p:txBody>
          <a:bodyPr>
            <a:normAutofit/>
          </a:bodyPr>
          <a:lstStyle/>
          <a:p>
            <a:pPr marL="578358" indent="-514350" algn="just"/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b="1" dirty="0" smtClean="0"/>
              <a:t> </a:t>
            </a:r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467544" y="3212976"/>
            <a:ext cx="8458200" cy="1243137"/>
          </a:xfrm>
        </p:spPr>
        <p:txBody>
          <a:bodyPr>
            <a:normAutofit fontScale="90000"/>
          </a:bodyPr>
          <a:lstStyle/>
          <a:p>
            <a:r>
              <a:rPr lang="en-US" sz="3100" b="1" dirty="0" smtClean="0"/>
              <a:t/>
            </a:r>
            <a:br>
              <a:rPr lang="en-US" sz="3100" b="1" dirty="0" smtClean="0"/>
            </a:br>
            <a:r>
              <a:rPr lang="en-US" sz="3100" b="1" dirty="0" smtClean="0"/>
              <a:t/>
            </a:r>
            <a:br>
              <a:rPr lang="en-US" sz="3100" b="1" dirty="0" smtClean="0"/>
            </a:br>
            <a:r>
              <a:rPr lang="en-US" sz="3100" b="1" dirty="0" smtClean="0"/>
              <a:t/>
            </a:r>
            <a:br>
              <a:rPr lang="en-US" sz="3100" b="1" dirty="0" smtClean="0"/>
            </a:br>
            <a:endParaRPr lang="ru-RU" sz="3200" dirty="0"/>
          </a:p>
        </p:txBody>
      </p:sp>
      <p:pic>
        <p:nvPicPr>
          <p:cNvPr id="1026" name="Picture 2" descr="G:\Одар-2015-окт\Безымянный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64051" y="320080"/>
            <a:ext cx="4579949" cy="653792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95536" y="620688"/>
            <a:ext cx="381642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Лучшие работы</a:t>
            </a:r>
          </a:p>
          <a:p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опубликованы</a:t>
            </a:r>
          </a:p>
          <a:p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сборнике</a:t>
            </a:r>
          </a:p>
          <a:p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13-14 октября 2015 г.</a:t>
            </a:r>
            <a:endParaRPr lang="ru-RU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447</TotalTime>
  <Words>663</Words>
  <Application>Microsoft Office PowerPoint</Application>
  <PresentationFormat>Экран (4:3)</PresentationFormat>
  <Paragraphs>90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Городская</vt:lpstr>
      <vt:lpstr>   ТЕОРИЯ И ПРАКТИКА ПОЛИКУЛЬТУРНОГО ОБРАЗОВАНИЯ  Валерьян Фаритович Габдулхаков  Pr_Gabdulhakov@mail.ru</vt:lpstr>
      <vt:lpstr>   </vt:lpstr>
      <vt:lpstr>   </vt:lpstr>
      <vt:lpstr>Проектирование технологического обеспечения поликультурного образования</vt:lpstr>
      <vt:lpstr>ТИПЫ ПОЛИКУЛЬТУРНОГО ОБРАЗОВАНИЯ</vt:lpstr>
      <vt:lpstr>ТИПЫ ПОЛИКУЛЬТУРНОГО ОБРАЗОВАНИЯ</vt:lpstr>
      <vt:lpstr>ТИПЫ ПОЛИКУЛЬТУРНОГО ОБРАЗОВАНИЯ</vt:lpstr>
      <vt:lpstr>ОТНОШЕНИЕ К ДВУЯЗЫЧИЮ И МНОГОЯЗЫЧИЮ</vt:lpstr>
      <vt:lpstr>ТРАНСПОЗИЦИЯ</vt:lpstr>
      <vt:lpstr>ИНТЕРФЕРЕНЦИЯ</vt:lpstr>
      <vt:lpstr>ТИПЫ ДВУЯЗЫЧИЯ И  МНОГОЯЗЫЧИЯ</vt:lpstr>
      <vt:lpstr>Диагностические компоненты речи</vt:lpstr>
      <vt:lpstr>Диагностические компоненты речи</vt:lpstr>
      <vt:lpstr>Диагностические компоненты речи</vt:lpstr>
      <vt:lpstr>Диагностические компоненты речи</vt:lpstr>
      <vt:lpstr>Диагностические компоненты речи</vt:lpstr>
      <vt:lpstr>Диагностические компоненты речи</vt:lpstr>
      <vt:lpstr>Психолингвистический анализ  речевых действий: языковой, речевой, содержательно-смысловой</vt:lpstr>
      <vt:lpstr>Психолингвистический анализ  речевых действий: языковой, речевой, содержательно-смысловой</vt:lpstr>
      <vt:lpstr>Психолингвистический анализ  речевых действий: языковой, речевой, содержательно-смысловой</vt:lpstr>
      <vt:lpstr>Концентрацию информации  можно определить через соотношение основной, носящей смысл информации (ядро информации) и повторяющейся, поясняющей информации (разработки 1-й и 2-й степени).  Эта зависимость была установлена математически:</vt:lpstr>
      <vt:lpstr>ЛОГИЧЕСКАЯ СВЯЗЬ Между предложениями может существовать: · сильная логическая связь, при которой предложения необратимы; · слабая логическая связь, при которой возможно изменение последовательности предложений; · отсутствие логически-языковой связи, то есть совмещение в рядом стоящих предложениях несоотносимых понятий; · фальшивая логическая связь. </vt:lpstr>
      <vt:lpstr>Понятийный  уровень предложения определяется  по формуле:  </vt:lpstr>
      <vt:lpstr>Синтаксическая сложность  речи определяется  формулой:    </vt:lpstr>
      <vt:lpstr> 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ТЕОРИЯ И МЕТОДИКА РАЗВИТИЯ РЕЧИ  ДЕТЕЙ</dc:title>
  <dc:creator>VF</dc:creator>
  <cp:lastModifiedBy>XXX</cp:lastModifiedBy>
  <cp:revision>153</cp:revision>
  <dcterms:created xsi:type="dcterms:W3CDTF">2014-02-22T10:39:16Z</dcterms:created>
  <dcterms:modified xsi:type="dcterms:W3CDTF">2015-10-06T08:37:11Z</dcterms:modified>
</cp:coreProperties>
</file>