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53" autoAdjust="0"/>
    <p:restoredTop sz="94660"/>
  </p:normalViewPr>
  <p:slideViewPr>
    <p:cSldViewPr snapToGrid="0">
      <p:cViewPr varScale="1">
        <p:scale>
          <a:sx n="45" d="100"/>
          <a:sy n="45" d="100"/>
        </p:scale>
        <p:origin x="48" y="11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06E5A25-D9B9-45EF-80CA-9D064B5D3F78}" type="datetimeFigureOut">
              <a:rPr lang="ru-RU" smtClean="0"/>
              <a:t>16.12.2015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9210AAD-8B3C-4254-9E6C-6F61242676D0}" type="slidenum">
              <a:rPr lang="ru-RU" smtClean="0"/>
              <a:t>‹#›</a:t>
            </a:fld>
            <a:endParaRPr lang="ru-RU"/>
          </a:p>
        </p:txBody>
      </p:sp>
    </p:spTree>
    <p:extLst>
      <p:ext uri="{BB962C8B-B14F-4D97-AF65-F5344CB8AC3E}">
        <p14:creationId xmlns:p14="http://schemas.microsoft.com/office/powerpoint/2010/main" val="3318601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06E5A25-D9B9-45EF-80CA-9D064B5D3F78}" type="datetimeFigureOut">
              <a:rPr lang="ru-RU" smtClean="0"/>
              <a:t>16.12.2015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9210AAD-8B3C-4254-9E6C-6F61242676D0}" type="slidenum">
              <a:rPr lang="ru-RU" smtClean="0"/>
              <a:t>‹#›</a:t>
            </a:fld>
            <a:endParaRPr lang="ru-RU"/>
          </a:p>
        </p:txBody>
      </p:sp>
    </p:spTree>
    <p:extLst>
      <p:ext uri="{BB962C8B-B14F-4D97-AF65-F5344CB8AC3E}">
        <p14:creationId xmlns:p14="http://schemas.microsoft.com/office/powerpoint/2010/main" val="2762477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06E5A25-D9B9-45EF-80CA-9D064B5D3F78}" type="datetimeFigureOut">
              <a:rPr lang="ru-RU" smtClean="0"/>
              <a:t>16.12.2015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9210AAD-8B3C-4254-9E6C-6F61242676D0}" type="slidenum">
              <a:rPr lang="ru-RU" smtClean="0"/>
              <a:t>‹#›</a:t>
            </a:fld>
            <a:endParaRPr lang="ru-RU"/>
          </a:p>
        </p:txBody>
      </p:sp>
    </p:spTree>
    <p:extLst>
      <p:ext uri="{BB962C8B-B14F-4D97-AF65-F5344CB8AC3E}">
        <p14:creationId xmlns:p14="http://schemas.microsoft.com/office/powerpoint/2010/main" val="474046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06E5A25-D9B9-45EF-80CA-9D064B5D3F78}" type="datetimeFigureOut">
              <a:rPr lang="ru-RU" smtClean="0"/>
              <a:t>16.12.2015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9210AAD-8B3C-4254-9E6C-6F61242676D0}" type="slidenum">
              <a:rPr lang="ru-RU" smtClean="0"/>
              <a:t>‹#›</a:t>
            </a:fld>
            <a:endParaRPr lang="ru-RU"/>
          </a:p>
        </p:txBody>
      </p:sp>
    </p:spTree>
    <p:extLst>
      <p:ext uri="{BB962C8B-B14F-4D97-AF65-F5344CB8AC3E}">
        <p14:creationId xmlns:p14="http://schemas.microsoft.com/office/powerpoint/2010/main" val="1498159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06E5A25-D9B9-45EF-80CA-9D064B5D3F78}" type="datetimeFigureOut">
              <a:rPr lang="ru-RU" smtClean="0"/>
              <a:t>16.12.2015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9210AAD-8B3C-4254-9E6C-6F61242676D0}" type="slidenum">
              <a:rPr lang="ru-RU" smtClean="0"/>
              <a:t>‹#›</a:t>
            </a:fld>
            <a:endParaRPr lang="ru-RU"/>
          </a:p>
        </p:txBody>
      </p:sp>
    </p:spTree>
    <p:extLst>
      <p:ext uri="{BB962C8B-B14F-4D97-AF65-F5344CB8AC3E}">
        <p14:creationId xmlns:p14="http://schemas.microsoft.com/office/powerpoint/2010/main" val="324353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06E5A25-D9B9-45EF-80CA-9D064B5D3F78}" type="datetimeFigureOut">
              <a:rPr lang="ru-RU" smtClean="0"/>
              <a:t>16.12.2015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9210AAD-8B3C-4254-9E6C-6F61242676D0}" type="slidenum">
              <a:rPr lang="ru-RU" smtClean="0"/>
              <a:t>‹#›</a:t>
            </a:fld>
            <a:endParaRPr lang="ru-RU"/>
          </a:p>
        </p:txBody>
      </p:sp>
    </p:spTree>
    <p:extLst>
      <p:ext uri="{BB962C8B-B14F-4D97-AF65-F5344CB8AC3E}">
        <p14:creationId xmlns:p14="http://schemas.microsoft.com/office/powerpoint/2010/main" val="1125427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06E5A25-D9B9-45EF-80CA-9D064B5D3F78}" type="datetimeFigureOut">
              <a:rPr lang="ru-RU" smtClean="0"/>
              <a:t>16.12.2015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9210AAD-8B3C-4254-9E6C-6F61242676D0}" type="slidenum">
              <a:rPr lang="ru-RU" smtClean="0"/>
              <a:t>‹#›</a:t>
            </a:fld>
            <a:endParaRPr lang="ru-RU"/>
          </a:p>
        </p:txBody>
      </p:sp>
    </p:spTree>
    <p:extLst>
      <p:ext uri="{BB962C8B-B14F-4D97-AF65-F5344CB8AC3E}">
        <p14:creationId xmlns:p14="http://schemas.microsoft.com/office/powerpoint/2010/main" val="3196654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06E5A25-D9B9-45EF-80CA-9D064B5D3F78}" type="datetimeFigureOut">
              <a:rPr lang="ru-RU" smtClean="0"/>
              <a:t>16.12.2015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9210AAD-8B3C-4254-9E6C-6F61242676D0}" type="slidenum">
              <a:rPr lang="ru-RU" smtClean="0"/>
              <a:t>‹#›</a:t>
            </a:fld>
            <a:endParaRPr lang="ru-RU"/>
          </a:p>
        </p:txBody>
      </p:sp>
    </p:spTree>
    <p:extLst>
      <p:ext uri="{BB962C8B-B14F-4D97-AF65-F5344CB8AC3E}">
        <p14:creationId xmlns:p14="http://schemas.microsoft.com/office/powerpoint/2010/main" val="3467034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06E5A25-D9B9-45EF-80CA-9D064B5D3F78}" type="datetimeFigureOut">
              <a:rPr lang="ru-RU" smtClean="0"/>
              <a:t>16.12.2015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9210AAD-8B3C-4254-9E6C-6F61242676D0}" type="slidenum">
              <a:rPr lang="ru-RU" smtClean="0"/>
              <a:t>‹#›</a:t>
            </a:fld>
            <a:endParaRPr lang="ru-RU"/>
          </a:p>
        </p:txBody>
      </p:sp>
    </p:spTree>
    <p:extLst>
      <p:ext uri="{BB962C8B-B14F-4D97-AF65-F5344CB8AC3E}">
        <p14:creationId xmlns:p14="http://schemas.microsoft.com/office/powerpoint/2010/main" val="3581871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06E5A25-D9B9-45EF-80CA-9D064B5D3F78}" type="datetimeFigureOut">
              <a:rPr lang="ru-RU" smtClean="0"/>
              <a:t>16.12.2015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9210AAD-8B3C-4254-9E6C-6F61242676D0}" type="slidenum">
              <a:rPr lang="ru-RU" smtClean="0"/>
              <a:t>‹#›</a:t>
            </a:fld>
            <a:endParaRPr lang="ru-RU"/>
          </a:p>
        </p:txBody>
      </p:sp>
    </p:spTree>
    <p:extLst>
      <p:ext uri="{BB962C8B-B14F-4D97-AF65-F5344CB8AC3E}">
        <p14:creationId xmlns:p14="http://schemas.microsoft.com/office/powerpoint/2010/main" val="3403683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06E5A25-D9B9-45EF-80CA-9D064B5D3F78}" type="datetimeFigureOut">
              <a:rPr lang="ru-RU" smtClean="0"/>
              <a:t>16.12.2015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9210AAD-8B3C-4254-9E6C-6F61242676D0}" type="slidenum">
              <a:rPr lang="ru-RU" smtClean="0"/>
              <a:t>‹#›</a:t>
            </a:fld>
            <a:endParaRPr lang="ru-RU"/>
          </a:p>
        </p:txBody>
      </p:sp>
    </p:spTree>
    <p:extLst>
      <p:ext uri="{BB962C8B-B14F-4D97-AF65-F5344CB8AC3E}">
        <p14:creationId xmlns:p14="http://schemas.microsoft.com/office/powerpoint/2010/main" val="2267145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6E5A25-D9B9-45EF-80CA-9D064B5D3F78}" type="datetimeFigureOut">
              <a:rPr lang="ru-RU" smtClean="0"/>
              <a:t>16.12.2015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210AAD-8B3C-4254-9E6C-6F61242676D0}" type="slidenum">
              <a:rPr lang="ru-RU" smtClean="0"/>
              <a:t>‹#›</a:t>
            </a:fld>
            <a:endParaRPr lang="ru-RU"/>
          </a:p>
        </p:txBody>
      </p:sp>
    </p:spTree>
    <p:extLst>
      <p:ext uri="{BB962C8B-B14F-4D97-AF65-F5344CB8AC3E}">
        <p14:creationId xmlns:p14="http://schemas.microsoft.com/office/powerpoint/2010/main" val="1892345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АРХИТЕКТУРНЫЕ РЕШЕНИЯ РАЗРАБОТКИ ПРИЛОЖЕНИЙ</a:t>
            </a:r>
          </a:p>
        </p:txBody>
      </p:sp>
      <p:sp>
        <p:nvSpPr>
          <p:cNvPr id="3" name="Подзаголовок 2"/>
          <p:cNvSpPr>
            <a:spLocks noGrp="1"/>
          </p:cNvSpPr>
          <p:nvPr>
            <p:ph type="subTitle" idx="1"/>
          </p:nvPr>
        </p:nvSpPr>
        <p:spPr/>
        <p:txBody>
          <a:bodyPr/>
          <a:lstStyle/>
          <a:p>
            <a:r>
              <a:rPr lang="ru-RU" dirty="0"/>
              <a:t>Подходы к архитектурным решениям корпоративных информационных систем</a:t>
            </a:r>
          </a:p>
        </p:txBody>
      </p:sp>
    </p:spTree>
    <p:extLst>
      <p:ext uri="{BB962C8B-B14F-4D97-AF65-F5344CB8AC3E}">
        <p14:creationId xmlns:p14="http://schemas.microsoft.com/office/powerpoint/2010/main" val="4270428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72828"/>
          </a:xfrm>
        </p:spPr>
        <p:txBody>
          <a:bodyPr>
            <a:normAutofit fontScale="90000"/>
          </a:bodyPr>
          <a:lstStyle/>
          <a:p>
            <a:endParaRPr lang="ru-RU" dirty="0"/>
          </a:p>
        </p:txBody>
      </p:sp>
      <p:sp>
        <p:nvSpPr>
          <p:cNvPr id="3" name="Объект 2"/>
          <p:cNvSpPr>
            <a:spLocks noGrp="1"/>
          </p:cNvSpPr>
          <p:nvPr>
            <p:ph idx="1"/>
          </p:nvPr>
        </p:nvSpPr>
        <p:spPr>
          <a:xfrm>
            <a:off x="838200" y="893135"/>
            <a:ext cx="10515600" cy="5283828"/>
          </a:xfrm>
        </p:spPr>
        <p:txBody>
          <a:bodyPr/>
          <a:lstStyle/>
          <a:p>
            <a:r>
              <a:rPr lang="ru-RU" dirty="0"/>
              <a:t>Любая КИС класса </a:t>
            </a:r>
            <a:r>
              <a:rPr lang="fr-FR" dirty="0"/>
              <a:t>MRP/ERP </a:t>
            </a:r>
            <a:r>
              <a:rPr lang="ru-RU" dirty="0"/>
              <a:t>рассчитана на множество реализаций и развитие, поэтому имеет огромное количество параметров настройки и строится как специализированный инструментарий для реализации проектных решений в области управления предприятием. Система всегда имеет свои развитые средства программирования и настройки. Проблема заключается в том, какие классы моделей </a:t>
            </a:r>
            <a:r>
              <a:rPr lang="ru-RU" dirty="0" smtClean="0"/>
              <a:t>предприятия </a:t>
            </a:r>
            <a:r>
              <a:rPr lang="ru-RU" dirty="0"/>
              <a:t>используются в качестве основы для настройки и какими средствами осуществляется такая настройка</a:t>
            </a:r>
          </a:p>
        </p:txBody>
      </p:sp>
    </p:spTree>
    <p:extLst>
      <p:ext uri="{BB962C8B-B14F-4D97-AF65-F5344CB8AC3E}">
        <p14:creationId xmlns:p14="http://schemas.microsoft.com/office/powerpoint/2010/main" val="1605466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64215"/>
          </a:xfrm>
        </p:spPr>
        <p:txBody>
          <a:bodyPr>
            <a:normAutofit fontScale="90000"/>
          </a:bodyPr>
          <a:lstStyle/>
          <a:p>
            <a:r>
              <a:rPr lang="ru-RU" dirty="0" smtClean="0"/>
              <a:t>Иерархия моделей в КИС</a:t>
            </a:r>
            <a:endParaRPr lang="ru-RU" dirty="0"/>
          </a:p>
        </p:txBody>
      </p:sp>
      <p:pic>
        <p:nvPicPr>
          <p:cNvPr id="4" name="Объект 3"/>
          <p:cNvPicPr>
            <a:picLocks noGrp="1" noChangeAspect="1"/>
          </p:cNvPicPr>
          <p:nvPr>
            <p:ph idx="1"/>
          </p:nvPr>
        </p:nvPicPr>
        <p:blipFill>
          <a:blip r:embed="rId2"/>
          <a:stretch>
            <a:fillRect/>
          </a:stretch>
        </p:blipFill>
        <p:spPr>
          <a:xfrm>
            <a:off x="838201" y="791459"/>
            <a:ext cx="10576626" cy="5288314"/>
          </a:xfrm>
          <a:prstGeom prst="rect">
            <a:avLst/>
          </a:prstGeom>
        </p:spPr>
      </p:pic>
    </p:spTree>
    <p:extLst>
      <p:ext uri="{BB962C8B-B14F-4D97-AF65-F5344CB8AC3E}">
        <p14:creationId xmlns:p14="http://schemas.microsoft.com/office/powerpoint/2010/main" val="3726125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87768"/>
          </a:xfrm>
        </p:spPr>
        <p:txBody>
          <a:bodyPr>
            <a:normAutofit fontScale="90000"/>
          </a:bodyPr>
          <a:lstStyle/>
          <a:p>
            <a:endParaRPr lang="ru-RU" dirty="0"/>
          </a:p>
        </p:txBody>
      </p:sp>
      <p:sp>
        <p:nvSpPr>
          <p:cNvPr id="3" name="Объект 2"/>
          <p:cNvSpPr>
            <a:spLocks noGrp="1"/>
          </p:cNvSpPr>
          <p:nvPr>
            <p:ph idx="1"/>
          </p:nvPr>
        </p:nvSpPr>
        <p:spPr>
          <a:xfrm>
            <a:off x="838200" y="829340"/>
            <a:ext cx="10515600" cy="5347623"/>
          </a:xfrm>
        </p:spPr>
        <p:txBody>
          <a:bodyPr/>
          <a:lstStyle/>
          <a:p>
            <a:r>
              <a:rPr lang="ru-RU" dirty="0"/>
              <a:t>Настройку системы под конкретный проект внедрения желательно выполнять в рамках параметризации периода исполнения. Такие возможности позволяет обеспечить подход, основанный на динамическом описании модели предприятия и использовании ее в качестве основы для обеспечения нужных свойств конкретной реализации.</a:t>
            </a:r>
            <a:endParaRPr lang="ru-RU" b="1" dirty="0"/>
          </a:p>
          <a:p>
            <a:r>
              <a:rPr lang="ru-RU" dirty="0"/>
              <a:t>Настройка системы всегда опирается на модель предприятия. В настоящее время бизнес-модель предприятия часто строится в стандартах </a:t>
            </a:r>
            <a:r>
              <a:rPr lang="fr-FR" dirty="0"/>
              <a:t>IDEFO, IDEF3, DFD </a:t>
            </a:r>
            <a:r>
              <a:rPr lang="ru-RU" dirty="0"/>
              <a:t>и </a:t>
            </a:r>
            <a:r>
              <a:rPr lang="fr-FR" dirty="0"/>
              <a:t>ER.</a:t>
            </a:r>
            <a:endParaRPr lang="ru-RU" dirty="0"/>
          </a:p>
        </p:txBody>
      </p:sp>
    </p:spTree>
    <p:extLst>
      <p:ext uri="{BB962C8B-B14F-4D97-AF65-F5344CB8AC3E}">
        <p14:creationId xmlns:p14="http://schemas.microsoft.com/office/powerpoint/2010/main" val="574121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30298"/>
          </a:xfrm>
        </p:spPr>
        <p:txBody>
          <a:bodyPr>
            <a:normAutofit fontScale="90000"/>
          </a:bodyPr>
          <a:lstStyle/>
          <a:p>
            <a:endParaRPr lang="ru-RU" dirty="0"/>
          </a:p>
        </p:txBody>
      </p:sp>
      <p:sp>
        <p:nvSpPr>
          <p:cNvPr id="3" name="Объект 2"/>
          <p:cNvSpPr>
            <a:spLocks noGrp="1"/>
          </p:cNvSpPr>
          <p:nvPr>
            <p:ph idx="1"/>
          </p:nvPr>
        </p:nvSpPr>
        <p:spPr>
          <a:xfrm>
            <a:off x="838200" y="893135"/>
            <a:ext cx="10515600" cy="5283828"/>
          </a:xfrm>
        </p:spPr>
        <p:txBody>
          <a:bodyPr/>
          <a:lstStyle/>
          <a:p>
            <a:r>
              <a:rPr lang="ru-RU" dirty="0" smtClean="0"/>
              <a:t>Не все проектные </a:t>
            </a:r>
            <a:r>
              <a:rPr lang="ru-RU" dirty="0"/>
              <a:t>решения по настройке системы могут быть адекватно описаны в рамках перечисленных моделей. Это ограничения моделей, а не инструментария. При создании корпоративных систем в качестве основы для описания проектных решений настройки предлагается использовать объектно-ориентированную модель предприятия. Основу такой модели составляет спецификация классов предметной области. Именно в понятиях этой модели требуется описать модель конкретного предприятия.</a:t>
            </a:r>
          </a:p>
        </p:txBody>
      </p:sp>
    </p:spTree>
    <p:extLst>
      <p:ext uri="{BB962C8B-B14F-4D97-AF65-F5344CB8AC3E}">
        <p14:creationId xmlns:p14="http://schemas.microsoft.com/office/powerpoint/2010/main" val="1547390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6503"/>
          </a:xfrm>
        </p:spPr>
        <p:txBody>
          <a:bodyPr>
            <a:normAutofit fontScale="90000"/>
          </a:bodyPr>
          <a:lstStyle/>
          <a:p>
            <a:endParaRPr lang="ru-RU" dirty="0"/>
          </a:p>
        </p:txBody>
      </p:sp>
      <p:sp>
        <p:nvSpPr>
          <p:cNvPr id="3" name="Объект 2"/>
          <p:cNvSpPr>
            <a:spLocks noGrp="1"/>
          </p:cNvSpPr>
          <p:nvPr>
            <p:ph idx="1"/>
          </p:nvPr>
        </p:nvSpPr>
        <p:spPr>
          <a:xfrm>
            <a:off x="838200" y="744279"/>
            <a:ext cx="10515600" cy="5432684"/>
          </a:xfrm>
        </p:spPr>
        <p:txBody>
          <a:bodyPr/>
          <a:lstStyle/>
          <a:p>
            <a:r>
              <a:rPr lang="ru-RU" u="sng" dirty="0"/>
              <a:t>Такой подход базируется на идее классификации сущностей предметной области, которая выполняется в несколько этапов:</a:t>
            </a:r>
            <a:endParaRPr lang="ru-RU" b="1" u="sng" dirty="0"/>
          </a:p>
          <a:p>
            <a:pPr lvl="0"/>
            <a:r>
              <a:rPr lang="ru-RU" dirty="0"/>
              <a:t>выделение базовых классов предметной области, обладающих высокой степенью абстрагирования и стабильностью спецификации;</a:t>
            </a:r>
            <a:endParaRPr lang="ru-RU" b="1" dirty="0"/>
          </a:p>
          <a:p>
            <a:pPr lvl="0"/>
            <a:r>
              <a:rPr lang="ru-RU" dirty="0"/>
              <a:t>разработка средств поддержки этих классов, как в СУБД, так и в приложении;</a:t>
            </a:r>
            <a:endParaRPr lang="ru-RU" b="1" dirty="0"/>
          </a:p>
          <a:p>
            <a:pPr lvl="0"/>
            <a:r>
              <a:rPr lang="ru-RU" dirty="0"/>
              <a:t>разработка средств поддержки для динамического создания и спецификации подклассов в СУБД и в приложении;</a:t>
            </a:r>
            <a:endParaRPr lang="ru-RU" b="1" dirty="0"/>
          </a:p>
          <a:p>
            <a:r>
              <a:rPr lang="ru-RU" dirty="0"/>
              <a:t>выделение производных классов предметной области применительно к каждому проекту внедрения индивидуально</a:t>
            </a:r>
          </a:p>
        </p:txBody>
      </p:sp>
    </p:spTree>
    <p:extLst>
      <p:ext uri="{BB962C8B-B14F-4D97-AF65-F5344CB8AC3E}">
        <p14:creationId xmlns:p14="http://schemas.microsoft.com/office/powerpoint/2010/main" val="4261661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42949"/>
          </a:xfrm>
        </p:spPr>
        <p:txBody>
          <a:bodyPr>
            <a:normAutofit fontScale="90000"/>
          </a:bodyPr>
          <a:lstStyle/>
          <a:p>
            <a:r>
              <a:rPr lang="ru-RU" b="1" dirty="0"/>
              <a:t>Каркасы проектирования</a:t>
            </a:r>
            <a:endParaRPr lang="ru-RU" dirty="0"/>
          </a:p>
        </p:txBody>
      </p:sp>
      <p:sp>
        <p:nvSpPr>
          <p:cNvPr id="3" name="Объект 2"/>
          <p:cNvSpPr>
            <a:spLocks noGrp="1"/>
          </p:cNvSpPr>
          <p:nvPr>
            <p:ph idx="1"/>
          </p:nvPr>
        </p:nvSpPr>
        <p:spPr>
          <a:xfrm>
            <a:off x="838200" y="808074"/>
            <a:ext cx="10515600" cy="5368889"/>
          </a:xfrm>
        </p:spPr>
        <p:txBody>
          <a:bodyPr/>
          <a:lstStyle/>
          <a:p>
            <a:r>
              <a:rPr lang="ru-RU" u="sng" dirty="0"/>
              <a:t>Каркас — это набор взаимодействующих классов, составляющих повторно используемый дизайн для конкретного класса программ </a:t>
            </a:r>
            <a:r>
              <a:rPr lang="ru-RU" dirty="0" smtClean="0"/>
              <a:t>. </a:t>
            </a:r>
            <a:r>
              <a:rPr lang="ru-RU" dirty="0"/>
              <a:t>Каркас диктует определенную архитектуру приложения. Он определяет общую структуру, ее разделение на классы и объекты, основные функции тех и других, методы взаимодействия объектов и классов и потоки управления. Эти параметры задаются каркасом, а прикладные проектировщики или разработчики могут сконцентрироваться на специфике приложения. В каркасе аккумулированы проектные решения, общие для данной предметной области. Акцент в каркасе делается на повторное использование дизайна, а не кода, хотя обычно он включает и конкретные подклассы, которые можно применять непосредственно.</a:t>
            </a:r>
          </a:p>
        </p:txBody>
      </p:sp>
    </p:spTree>
    <p:extLst>
      <p:ext uri="{BB962C8B-B14F-4D97-AF65-F5344CB8AC3E}">
        <p14:creationId xmlns:p14="http://schemas.microsoft.com/office/powerpoint/2010/main" val="559366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87768"/>
          </a:xfrm>
        </p:spPr>
        <p:txBody>
          <a:bodyPr>
            <a:normAutofit fontScale="90000"/>
          </a:bodyPr>
          <a:lstStyle/>
          <a:p>
            <a:endParaRPr lang="ru-RU" dirty="0"/>
          </a:p>
        </p:txBody>
      </p:sp>
      <p:sp>
        <p:nvSpPr>
          <p:cNvPr id="3" name="Объект 2"/>
          <p:cNvSpPr>
            <a:spLocks noGrp="1"/>
          </p:cNvSpPr>
          <p:nvPr>
            <p:ph idx="1"/>
          </p:nvPr>
        </p:nvSpPr>
        <p:spPr>
          <a:xfrm>
            <a:off x="838200" y="808074"/>
            <a:ext cx="10515600" cy="5368889"/>
          </a:xfrm>
        </p:spPr>
        <p:txBody>
          <a:bodyPr/>
          <a:lstStyle/>
          <a:p>
            <a:r>
              <a:rPr lang="ru-RU" dirty="0"/>
              <a:t>Повторное использование на уровне каркасов меняет направление связей между приложением и программным обеспечением, лежащим в его основе, на противоположное. При использовании инструментальной библиотеки (или обычной библиотеки подпрограмм) пишут тело приложения и вызывают из него код, который планируют использовать повторно. При работе с каркасом, наоборот, повторно используют тело и пишут код, который оно вызывает. В результате приложение создается быстрее. Более того, все приложения имеют сходную структуру. Их проще сопровождать. С другой стороны, могут появиться ограничения на использовании тех или иных проектных решений</a:t>
            </a:r>
          </a:p>
        </p:txBody>
      </p:sp>
    </p:spTree>
    <p:extLst>
      <p:ext uri="{BB962C8B-B14F-4D97-AF65-F5344CB8AC3E}">
        <p14:creationId xmlns:p14="http://schemas.microsoft.com/office/powerpoint/2010/main" val="1453768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06745"/>
          </a:xfrm>
        </p:spPr>
        <p:txBody>
          <a:bodyPr>
            <a:normAutofit fontScale="90000"/>
          </a:bodyPr>
          <a:lstStyle/>
          <a:p>
            <a:r>
              <a:rPr lang="ru-RU" b="1" dirty="0"/>
              <a:t>Различия между паттернами и каркасами</a:t>
            </a:r>
            <a:endParaRPr lang="ru-RU" dirty="0"/>
          </a:p>
        </p:txBody>
      </p:sp>
      <p:sp>
        <p:nvSpPr>
          <p:cNvPr id="3" name="Объект 2"/>
          <p:cNvSpPr>
            <a:spLocks noGrp="1"/>
          </p:cNvSpPr>
          <p:nvPr>
            <p:ph idx="1"/>
          </p:nvPr>
        </p:nvSpPr>
        <p:spPr>
          <a:xfrm>
            <a:off x="838200" y="871870"/>
            <a:ext cx="10515600" cy="5305093"/>
          </a:xfrm>
        </p:spPr>
        <p:txBody>
          <a:bodyPr/>
          <a:lstStyle/>
          <a:p>
            <a:r>
              <a:rPr lang="ru-RU" dirty="0"/>
              <a:t>Паттерны проектирования более абстрактны, чем каркасы </a:t>
            </a:r>
            <a:r>
              <a:rPr lang="ru-RU" dirty="0" smtClean="0"/>
              <a:t>. </a:t>
            </a:r>
            <a:r>
              <a:rPr lang="ru-RU" dirty="0"/>
              <a:t>В код могут быть включены целые каркасы, но только экземпляры паттернов. Каркасы можно писать на разных языках программирования и не только изучать, но и непосредственно исполнять и повторно использовать. В противоположность этому паттерны проектирования необходимо реализовывать всякий раз, когда в них возникает необходимость. Паттерны объясняют намерения проектировщика, компромиссы и последствия выбранного дизайна. Как архитектурные элементы паттерны проектирования мельче, чем каркасы</a:t>
            </a:r>
          </a:p>
        </p:txBody>
      </p:sp>
    </p:spTree>
    <p:extLst>
      <p:ext uri="{BB962C8B-B14F-4D97-AF65-F5344CB8AC3E}">
        <p14:creationId xmlns:p14="http://schemas.microsoft.com/office/powerpoint/2010/main" val="2995638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2708"/>
          </a:xfrm>
        </p:spPr>
        <p:txBody>
          <a:bodyPr>
            <a:normAutofit fontScale="90000"/>
          </a:bodyPr>
          <a:lstStyle/>
          <a:p>
            <a:endParaRPr lang="ru-RU" dirty="0"/>
          </a:p>
        </p:txBody>
      </p:sp>
      <p:sp>
        <p:nvSpPr>
          <p:cNvPr id="3" name="Объект 2"/>
          <p:cNvSpPr>
            <a:spLocks noGrp="1"/>
          </p:cNvSpPr>
          <p:nvPr>
            <p:ph idx="1"/>
          </p:nvPr>
        </p:nvSpPr>
        <p:spPr>
          <a:xfrm>
            <a:off x="838200" y="808074"/>
            <a:ext cx="10515600" cy="5368889"/>
          </a:xfrm>
        </p:spPr>
        <p:txBody>
          <a:bodyPr/>
          <a:lstStyle/>
          <a:p>
            <a:r>
              <a:rPr lang="ru-RU" dirty="0"/>
              <a:t>Типичный каркас содержит несколько паттернов. Обратное утверждение неверно. Паттерны проектирования менее специализированы, чем каркасы. Каркас всегда создается для конкретной предметной области.</a:t>
            </a:r>
            <a:endParaRPr lang="ru-RU" b="1" dirty="0"/>
          </a:p>
          <a:p>
            <a:r>
              <a:rPr lang="ru-RU" dirty="0"/>
              <a:t>Значение каркасов возрастает. Именно с их помощью объектно- ориентированные системы можно использовать повторно в максимальной степени. Крупные объектно-ориентированные приложения составляются из слоев каркасов, взаимодействующих друг с другом. Дизайн и код в значительной мере определяются теми каркасами, которые применялись при его создании.</a:t>
            </a:r>
            <a:endParaRPr lang="ru-RU" b="1" dirty="0"/>
          </a:p>
        </p:txBody>
      </p:sp>
    </p:spTree>
    <p:extLst>
      <p:ext uri="{BB962C8B-B14F-4D97-AF65-F5344CB8AC3E}">
        <p14:creationId xmlns:p14="http://schemas.microsoft.com/office/powerpoint/2010/main" val="2996054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30298"/>
          </a:xfrm>
        </p:spPr>
        <p:txBody>
          <a:bodyPr>
            <a:normAutofit fontScale="90000"/>
          </a:bodyPr>
          <a:lstStyle/>
          <a:p>
            <a:endParaRPr lang="ru-RU" dirty="0"/>
          </a:p>
        </p:txBody>
      </p:sp>
      <p:sp>
        <p:nvSpPr>
          <p:cNvPr id="3" name="Объект 2"/>
          <p:cNvSpPr>
            <a:spLocks noGrp="1"/>
          </p:cNvSpPr>
          <p:nvPr>
            <p:ph idx="1"/>
          </p:nvPr>
        </p:nvSpPr>
        <p:spPr>
          <a:xfrm>
            <a:off x="838200" y="808074"/>
            <a:ext cx="10515600" cy="5368889"/>
          </a:xfrm>
        </p:spPr>
        <p:txBody>
          <a:bodyPr/>
          <a:lstStyle/>
          <a:p>
            <a:r>
              <a:rPr lang="ru-RU" dirty="0"/>
              <a:t>Рассмотрим архитектуру инструментальных средств, представленную в виде слоев каркасов, которые обеспечивают описание и реализацию проектных решений в терминах базовых метамоделей предметной облаете. Схема взаимосвязи моделей и их каркасов приведена на </a:t>
            </a:r>
            <a:r>
              <a:rPr lang="ru-RU" dirty="0" smtClean="0"/>
              <a:t>слайде</a:t>
            </a:r>
            <a:endParaRPr lang="ru-RU" b="1" dirty="0"/>
          </a:p>
          <a:p>
            <a:r>
              <a:rPr lang="ru-RU" dirty="0"/>
              <a:t>Можно уменьшить степень сложности разработки, увеличить подвижность и жизнеспособность разрабатываемого продукта, повышая уровень абстракции для разработчиков. Одно из направлений — использование моделей для фиксации проектных решений в формах, легко поддающихся обработке. Этот подход называется разработкой, управляемой моделями </a:t>
            </a:r>
            <a:r>
              <a:rPr lang="en-US" dirty="0"/>
              <a:t>MDD</a:t>
            </a:r>
            <a:r>
              <a:rPr lang="ru-RU" dirty="0"/>
              <a:t> (</a:t>
            </a:r>
            <a:r>
              <a:rPr lang="en-US" dirty="0"/>
              <a:t>Model</a:t>
            </a:r>
            <a:r>
              <a:rPr lang="ru-RU" dirty="0"/>
              <a:t>-</a:t>
            </a:r>
            <a:r>
              <a:rPr lang="en-US" dirty="0"/>
              <a:t>driven development</a:t>
            </a:r>
            <a:r>
              <a:rPr lang="ru-RU" dirty="0"/>
              <a:t>)</a:t>
            </a:r>
          </a:p>
        </p:txBody>
      </p:sp>
    </p:spTree>
    <p:extLst>
      <p:ext uri="{BB962C8B-B14F-4D97-AF65-F5344CB8AC3E}">
        <p14:creationId xmlns:p14="http://schemas.microsoft.com/office/powerpoint/2010/main" val="1254965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64215"/>
          </a:xfrm>
        </p:spPr>
        <p:txBody>
          <a:bodyPr>
            <a:normAutofit fontScale="90000"/>
          </a:bodyPr>
          <a:lstStyle/>
          <a:p>
            <a:r>
              <a:rPr lang="ru-RU" b="1" dirty="0"/>
              <a:t>Схема взаимосвязи моделей и их каркасов</a:t>
            </a:r>
            <a:endParaRPr lang="ru-RU" dirty="0"/>
          </a:p>
        </p:txBody>
      </p:sp>
      <p:pic>
        <p:nvPicPr>
          <p:cNvPr id="4" name="Объект 3"/>
          <p:cNvPicPr>
            <a:picLocks noGrp="1" noChangeAspect="1"/>
          </p:cNvPicPr>
          <p:nvPr>
            <p:ph idx="1"/>
          </p:nvPr>
        </p:nvPicPr>
        <p:blipFill>
          <a:blip r:embed="rId2"/>
          <a:stretch>
            <a:fillRect/>
          </a:stretch>
        </p:blipFill>
        <p:spPr>
          <a:xfrm>
            <a:off x="838201" y="910474"/>
            <a:ext cx="10007008" cy="5065024"/>
          </a:xfrm>
          <a:prstGeom prst="rect">
            <a:avLst/>
          </a:prstGeom>
        </p:spPr>
      </p:pic>
    </p:spTree>
    <p:extLst>
      <p:ext uri="{BB962C8B-B14F-4D97-AF65-F5344CB8AC3E}">
        <p14:creationId xmlns:p14="http://schemas.microsoft.com/office/powerpoint/2010/main" val="581584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91805"/>
          </a:xfrm>
        </p:spPr>
        <p:txBody>
          <a:bodyPr>
            <a:normAutofit fontScale="90000"/>
          </a:bodyPr>
          <a:lstStyle/>
          <a:p>
            <a:r>
              <a:rPr lang="ru-RU" sz="4000" b="1" dirty="0"/>
              <a:t>Выбор базовых моделей для построения КИС</a:t>
            </a:r>
            <a:endParaRPr lang="ru-RU" sz="4000" dirty="0"/>
          </a:p>
        </p:txBody>
      </p:sp>
      <p:sp>
        <p:nvSpPr>
          <p:cNvPr id="3" name="Объект 2"/>
          <p:cNvSpPr>
            <a:spLocks noGrp="1"/>
          </p:cNvSpPr>
          <p:nvPr>
            <p:ph idx="1"/>
          </p:nvPr>
        </p:nvSpPr>
        <p:spPr>
          <a:xfrm>
            <a:off x="838200" y="956930"/>
            <a:ext cx="10515600" cy="5220033"/>
          </a:xfrm>
        </p:spPr>
        <p:txBody>
          <a:bodyPr/>
          <a:lstStyle/>
          <a:p>
            <a:r>
              <a:rPr lang="ru-RU" dirty="0"/>
              <a:t>Вариант технологии разработки приложения на основе базовой типовой модели предметной области приведен на </a:t>
            </a:r>
            <a:r>
              <a:rPr lang="ru-RU" dirty="0" smtClean="0"/>
              <a:t>слайде</a:t>
            </a:r>
            <a:endParaRPr lang="ru-RU" dirty="0"/>
          </a:p>
        </p:txBody>
      </p:sp>
    </p:spTree>
    <p:extLst>
      <p:ext uri="{BB962C8B-B14F-4D97-AF65-F5344CB8AC3E}">
        <p14:creationId xmlns:p14="http://schemas.microsoft.com/office/powerpoint/2010/main" val="2771561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87768"/>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127052" y="808038"/>
            <a:ext cx="9952074" cy="5592762"/>
          </a:xfrm>
          <a:prstGeom prst="rect">
            <a:avLst/>
          </a:prstGeom>
        </p:spPr>
      </p:pic>
    </p:spTree>
    <p:extLst>
      <p:ext uri="{BB962C8B-B14F-4D97-AF65-F5344CB8AC3E}">
        <p14:creationId xmlns:p14="http://schemas.microsoft.com/office/powerpoint/2010/main" val="1564276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6503"/>
          </a:xfrm>
        </p:spPr>
        <p:txBody>
          <a:bodyPr>
            <a:normAutofit fontScale="90000"/>
          </a:bodyPr>
          <a:lstStyle/>
          <a:p>
            <a:endParaRPr lang="ru-RU" dirty="0"/>
          </a:p>
        </p:txBody>
      </p:sp>
      <p:sp>
        <p:nvSpPr>
          <p:cNvPr id="3" name="Объект 2"/>
          <p:cNvSpPr>
            <a:spLocks noGrp="1"/>
          </p:cNvSpPr>
          <p:nvPr>
            <p:ph idx="1"/>
          </p:nvPr>
        </p:nvSpPr>
        <p:spPr>
          <a:xfrm>
            <a:off x="838200" y="680484"/>
            <a:ext cx="10515600" cy="5496479"/>
          </a:xfrm>
        </p:spPr>
        <p:txBody>
          <a:bodyPr>
            <a:normAutofit fontScale="92500" lnSpcReduction="10000"/>
          </a:bodyPr>
          <a:lstStyle/>
          <a:p>
            <a:r>
              <a:rPr lang="ru-RU" dirty="0"/>
              <a:t>На основе использования Абстрактных моделей разрабатывается проект ИС, основу которой составляет Базовая модель ПО. Используя Внешние инструментальные средства осуществляется реализация проекта. Результатом реализации являются Метаданные базовой модели и Код ядра приложения. Базовая модель может быть построена в виде каркасов для конкретных доменов предметной области.</a:t>
            </a:r>
            <a:endParaRPr lang="ru-RU" b="1" dirty="0"/>
          </a:p>
          <a:p>
            <a:r>
              <a:rPr lang="ru-RU" dirty="0"/>
              <a:t>Конкретное приложение разрабатывается также с использованием Абстрактных моделей и Базовой модели ПО. Результатом проектирования является Проект внедрения, который опирается на Базовую модель ПО и Метаданные базовой модели. Реализация Проекта внедрения выполняется путем расширения Метаданных базовой модели и Кода ядра приложения. В результате генерируется Код проекта внедрения. На их основе генерируется уникальный для проекта внедрения Исполнитель приложения</a:t>
            </a:r>
          </a:p>
        </p:txBody>
      </p:sp>
    </p:spTree>
    <p:extLst>
      <p:ext uri="{BB962C8B-B14F-4D97-AF65-F5344CB8AC3E}">
        <p14:creationId xmlns:p14="http://schemas.microsoft.com/office/powerpoint/2010/main" val="2299728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1563"/>
          </a:xfrm>
        </p:spPr>
        <p:txBody>
          <a:bodyPr>
            <a:normAutofit fontScale="90000"/>
          </a:bodyPr>
          <a:lstStyle/>
          <a:p>
            <a:endParaRPr lang="ru-RU" dirty="0"/>
          </a:p>
        </p:txBody>
      </p:sp>
      <p:sp>
        <p:nvSpPr>
          <p:cNvPr id="3" name="Объект 2"/>
          <p:cNvSpPr>
            <a:spLocks noGrp="1"/>
          </p:cNvSpPr>
          <p:nvPr>
            <p:ph idx="1"/>
          </p:nvPr>
        </p:nvSpPr>
        <p:spPr>
          <a:xfrm>
            <a:off x="838200" y="978195"/>
            <a:ext cx="10515600" cy="5198768"/>
          </a:xfrm>
        </p:spPr>
        <p:txBody>
          <a:bodyPr>
            <a:normAutofit/>
          </a:bodyPr>
          <a:lstStyle/>
          <a:p>
            <a:r>
              <a:rPr lang="ru-RU" sz="4400" dirty="0"/>
              <a:t>Вариант технологии разработки приложения на основе моделирования абстрактных моделей показан на </a:t>
            </a:r>
            <a:r>
              <a:rPr lang="ru-RU" sz="4400" dirty="0" smtClean="0"/>
              <a:t>слайде </a:t>
            </a:r>
            <a:r>
              <a:rPr lang="ru-RU" sz="4400" b="1" dirty="0"/>
              <a:t>Схема реализации проектных решений на основе моделирования абстрактных моделей</a:t>
            </a:r>
            <a:endParaRPr lang="ru-RU" sz="4400" dirty="0"/>
          </a:p>
        </p:txBody>
      </p:sp>
    </p:spTree>
    <p:extLst>
      <p:ext uri="{BB962C8B-B14F-4D97-AF65-F5344CB8AC3E}">
        <p14:creationId xmlns:p14="http://schemas.microsoft.com/office/powerpoint/2010/main" val="2444940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9033"/>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148316" y="787400"/>
            <a:ext cx="9845749" cy="5634665"/>
          </a:xfrm>
          <a:prstGeom prst="rect">
            <a:avLst/>
          </a:prstGeom>
        </p:spPr>
      </p:pic>
    </p:spTree>
    <p:extLst>
      <p:ext uri="{BB962C8B-B14F-4D97-AF65-F5344CB8AC3E}">
        <p14:creationId xmlns:p14="http://schemas.microsoft.com/office/powerpoint/2010/main" val="951542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87768"/>
          </a:xfrm>
        </p:spPr>
        <p:txBody>
          <a:bodyPr>
            <a:normAutofit fontScale="90000"/>
          </a:bodyPr>
          <a:lstStyle/>
          <a:p>
            <a:endParaRPr lang="ru-RU" dirty="0"/>
          </a:p>
        </p:txBody>
      </p:sp>
      <p:sp>
        <p:nvSpPr>
          <p:cNvPr id="3" name="Объект 2"/>
          <p:cNvSpPr>
            <a:spLocks noGrp="1"/>
          </p:cNvSpPr>
          <p:nvPr>
            <p:ph idx="1"/>
          </p:nvPr>
        </p:nvSpPr>
        <p:spPr>
          <a:xfrm>
            <a:off x="838200" y="765544"/>
            <a:ext cx="10515600" cy="5411419"/>
          </a:xfrm>
        </p:spPr>
        <p:txBody>
          <a:bodyPr>
            <a:normAutofit lnSpcReduction="10000"/>
          </a:bodyPr>
          <a:lstStyle/>
          <a:p>
            <a:r>
              <a:rPr lang="ru-RU" dirty="0"/>
              <a:t>В дополнение к построению базовой модели предметной области данный вариант предполагает строить архитектуру системы на основе моделей более высокого уровня абстрагирования, а именно на основе поддержки моделей, средствами которых могут быть описаны модели конкретных проблемных доменов. Результатом такого проекта является Проект моделирования АМ, в котором средствами АМ частично конкретизированы решения для базовой модели ПО. В результате реализации такого проекта будут получены Метаданные для моделирования АМ и Код ядра для работы с АМ, который обеспечивает необходимый набор сервисов для работы с объектами базовой модели ПО и Инструмент настройки, который обеспечивает формирование Модели проекта в терминах АМ путем расширения базовой модели ПО</a:t>
            </a:r>
          </a:p>
        </p:txBody>
      </p:sp>
    </p:spTree>
    <p:extLst>
      <p:ext uri="{BB962C8B-B14F-4D97-AF65-F5344CB8AC3E}">
        <p14:creationId xmlns:p14="http://schemas.microsoft.com/office/powerpoint/2010/main" val="2757378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70540"/>
          </a:xfrm>
        </p:spPr>
        <p:txBody>
          <a:bodyPr>
            <a:normAutofit fontScale="90000"/>
          </a:bodyPr>
          <a:lstStyle/>
          <a:p>
            <a:r>
              <a:rPr lang="ru-RU" sz="3600" b="1" dirty="0"/>
              <a:t>Язык моделирования, специфичный для </a:t>
            </a:r>
            <a:r>
              <a:rPr lang="ru-RU" sz="3600" b="1" dirty="0" smtClean="0"/>
              <a:t>домена </a:t>
            </a:r>
            <a:r>
              <a:rPr lang="en-US" sz="3600" b="1" dirty="0" smtClean="0"/>
              <a:t>DSL</a:t>
            </a:r>
            <a:endParaRPr lang="ru-RU" sz="3600" dirty="0"/>
          </a:p>
        </p:txBody>
      </p:sp>
      <p:sp>
        <p:nvSpPr>
          <p:cNvPr id="3" name="Объект 2"/>
          <p:cNvSpPr>
            <a:spLocks noGrp="1"/>
          </p:cNvSpPr>
          <p:nvPr>
            <p:ph idx="1"/>
          </p:nvPr>
        </p:nvSpPr>
        <p:spPr>
          <a:xfrm>
            <a:off x="838200" y="935666"/>
            <a:ext cx="10515600" cy="5241297"/>
          </a:xfrm>
        </p:spPr>
        <p:txBody>
          <a:bodyPr>
            <a:normAutofit fontScale="92500"/>
          </a:bodyPr>
          <a:lstStyle/>
          <a:p>
            <a:r>
              <a:rPr lang="ru-RU" dirty="0"/>
              <a:t>Модель становится видом исходного кода, позволяя разработчику манипулировать проектными решениями в графическом виде или с использованием специального пользовательского интерфейса, управляемого синтаксисом языка моделирования. Ценность инструмента увеличивается благодаря раскрытию отношений и зависимостей, которые трудно увидеть в исходном коде, а также подавлению несущественных деталей.</a:t>
            </a:r>
            <a:endParaRPr lang="ru-RU" b="1" dirty="0"/>
          </a:p>
          <a:p>
            <a:r>
              <a:rPr lang="ru-RU" dirty="0"/>
              <a:t>Удержание модели на высоком уровне абстракции можно обеспечить путем приближения платформы к модели. Этот подход может быть реализован с использованием каркасов или трансформаций. Можно использовать каркас для реализации абстракций, появляющихся в моделях, и применять модели для дополнения и завершения точек расширения в каркасах. Проектные решения, выраженные средствами моделей, помогают дополнить каркас.</a:t>
            </a:r>
          </a:p>
        </p:txBody>
      </p:sp>
    </p:spTree>
    <p:extLst>
      <p:ext uri="{BB962C8B-B14F-4D97-AF65-F5344CB8AC3E}">
        <p14:creationId xmlns:p14="http://schemas.microsoft.com/office/powerpoint/2010/main" val="618038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1563"/>
          </a:xfrm>
        </p:spPr>
        <p:txBody>
          <a:bodyPr>
            <a:normAutofit fontScale="90000"/>
          </a:bodyPr>
          <a:lstStyle/>
          <a:p>
            <a:endParaRPr lang="ru-RU" dirty="0"/>
          </a:p>
        </p:txBody>
      </p:sp>
      <p:sp>
        <p:nvSpPr>
          <p:cNvPr id="3" name="Объект 2"/>
          <p:cNvSpPr>
            <a:spLocks noGrp="1"/>
          </p:cNvSpPr>
          <p:nvPr>
            <p:ph idx="1"/>
          </p:nvPr>
        </p:nvSpPr>
        <p:spPr>
          <a:xfrm>
            <a:off x="838200" y="893135"/>
            <a:ext cx="10515600" cy="5283828"/>
          </a:xfrm>
        </p:spPr>
        <p:txBody>
          <a:bodyPr/>
          <a:lstStyle/>
          <a:p>
            <a:r>
              <a:rPr lang="ru-RU" dirty="0"/>
              <a:t>В качестве представительного примера для изучения архитектур ИС будем рассматривать проблемный домен информационной поддержки жизненного цикла изделий (ЖЦИ).</a:t>
            </a:r>
            <a:endParaRPr lang="ru-RU" b="1" dirty="0"/>
          </a:p>
          <a:p>
            <a:r>
              <a:rPr lang="ru-RU" dirty="0"/>
              <a:t>Для построения, внедрения и сопровождения линейки продуктов для решения задач управления ЖЦИ рассмотрим следующий путь:</a:t>
            </a:r>
          </a:p>
        </p:txBody>
      </p:sp>
    </p:spTree>
    <p:extLst>
      <p:ext uri="{BB962C8B-B14F-4D97-AF65-F5344CB8AC3E}">
        <p14:creationId xmlns:p14="http://schemas.microsoft.com/office/powerpoint/2010/main" val="3846358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3973"/>
          </a:xfrm>
        </p:spPr>
        <p:txBody>
          <a:bodyPr>
            <a:normAutofit fontScale="90000"/>
          </a:bodyPr>
          <a:lstStyle/>
          <a:p>
            <a:endParaRPr lang="ru-RU" dirty="0"/>
          </a:p>
        </p:txBody>
      </p:sp>
      <p:sp>
        <p:nvSpPr>
          <p:cNvPr id="3" name="Объект 2"/>
          <p:cNvSpPr>
            <a:spLocks noGrp="1"/>
          </p:cNvSpPr>
          <p:nvPr>
            <p:ph idx="1"/>
          </p:nvPr>
        </p:nvSpPr>
        <p:spPr>
          <a:xfrm>
            <a:off x="838200" y="723014"/>
            <a:ext cx="10515600" cy="5453949"/>
          </a:xfrm>
        </p:spPr>
        <p:txBody>
          <a:bodyPr>
            <a:normAutofit fontScale="92500" lnSpcReduction="10000"/>
          </a:bodyPr>
          <a:lstStyle/>
          <a:p>
            <a:pPr lvl="0"/>
            <a:r>
              <a:rPr lang="en-US" dirty="0" smtClean="0"/>
              <a:t>1. </a:t>
            </a:r>
            <a:r>
              <a:rPr lang="ru-RU" dirty="0" smtClean="0"/>
              <a:t>разработка </a:t>
            </a:r>
            <a:r>
              <a:rPr lang="ru-RU" dirty="0"/>
              <a:t>высокоуровневых каркасов, поддерживающих метамодели проектирования ИС управления жизненным циклом изделий (ЖЦИ);</a:t>
            </a:r>
            <a:endParaRPr lang="ru-RU" b="1" dirty="0"/>
          </a:p>
          <a:p>
            <a:pPr lvl="0"/>
            <a:r>
              <a:rPr lang="en-US" dirty="0" smtClean="0"/>
              <a:t>2. </a:t>
            </a:r>
            <a:r>
              <a:rPr lang="ru-RU" dirty="0" smtClean="0"/>
              <a:t>выделение </a:t>
            </a:r>
            <a:r>
              <a:rPr lang="ru-RU" dirty="0"/>
              <a:t>проблемных доменов, покрывающих область ЖЦИ;</a:t>
            </a:r>
            <a:endParaRPr lang="ru-RU" b="1" dirty="0"/>
          </a:p>
          <a:p>
            <a:pPr lvl="0"/>
            <a:r>
              <a:rPr lang="en-US" dirty="0" smtClean="0"/>
              <a:t>3. </a:t>
            </a:r>
            <a:r>
              <a:rPr lang="ru-RU" dirty="0" smtClean="0"/>
              <a:t>разработка </a:t>
            </a:r>
            <a:r>
              <a:rPr lang="ru-RU" dirty="0"/>
              <a:t>системы взаимосвязанных каркасов, реализующих выделенные проблемные домены;</a:t>
            </a:r>
            <a:endParaRPr lang="ru-RU" b="1" dirty="0"/>
          </a:p>
          <a:p>
            <a:pPr lvl="0"/>
            <a:r>
              <a:rPr lang="en-US" dirty="0" smtClean="0"/>
              <a:t>4. </a:t>
            </a:r>
            <a:r>
              <a:rPr lang="ru-RU" dirty="0" smtClean="0"/>
              <a:t>разработка </a:t>
            </a:r>
            <a:r>
              <a:rPr lang="ru-RU" dirty="0"/>
              <a:t>инструментов работы с точками расширения каркасов.</a:t>
            </a:r>
            <a:endParaRPr lang="ru-RU" b="1" dirty="0"/>
          </a:p>
          <a:p>
            <a:r>
              <a:rPr lang="ru-RU" u="sng" dirty="0"/>
              <a:t>Взаимное соответствие моделей спецификации. Рассмотрим следующие варианты моделей спецификации:</a:t>
            </a:r>
            <a:endParaRPr lang="ru-RU" b="1" u="sng" dirty="0"/>
          </a:p>
          <a:p>
            <a:pPr lvl="0"/>
            <a:r>
              <a:rPr lang="ru-RU" dirty="0"/>
              <a:t>текстовое представление на специализированном языке;</a:t>
            </a:r>
            <a:endParaRPr lang="ru-RU" b="1" dirty="0"/>
          </a:p>
          <a:p>
            <a:pPr lvl="0"/>
            <a:r>
              <a:rPr lang="ru-RU" dirty="0"/>
              <a:t>графическое представление;</a:t>
            </a:r>
            <a:endParaRPr lang="ru-RU" b="1" dirty="0"/>
          </a:p>
          <a:p>
            <a:pPr lvl="0"/>
            <a:r>
              <a:rPr lang="en-US" dirty="0" smtClean="0"/>
              <a:t>XML</a:t>
            </a:r>
            <a:r>
              <a:rPr lang="ru-RU" dirty="0" smtClean="0"/>
              <a:t>-представление</a:t>
            </a:r>
            <a:r>
              <a:rPr lang="ru-RU" dirty="0"/>
              <a:t>;</a:t>
            </a:r>
            <a:endParaRPr lang="ru-RU" b="1" dirty="0"/>
          </a:p>
          <a:p>
            <a:pPr lvl="0"/>
            <a:r>
              <a:rPr lang="ru-RU" dirty="0"/>
              <a:t>реляционное представление.</a:t>
            </a:r>
            <a:endParaRPr lang="ru-RU" b="1" dirty="0"/>
          </a:p>
          <a:p>
            <a:endParaRPr lang="ru-RU" dirty="0"/>
          </a:p>
        </p:txBody>
      </p:sp>
    </p:spTree>
    <p:extLst>
      <p:ext uri="{BB962C8B-B14F-4D97-AF65-F5344CB8AC3E}">
        <p14:creationId xmlns:p14="http://schemas.microsoft.com/office/powerpoint/2010/main" val="3970531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Для построения линейки продуктов необходимо выполнить следующие работы:</a:t>
            </a:r>
          </a:p>
        </p:txBody>
      </p:sp>
      <p:sp>
        <p:nvSpPr>
          <p:cNvPr id="3" name="Объект 2"/>
          <p:cNvSpPr>
            <a:spLocks noGrp="1"/>
          </p:cNvSpPr>
          <p:nvPr>
            <p:ph idx="1"/>
          </p:nvPr>
        </p:nvSpPr>
        <p:spPr/>
        <p:txBody>
          <a:bodyPr/>
          <a:lstStyle/>
          <a:p>
            <a:pPr lvl="0"/>
            <a:r>
              <a:rPr lang="ru-RU" dirty="0"/>
              <a:t>провести анализ процессов управления ЖЦИ для выявления требований к сервисам информационной поддержки;</a:t>
            </a:r>
            <a:endParaRPr lang="ru-RU" b="1" dirty="0"/>
          </a:p>
          <a:p>
            <a:pPr lvl="0"/>
            <a:r>
              <a:rPr lang="ru-RU" dirty="0"/>
              <a:t>выделить те требования, которые в настоящее время не поддержаны ИС;</a:t>
            </a:r>
            <a:endParaRPr lang="ru-RU" b="1" dirty="0"/>
          </a:p>
          <a:p>
            <a:r>
              <a:rPr lang="ru-RU" dirty="0"/>
              <a:t>разработать проект расширения функционала ИС и способы его реализации</a:t>
            </a:r>
          </a:p>
        </p:txBody>
      </p:sp>
    </p:spTree>
    <p:extLst>
      <p:ext uri="{BB962C8B-B14F-4D97-AF65-F5344CB8AC3E}">
        <p14:creationId xmlns:p14="http://schemas.microsoft.com/office/powerpoint/2010/main" val="59217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00419"/>
          </a:xfrm>
        </p:spPr>
        <p:txBody>
          <a:bodyPr>
            <a:normAutofit fontScale="90000"/>
          </a:bodyPr>
          <a:lstStyle/>
          <a:p>
            <a:r>
              <a:rPr lang="ru-RU" sz="2800" dirty="0" smtClean="0"/>
              <a:t>Иерархия классов, подразделяющих ЖЦИ</a:t>
            </a:r>
            <a:endParaRPr lang="ru-RU" sz="2800" dirty="0"/>
          </a:p>
        </p:txBody>
      </p:sp>
      <p:pic>
        <p:nvPicPr>
          <p:cNvPr id="4" name="Объект 3"/>
          <p:cNvPicPr>
            <a:picLocks noGrp="1" noChangeAspect="1"/>
          </p:cNvPicPr>
          <p:nvPr>
            <p:ph idx="1"/>
          </p:nvPr>
        </p:nvPicPr>
        <p:blipFill>
          <a:blip r:embed="rId2"/>
          <a:stretch>
            <a:fillRect/>
          </a:stretch>
        </p:blipFill>
        <p:spPr>
          <a:xfrm>
            <a:off x="838200" y="914400"/>
            <a:ext cx="10283456" cy="5528930"/>
          </a:xfrm>
          <a:prstGeom prst="rect">
            <a:avLst/>
          </a:prstGeom>
        </p:spPr>
      </p:pic>
    </p:spTree>
    <p:extLst>
      <p:ext uri="{BB962C8B-B14F-4D97-AF65-F5344CB8AC3E}">
        <p14:creationId xmlns:p14="http://schemas.microsoft.com/office/powerpoint/2010/main" val="2063344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42949"/>
          </a:xfrm>
        </p:spPr>
        <p:txBody>
          <a:bodyPr>
            <a:normAutofit fontScale="90000"/>
          </a:bodyPr>
          <a:lstStyle/>
          <a:p>
            <a:r>
              <a:rPr lang="ru-RU" sz="4000" dirty="0"/>
              <a:t>Моделирование структуры классов и их свойств</a:t>
            </a:r>
          </a:p>
        </p:txBody>
      </p:sp>
      <p:sp>
        <p:nvSpPr>
          <p:cNvPr id="3" name="Объект 2"/>
          <p:cNvSpPr>
            <a:spLocks noGrp="1"/>
          </p:cNvSpPr>
          <p:nvPr>
            <p:ph idx="1"/>
          </p:nvPr>
        </p:nvSpPr>
        <p:spPr>
          <a:xfrm>
            <a:off x="838200" y="978195"/>
            <a:ext cx="10515600" cy="5198768"/>
          </a:xfrm>
        </p:spPr>
        <p:txBody>
          <a:bodyPr/>
          <a:lstStyle/>
          <a:p>
            <a:r>
              <a:rPr lang="ru-RU" dirty="0"/>
              <a:t>Классификация объектов предметной области не однозначна и определяется точкой зрения заинтересованных сторон. Особенно это проявляется при выборе проектных решений для информационной поддержки жизненного цикла изделий (ЖЦИ). Поэтому каркас для спецификации объектов предметной области должен обеспечить функциональные возможности моделирования разнообразных схем классификации одних и тех же объектов в соответствии с разными точками зрения.</a:t>
            </a:r>
          </a:p>
        </p:txBody>
      </p:sp>
    </p:spTree>
    <p:extLst>
      <p:ext uri="{BB962C8B-B14F-4D97-AF65-F5344CB8AC3E}">
        <p14:creationId xmlns:p14="http://schemas.microsoft.com/office/powerpoint/2010/main" val="33379891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55601"/>
          </a:xfrm>
        </p:spPr>
        <p:txBody>
          <a:bodyPr>
            <a:normAutofit fontScale="90000"/>
          </a:bodyPr>
          <a:lstStyle/>
          <a:p>
            <a:r>
              <a:rPr lang="ru-RU" dirty="0"/>
              <a:t>Каркасы моделирования метаданных</a:t>
            </a:r>
          </a:p>
        </p:txBody>
      </p:sp>
      <p:sp>
        <p:nvSpPr>
          <p:cNvPr id="3" name="Объект 2"/>
          <p:cNvSpPr>
            <a:spLocks noGrp="1"/>
          </p:cNvSpPr>
          <p:nvPr>
            <p:ph idx="1"/>
          </p:nvPr>
        </p:nvSpPr>
        <p:spPr>
          <a:xfrm>
            <a:off x="838200" y="1020726"/>
            <a:ext cx="10515600" cy="5156237"/>
          </a:xfrm>
        </p:spPr>
        <p:txBody>
          <a:bodyPr>
            <a:normAutofit fontScale="92500" lnSpcReduction="20000"/>
          </a:bodyPr>
          <a:lstStyle/>
          <a:p>
            <a:r>
              <a:rPr lang="ru-RU" i="1" dirty="0"/>
              <a:t>Объект</a:t>
            </a:r>
            <a:r>
              <a:rPr lang="ru-RU" dirty="0"/>
              <a:t> (от лат. </a:t>
            </a:r>
            <a:r>
              <a:rPr lang="en-US" i="1" dirty="0" err="1" smtClean="0"/>
              <a:t>objectum</a:t>
            </a:r>
            <a:r>
              <a:rPr lang="ru-RU" dirty="0" smtClean="0"/>
              <a:t> </a:t>
            </a:r>
            <a:r>
              <a:rPr lang="ru-RU" dirty="0"/>
              <a:t>— предмет) — то, что существует вне нас и не зависимо от нашего сознания (внешний мир, действительность) и является предметом познания, практического воздействия.</a:t>
            </a:r>
            <a:endParaRPr lang="ru-RU" b="1" dirty="0"/>
          </a:p>
          <a:p>
            <a:r>
              <a:rPr lang="ru-RU" i="1" dirty="0"/>
              <a:t>Информационный объект</a:t>
            </a:r>
            <a:r>
              <a:rPr lang="ru-RU" dirty="0"/>
              <a:t> (</a:t>
            </a:r>
            <a:r>
              <a:rPr lang="ru-RU" i="1" dirty="0"/>
              <a:t>ИО</a:t>
            </a:r>
            <a:r>
              <a:rPr lang="ru-RU" dirty="0"/>
              <a:t>) — совокупность данных и программного кода, обладающая свойствами (атрибутами) и методами, позволяющими определенным образом обрабатывать данные. Самостоятельная единица применения и хранения в интегрированной информационной среде (ИИС) </a:t>
            </a:r>
            <a:r>
              <a:rPr lang="ru-RU" dirty="0" smtClean="0"/>
              <a:t>.</a:t>
            </a:r>
            <a:endParaRPr lang="ru-RU" b="1" dirty="0"/>
          </a:p>
          <a:p>
            <a:r>
              <a:rPr lang="ru-RU" i="1" dirty="0"/>
              <a:t>Сущность</a:t>
            </a:r>
            <a:r>
              <a:rPr lang="ru-RU" dirty="0"/>
              <a:t> — совокупность всех необходимых сторон и связей (законов), свойственных вещи и взятых в их естественной взаимозависимости. Сущность отличается от явления, которое есть обнаружение сущности через свойства и отношения, доступные чувствам.</a:t>
            </a:r>
            <a:endParaRPr lang="ru-RU" b="1" dirty="0"/>
          </a:p>
          <a:p>
            <a:r>
              <a:rPr lang="ru-RU" b="1" i="1" dirty="0"/>
              <a:t>Сущность </a:t>
            </a:r>
            <a:r>
              <a:rPr lang="de-DE" b="1" i="1" dirty="0"/>
              <a:t>ERD</a:t>
            </a:r>
            <a:r>
              <a:rPr lang="de-DE" dirty="0"/>
              <a:t> </a:t>
            </a:r>
            <a:r>
              <a:rPr lang="ru-RU" dirty="0"/>
              <a:t>— стереотип модели сущность-связь </a:t>
            </a:r>
            <a:r>
              <a:rPr lang="de-DE" dirty="0"/>
              <a:t>(ER), </a:t>
            </a:r>
            <a:r>
              <a:rPr lang="ru-RU" dirty="0"/>
              <a:t>предназначенный для представления объектов реального мира в концептуальной </a:t>
            </a:r>
            <a:r>
              <a:rPr lang="de-DE" dirty="0"/>
              <a:t>ER</a:t>
            </a:r>
            <a:r>
              <a:rPr lang="ru-RU" dirty="0"/>
              <a:t>-модели</a:t>
            </a:r>
          </a:p>
        </p:txBody>
      </p:sp>
    </p:spTree>
    <p:extLst>
      <p:ext uri="{BB962C8B-B14F-4D97-AF65-F5344CB8AC3E}">
        <p14:creationId xmlns:p14="http://schemas.microsoft.com/office/powerpoint/2010/main" val="40965769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09033"/>
          </a:xfrm>
        </p:spPr>
        <p:txBody>
          <a:bodyPr>
            <a:normAutofit fontScale="90000"/>
          </a:bodyPr>
          <a:lstStyle/>
          <a:p>
            <a:endParaRPr lang="ru-RU" dirty="0"/>
          </a:p>
        </p:txBody>
      </p:sp>
      <p:sp>
        <p:nvSpPr>
          <p:cNvPr id="3" name="Объект 2"/>
          <p:cNvSpPr>
            <a:spLocks noGrp="1"/>
          </p:cNvSpPr>
          <p:nvPr>
            <p:ph idx="1"/>
          </p:nvPr>
        </p:nvSpPr>
        <p:spPr>
          <a:xfrm>
            <a:off x="838200" y="765544"/>
            <a:ext cx="10515600" cy="5411419"/>
          </a:xfrm>
        </p:spPr>
        <p:txBody>
          <a:bodyPr/>
          <a:lstStyle/>
          <a:p>
            <a:r>
              <a:rPr lang="ru-RU" i="1" dirty="0"/>
              <a:t>Класс-сущность</a:t>
            </a:r>
            <a:r>
              <a:rPr lang="ru-RU" dirty="0"/>
              <a:t> — стереотип модели </a:t>
            </a:r>
            <a:r>
              <a:rPr lang="de-DE" dirty="0"/>
              <a:t>UML, </a:t>
            </a:r>
            <a:r>
              <a:rPr lang="ru-RU" dirty="0"/>
              <a:t>является потомком </a:t>
            </a:r>
            <a:r>
              <a:rPr lang="ru-RU" dirty="0" err="1"/>
              <a:t>метаобъекта</a:t>
            </a:r>
            <a:r>
              <a:rPr lang="ru-RU" dirty="0"/>
              <a:t>.</a:t>
            </a:r>
            <a:endParaRPr lang="ru-RU" b="1" dirty="0"/>
          </a:p>
          <a:p>
            <a:r>
              <a:rPr lang="ru-RU" i="1" dirty="0"/>
              <a:t>Класс</a:t>
            </a:r>
            <a:r>
              <a:rPr lang="ru-RU" dirty="0"/>
              <a:t> — предназначен для представления объектов реального мира в концептуальной </a:t>
            </a:r>
            <a:r>
              <a:rPr lang="de-DE" dirty="0"/>
              <a:t>UML</a:t>
            </a:r>
            <a:r>
              <a:rPr lang="ru-RU" dirty="0"/>
              <a:t>-модели.</a:t>
            </a:r>
            <a:endParaRPr lang="ru-RU" b="1" dirty="0"/>
          </a:p>
          <a:p>
            <a:r>
              <a:rPr lang="ru-RU" i="1" dirty="0"/>
              <a:t>Элемент</a:t>
            </a:r>
            <a:r>
              <a:rPr lang="ru-RU" dirty="0"/>
              <a:t> — экземпляр класса (сущности).</a:t>
            </a:r>
            <a:endParaRPr lang="ru-RU" b="1" dirty="0"/>
          </a:p>
          <a:p>
            <a:r>
              <a:rPr lang="ru-RU" dirty="0"/>
              <a:t>Статическая модель объектного представления предметной области является базовой для поддержки других моделей</a:t>
            </a:r>
          </a:p>
        </p:txBody>
      </p:sp>
    </p:spTree>
    <p:extLst>
      <p:ext uri="{BB962C8B-B14F-4D97-AF65-F5344CB8AC3E}">
        <p14:creationId xmlns:p14="http://schemas.microsoft.com/office/powerpoint/2010/main" val="42804362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85480"/>
          </a:xfrm>
        </p:spPr>
        <p:txBody>
          <a:bodyPr>
            <a:normAutofit fontScale="90000"/>
          </a:bodyPr>
          <a:lstStyle/>
          <a:p>
            <a:r>
              <a:rPr lang="ru-RU" sz="3200" dirty="0"/>
              <a:t>Фрагмент схемы классификации объекта Изделие</a:t>
            </a:r>
          </a:p>
        </p:txBody>
      </p:sp>
      <p:pic>
        <p:nvPicPr>
          <p:cNvPr id="4" name="Объект 3"/>
          <p:cNvPicPr>
            <a:picLocks noGrp="1" noChangeAspect="1"/>
          </p:cNvPicPr>
          <p:nvPr>
            <p:ph idx="1"/>
          </p:nvPr>
        </p:nvPicPr>
        <p:blipFill>
          <a:blip r:embed="rId2"/>
          <a:stretch>
            <a:fillRect/>
          </a:stretch>
        </p:blipFill>
        <p:spPr>
          <a:xfrm>
            <a:off x="838200" y="850900"/>
            <a:ext cx="9985744" cy="5486105"/>
          </a:xfrm>
          <a:prstGeom prst="rect">
            <a:avLst/>
          </a:prstGeom>
        </p:spPr>
      </p:pic>
    </p:spTree>
    <p:extLst>
      <p:ext uri="{BB962C8B-B14F-4D97-AF65-F5344CB8AC3E}">
        <p14:creationId xmlns:p14="http://schemas.microsoft.com/office/powerpoint/2010/main" val="12772668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3973"/>
          </a:xfrm>
        </p:spPr>
        <p:txBody>
          <a:bodyPr>
            <a:normAutofit fontScale="90000"/>
          </a:bodyPr>
          <a:lstStyle/>
          <a:p>
            <a:endParaRPr lang="ru-RU" dirty="0"/>
          </a:p>
        </p:txBody>
      </p:sp>
      <p:sp>
        <p:nvSpPr>
          <p:cNvPr id="3" name="Объект 2"/>
          <p:cNvSpPr>
            <a:spLocks noGrp="1"/>
          </p:cNvSpPr>
          <p:nvPr>
            <p:ph idx="1"/>
          </p:nvPr>
        </p:nvSpPr>
        <p:spPr>
          <a:xfrm>
            <a:off x="838200" y="701749"/>
            <a:ext cx="10515600" cy="5475214"/>
          </a:xfrm>
        </p:spPr>
        <p:txBody>
          <a:bodyPr/>
          <a:lstStyle/>
          <a:p>
            <a:r>
              <a:rPr lang="ru-RU" dirty="0"/>
              <a:t>Выделяя некоторый класс, мы предполагаем следующее:</a:t>
            </a:r>
            <a:endParaRPr lang="ru-RU" b="1" dirty="0"/>
          </a:p>
          <a:p>
            <a:pPr lvl="0"/>
            <a:r>
              <a:rPr lang="ru-RU" dirty="0"/>
              <a:t>наследование свойств и методов родительского класса;</a:t>
            </a:r>
            <a:endParaRPr lang="ru-RU" b="1" dirty="0"/>
          </a:p>
          <a:p>
            <a:pPr lvl="0"/>
            <a:r>
              <a:rPr lang="ru-RU" dirty="0"/>
              <a:t>наличие собственных дополнительных свойств и методов </a:t>
            </a:r>
            <a:r>
              <a:rPr lang="ru-RU" dirty="0" smtClean="0"/>
              <a:t>класса-потомка</a:t>
            </a:r>
            <a:r>
              <a:rPr lang="ru-RU" dirty="0"/>
              <a:t>.</a:t>
            </a:r>
            <a:endParaRPr lang="ru-RU" b="1" dirty="0"/>
          </a:p>
          <a:p>
            <a:r>
              <a:rPr lang="ru-RU" dirty="0"/>
              <a:t>Каждая Точка зрения может предполагать следующее:</a:t>
            </a:r>
            <a:endParaRPr lang="ru-RU" b="1" dirty="0"/>
          </a:p>
          <a:p>
            <a:pPr lvl="0"/>
            <a:r>
              <a:rPr lang="ru-RU" dirty="0"/>
              <a:t>выбор собственного основания для конкретизации некоторого класса со своими собственными дополнительными свойствами и методами новых введенных подклассов;</a:t>
            </a:r>
            <a:endParaRPr lang="ru-RU" b="1" dirty="0"/>
          </a:p>
          <a:p>
            <a:pPr lvl="0"/>
            <a:r>
              <a:rPr lang="ru-RU" dirty="0"/>
              <a:t>добавление свойств и методов классов в уже имеющуюся схему конкретизации.</a:t>
            </a:r>
            <a:endParaRPr lang="ru-RU" b="1" dirty="0"/>
          </a:p>
          <a:p>
            <a:endParaRPr lang="ru-RU" dirty="0"/>
          </a:p>
        </p:txBody>
      </p:sp>
    </p:spTree>
    <p:extLst>
      <p:ext uri="{BB962C8B-B14F-4D97-AF65-F5344CB8AC3E}">
        <p14:creationId xmlns:p14="http://schemas.microsoft.com/office/powerpoint/2010/main" val="16225414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06745"/>
          </a:xfrm>
        </p:spPr>
        <p:txBody>
          <a:bodyPr>
            <a:normAutofit/>
          </a:bodyPr>
          <a:lstStyle/>
          <a:p>
            <a:r>
              <a:rPr lang="ru-RU" sz="2400" dirty="0"/>
              <a:t>Концептуальная схема для моделирования вариантов классификации изделий</a:t>
            </a:r>
          </a:p>
        </p:txBody>
      </p:sp>
      <p:pic>
        <p:nvPicPr>
          <p:cNvPr id="4" name="Объект 3"/>
          <p:cNvPicPr>
            <a:picLocks noGrp="1" noChangeAspect="1"/>
          </p:cNvPicPr>
          <p:nvPr>
            <p:ph idx="1"/>
          </p:nvPr>
        </p:nvPicPr>
        <p:blipFill>
          <a:blip r:embed="rId2"/>
          <a:stretch>
            <a:fillRect/>
          </a:stretch>
        </p:blipFill>
        <p:spPr>
          <a:xfrm>
            <a:off x="838200" y="1015827"/>
            <a:ext cx="10518543" cy="5020218"/>
          </a:xfrm>
          <a:prstGeom prst="rect">
            <a:avLst/>
          </a:prstGeom>
        </p:spPr>
      </p:pic>
    </p:spTree>
    <p:extLst>
      <p:ext uri="{BB962C8B-B14F-4D97-AF65-F5344CB8AC3E}">
        <p14:creationId xmlns:p14="http://schemas.microsoft.com/office/powerpoint/2010/main" val="34123875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Сущность Класс изделия позволяет создавать и специфицировать наборы классов изделий. Для каждого абстрактного класса в соответствии с точками зрения вводятся различные основания </a:t>
            </a:r>
            <a:r>
              <a:rPr lang="ru-RU" dirty="0" smtClean="0"/>
              <a:t>классифи</a:t>
            </a:r>
            <a:r>
              <a:rPr lang="ru-RU" dirty="0"/>
              <a:t>кации (сущность Основание классификации и ассоциации Список оснований для класса, В соответствии с ТЗ). Для каждого основания классификации соответствующего абстрактного класса требуется задать список классов конкретизации (ассоциация Список конкретизации по основанию). Для отражения источников точек зрения введена сущность Заинтересованная сторона и ассоциация Точки зрения заинтересованной стороны</a:t>
            </a:r>
          </a:p>
        </p:txBody>
      </p:sp>
    </p:spTree>
    <p:extLst>
      <p:ext uri="{BB962C8B-B14F-4D97-AF65-F5344CB8AC3E}">
        <p14:creationId xmlns:p14="http://schemas.microsoft.com/office/powerpoint/2010/main" val="200041295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TotalTime>
  <Words>1636</Words>
  <Application>Microsoft Office PowerPoint</Application>
  <PresentationFormat>Широкоэкранный</PresentationFormat>
  <Paragraphs>67</Paragraphs>
  <Slides>30</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30</vt:i4>
      </vt:variant>
    </vt:vector>
  </HeadingPairs>
  <TitlesOfParts>
    <vt:vector size="34" baseType="lpstr">
      <vt:lpstr>Arial</vt:lpstr>
      <vt:lpstr>Calibri</vt:lpstr>
      <vt:lpstr>Calibri Light</vt:lpstr>
      <vt:lpstr>Тема Office</vt:lpstr>
      <vt:lpstr>АРХИТЕКТУРНЫЕ РЕШЕНИЯ РАЗРАБОТКИ ПРИЛОЖЕНИЙ</vt:lpstr>
      <vt:lpstr>Презентация PowerPoint</vt:lpstr>
      <vt:lpstr>Иерархия моделей в КИС</vt:lpstr>
      <vt:lpstr>Презентация PowerPoint</vt:lpstr>
      <vt:lpstr>Презентация PowerPoint</vt:lpstr>
      <vt:lpstr>Презентация PowerPoint</vt:lpstr>
      <vt:lpstr>Каркасы проектирования</vt:lpstr>
      <vt:lpstr>Презентация PowerPoint</vt:lpstr>
      <vt:lpstr>Различия между паттернами и каркасами</vt:lpstr>
      <vt:lpstr>Презентация PowerPoint</vt:lpstr>
      <vt:lpstr>Презентация PowerPoint</vt:lpstr>
      <vt:lpstr>Схема взаимосвязи моделей и их каркасов</vt:lpstr>
      <vt:lpstr>Выбор базовых моделей для построения КИС</vt:lpstr>
      <vt:lpstr>Презентация PowerPoint</vt:lpstr>
      <vt:lpstr>Презентация PowerPoint</vt:lpstr>
      <vt:lpstr>Презентация PowerPoint</vt:lpstr>
      <vt:lpstr>Презентация PowerPoint</vt:lpstr>
      <vt:lpstr>Презентация PowerPoint</vt:lpstr>
      <vt:lpstr>Язык моделирования, специфичный для домена DSL</vt:lpstr>
      <vt:lpstr>Презентация PowerPoint</vt:lpstr>
      <vt:lpstr>Презентация PowerPoint</vt:lpstr>
      <vt:lpstr>Для построения линейки продуктов необходимо выполнить следующие работы:</vt:lpstr>
      <vt:lpstr>Иерархия классов, подразделяющих ЖЦИ</vt:lpstr>
      <vt:lpstr>Моделирование структуры классов и их свойств</vt:lpstr>
      <vt:lpstr>Каркасы моделирования метаданных</vt:lpstr>
      <vt:lpstr>Презентация PowerPoint</vt:lpstr>
      <vt:lpstr>Фрагмент схемы классификации объекта Изделие</vt:lpstr>
      <vt:lpstr>Презентация PowerPoint</vt:lpstr>
      <vt:lpstr>Концептуальная схема для моделирования вариантов классификации изделий</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АРХИТЕКТУРНЫЕ РЕШЕНИЯ РАЗРАБОТКИ ПРИЛОЖЕНИЙ</dc:title>
  <dc:creator>Анис Галимянов</dc:creator>
  <cp:lastModifiedBy>Анис Галимянов</cp:lastModifiedBy>
  <cp:revision>7</cp:revision>
  <dcterms:created xsi:type="dcterms:W3CDTF">2015-12-16T16:32:20Z</dcterms:created>
  <dcterms:modified xsi:type="dcterms:W3CDTF">2015-12-16T17:35:52Z</dcterms:modified>
</cp:coreProperties>
</file>