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4" r:id="rId3"/>
    <p:sldId id="290" r:id="rId4"/>
    <p:sldId id="284" r:id="rId5"/>
    <p:sldId id="269" r:id="rId6"/>
    <p:sldId id="285" r:id="rId7"/>
    <p:sldId id="270" r:id="rId8"/>
    <p:sldId id="271" r:id="rId9"/>
    <p:sldId id="273" r:id="rId10"/>
    <p:sldId id="277" r:id="rId11"/>
    <p:sldId id="272" r:id="rId12"/>
    <p:sldId id="289" r:id="rId13"/>
    <p:sldId id="274" r:id="rId14"/>
    <p:sldId id="275" r:id="rId15"/>
    <p:sldId id="276" r:id="rId16"/>
    <p:sldId id="286" r:id="rId17"/>
    <p:sldId id="278" r:id="rId18"/>
    <p:sldId id="287" r:id="rId19"/>
    <p:sldId id="280" r:id="rId20"/>
    <p:sldId id="281" r:id="rId21"/>
    <p:sldId id="282" r:id="rId22"/>
    <p:sldId id="268" r:id="rId23"/>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93606" autoAdjust="0"/>
  </p:normalViewPr>
  <p:slideViewPr>
    <p:cSldViewPr>
      <p:cViewPr>
        <p:scale>
          <a:sx n="97" d="100"/>
          <a:sy n="97" d="100"/>
        </p:scale>
        <p:origin x="-522" y="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A69905-75B7-4C06-A5BA-4AB3875187E0}" type="datetimeFigureOut">
              <a:rPr lang="ru-RU" smtClean="0"/>
              <a:t>05.01.2019</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2FA30-65B0-48BD-8E9E-7249566B0176}" type="slidenum">
              <a:rPr lang="ru-RU" smtClean="0"/>
              <a:t>‹#›</a:t>
            </a:fld>
            <a:endParaRPr lang="ru-RU"/>
          </a:p>
        </p:txBody>
      </p:sp>
    </p:spTree>
    <p:extLst>
      <p:ext uri="{BB962C8B-B14F-4D97-AF65-F5344CB8AC3E}">
        <p14:creationId xmlns:p14="http://schemas.microsoft.com/office/powerpoint/2010/main" val="2585679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2</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3</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4</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5</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6</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7</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8</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9</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10</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11</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12</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13</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14</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15</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16</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17</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solidFill>
                  <a:prstClr val="black"/>
                </a:solidFill>
              </a:rPr>
              <a:pPr/>
              <a:t>18</a:t>
            </a:fld>
            <a:endParaRPr lang="ru-RU">
              <a:solidFill>
                <a:prstClr val="black"/>
              </a:solidFill>
            </a:endParaRPr>
          </a:p>
        </p:txBody>
      </p:sp>
    </p:spTree>
    <p:extLst>
      <p:ext uri="{BB962C8B-B14F-4D97-AF65-F5344CB8AC3E}">
        <p14:creationId xmlns:p14="http://schemas.microsoft.com/office/powerpoint/2010/main" val="1566981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19</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20</a:t>
            </a:fld>
            <a:endParaRPr lang="ru-RU"/>
          </a:p>
        </p:txBody>
      </p:sp>
    </p:spTree>
    <p:extLst>
      <p:ext uri="{BB962C8B-B14F-4D97-AF65-F5344CB8AC3E}">
        <p14:creationId xmlns:p14="http://schemas.microsoft.com/office/powerpoint/2010/main" val="1566981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092FA30-65B0-48BD-8E9E-7249566B0176}" type="slidenum">
              <a:rPr lang="ru-RU" smtClean="0"/>
              <a:t>21</a:t>
            </a:fld>
            <a:endParaRPr lang="ru-RU"/>
          </a:p>
        </p:txBody>
      </p:sp>
    </p:spTree>
    <p:extLst>
      <p:ext uri="{BB962C8B-B14F-4D97-AF65-F5344CB8AC3E}">
        <p14:creationId xmlns:p14="http://schemas.microsoft.com/office/powerpoint/2010/main" val="1566981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5"/>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2414826-9A82-41F4-B3E4-0EC21290D53D}" type="datetimeFigureOut">
              <a:rPr lang="ru-RU" smtClean="0"/>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627388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414826-9A82-41F4-B3E4-0EC21290D53D}" type="datetimeFigureOut">
              <a:rPr lang="ru-RU" smtClean="0"/>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1124279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2414826-9A82-41F4-B3E4-0EC21290D53D}" type="datetimeFigureOut">
              <a:rPr lang="ru-RU" smtClean="0"/>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1637413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2414826-9A82-41F4-B3E4-0EC21290D53D}" type="datetimeFigureOut">
              <a:rPr lang="ru-RU" smtClean="0"/>
              <a:t>05.01.2019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21543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2414826-9A82-41F4-B3E4-0EC21290D53D}" type="datetimeFigureOut">
              <a:rPr lang="ru-RU" smtClean="0"/>
              <a:t>05.01.2019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3854767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2414826-9A82-41F4-B3E4-0EC21290D53D}" type="datetimeFigureOut">
              <a:rPr lang="ru-RU" smtClean="0"/>
              <a:t>05.01.2019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230758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414826-9A82-41F4-B3E4-0EC21290D53D}" type="datetimeFigureOut">
              <a:rPr lang="ru-RU" smtClean="0"/>
              <a:t>05.01.2019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2880670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13"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9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13"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2414826-9A82-41F4-B3E4-0EC21290D53D}" type="datetimeFigureOut">
              <a:rPr lang="ru-RU" smtClean="0"/>
              <a:t>05.01.2019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1530017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2414826-9A82-41F4-B3E4-0EC21290D53D}" type="datetimeFigureOut">
              <a:rPr lang="ru-RU" smtClean="0"/>
              <a:t>05.01.2019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1828925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414826-9A82-41F4-B3E4-0EC21290D53D}" type="datetimeFigureOut">
              <a:rPr lang="ru-RU" smtClean="0"/>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929289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3"/>
            <a:ext cx="2057400" cy="32908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54783"/>
            <a:ext cx="6019800" cy="32908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414826-9A82-41F4-B3E4-0EC21290D53D}" type="datetimeFigureOut">
              <a:rPr lang="ru-RU" smtClean="0"/>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68B3B-2CEB-4071-916A-6B4A5F61DBC4}" type="slidenum">
              <a:rPr lang="ru-RU" smtClean="0"/>
              <a:t>‹#›</a:t>
            </a:fld>
            <a:endParaRPr lang="ru-RU"/>
          </a:p>
        </p:txBody>
      </p:sp>
    </p:spTree>
    <p:extLst>
      <p:ext uri="{BB962C8B-B14F-4D97-AF65-F5344CB8AC3E}">
        <p14:creationId xmlns:p14="http://schemas.microsoft.com/office/powerpoint/2010/main" val="14539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2414826-9A82-41F4-B3E4-0EC21290D53D}" type="datetimeFigureOut">
              <a:rPr lang="ru-RU" smtClean="0"/>
              <a:t>05.01.2019</a:t>
            </a:fld>
            <a:endParaRPr lang="ru-RU"/>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FA68B3B-2CEB-4071-916A-6B4A5F61DBC4}" type="slidenum">
              <a:rPr lang="ru-RU" smtClean="0"/>
              <a:t>‹#›</a:t>
            </a:fld>
            <a:endParaRPr lang="ru-RU"/>
          </a:p>
        </p:txBody>
      </p:sp>
    </p:spTree>
    <p:extLst>
      <p:ext uri="{BB962C8B-B14F-4D97-AF65-F5344CB8AC3E}">
        <p14:creationId xmlns:p14="http://schemas.microsoft.com/office/powerpoint/2010/main" val="2571924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4"/>
          <p:cNvSpPr>
            <a:spLocks noGrp="1"/>
          </p:cNvSpPr>
          <p:nvPr/>
        </p:nvSpPr>
        <p:spPr>
          <a:xfrm>
            <a:off x="118737" y="1635649"/>
            <a:ext cx="8906526" cy="13681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smtClean="0">
                <a:solidFill>
                  <a:schemeClr val="accent2">
                    <a:lumMod val="50000"/>
                  </a:schemeClr>
                </a:solidFill>
                <a:latin typeface="+mn-lt"/>
                <a:ea typeface="+mn-ea"/>
                <a:cs typeface="+mn-cs"/>
              </a:rPr>
              <a:t>МЕТОД ЭКСПЕРТНЫХ ОЦЕНОК (ЭКСПЕРТНЫЙ ОПРОС)</a:t>
            </a:r>
            <a:endParaRPr lang="ru-RU" sz="2000" b="1" dirty="0">
              <a:solidFill>
                <a:schemeClr val="accent2">
                  <a:lumMod val="50000"/>
                </a:schemeClr>
              </a:solidFill>
              <a:latin typeface="+mn-lt"/>
              <a:ea typeface="+mn-ea"/>
              <a:cs typeface="+mn-cs"/>
            </a:endParaRPr>
          </a:p>
        </p:txBody>
      </p:sp>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329" t="25758" r="50228" b="56970"/>
          <a:stretch/>
        </p:blipFill>
        <p:spPr bwMode="auto">
          <a:xfrm>
            <a:off x="118748" y="240138"/>
            <a:ext cx="2763629" cy="827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6284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Метод экспертных оценок</a:t>
            </a:r>
            <a:endParaRPr lang="ru-RU" sz="1600" b="1" dirty="0">
              <a:solidFill>
                <a:schemeClr val="accent2">
                  <a:lumMod val="50000"/>
                </a:schemeClr>
              </a:solidFill>
            </a:endParaRPr>
          </a:p>
        </p:txBody>
      </p:sp>
      <p:sp>
        <p:nvSpPr>
          <p:cNvPr id="5" name="Прямоугольник 4"/>
          <p:cNvSpPr/>
          <p:nvPr/>
        </p:nvSpPr>
        <p:spPr>
          <a:xfrm>
            <a:off x="683568" y="699542"/>
            <a:ext cx="7560840" cy="2554545"/>
          </a:xfrm>
          <a:prstGeom prst="rect">
            <a:avLst/>
          </a:prstGeom>
          <a:noFill/>
          <a:ln w="9525">
            <a:noFill/>
            <a:miter lim="800000"/>
            <a:headEnd/>
            <a:tailEnd/>
          </a:ln>
        </p:spPr>
        <p:txBody>
          <a:bodyPr wrap="square">
            <a:spAutoFit/>
          </a:bodyPr>
          <a:lstStyle/>
          <a:p>
            <a:pPr algn="just"/>
            <a:endParaRPr lang="ru-RU" sz="1600" b="1" dirty="0" smtClean="0">
              <a:solidFill>
                <a:schemeClr val="accent2">
                  <a:lumMod val="50000"/>
                </a:schemeClr>
              </a:solidFill>
            </a:endParaRPr>
          </a:p>
          <a:p>
            <a:pPr algn="just"/>
            <a:r>
              <a:rPr lang="ru-RU" sz="1600" b="1" dirty="0" smtClean="0">
                <a:solidFill>
                  <a:schemeClr val="accent2">
                    <a:lumMod val="50000"/>
                  </a:schemeClr>
                </a:solidFill>
              </a:rPr>
              <a:t>Метод </a:t>
            </a:r>
            <a:r>
              <a:rPr lang="ru-RU" sz="1600" b="1" dirty="0">
                <a:solidFill>
                  <a:schemeClr val="accent2">
                    <a:lumMod val="50000"/>
                  </a:schemeClr>
                </a:solidFill>
              </a:rPr>
              <a:t>экспертных оценок, называемый также экспертным опросом</a:t>
            </a:r>
            <a:r>
              <a:rPr lang="ru-RU" sz="1600" dirty="0">
                <a:solidFill>
                  <a:schemeClr val="accent2">
                    <a:lumMod val="50000"/>
                  </a:schemeClr>
                </a:solidFill>
              </a:rPr>
              <a:t>, в общем виде представляет собой опрос специалистов, компетентных в какой-либо, нужной исследователю области. </a:t>
            </a:r>
            <a:endParaRPr lang="ru-RU" sz="1600" dirty="0" smtClean="0">
              <a:solidFill>
                <a:schemeClr val="accent2">
                  <a:lumMod val="50000"/>
                </a:schemeClr>
              </a:solidFill>
            </a:endParaRPr>
          </a:p>
          <a:p>
            <a:pPr algn="just"/>
            <a:r>
              <a:rPr lang="ru-RU" sz="1600" dirty="0" smtClean="0">
                <a:solidFill>
                  <a:schemeClr val="accent2">
                    <a:lumMod val="50000"/>
                  </a:schemeClr>
                </a:solidFill>
              </a:rPr>
              <a:t>Опрос </a:t>
            </a:r>
            <a:r>
              <a:rPr lang="ru-RU" sz="1600" dirty="0">
                <a:solidFill>
                  <a:schemeClr val="accent2">
                    <a:lumMod val="50000"/>
                  </a:schemeClr>
                </a:solidFill>
              </a:rPr>
              <a:t>таких лиц называется </a:t>
            </a:r>
            <a:r>
              <a:rPr lang="ru-RU" sz="1600" b="1" dirty="0">
                <a:solidFill>
                  <a:schemeClr val="accent2">
                    <a:lumMod val="50000"/>
                  </a:schemeClr>
                </a:solidFill>
              </a:rPr>
              <a:t>экспертным, </a:t>
            </a:r>
            <a:r>
              <a:rPr lang="ru-RU" sz="1600" dirty="0">
                <a:solidFill>
                  <a:schemeClr val="accent2">
                    <a:lumMod val="50000"/>
                  </a:schemeClr>
                </a:solidFill>
              </a:rPr>
              <a:t>а установленные в его ходе суждения респондентов о свойствах изучаемого явления - </a:t>
            </a:r>
            <a:r>
              <a:rPr lang="ru-RU" sz="1600" b="1" dirty="0">
                <a:solidFill>
                  <a:schemeClr val="accent2">
                    <a:lumMod val="50000"/>
                  </a:schemeClr>
                </a:solidFill>
              </a:rPr>
              <a:t>экспертными оценками</a:t>
            </a:r>
            <a:r>
              <a:rPr lang="ru-RU" sz="1600" dirty="0" smtClean="0">
                <a:solidFill>
                  <a:schemeClr val="accent2">
                    <a:lumMod val="50000"/>
                  </a:schemeClr>
                </a:solidFill>
              </a:rPr>
              <a:t>.</a:t>
            </a:r>
          </a:p>
          <a:p>
            <a:pPr algn="just"/>
            <a:r>
              <a:rPr lang="ru-RU" sz="1600" dirty="0">
                <a:solidFill>
                  <a:schemeClr val="accent2">
                    <a:lumMod val="50000"/>
                  </a:schemeClr>
                </a:solidFill>
              </a:rPr>
              <a:t>Сущность метода экспертных оценок заключается в проведении экспертами интуитивно-логического анализа проблемы с количественной оценкой суждений и формальной обработкой результатов. Получаемое в результате обработки обобщенное мнение экспертов принимается как решение проблемы</a:t>
            </a:r>
            <a:r>
              <a:rPr lang="ru-RU" sz="1600" dirty="0" smtClean="0">
                <a:solidFill>
                  <a:schemeClr val="accent2">
                    <a:lumMod val="50000"/>
                  </a:schemeClr>
                </a:solidFill>
              </a:rPr>
              <a:t>.</a:t>
            </a:r>
            <a:endParaRPr lang="ru-RU" sz="1600" dirty="0">
              <a:solidFill>
                <a:schemeClr val="accent2">
                  <a:lumMod val="50000"/>
                </a:schemeClr>
              </a:solidFill>
            </a:endParaRPr>
          </a:p>
        </p:txBody>
      </p:sp>
    </p:spTree>
    <p:extLst>
      <p:ext uri="{BB962C8B-B14F-4D97-AF65-F5344CB8AC3E}">
        <p14:creationId xmlns:p14="http://schemas.microsoft.com/office/powerpoint/2010/main" val="558630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Метод экспертных оценок</a:t>
            </a:r>
            <a:endParaRPr lang="ru-RU" sz="1600" b="1" dirty="0">
              <a:solidFill>
                <a:schemeClr val="accent2">
                  <a:lumMod val="50000"/>
                </a:schemeClr>
              </a:solidFill>
            </a:endParaRPr>
          </a:p>
        </p:txBody>
      </p:sp>
      <p:sp>
        <p:nvSpPr>
          <p:cNvPr id="5" name="Прямоугольник 4"/>
          <p:cNvSpPr/>
          <p:nvPr/>
        </p:nvSpPr>
        <p:spPr>
          <a:xfrm>
            <a:off x="683568" y="699542"/>
            <a:ext cx="7560840" cy="2308324"/>
          </a:xfrm>
          <a:prstGeom prst="rect">
            <a:avLst/>
          </a:prstGeom>
          <a:noFill/>
          <a:ln w="9525">
            <a:noFill/>
            <a:miter lim="800000"/>
            <a:headEnd/>
            <a:tailEnd/>
          </a:ln>
        </p:spPr>
        <p:txBody>
          <a:bodyPr wrap="square">
            <a:spAutoFit/>
          </a:bodyPr>
          <a:lstStyle/>
          <a:p>
            <a:pPr algn="just"/>
            <a:endParaRPr lang="ru-RU" sz="1600" b="1" dirty="0" smtClean="0">
              <a:solidFill>
                <a:schemeClr val="accent2">
                  <a:lumMod val="50000"/>
                </a:schemeClr>
              </a:solidFill>
            </a:endParaRPr>
          </a:p>
          <a:p>
            <a:pPr algn="just"/>
            <a:r>
              <a:rPr lang="ru-RU" sz="1600" b="1" dirty="0" smtClean="0">
                <a:solidFill>
                  <a:schemeClr val="accent2">
                    <a:lumMod val="50000"/>
                  </a:schemeClr>
                </a:solidFill>
              </a:rPr>
              <a:t>Экспертная </a:t>
            </a:r>
            <a:r>
              <a:rPr lang="ru-RU" sz="1600" b="1" dirty="0">
                <a:solidFill>
                  <a:schemeClr val="accent2">
                    <a:lumMod val="50000"/>
                  </a:schemeClr>
                </a:solidFill>
              </a:rPr>
              <a:t>оценка </a:t>
            </a:r>
            <a:r>
              <a:rPr lang="ru-RU" sz="1600" b="1" dirty="0" smtClean="0">
                <a:solidFill>
                  <a:schemeClr val="accent2">
                    <a:lumMod val="50000"/>
                  </a:schemeClr>
                </a:solidFill>
              </a:rPr>
              <a:t>-</a:t>
            </a:r>
            <a:r>
              <a:rPr lang="ru-RU" sz="1600" dirty="0" smtClean="0">
                <a:solidFill>
                  <a:schemeClr val="accent2">
                    <a:lumMod val="50000"/>
                  </a:schemeClr>
                </a:solidFill>
              </a:rPr>
              <a:t> </a:t>
            </a:r>
            <a:r>
              <a:rPr lang="ru-RU" sz="1600" dirty="0">
                <a:solidFill>
                  <a:schemeClr val="accent2">
                    <a:lumMod val="50000"/>
                  </a:schemeClr>
                </a:solidFill>
              </a:rPr>
              <a:t>компетентное мнение, мнение эксперта по какой-либо из проблем, находящихся в сфере его </a:t>
            </a:r>
            <a:r>
              <a:rPr lang="ru-RU" sz="1600" dirty="0" smtClean="0">
                <a:solidFill>
                  <a:schemeClr val="accent2">
                    <a:lumMod val="50000"/>
                  </a:schemeClr>
                </a:solidFill>
              </a:rPr>
              <a:t>компетенции.</a:t>
            </a:r>
          </a:p>
          <a:p>
            <a:pPr algn="just"/>
            <a:r>
              <a:rPr lang="ru-RU" sz="1600" dirty="0" smtClean="0">
                <a:solidFill>
                  <a:schemeClr val="accent2">
                    <a:lumMod val="50000"/>
                  </a:schemeClr>
                </a:solidFill>
              </a:rPr>
              <a:t>Основные </a:t>
            </a:r>
            <a:r>
              <a:rPr lang="ru-RU" sz="1600" dirty="0">
                <a:solidFill>
                  <a:schemeClr val="accent2">
                    <a:lumMod val="50000"/>
                  </a:schemeClr>
                </a:solidFill>
              </a:rPr>
              <a:t>отличия экспертного опроса от массового состоят в следующем:</a:t>
            </a:r>
            <a:br>
              <a:rPr lang="ru-RU" sz="1600" dirty="0">
                <a:solidFill>
                  <a:schemeClr val="accent2">
                    <a:lumMod val="50000"/>
                  </a:schemeClr>
                </a:solidFill>
              </a:rPr>
            </a:br>
            <a:r>
              <a:rPr lang="ru-RU" sz="1600" dirty="0" smtClean="0">
                <a:solidFill>
                  <a:schemeClr val="accent2">
                    <a:lumMod val="50000"/>
                  </a:schemeClr>
                </a:solidFill>
              </a:rPr>
              <a:t>- количество </a:t>
            </a:r>
            <a:r>
              <a:rPr lang="ru-RU" sz="1600" dirty="0">
                <a:solidFill>
                  <a:schemeClr val="accent2">
                    <a:lumMod val="50000"/>
                  </a:schemeClr>
                </a:solidFill>
              </a:rPr>
              <a:t>респондентов в массовом опросе значительно больше, чем </a:t>
            </a:r>
            <a:r>
              <a:rPr lang="ru-RU" sz="1600" dirty="0" smtClean="0">
                <a:solidFill>
                  <a:schemeClr val="accent2">
                    <a:lumMod val="50000"/>
                  </a:schemeClr>
                </a:solidFill>
              </a:rPr>
              <a:t>в экспертном;</a:t>
            </a:r>
          </a:p>
          <a:p>
            <a:pPr algn="just"/>
            <a:r>
              <a:rPr lang="ru-RU" sz="1600" dirty="0" smtClean="0">
                <a:solidFill>
                  <a:schemeClr val="accent2">
                    <a:lumMod val="50000"/>
                  </a:schemeClr>
                </a:solidFill>
              </a:rPr>
              <a:t>- экспертный </a:t>
            </a:r>
            <a:r>
              <a:rPr lang="ru-RU" sz="1600" dirty="0">
                <a:solidFill>
                  <a:schemeClr val="accent2">
                    <a:lumMod val="50000"/>
                  </a:schemeClr>
                </a:solidFill>
              </a:rPr>
              <a:t>опрос не является анонимным;</a:t>
            </a:r>
            <a:br>
              <a:rPr lang="ru-RU" sz="1600" dirty="0">
                <a:solidFill>
                  <a:schemeClr val="accent2">
                    <a:lumMod val="50000"/>
                  </a:schemeClr>
                </a:solidFill>
              </a:rPr>
            </a:br>
            <a:r>
              <a:rPr lang="ru-RU" sz="1600" dirty="0" smtClean="0">
                <a:solidFill>
                  <a:schemeClr val="accent2">
                    <a:lumMod val="50000"/>
                  </a:schemeClr>
                </a:solidFill>
              </a:rPr>
              <a:t>- экспертный </a:t>
            </a:r>
            <a:r>
              <a:rPr lang="ru-RU" sz="1600" dirty="0">
                <a:solidFill>
                  <a:schemeClr val="accent2">
                    <a:lumMod val="50000"/>
                  </a:schemeClr>
                </a:solidFill>
              </a:rPr>
              <a:t>опрос отличается более сложным инструментарием;</a:t>
            </a:r>
            <a:br>
              <a:rPr lang="ru-RU" sz="1600" dirty="0">
                <a:solidFill>
                  <a:schemeClr val="accent2">
                    <a:lumMod val="50000"/>
                  </a:schemeClr>
                </a:solidFill>
              </a:rPr>
            </a:br>
            <a:r>
              <a:rPr lang="ru-RU" sz="1600" dirty="0" smtClean="0">
                <a:solidFill>
                  <a:schemeClr val="accent2">
                    <a:lumMod val="50000"/>
                  </a:schemeClr>
                </a:solidFill>
              </a:rPr>
              <a:t>- труд </a:t>
            </a:r>
            <a:r>
              <a:rPr lang="ru-RU" sz="1600" dirty="0">
                <a:solidFill>
                  <a:schemeClr val="accent2">
                    <a:lumMod val="50000"/>
                  </a:schemeClr>
                </a:solidFill>
              </a:rPr>
              <a:t>экспертов, в отличие от труда респондентов всегда оплачивается.</a:t>
            </a:r>
          </a:p>
        </p:txBody>
      </p:sp>
    </p:spTree>
    <p:extLst>
      <p:ext uri="{BB962C8B-B14F-4D97-AF65-F5344CB8AC3E}">
        <p14:creationId xmlns:p14="http://schemas.microsoft.com/office/powerpoint/2010/main" val="2016922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Экспертный опрос. Определения </a:t>
            </a:r>
            <a:endParaRPr lang="ru-RU" sz="1600" b="1" dirty="0">
              <a:solidFill>
                <a:schemeClr val="accent2">
                  <a:lumMod val="50000"/>
                </a:schemeClr>
              </a:solidFill>
            </a:endParaRPr>
          </a:p>
        </p:txBody>
      </p:sp>
      <p:sp>
        <p:nvSpPr>
          <p:cNvPr id="5" name="Прямоугольник 4"/>
          <p:cNvSpPr/>
          <p:nvPr/>
        </p:nvSpPr>
        <p:spPr>
          <a:xfrm>
            <a:off x="862604" y="987574"/>
            <a:ext cx="7272858" cy="2062103"/>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Экспертный опрос – </a:t>
            </a:r>
            <a:r>
              <a:rPr lang="ru-RU" sz="1600" dirty="0">
                <a:solidFill>
                  <a:schemeClr val="accent2">
                    <a:lumMod val="50000"/>
                  </a:schemeClr>
                </a:solidFill>
              </a:rPr>
              <a:t>это метод сбора информации, основанный на мнениях о каком-либо явлении или процессе группы компетентных специалистов, называемых экспертами</a:t>
            </a:r>
            <a:r>
              <a:rPr lang="ru-RU" sz="1600" dirty="0" smtClean="0">
                <a:solidFill>
                  <a:schemeClr val="accent2">
                    <a:lumMod val="50000"/>
                  </a:schemeClr>
                </a:solidFill>
              </a:rPr>
              <a:t>.</a:t>
            </a:r>
          </a:p>
          <a:p>
            <a:r>
              <a:rPr lang="ru-RU" sz="1600" dirty="0">
                <a:solidFill>
                  <a:schemeClr val="accent2">
                    <a:lumMod val="50000"/>
                  </a:schemeClr>
                </a:solidFill>
              </a:rPr>
              <a:t/>
            </a:r>
            <a:br>
              <a:rPr lang="ru-RU" sz="1600" dirty="0">
                <a:solidFill>
                  <a:schemeClr val="accent2">
                    <a:lumMod val="50000"/>
                  </a:schemeClr>
                </a:solidFill>
              </a:rPr>
            </a:br>
            <a:r>
              <a:rPr lang="ru-RU" sz="1600" b="1" dirty="0">
                <a:solidFill>
                  <a:schemeClr val="accent2">
                    <a:lumMod val="50000"/>
                  </a:schemeClr>
                </a:solidFill>
              </a:rPr>
              <a:t>Экспертный опрос –</a:t>
            </a:r>
            <a:r>
              <a:rPr lang="ru-RU" sz="1600" b="1" dirty="0" smtClean="0">
                <a:solidFill>
                  <a:schemeClr val="accent2">
                    <a:lumMod val="50000"/>
                  </a:schemeClr>
                </a:solidFill>
              </a:rPr>
              <a:t> </a:t>
            </a:r>
            <a:r>
              <a:rPr lang="ru-RU" sz="1600" dirty="0">
                <a:solidFill>
                  <a:schemeClr val="accent2">
                    <a:lumMod val="50000"/>
                  </a:schemeClr>
                </a:solidFill>
              </a:rPr>
              <a:t>разновидность социологического опроса, в ходе которого респондентами выступает особый тип людей — эксперты (компетентные лица, имеющие глубокие знания о предмете или объекте исследования).</a:t>
            </a:r>
            <a:br>
              <a:rPr lang="ru-RU" sz="1600" dirty="0">
                <a:solidFill>
                  <a:schemeClr val="accent2">
                    <a:lumMod val="50000"/>
                  </a:schemeClr>
                </a:solidFill>
              </a:rPr>
            </a:br>
            <a:endParaRPr lang="ru-RU" sz="1600" dirty="0">
              <a:solidFill>
                <a:schemeClr val="accent2">
                  <a:lumMod val="50000"/>
                </a:schemeClr>
              </a:solidFill>
            </a:endParaRPr>
          </a:p>
        </p:txBody>
      </p:sp>
    </p:spTree>
    <p:extLst>
      <p:ext uri="{BB962C8B-B14F-4D97-AF65-F5344CB8AC3E}">
        <p14:creationId xmlns:p14="http://schemas.microsoft.com/office/powerpoint/2010/main" val="3569943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Метод экспертных оценок</a:t>
            </a:r>
            <a:endParaRPr lang="ru-RU" sz="1600" b="1" dirty="0">
              <a:solidFill>
                <a:schemeClr val="accent2">
                  <a:lumMod val="50000"/>
                </a:schemeClr>
              </a:solidFill>
            </a:endParaRPr>
          </a:p>
        </p:txBody>
      </p:sp>
      <p:sp>
        <p:nvSpPr>
          <p:cNvPr id="5" name="Прямоугольник 4"/>
          <p:cNvSpPr/>
          <p:nvPr/>
        </p:nvSpPr>
        <p:spPr>
          <a:xfrm>
            <a:off x="862604" y="987574"/>
            <a:ext cx="7272858" cy="4524315"/>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Основное назначение </a:t>
            </a:r>
            <a:r>
              <a:rPr lang="ru-RU" sz="1600" b="1" dirty="0" smtClean="0">
                <a:solidFill>
                  <a:schemeClr val="accent2">
                    <a:lumMod val="50000"/>
                  </a:schemeClr>
                </a:solidFill>
              </a:rPr>
              <a:t>метода экспертных оценок: </a:t>
            </a:r>
          </a:p>
          <a:p>
            <a:r>
              <a:rPr lang="ru-RU" sz="1600" b="1" dirty="0">
                <a:solidFill>
                  <a:schemeClr val="accent2">
                    <a:lumMod val="50000"/>
                  </a:schemeClr>
                </a:solidFill>
              </a:rPr>
              <a:t/>
            </a:r>
            <a:br>
              <a:rPr lang="ru-RU" sz="1600" b="1" dirty="0">
                <a:solidFill>
                  <a:schemeClr val="accent2">
                    <a:lumMod val="50000"/>
                  </a:schemeClr>
                </a:solidFill>
              </a:rPr>
            </a:br>
            <a:r>
              <a:rPr lang="ru-RU" sz="1600" dirty="0" smtClean="0">
                <a:solidFill>
                  <a:schemeClr val="accent2">
                    <a:lumMod val="50000"/>
                  </a:schemeClr>
                </a:solidFill>
              </a:rPr>
              <a:t>Метод </a:t>
            </a:r>
            <a:r>
              <a:rPr lang="ru-RU" sz="1600" dirty="0">
                <a:solidFill>
                  <a:schemeClr val="accent2">
                    <a:lumMod val="50000"/>
                  </a:schemeClr>
                </a:solidFill>
              </a:rPr>
              <a:t>подразумевает компетентное участие специалистов в анализе и решении рассматриваемой проблемы</a:t>
            </a:r>
            <a:r>
              <a:rPr lang="ru-RU" sz="1600" dirty="0" smtClean="0">
                <a:solidFill>
                  <a:schemeClr val="accent2">
                    <a:lumMod val="50000"/>
                  </a:schemeClr>
                </a:solidFill>
              </a:rPr>
              <a:t>.</a:t>
            </a:r>
          </a:p>
          <a:p>
            <a:r>
              <a:rPr lang="ru-RU" sz="1600" dirty="0">
                <a:solidFill>
                  <a:schemeClr val="accent2">
                    <a:lumMod val="50000"/>
                  </a:schemeClr>
                </a:solidFill>
              </a:rPr>
              <a:t>Выявление наиболее существенных, важных аспектов исследуемой проблемы, повышение надежности, достоверности, обоснованности информации, выводов и практических рекомендаций благодаря использованию знаний и опыта экспертов.</a:t>
            </a:r>
          </a:p>
          <a:p>
            <a:pPr fontAlgn="base"/>
            <a:r>
              <a:rPr lang="ru-RU" sz="1600" dirty="0" smtClean="0">
                <a:solidFill>
                  <a:schemeClr val="accent2">
                    <a:lumMod val="50000"/>
                  </a:schemeClr>
                </a:solidFill>
              </a:rPr>
              <a:t>В </a:t>
            </a:r>
            <a:r>
              <a:rPr lang="ru-RU" sz="1600" dirty="0">
                <a:solidFill>
                  <a:schemeClr val="accent2">
                    <a:lumMod val="50000"/>
                  </a:schemeClr>
                </a:solidFill>
              </a:rPr>
              <a:t>практике </a:t>
            </a:r>
            <a:r>
              <a:rPr lang="ru-RU" sz="1600" dirty="0" smtClean="0">
                <a:solidFill>
                  <a:schemeClr val="accent2">
                    <a:lumMod val="50000"/>
                  </a:schemeClr>
                </a:solidFill>
              </a:rPr>
              <a:t>психолого-педагогических исследований </a:t>
            </a:r>
            <a:r>
              <a:rPr lang="ru-RU" sz="1600" dirty="0">
                <a:solidFill>
                  <a:schemeClr val="accent2">
                    <a:lumMod val="50000"/>
                  </a:schemeClr>
                </a:solidFill>
              </a:rPr>
              <a:t>используется для:</a:t>
            </a:r>
            <a:br>
              <a:rPr lang="ru-RU" sz="1600" dirty="0">
                <a:solidFill>
                  <a:schemeClr val="accent2">
                    <a:lumMod val="50000"/>
                  </a:schemeClr>
                </a:solidFill>
              </a:rPr>
            </a:br>
            <a:r>
              <a:rPr lang="ru-RU" sz="1600" dirty="0">
                <a:solidFill>
                  <a:schemeClr val="accent2">
                    <a:lumMod val="50000"/>
                  </a:schemeClr>
                </a:solidFill>
              </a:rPr>
              <a:t>• прогноза развития того или иного явления;</a:t>
            </a:r>
            <a:br>
              <a:rPr lang="ru-RU" sz="1600" dirty="0">
                <a:solidFill>
                  <a:schemeClr val="accent2">
                    <a:lumMod val="50000"/>
                  </a:schemeClr>
                </a:solidFill>
              </a:rPr>
            </a:br>
            <a:r>
              <a:rPr lang="ru-RU" sz="1600" dirty="0">
                <a:solidFill>
                  <a:schemeClr val="accent2">
                    <a:lumMod val="50000"/>
                  </a:schemeClr>
                </a:solidFill>
              </a:rPr>
              <a:t>• оценки существующего состояния какого-либо явления;</a:t>
            </a:r>
            <a:br>
              <a:rPr lang="ru-RU" sz="1600" dirty="0">
                <a:solidFill>
                  <a:schemeClr val="accent2">
                    <a:lumMod val="50000"/>
                  </a:schemeClr>
                </a:solidFill>
              </a:rPr>
            </a:br>
            <a:r>
              <a:rPr lang="ru-RU" sz="1600" dirty="0">
                <a:solidFill>
                  <a:schemeClr val="accent2">
                    <a:lumMod val="50000"/>
                  </a:schemeClr>
                </a:solidFill>
              </a:rPr>
              <a:t>• сбора предварительной информации о проблеме исследования (зондаж);</a:t>
            </a:r>
            <a:br>
              <a:rPr lang="ru-RU" sz="1600" dirty="0">
                <a:solidFill>
                  <a:schemeClr val="accent2">
                    <a:lumMod val="50000"/>
                  </a:schemeClr>
                </a:solidFill>
              </a:rPr>
            </a:br>
            <a:r>
              <a:rPr lang="ru-RU" sz="1600" dirty="0">
                <a:solidFill>
                  <a:schemeClr val="accent2">
                    <a:lumMod val="50000"/>
                  </a:schemeClr>
                </a:solidFill>
              </a:rPr>
              <a:t>• оценки психолого-педагогических характеристик учащихся;</a:t>
            </a:r>
            <a:br>
              <a:rPr lang="ru-RU" sz="1600" dirty="0">
                <a:solidFill>
                  <a:schemeClr val="accent2">
                    <a:lumMod val="50000"/>
                  </a:schemeClr>
                </a:solidFill>
              </a:rPr>
            </a:br>
            <a:r>
              <a:rPr lang="ru-RU" sz="1600" dirty="0">
                <a:solidFill>
                  <a:schemeClr val="accent2">
                    <a:lumMod val="50000"/>
                  </a:schemeClr>
                </a:solidFill>
              </a:rPr>
              <a:t>• оценки коллектива;</a:t>
            </a:r>
            <a:br>
              <a:rPr lang="ru-RU" sz="1600" dirty="0">
                <a:solidFill>
                  <a:schemeClr val="accent2">
                    <a:lumMod val="50000"/>
                  </a:schemeClr>
                </a:solidFill>
              </a:rPr>
            </a:br>
            <a:r>
              <a:rPr lang="ru-RU" sz="1600" dirty="0">
                <a:solidFill>
                  <a:schemeClr val="accent2">
                    <a:lumMod val="50000"/>
                  </a:schemeClr>
                </a:solidFill>
              </a:rPr>
              <a:t>• аттестации персонала (в роли экспертов вступают руководители коллектива, общественных организаций или специальная аттестационная комиссия).</a:t>
            </a:r>
          </a:p>
          <a:p>
            <a:r>
              <a:rPr lang="ru-RU" sz="1600" dirty="0">
                <a:solidFill>
                  <a:schemeClr val="accent2">
                    <a:lumMod val="50000"/>
                  </a:schemeClr>
                </a:solidFill>
              </a:rPr>
              <a:t/>
            </a:r>
            <a:br>
              <a:rPr lang="ru-RU" sz="1600" dirty="0">
                <a:solidFill>
                  <a:schemeClr val="accent2">
                    <a:lumMod val="50000"/>
                  </a:schemeClr>
                </a:solidFill>
              </a:rPr>
            </a:br>
            <a:endParaRPr lang="ru-RU" sz="1600" dirty="0">
              <a:solidFill>
                <a:schemeClr val="accent2">
                  <a:lumMod val="50000"/>
                </a:schemeClr>
              </a:solidFill>
            </a:endParaRPr>
          </a:p>
        </p:txBody>
      </p:sp>
    </p:spTree>
    <p:extLst>
      <p:ext uri="{BB962C8B-B14F-4D97-AF65-F5344CB8AC3E}">
        <p14:creationId xmlns:p14="http://schemas.microsoft.com/office/powerpoint/2010/main" val="4192142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Достоинства и недостатки метода экспертных оценок</a:t>
            </a:r>
            <a:endParaRPr lang="ru-RU" sz="1600" b="1" dirty="0">
              <a:solidFill>
                <a:schemeClr val="accent2">
                  <a:lumMod val="50000"/>
                </a:schemeClr>
              </a:solidFill>
            </a:endParaRPr>
          </a:p>
        </p:txBody>
      </p:sp>
      <p:sp>
        <p:nvSpPr>
          <p:cNvPr id="5" name="Прямоугольник 4"/>
          <p:cNvSpPr/>
          <p:nvPr/>
        </p:nvSpPr>
        <p:spPr>
          <a:xfrm>
            <a:off x="862604" y="987574"/>
            <a:ext cx="7272858" cy="4031873"/>
          </a:xfrm>
          <a:prstGeom prst="rect">
            <a:avLst/>
          </a:prstGeom>
          <a:noFill/>
          <a:ln w="9525">
            <a:noFill/>
            <a:miter lim="800000"/>
            <a:headEnd/>
            <a:tailEnd/>
          </a:ln>
        </p:spPr>
        <p:txBody>
          <a:bodyPr wrap="square">
            <a:spAutoFit/>
          </a:bodyPr>
          <a:lstStyle/>
          <a:p>
            <a:pPr fontAlgn="base"/>
            <a:r>
              <a:rPr lang="ru-RU" sz="1600" dirty="0" smtClean="0">
                <a:solidFill>
                  <a:schemeClr val="accent2">
                    <a:lumMod val="50000"/>
                  </a:schemeClr>
                </a:solidFill>
              </a:rPr>
              <a:t>Метод </a:t>
            </a:r>
            <a:r>
              <a:rPr lang="ru-RU" sz="1600" dirty="0">
                <a:solidFill>
                  <a:schemeClr val="accent2">
                    <a:lumMod val="50000"/>
                  </a:schemeClr>
                </a:solidFill>
              </a:rPr>
              <a:t>экспертов который позволяет взглянуть на проблему широко и увидеть возможное решение.</a:t>
            </a:r>
          </a:p>
          <a:p>
            <a:pPr fontAlgn="base"/>
            <a:r>
              <a:rPr lang="ru-RU" sz="1600" dirty="0">
                <a:solidFill>
                  <a:schemeClr val="accent2">
                    <a:lumMod val="50000"/>
                  </a:schemeClr>
                </a:solidFill>
              </a:rPr>
              <a:t>Надёжность оценок и решений, принимаемых на основе суждений экспертов, достаточно высока и в значительной степени зависит от организации и направленности процедуры сбора, анализа и обработки полученных мнений. </a:t>
            </a:r>
            <a:endParaRPr lang="ru-RU" sz="1600" dirty="0" smtClean="0">
              <a:solidFill>
                <a:schemeClr val="accent2">
                  <a:lumMod val="50000"/>
                </a:schemeClr>
              </a:solidFill>
            </a:endParaRPr>
          </a:p>
          <a:p>
            <a:pPr fontAlgn="base"/>
            <a:endParaRPr lang="ru-RU" sz="1600" dirty="0">
              <a:solidFill>
                <a:schemeClr val="accent2">
                  <a:lumMod val="50000"/>
                </a:schemeClr>
              </a:solidFill>
            </a:endParaRPr>
          </a:p>
          <a:p>
            <a:pPr fontAlgn="base"/>
            <a:r>
              <a:rPr lang="ru-RU" sz="1600" dirty="0" smtClean="0">
                <a:solidFill>
                  <a:schemeClr val="accent2">
                    <a:lumMod val="50000"/>
                  </a:schemeClr>
                </a:solidFill>
              </a:rPr>
              <a:t>Данный </a:t>
            </a:r>
            <a:r>
              <a:rPr lang="ru-RU" sz="1600" dirty="0">
                <a:solidFill>
                  <a:schemeClr val="accent2">
                    <a:lumMod val="50000"/>
                  </a:schemeClr>
                </a:solidFill>
              </a:rPr>
              <a:t>метод применить не удастся, когда:</a:t>
            </a:r>
            <a:br>
              <a:rPr lang="ru-RU" sz="1600" dirty="0">
                <a:solidFill>
                  <a:schemeClr val="accent2">
                    <a:lumMod val="50000"/>
                  </a:schemeClr>
                </a:solidFill>
              </a:rPr>
            </a:br>
            <a:r>
              <a:rPr lang="ru-RU" sz="1600" dirty="0">
                <a:solidFill>
                  <a:schemeClr val="accent2">
                    <a:lumMod val="50000"/>
                  </a:schemeClr>
                </a:solidFill>
              </a:rPr>
              <a:t>• исходная статистическая информация недостаточно достоверна;</a:t>
            </a:r>
            <a:br>
              <a:rPr lang="ru-RU" sz="1600" dirty="0">
                <a:solidFill>
                  <a:schemeClr val="accent2">
                    <a:lumMod val="50000"/>
                  </a:schemeClr>
                </a:solidFill>
              </a:rPr>
            </a:br>
            <a:r>
              <a:rPr lang="ru-RU" sz="1600" dirty="0">
                <a:solidFill>
                  <a:schemeClr val="accent2">
                    <a:lumMod val="50000"/>
                  </a:schemeClr>
                </a:solidFill>
              </a:rPr>
              <a:t>• некоторая часть информации имеет качественный характер и не поддается количественной оценке;</a:t>
            </a:r>
            <a:br>
              <a:rPr lang="ru-RU" sz="1600" dirty="0">
                <a:solidFill>
                  <a:schemeClr val="accent2">
                    <a:lumMod val="50000"/>
                  </a:schemeClr>
                </a:solidFill>
              </a:rPr>
            </a:br>
            <a:r>
              <a:rPr lang="ru-RU" sz="1600" dirty="0">
                <a:solidFill>
                  <a:schemeClr val="accent2">
                    <a:lumMod val="50000"/>
                  </a:schemeClr>
                </a:solidFill>
              </a:rPr>
              <a:t>• в принципе необходимую информацию получить можно, однако в момент принятия решения она отсутствует, поскольку это связано с большими затратами времени или средств;</a:t>
            </a:r>
            <a:br>
              <a:rPr lang="ru-RU" sz="1600" dirty="0">
                <a:solidFill>
                  <a:schemeClr val="accent2">
                    <a:lumMod val="50000"/>
                  </a:schemeClr>
                </a:solidFill>
              </a:rPr>
            </a:br>
            <a:r>
              <a:rPr lang="ru-RU" sz="1600" dirty="0">
                <a:solidFill>
                  <a:schemeClr val="accent2">
                    <a:lumMod val="50000"/>
                  </a:schemeClr>
                </a:solidFill>
              </a:rPr>
              <a:t>• существует большая группа факторов, которые могут повлиять на реализацию решения в будущем, но их нельзя точно предсказать</a:t>
            </a:r>
            <a:r>
              <a:rPr lang="ru-RU" sz="1600" dirty="0" smtClean="0">
                <a:solidFill>
                  <a:schemeClr val="accent2">
                    <a:lumMod val="50000"/>
                  </a:schemeClr>
                </a:solidFill>
              </a:rPr>
              <a:t>.</a:t>
            </a:r>
            <a:r>
              <a:rPr lang="ru-RU" sz="1600" dirty="0">
                <a:solidFill>
                  <a:schemeClr val="accent2">
                    <a:lumMod val="50000"/>
                  </a:schemeClr>
                </a:solidFill>
              </a:rPr>
              <a:t/>
            </a:r>
            <a:br>
              <a:rPr lang="ru-RU" sz="1600" dirty="0">
                <a:solidFill>
                  <a:schemeClr val="accent2">
                    <a:lumMod val="50000"/>
                  </a:schemeClr>
                </a:solidFill>
              </a:rPr>
            </a:br>
            <a:endParaRPr lang="ru-RU" sz="1600" dirty="0">
              <a:solidFill>
                <a:schemeClr val="accent2">
                  <a:lumMod val="50000"/>
                </a:schemeClr>
              </a:solidFill>
            </a:endParaRPr>
          </a:p>
        </p:txBody>
      </p:sp>
    </p:spTree>
    <p:extLst>
      <p:ext uri="{BB962C8B-B14F-4D97-AF65-F5344CB8AC3E}">
        <p14:creationId xmlns:p14="http://schemas.microsoft.com/office/powerpoint/2010/main" val="1994127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584775"/>
          </a:xfrm>
          <a:prstGeom prst="rect">
            <a:avLst/>
          </a:prstGeom>
          <a:noFill/>
        </p:spPr>
        <p:txBody>
          <a:bodyPr wrap="square" rtlCol="0">
            <a:spAutoFit/>
          </a:bodyPr>
          <a:lstStyle/>
          <a:p>
            <a:pPr algn="ctr"/>
            <a:r>
              <a:rPr lang="ru-RU" sz="1600" b="1" dirty="0">
                <a:solidFill>
                  <a:schemeClr val="accent2">
                    <a:lumMod val="50000"/>
                  </a:schemeClr>
                </a:solidFill>
              </a:rPr>
              <a:t>Экспертный опрос. Сущность, содержание, особенности проведения.</a:t>
            </a:r>
          </a:p>
        </p:txBody>
      </p:sp>
      <p:sp>
        <p:nvSpPr>
          <p:cNvPr id="5" name="Прямоугольник 4"/>
          <p:cNvSpPr/>
          <p:nvPr/>
        </p:nvSpPr>
        <p:spPr>
          <a:xfrm>
            <a:off x="862604" y="987574"/>
            <a:ext cx="7272858" cy="2308324"/>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Виды экспертного </a:t>
            </a:r>
            <a:r>
              <a:rPr lang="ru-RU" sz="1600" b="1" dirty="0" smtClean="0">
                <a:solidFill>
                  <a:schemeClr val="accent2">
                    <a:lumMod val="50000"/>
                  </a:schemeClr>
                </a:solidFill>
              </a:rPr>
              <a:t>опроса:</a:t>
            </a:r>
          </a:p>
          <a:p>
            <a:endParaRPr lang="ru-RU" sz="800" b="1" dirty="0">
              <a:solidFill>
                <a:schemeClr val="accent2">
                  <a:lumMod val="50000"/>
                </a:schemeClr>
              </a:solidFill>
            </a:endParaRPr>
          </a:p>
          <a:p>
            <a:r>
              <a:rPr lang="ru-RU" sz="1600" b="1" dirty="0" smtClean="0">
                <a:solidFill>
                  <a:schemeClr val="accent2">
                    <a:lumMod val="50000"/>
                  </a:schemeClr>
                </a:solidFill>
              </a:rPr>
              <a:t>По </a:t>
            </a:r>
            <a:r>
              <a:rPr lang="ru-RU" sz="1600" b="1" dirty="0">
                <a:solidFill>
                  <a:schemeClr val="accent2">
                    <a:lumMod val="50000"/>
                  </a:schemeClr>
                </a:solidFill>
              </a:rPr>
              <a:t>степени взаимодействия </a:t>
            </a:r>
            <a:r>
              <a:rPr lang="ru-RU" sz="1600" b="1" dirty="0" smtClean="0">
                <a:solidFill>
                  <a:schemeClr val="accent2">
                    <a:lumMod val="50000"/>
                  </a:schemeClr>
                </a:solidFill>
              </a:rPr>
              <a:t>экспертов:</a:t>
            </a:r>
          </a:p>
          <a:p>
            <a:endParaRPr lang="ru-RU" sz="800" b="1" dirty="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Индивидуальный</a:t>
            </a:r>
            <a:r>
              <a:rPr lang="ru-RU" sz="1600" dirty="0">
                <a:solidFill>
                  <a:schemeClr val="accent2">
                    <a:lumMod val="50000"/>
                  </a:schemeClr>
                </a:solidFill>
              </a:rPr>
              <a:t>: опрос экспертов производится по отдельности, эксперты не знают о позициях других специалистов и могут даже не знать, что другие специалисты тоже опрашиваются. </a:t>
            </a:r>
            <a:endParaRPr lang="ru-RU" sz="1600" dirty="0" smtClean="0">
              <a:solidFill>
                <a:schemeClr val="accent2">
                  <a:lumMod val="50000"/>
                </a:schemeClr>
              </a:solidFill>
            </a:endParaRPr>
          </a:p>
          <a:p>
            <a:endParaRPr lang="ru-RU" sz="1600" dirty="0">
              <a:solidFill>
                <a:schemeClr val="accent2">
                  <a:lumMod val="50000"/>
                </a:schemeClr>
              </a:solidFill>
            </a:endParaRPr>
          </a:p>
          <a:p>
            <a:pPr marL="265113"/>
            <a:r>
              <a:rPr lang="ru-RU" sz="1600" dirty="0" smtClean="0">
                <a:solidFill>
                  <a:schemeClr val="accent2">
                    <a:lumMod val="50000"/>
                  </a:schemeClr>
                </a:solidFill>
              </a:rPr>
              <a:t>Цель </a:t>
            </a:r>
            <a:r>
              <a:rPr lang="ru-RU" sz="1600" dirty="0">
                <a:solidFill>
                  <a:schemeClr val="accent2">
                    <a:lumMod val="50000"/>
                  </a:schemeClr>
                </a:solidFill>
              </a:rPr>
              <a:t>– получение индивидуальных мнений экспертов максимально очищенных от постороннего влияния</a:t>
            </a:r>
            <a:r>
              <a:rPr lang="ru-RU" sz="1600" dirty="0" smtClean="0">
                <a:solidFill>
                  <a:schemeClr val="accent2">
                    <a:lumMod val="50000"/>
                  </a:schemeClr>
                </a:solidFill>
              </a:rPr>
              <a:t>.</a:t>
            </a:r>
            <a:endParaRPr lang="ru-RU" sz="1600" dirty="0">
              <a:solidFill>
                <a:schemeClr val="accent2">
                  <a:lumMod val="50000"/>
                </a:schemeClr>
              </a:solidFill>
            </a:endParaRPr>
          </a:p>
        </p:txBody>
      </p:sp>
    </p:spTree>
    <p:extLst>
      <p:ext uri="{BB962C8B-B14F-4D97-AF65-F5344CB8AC3E}">
        <p14:creationId xmlns:p14="http://schemas.microsoft.com/office/powerpoint/2010/main" val="4126308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584775"/>
          </a:xfrm>
          <a:prstGeom prst="rect">
            <a:avLst/>
          </a:prstGeom>
          <a:noFill/>
        </p:spPr>
        <p:txBody>
          <a:bodyPr wrap="square" rtlCol="0">
            <a:spAutoFit/>
          </a:bodyPr>
          <a:lstStyle/>
          <a:p>
            <a:pPr algn="ctr"/>
            <a:r>
              <a:rPr lang="ru-RU" sz="1600" b="1" dirty="0">
                <a:solidFill>
                  <a:schemeClr val="accent2">
                    <a:lumMod val="50000"/>
                  </a:schemeClr>
                </a:solidFill>
              </a:rPr>
              <a:t>Экспертный опрос. Сущность, содержание, особенности проведения.</a:t>
            </a:r>
          </a:p>
        </p:txBody>
      </p:sp>
      <p:sp>
        <p:nvSpPr>
          <p:cNvPr id="5" name="Прямоугольник 4"/>
          <p:cNvSpPr/>
          <p:nvPr/>
        </p:nvSpPr>
        <p:spPr>
          <a:xfrm>
            <a:off x="862604" y="987574"/>
            <a:ext cx="7885860" cy="3785652"/>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Виды экспертного </a:t>
            </a:r>
            <a:r>
              <a:rPr lang="ru-RU" sz="1600" b="1" dirty="0" smtClean="0">
                <a:solidFill>
                  <a:schemeClr val="accent2">
                    <a:lumMod val="50000"/>
                  </a:schemeClr>
                </a:solidFill>
              </a:rPr>
              <a:t>опроса:</a:t>
            </a:r>
          </a:p>
          <a:p>
            <a:endParaRPr lang="ru-RU" sz="800" b="1" dirty="0">
              <a:solidFill>
                <a:schemeClr val="accent2">
                  <a:lumMod val="50000"/>
                </a:schemeClr>
              </a:solidFill>
            </a:endParaRPr>
          </a:p>
          <a:p>
            <a:r>
              <a:rPr lang="ru-RU" sz="1600" b="1" dirty="0" smtClean="0">
                <a:solidFill>
                  <a:schemeClr val="accent2">
                    <a:lumMod val="50000"/>
                  </a:schemeClr>
                </a:solidFill>
              </a:rPr>
              <a:t>По </a:t>
            </a:r>
            <a:r>
              <a:rPr lang="ru-RU" sz="1600" b="1" dirty="0">
                <a:solidFill>
                  <a:schemeClr val="accent2">
                    <a:lumMod val="50000"/>
                  </a:schemeClr>
                </a:solidFill>
              </a:rPr>
              <a:t>степени взаимодействия </a:t>
            </a:r>
            <a:r>
              <a:rPr lang="ru-RU" sz="1600" b="1" dirty="0" smtClean="0">
                <a:solidFill>
                  <a:schemeClr val="accent2">
                    <a:lumMod val="50000"/>
                  </a:schemeClr>
                </a:solidFill>
              </a:rPr>
              <a:t>экспертов:</a:t>
            </a:r>
          </a:p>
          <a:p>
            <a:endParaRPr lang="ru-RU" sz="800" b="1" dirty="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Индивидуально-коллективный </a:t>
            </a:r>
            <a:r>
              <a:rPr lang="ru-RU" sz="1600" b="1" dirty="0">
                <a:solidFill>
                  <a:schemeClr val="accent2">
                    <a:lumMod val="50000"/>
                  </a:schemeClr>
                </a:solidFill>
              </a:rPr>
              <a:t>(метод </a:t>
            </a:r>
            <a:r>
              <a:rPr lang="ru-RU" sz="1600" b="1" dirty="0" err="1">
                <a:solidFill>
                  <a:schemeClr val="accent2">
                    <a:lumMod val="50000"/>
                  </a:schemeClr>
                </a:solidFill>
              </a:rPr>
              <a:t>Дельфи</a:t>
            </a:r>
            <a:r>
              <a:rPr lang="ru-RU" sz="1600" b="1" dirty="0">
                <a:solidFill>
                  <a:schemeClr val="accent2">
                    <a:lumMod val="50000"/>
                  </a:schemeClr>
                </a:solidFill>
              </a:rPr>
              <a:t>)</a:t>
            </a:r>
            <a:r>
              <a:rPr lang="ru-RU" sz="1600" dirty="0">
                <a:solidFill>
                  <a:schemeClr val="accent2">
                    <a:lumMod val="50000"/>
                  </a:schemeClr>
                </a:solidFill>
              </a:rPr>
              <a:t>: сначала каждый эксперт даёт отдельную оценку изучаемому явлению; после чего производится оценка мнений экспертов и каждому эксперту сообщают усреднённую оценку высказанных мнений. Далее экспертам снова предлагают оценить изучаемый объект с учетом усредненной оценки. Эксперты могут пересмотреть первоначальную оценку или обосновать свою точку зрения, отличающуюся от общего мнения. Данная процедура повторяется до тех пор, пока оценки не сблизятся на столько, что средняя из них может считаться достаточно надёжной, а разброс мнений не снизится до минимума. Обычно, требуемый уровень согласия достигается за 2-3 тура.</a:t>
            </a:r>
            <a:br>
              <a:rPr lang="ru-RU" sz="1600" dirty="0">
                <a:solidFill>
                  <a:schemeClr val="accent2">
                    <a:lumMod val="50000"/>
                  </a:schemeClr>
                </a:solidFill>
              </a:rPr>
            </a:br>
            <a:endParaRPr lang="ru-RU" sz="1600" dirty="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Групповой</a:t>
            </a:r>
            <a:r>
              <a:rPr lang="ru-RU" sz="1600" b="1" dirty="0">
                <a:solidFill>
                  <a:schemeClr val="accent2">
                    <a:lumMod val="50000"/>
                  </a:schemeClr>
                </a:solidFill>
              </a:rPr>
              <a:t>:</a:t>
            </a:r>
            <a:r>
              <a:rPr lang="ru-RU" sz="1600" dirty="0">
                <a:solidFill>
                  <a:schemeClr val="accent2">
                    <a:lumMod val="50000"/>
                  </a:schemeClr>
                </a:solidFill>
              </a:rPr>
              <a:t> открытое и всестороннее обсуждение проблемы несколькими специалистами и выработка коллективной позиции</a:t>
            </a:r>
            <a:r>
              <a:rPr lang="ru-RU" sz="1600" dirty="0" smtClean="0">
                <a:solidFill>
                  <a:schemeClr val="accent2">
                    <a:lumMod val="50000"/>
                  </a:schemeClr>
                </a:solidFill>
              </a:rPr>
              <a:t>.</a:t>
            </a:r>
            <a:endParaRPr lang="ru-RU" sz="1600" dirty="0">
              <a:solidFill>
                <a:schemeClr val="accent2">
                  <a:lumMod val="50000"/>
                </a:schemeClr>
              </a:solidFill>
            </a:endParaRPr>
          </a:p>
        </p:txBody>
      </p:sp>
    </p:spTree>
    <p:extLst>
      <p:ext uri="{BB962C8B-B14F-4D97-AF65-F5344CB8AC3E}">
        <p14:creationId xmlns:p14="http://schemas.microsoft.com/office/powerpoint/2010/main" val="2730422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584775"/>
          </a:xfrm>
          <a:prstGeom prst="rect">
            <a:avLst/>
          </a:prstGeom>
          <a:noFill/>
        </p:spPr>
        <p:txBody>
          <a:bodyPr wrap="square" rtlCol="0">
            <a:spAutoFit/>
          </a:bodyPr>
          <a:lstStyle/>
          <a:p>
            <a:pPr algn="ctr"/>
            <a:r>
              <a:rPr lang="ru-RU" sz="1600" b="1" dirty="0">
                <a:solidFill>
                  <a:schemeClr val="accent2">
                    <a:lumMod val="50000"/>
                  </a:schemeClr>
                </a:solidFill>
              </a:rPr>
              <a:t>Экспертный опрос. Сущность, содержание, особенности проведения.</a:t>
            </a:r>
          </a:p>
        </p:txBody>
      </p:sp>
      <p:sp>
        <p:nvSpPr>
          <p:cNvPr id="5" name="Прямоугольник 4"/>
          <p:cNvSpPr/>
          <p:nvPr/>
        </p:nvSpPr>
        <p:spPr>
          <a:xfrm>
            <a:off x="862604" y="987574"/>
            <a:ext cx="7885860" cy="3785652"/>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Виды экспертного </a:t>
            </a:r>
            <a:r>
              <a:rPr lang="ru-RU" sz="1600" b="1" dirty="0" smtClean="0">
                <a:solidFill>
                  <a:schemeClr val="accent2">
                    <a:lumMod val="50000"/>
                  </a:schemeClr>
                </a:solidFill>
              </a:rPr>
              <a:t>опроса:</a:t>
            </a:r>
          </a:p>
          <a:p>
            <a:endParaRPr lang="ru-RU" sz="800" b="1" dirty="0">
              <a:solidFill>
                <a:schemeClr val="accent2">
                  <a:lumMod val="50000"/>
                </a:schemeClr>
              </a:solidFill>
            </a:endParaRPr>
          </a:p>
          <a:p>
            <a:r>
              <a:rPr lang="ru-RU" sz="1600" b="1" dirty="0" smtClean="0">
                <a:solidFill>
                  <a:schemeClr val="accent2">
                    <a:lumMod val="50000"/>
                  </a:schemeClr>
                </a:solidFill>
              </a:rPr>
              <a:t>По </a:t>
            </a:r>
            <a:r>
              <a:rPr lang="ru-RU" sz="1600" b="1" dirty="0">
                <a:solidFill>
                  <a:schemeClr val="accent2">
                    <a:lumMod val="50000"/>
                  </a:schemeClr>
                </a:solidFill>
              </a:rPr>
              <a:t>степени </a:t>
            </a:r>
            <a:r>
              <a:rPr lang="ru-RU" sz="1600" b="1" dirty="0" smtClean="0">
                <a:solidFill>
                  <a:schemeClr val="accent2">
                    <a:lumMod val="50000"/>
                  </a:schemeClr>
                </a:solidFill>
              </a:rPr>
              <a:t>открытости:</a:t>
            </a:r>
          </a:p>
          <a:p>
            <a:endParaRPr lang="ru-RU" sz="800" b="1" dirty="0">
              <a:solidFill>
                <a:schemeClr val="accent2">
                  <a:lumMod val="50000"/>
                </a:schemeClr>
              </a:solidFill>
            </a:endParaRPr>
          </a:p>
          <a:p>
            <a:pPr marL="285750" indent="-285750">
              <a:buFont typeface="Arial" pitchFamily="34" charset="0"/>
              <a:buChar char="•"/>
            </a:pPr>
            <a:r>
              <a:rPr lang="ru-RU" sz="1600" b="1" dirty="0">
                <a:solidFill>
                  <a:schemeClr val="accent2">
                    <a:lumMod val="50000"/>
                  </a:schemeClr>
                </a:solidFill>
              </a:rPr>
              <a:t>Очный: </a:t>
            </a:r>
            <a:r>
              <a:rPr lang="ru-RU" sz="1600" dirty="0">
                <a:solidFill>
                  <a:schemeClr val="accent2">
                    <a:lumMod val="50000"/>
                  </a:schemeClr>
                </a:solidFill>
              </a:rPr>
              <a:t>личная встреча и беседа с экспертами. Недостатком очного опроса являются большие затраты труда и времени как со стороны исследователя, так и экспертов. Необходимость длительного участия в экспертизе обычно вызывает недовольство со стороны экспертов. Кроме того, при очном опросе могут возникать нежелательные искажения информации вследствие психологического воздействия исследователя на </a:t>
            </a:r>
            <a:r>
              <a:rPr lang="ru-RU" sz="1600" dirty="0" smtClean="0">
                <a:solidFill>
                  <a:schemeClr val="accent2">
                    <a:lumMod val="50000"/>
                  </a:schemeClr>
                </a:solidFill>
              </a:rPr>
              <a:t>эксперта.</a:t>
            </a:r>
          </a:p>
          <a:p>
            <a:pPr marL="285750" indent="-285750">
              <a:buFont typeface="Arial" pitchFamily="34" charset="0"/>
              <a:buChar char="•"/>
            </a:pPr>
            <a:endParaRPr lang="ru-RU" sz="1600" b="1" dirty="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Заочный</a:t>
            </a:r>
            <a:r>
              <a:rPr lang="ru-RU" sz="1600" b="1" dirty="0">
                <a:solidFill>
                  <a:schemeClr val="accent2">
                    <a:lumMod val="50000"/>
                  </a:schemeClr>
                </a:solidFill>
              </a:rPr>
              <a:t>: </a:t>
            </a:r>
            <a:r>
              <a:rPr lang="ru-RU" sz="1600" dirty="0">
                <a:solidFill>
                  <a:schemeClr val="accent2">
                    <a:lumMod val="50000"/>
                  </a:schemeClr>
                </a:solidFill>
              </a:rPr>
              <a:t>рассылка анкет экспертам по почте. Его преимущества – простота и дешевизна. Однако надежность полученных данных может быть ниже, чем при очном опросе, поскольку некоторые вопросы эксперт может неправильно истолковать, а на некоторые вообще не дать ответа.</a:t>
            </a:r>
            <a:br>
              <a:rPr lang="ru-RU" sz="1600" dirty="0">
                <a:solidFill>
                  <a:schemeClr val="accent2">
                    <a:lumMod val="50000"/>
                  </a:schemeClr>
                </a:solidFill>
              </a:rPr>
            </a:br>
            <a:endParaRPr lang="ru-RU" sz="1600" dirty="0">
              <a:solidFill>
                <a:schemeClr val="accent2">
                  <a:lumMod val="50000"/>
                </a:schemeClr>
              </a:solidFill>
            </a:endParaRPr>
          </a:p>
        </p:txBody>
      </p:sp>
    </p:spTree>
    <p:extLst>
      <p:ext uri="{BB962C8B-B14F-4D97-AF65-F5344CB8AC3E}">
        <p14:creationId xmlns:p14="http://schemas.microsoft.com/office/powerpoint/2010/main" val="3769684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584775"/>
          </a:xfrm>
          <a:prstGeom prst="rect">
            <a:avLst/>
          </a:prstGeom>
          <a:noFill/>
        </p:spPr>
        <p:txBody>
          <a:bodyPr wrap="square" rtlCol="0">
            <a:spAutoFit/>
          </a:bodyPr>
          <a:lstStyle/>
          <a:p>
            <a:pPr algn="ctr"/>
            <a:r>
              <a:rPr lang="ru-RU" sz="1600" b="1" dirty="0">
                <a:solidFill>
                  <a:schemeClr val="accent2">
                    <a:lumMod val="50000"/>
                  </a:schemeClr>
                </a:solidFill>
              </a:rPr>
              <a:t>Экспертный опрос. Сущность, содержание, особенности проведения.</a:t>
            </a:r>
          </a:p>
        </p:txBody>
      </p:sp>
      <p:sp>
        <p:nvSpPr>
          <p:cNvPr id="5" name="Прямоугольник 4"/>
          <p:cNvSpPr/>
          <p:nvPr/>
        </p:nvSpPr>
        <p:spPr>
          <a:xfrm>
            <a:off x="862604" y="987574"/>
            <a:ext cx="7741844" cy="2554545"/>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Экспертный опрос может иметь разные </a:t>
            </a:r>
            <a:r>
              <a:rPr lang="ru-RU" sz="1600" b="1" dirty="0" smtClean="0">
                <a:solidFill>
                  <a:schemeClr val="accent2">
                    <a:lumMod val="50000"/>
                  </a:schemeClr>
                </a:solidFill>
              </a:rPr>
              <a:t>формы:</a:t>
            </a:r>
          </a:p>
          <a:p>
            <a:endParaRPr lang="ru-RU" sz="1600" b="1" dirty="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разовый </a:t>
            </a:r>
            <a:r>
              <a:rPr lang="ru-RU" sz="1600" b="1" dirty="0">
                <a:solidFill>
                  <a:schemeClr val="accent2">
                    <a:lumMod val="50000"/>
                  </a:schemeClr>
                </a:solidFill>
              </a:rPr>
              <a:t>индивидуальный опрос </a:t>
            </a:r>
            <a:r>
              <a:rPr lang="ru-RU" sz="1600" dirty="0">
                <a:solidFill>
                  <a:schemeClr val="accent2">
                    <a:lumMod val="50000"/>
                  </a:schemeClr>
                </a:solidFill>
              </a:rPr>
              <a:t>(анкетирование или интервью</a:t>
            </a:r>
            <a:r>
              <a:rPr lang="ru-RU" sz="1600" dirty="0" smtClean="0">
                <a:solidFill>
                  <a:schemeClr val="accent2">
                    <a:lumMod val="50000"/>
                  </a:schemeClr>
                </a:solidFill>
              </a:rPr>
              <a:t>);</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однократный </a:t>
            </a:r>
            <a:r>
              <a:rPr lang="ru-RU" sz="1600" b="1" dirty="0">
                <a:solidFill>
                  <a:schemeClr val="accent2">
                    <a:lumMod val="50000"/>
                  </a:schemeClr>
                </a:solidFill>
              </a:rPr>
              <a:t>коллективный опрос </a:t>
            </a:r>
            <a:r>
              <a:rPr lang="ru-RU" sz="1600" dirty="0">
                <a:solidFill>
                  <a:schemeClr val="accent2">
                    <a:lumMod val="50000"/>
                  </a:schemeClr>
                </a:solidFill>
              </a:rPr>
              <a:t>(совещания, мозговой штурм</a:t>
            </a:r>
            <a:r>
              <a:rPr lang="ru-RU" sz="1600" dirty="0" smtClean="0">
                <a:solidFill>
                  <a:schemeClr val="accent2">
                    <a:lumMod val="50000"/>
                  </a:schemeClr>
                </a:solidFill>
              </a:rPr>
              <a:t>);</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индивидуальный </a:t>
            </a:r>
            <a:r>
              <a:rPr lang="ru-RU" sz="1600" b="1" dirty="0">
                <a:solidFill>
                  <a:schemeClr val="accent2">
                    <a:lumMod val="50000"/>
                  </a:schemeClr>
                </a:solidFill>
              </a:rPr>
              <a:t>опрос в несколько туров </a:t>
            </a:r>
            <a:r>
              <a:rPr lang="ru-RU" sz="1600" dirty="0">
                <a:solidFill>
                  <a:schemeClr val="accent2">
                    <a:lumMod val="50000"/>
                  </a:schemeClr>
                </a:solidFill>
              </a:rPr>
              <a:t>(дельфийская техника</a:t>
            </a:r>
            <a:r>
              <a:rPr lang="ru-RU" sz="1600" dirty="0" smtClean="0">
                <a:solidFill>
                  <a:schemeClr val="accent2">
                    <a:lumMod val="50000"/>
                  </a:schemeClr>
                </a:solidFill>
              </a:rPr>
              <a:t>);</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коллективный </a:t>
            </a:r>
            <a:r>
              <a:rPr lang="ru-RU" sz="1600" b="1" dirty="0">
                <a:solidFill>
                  <a:schemeClr val="accent2">
                    <a:lumMod val="50000"/>
                  </a:schemeClr>
                </a:solidFill>
              </a:rPr>
              <a:t>опрос в несколько туров </a:t>
            </a:r>
            <a:r>
              <a:rPr lang="ru-RU" sz="1600" dirty="0">
                <a:solidFill>
                  <a:schemeClr val="accent2">
                    <a:lumMod val="50000"/>
                  </a:schemeClr>
                </a:solidFill>
              </a:rPr>
              <a:t>(дискуссия, совещание, многоступенчатый отбор).</a:t>
            </a:r>
          </a:p>
        </p:txBody>
      </p:sp>
    </p:spTree>
    <p:extLst>
      <p:ext uri="{BB962C8B-B14F-4D97-AF65-F5344CB8AC3E}">
        <p14:creationId xmlns:p14="http://schemas.microsoft.com/office/powerpoint/2010/main" val="1254585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Экспертное оценивание</a:t>
            </a:r>
            <a:endParaRPr lang="ru-RU" sz="1600" b="1" dirty="0">
              <a:solidFill>
                <a:schemeClr val="accent2">
                  <a:lumMod val="50000"/>
                </a:schemeClr>
              </a:solidFill>
            </a:endParaRPr>
          </a:p>
        </p:txBody>
      </p:sp>
      <p:sp>
        <p:nvSpPr>
          <p:cNvPr id="5" name="Прямоугольник 4"/>
          <p:cNvSpPr/>
          <p:nvPr/>
        </p:nvSpPr>
        <p:spPr>
          <a:xfrm>
            <a:off x="862604" y="987574"/>
            <a:ext cx="7272858" cy="4031873"/>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Этапы проведения </a:t>
            </a:r>
            <a:r>
              <a:rPr lang="ru-RU" sz="1600" b="1" dirty="0" smtClean="0">
                <a:solidFill>
                  <a:schemeClr val="accent2">
                    <a:lumMod val="50000"/>
                  </a:schemeClr>
                </a:solidFill>
              </a:rPr>
              <a:t>экспертного оценивания:</a:t>
            </a:r>
          </a:p>
          <a:p>
            <a:endParaRPr lang="ru-RU" sz="1600" b="1" dirty="0" smtClean="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постановка </a:t>
            </a:r>
            <a:r>
              <a:rPr lang="ru-RU" sz="1600" dirty="0">
                <a:solidFill>
                  <a:schemeClr val="accent2">
                    <a:lumMod val="50000"/>
                  </a:schemeClr>
                </a:solidFill>
              </a:rPr>
              <a:t>целей и задач экспертного </a:t>
            </a:r>
            <a:r>
              <a:rPr lang="ru-RU" sz="1600" dirty="0" smtClean="0">
                <a:solidFill>
                  <a:schemeClr val="accent2">
                    <a:lumMod val="50000"/>
                  </a:schemeClr>
                </a:solidFill>
              </a:rPr>
              <a:t>оценивания;</a:t>
            </a:r>
          </a:p>
          <a:p>
            <a:pPr marL="285750" indent="-285750">
              <a:buFont typeface="Arial" pitchFamily="34" charset="0"/>
              <a:buChar char="•"/>
            </a:pPr>
            <a:r>
              <a:rPr lang="ru-RU" sz="1600" dirty="0" smtClean="0">
                <a:solidFill>
                  <a:schemeClr val="accent2">
                    <a:lumMod val="50000"/>
                  </a:schemeClr>
                </a:solidFill>
              </a:rPr>
              <a:t>выбор </a:t>
            </a:r>
            <a:r>
              <a:rPr lang="ru-RU" sz="1600" dirty="0">
                <a:solidFill>
                  <a:schemeClr val="accent2">
                    <a:lumMod val="50000"/>
                  </a:schemeClr>
                </a:solidFill>
              </a:rPr>
              <a:t>формы проведения экспертного </a:t>
            </a:r>
            <a:r>
              <a:rPr lang="ru-RU" sz="1600" dirty="0" smtClean="0">
                <a:solidFill>
                  <a:schemeClr val="accent2">
                    <a:lumMod val="50000"/>
                  </a:schemeClr>
                </a:solidFill>
              </a:rPr>
              <a:t>опроса;</a:t>
            </a:r>
          </a:p>
          <a:p>
            <a:pPr marL="285750" indent="-285750">
              <a:buFont typeface="Arial" pitchFamily="34" charset="0"/>
              <a:buChar char="•"/>
            </a:pPr>
            <a:r>
              <a:rPr lang="ru-RU" sz="1600" dirty="0" smtClean="0">
                <a:solidFill>
                  <a:schemeClr val="accent2">
                    <a:lumMod val="50000"/>
                  </a:schemeClr>
                </a:solidFill>
              </a:rPr>
              <a:t>разработка </a:t>
            </a:r>
            <a:r>
              <a:rPr lang="ru-RU" sz="1600" dirty="0">
                <a:solidFill>
                  <a:schemeClr val="accent2">
                    <a:lumMod val="50000"/>
                  </a:schemeClr>
                </a:solidFill>
              </a:rPr>
              <a:t>рабочего документа, которым является анкета или </a:t>
            </a:r>
            <a:r>
              <a:rPr lang="ru-RU" sz="1600" dirty="0" smtClean="0">
                <a:solidFill>
                  <a:schemeClr val="accent2">
                    <a:lumMod val="50000"/>
                  </a:schemeClr>
                </a:solidFill>
              </a:rPr>
              <a:t>бланк-интервью. </a:t>
            </a:r>
            <a:r>
              <a:rPr lang="ru-RU" sz="1600" dirty="0">
                <a:solidFill>
                  <a:schemeClr val="accent2">
                    <a:lumMod val="50000"/>
                  </a:schemeClr>
                </a:solidFill>
              </a:rPr>
              <a:t>Его составление в большей степени соответствует правилам составления анкеты при массовом опросе, однако имеет следующие особенности: вопросы преимущественно представляются в открытой форме (без вариантов ответа), в анкету не включаются фильтрующие, проверочные вопросы, при необходимости может предусматривать большое количество вопросов (более 100</a:t>
            </a:r>
            <a:r>
              <a:rPr lang="ru-RU" sz="1600" dirty="0" smtClean="0">
                <a:solidFill>
                  <a:schemeClr val="accent2">
                    <a:lumMod val="50000"/>
                  </a:schemeClr>
                </a:solidFill>
              </a:rPr>
              <a:t>);</a:t>
            </a:r>
          </a:p>
          <a:p>
            <a:pPr marL="285750" indent="-285750">
              <a:buFont typeface="Arial" pitchFamily="34" charset="0"/>
              <a:buChar char="•"/>
            </a:pPr>
            <a:r>
              <a:rPr lang="ru-RU" sz="1600" dirty="0" smtClean="0">
                <a:solidFill>
                  <a:schemeClr val="accent2">
                    <a:lumMod val="50000"/>
                  </a:schemeClr>
                </a:solidFill>
              </a:rPr>
              <a:t>подбор экспертов;</a:t>
            </a:r>
          </a:p>
          <a:p>
            <a:pPr marL="285750" indent="-285750">
              <a:buFont typeface="Arial" pitchFamily="34" charset="0"/>
              <a:buChar char="•"/>
            </a:pPr>
            <a:r>
              <a:rPr lang="ru-RU" sz="1600" dirty="0" smtClean="0">
                <a:solidFill>
                  <a:schemeClr val="accent2">
                    <a:lumMod val="50000"/>
                  </a:schemeClr>
                </a:solidFill>
              </a:rPr>
              <a:t>постановка </a:t>
            </a:r>
            <a:r>
              <a:rPr lang="ru-RU" sz="1600" dirty="0">
                <a:solidFill>
                  <a:schemeClr val="accent2">
                    <a:lumMod val="50000"/>
                  </a:schemeClr>
                </a:solidFill>
              </a:rPr>
              <a:t>задачи и предъявление вопросов </a:t>
            </a:r>
            <a:r>
              <a:rPr lang="ru-RU" sz="1600" dirty="0" smtClean="0">
                <a:solidFill>
                  <a:schemeClr val="accent2">
                    <a:lumMod val="50000"/>
                  </a:schemeClr>
                </a:solidFill>
              </a:rPr>
              <a:t>экспертам;</a:t>
            </a:r>
          </a:p>
          <a:p>
            <a:pPr marL="285750" indent="-285750">
              <a:buFont typeface="Arial" pitchFamily="34" charset="0"/>
              <a:buChar char="•"/>
            </a:pPr>
            <a:r>
              <a:rPr lang="ru-RU" sz="1600" dirty="0" smtClean="0">
                <a:solidFill>
                  <a:schemeClr val="accent2">
                    <a:lumMod val="50000"/>
                  </a:schemeClr>
                </a:solidFill>
              </a:rPr>
              <a:t>выбор </a:t>
            </a:r>
            <a:r>
              <a:rPr lang="ru-RU" sz="1600" dirty="0">
                <a:solidFill>
                  <a:schemeClr val="accent2">
                    <a:lumMod val="50000"/>
                  </a:schemeClr>
                </a:solidFill>
              </a:rPr>
              <a:t>способа экспертных </a:t>
            </a:r>
            <a:r>
              <a:rPr lang="ru-RU" sz="1600" dirty="0" smtClean="0">
                <a:solidFill>
                  <a:schemeClr val="accent2">
                    <a:lumMod val="50000"/>
                  </a:schemeClr>
                </a:solidFill>
              </a:rPr>
              <a:t>оценок;</a:t>
            </a:r>
          </a:p>
          <a:p>
            <a:pPr marL="285750" indent="-285750">
              <a:buFont typeface="Arial" pitchFamily="34" charset="0"/>
              <a:buChar char="•"/>
            </a:pPr>
            <a:r>
              <a:rPr lang="ru-RU" sz="1600" dirty="0" smtClean="0">
                <a:solidFill>
                  <a:schemeClr val="accent2">
                    <a:lumMod val="50000"/>
                  </a:schemeClr>
                </a:solidFill>
              </a:rPr>
              <a:t>собственно оценивание;</a:t>
            </a:r>
          </a:p>
          <a:p>
            <a:pPr marL="285750" indent="-285750">
              <a:buFont typeface="Arial" pitchFamily="34" charset="0"/>
              <a:buChar char="•"/>
            </a:pPr>
            <a:r>
              <a:rPr lang="ru-RU" sz="1600" dirty="0" smtClean="0">
                <a:solidFill>
                  <a:schemeClr val="accent2">
                    <a:lumMod val="50000"/>
                  </a:schemeClr>
                </a:solidFill>
              </a:rPr>
              <a:t>анализ </a:t>
            </a:r>
            <a:r>
              <a:rPr lang="ru-RU" sz="1600" dirty="0">
                <a:solidFill>
                  <a:schemeClr val="accent2">
                    <a:lumMod val="50000"/>
                  </a:schemeClr>
                </a:solidFill>
              </a:rPr>
              <a:t>полученных данных</a:t>
            </a:r>
            <a:r>
              <a:rPr lang="ru-RU" sz="1600" dirty="0" smtClean="0">
                <a:solidFill>
                  <a:schemeClr val="accent2">
                    <a:lumMod val="50000"/>
                  </a:schemeClr>
                </a:solidFill>
              </a:rPr>
              <a:t>.</a:t>
            </a:r>
            <a:endParaRPr lang="ru-RU" sz="1600" dirty="0">
              <a:solidFill>
                <a:schemeClr val="accent2">
                  <a:lumMod val="50000"/>
                </a:schemeClr>
              </a:solidFill>
            </a:endParaRPr>
          </a:p>
        </p:txBody>
      </p:sp>
    </p:spTree>
    <p:extLst>
      <p:ext uri="{BB962C8B-B14F-4D97-AF65-F5344CB8AC3E}">
        <p14:creationId xmlns:p14="http://schemas.microsoft.com/office/powerpoint/2010/main" val="1837620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Экспертное оценивание</a:t>
            </a:r>
            <a:endParaRPr lang="ru-RU" sz="1600" b="1" dirty="0">
              <a:solidFill>
                <a:schemeClr val="accent2">
                  <a:lumMod val="50000"/>
                </a:schemeClr>
              </a:solidFill>
            </a:endParaRPr>
          </a:p>
        </p:txBody>
      </p:sp>
      <p:sp>
        <p:nvSpPr>
          <p:cNvPr id="5" name="Прямоугольник 4"/>
          <p:cNvSpPr/>
          <p:nvPr/>
        </p:nvSpPr>
        <p:spPr>
          <a:xfrm>
            <a:off x="862604" y="987574"/>
            <a:ext cx="7272858" cy="1815882"/>
          </a:xfrm>
          <a:prstGeom prst="rect">
            <a:avLst/>
          </a:prstGeom>
          <a:noFill/>
          <a:ln w="9525">
            <a:noFill/>
            <a:miter lim="800000"/>
            <a:headEnd/>
            <a:tailEnd/>
          </a:ln>
        </p:spPr>
        <p:txBody>
          <a:bodyPr wrap="square">
            <a:spAutoFit/>
          </a:bodyPr>
          <a:lstStyle/>
          <a:p>
            <a:pPr algn="just"/>
            <a:r>
              <a:rPr lang="ru-RU" sz="1600" dirty="0" smtClean="0">
                <a:solidFill>
                  <a:schemeClr val="accent2">
                    <a:lumMod val="50000"/>
                  </a:schemeClr>
                </a:solidFill>
              </a:rPr>
              <a:t>Участие в работе специальной </a:t>
            </a:r>
            <a:r>
              <a:rPr lang="ru-RU" sz="1600" b="1" dirty="0" smtClean="0">
                <a:solidFill>
                  <a:schemeClr val="accent2">
                    <a:lumMod val="50000"/>
                  </a:schemeClr>
                </a:solidFill>
              </a:rPr>
              <a:t>мониторной группы</a:t>
            </a:r>
            <a:r>
              <a:rPr lang="ru-RU" sz="1600" dirty="0" smtClean="0">
                <a:solidFill>
                  <a:schemeClr val="accent2">
                    <a:lumMod val="50000"/>
                  </a:schemeClr>
                </a:solidFill>
              </a:rPr>
              <a:t>, деятельность </a:t>
            </a:r>
            <a:r>
              <a:rPr lang="ru-RU" sz="1600" dirty="0">
                <a:solidFill>
                  <a:schemeClr val="accent2">
                    <a:lumMod val="50000"/>
                  </a:schemeClr>
                </a:solidFill>
              </a:rPr>
              <a:t>которой в экспертном оценивании обычно включает в себя формулирование исследовательской задачи, подбор компетентных специалистов, их инструктаж, разработку оценочных параметров, обеспечение работы экспертов (техническое, математико-статистическую обработку данных, логико-семантическое оформление суждений). Это своеобразные «эксперты по организации экспертиз».</a:t>
            </a:r>
            <a:endParaRPr lang="ru-RU" sz="1600" dirty="0">
              <a:solidFill>
                <a:schemeClr val="accent2">
                  <a:lumMod val="50000"/>
                </a:schemeClr>
              </a:solidFill>
            </a:endParaRPr>
          </a:p>
        </p:txBody>
      </p:sp>
    </p:spTree>
    <p:extLst>
      <p:ext uri="{BB962C8B-B14F-4D97-AF65-F5344CB8AC3E}">
        <p14:creationId xmlns:p14="http://schemas.microsoft.com/office/powerpoint/2010/main" val="3251592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Экспертный опрос. Отбор экспертов.</a:t>
            </a:r>
            <a:endParaRPr lang="ru-RU" sz="1600" b="1" dirty="0">
              <a:solidFill>
                <a:schemeClr val="accent2">
                  <a:lumMod val="50000"/>
                </a:schemeClr>
              </a:solidFill>
            </a:endParaRPr>
          </a:p>
        </p:txBody>
      </p:sp>
      <p:sp>
        <p:nvSpPr>
          <p:cNvPr id="5" name="Прямоугольник 4"/>
          <p:cNvSpPr/>
          <p:nvPr/>
        </p:nvSpPr>
        <p:spPr>
          <a:xfrm>
            <a:off x="862604" y="987574"/>
            <a:ext cx="7272858" cy="3293209"/>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Критерии подбора </a:t>
            </a:r>
            <a:r>
              <a:rPr lang="ru-RU" sz="1600" b="1" dirty="0" smtClean="0">
                <a:solidFill>
                  <a:schemeClr val="accent2">
                    <a:lumMod val="50000"/>
                  </a:schemeClr>
                </a:solidFill>
              </a:rPr>
              <a:t>экспертов:</a:t>
            </a:r>
          </a:p>
          <a:p>
            <a:endParaRPr lang="ru-RU" sz="1600" b="1" dirty="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степень </a:t>
            </a:r>
            <a:r>
              <a:rPr lang="ru-RU" sz="1600" dirty="0">
                <a:solidFill>
                  <a:schemeClr val="accent2">
                    <a:lumMod val="50000"/>
                  </a:schemeClr>
                </a:solidFill>
              </a:rPr>
              <a:t>компетентности, показателями которой могут служить наличие у эксперта ученой степени, ученого звания, стаж работы по специальности, </a:t>
            </a:r>
            <a:r>
              <a:rPr lang="ru-RU" sz="1600" dirty="0" smtClean="0">
                <a:solidFill>
                  <a:schemeClr val="accent2">
                    <a:lumMod val="50000"/>
                  </a:schemeClr>
                </a:solidFill>
              </a:rPr>
              <a:t>служебное </a:t>
            </a:r>
            <a:r>
              <a:rPr lang="ru-RU" sz="1600" dirty="0">
                <a:solidFill>
                  <a:schemeClr val="accent2">
                    <a:lumMod val="50000"/>
                  </a:schemeClr>
                </a:solidFill>
              </a:rPr>
              <a:t>положение, число опубликованных </a:t>
            </a:r>
            <a:r>
              <a:rPr lang="ru-RU" sz="1600" dirty="0" smtClean="0">
                <a:solidFill>
                  <a:schemeClr val="accent2">
                    <a:lumMod val="50000"/>
                  </a:schemeClr>
                </a:solidFill>
              </a:rPr>
              <a:t>работ;</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способность </a:t>
            </a:r>
            <a:r>
              <a:rPr lang="ru-RU" sz="1600" dirty="0">
                <a:solidFill>
                  <a:schemeClr val="accent2">
                    <a:lumMod val="50000"/>
                  </a:schemeClr>
                </a:solidFill>
              </a:rPr>
              <a:t>ориентироваться в последних достижениях современной науки в тех областях, которые являются предметом </a:t>
            </a:r>
            <a:r>
              <a:rPr lang="ru-RU" sz="1600" dirty="0" smtClean="0">
                <a:solidFill>
                  <a:schemeClr val="accent2">
                    <a:lumMod val="50000"/>
                  </a:schemeClr>
                </a:solidFill>
              </a:rPr>
              <a:t>экспертизы;</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сочетание </a:t>
            </a:r>
            <a:r>
              <a:rPr lang="ru-RU" sz="1600" dirty="0">
                <a:solidFill>
                  <a:schemeClr val="accent2">
                    <a:lumMod val="50000"/>
                  </a:schemeClr>
                </a:solidFill>
              </a:rPr>
              <a:t>узкой специализации и общего кругозора </a:t>
            </a:r>
            <a:r>
              <a:rPr lang="ru-RU" sz="1600" dirty="0" smtClean="0">
                <a:solidFill>
                  <a:schemeClr val="accent2">
                    <a:lumMod val="50000"/>
                  </a:schemeClr>
                </a:solidFill>
              </a:rPr>
              <a:t>эксперта;</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способность </a:t>
            </a:r>
            <a:r>
              <a:rPr lang="ru-RU" sz="1600" dirty="0">
                <a:solidFill>
                  <a:schemeClr val="accent2">
                    <a:lumMod val="50000"/>
                  </a:schemeClr>
                </a:solidFill>
              </a:rPr>
              <a:t>к анализу и синтезу изучаемых проблем, </a:t>
            </a:r>
            <a:br>
              <a:rPr lang="ru-RU" sz="1600" dirty="0">
                <a:solidFill>
                  <a:schemeClr val="accent2">
                    <a:lumMod val="50000"/>
                  </a:schemeClr>
                </a:solidFill>
              </a:rPr>
            </a:br>
            <a:endParaRPr lang="ru-RU" sz="1600" dirty="0">
              <a:solidFill>
                <a:schemeClr val="accent2">
                  <a:lumMod val="50000"/>
                </a:schemeClr>
              </a:solidFill>
            </a:endParaRPr>
          </a:p>
        </p:txBody>
      </p:sp>
    </p:spTree>
    <p:extLst>
      <p:ext uri="{BB962C8B-B14F-4D97-AF65-F5344CB8AC3E}">
        <p14:creationId xmlns:p14="http://schemas.microsoft.com/office/powerpoint/2010/main" val="35936854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a:solidFill>
                  <a:schemeClr val="accent2">
                    <a:lumMod val="50000"/>
                  </a:schemeClr>
                </a:solidFill>
              </a:rPr>
              <a:t>Экспертный опрос. Отбор экспертов.</a:t>
            </a:r>
          </a:p>
        </p:txBody>
      </p:sp>
      <p:sp>
        <p:nvSpPr>
          <p:cNvPr id="5" name="Прямоугольник 4"/>
          <p:cNvSpPr/>
          <p:nvPr/>
        </p:nvSpPr>
        <p:spPr>
          <a:xfrm>
            <a:off x="862604" y="987574"/>
            <a:ext cx="7272858" cy="3785652"/>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Критерии подбора </a:t>
            </a:r>
            <a:r>
              <a:rPr lang="ru-RU" sz="1600" b="1" dirty="0" smtClean="0">
                <a:solidFill>
                  <a:schemeClr val="accent2">
                    <a:lumMod val="50000"/>
                  </a:schemeClr>
                </a:solidFill>
              </a:rPr>
              <a:t>экспертов:</a:t>
            </a:r>
          </a:p>
          <a:p>
            <a:endParaRPr lang="ru-RU" sz="1600" b="1" dirty="0">
              <a:solidFill>
                <a:schemeClr val="accent2">
                  <a:lumMod val="50000"/>
                </a:schemeClr>
              </a:solidFill>
            </a:endParaRPr>
          </a:p>
          <a:p>
            <a:pPr marL="285750" indent="-285750">
              <a:buFont typeface="Arial" pitchFamily="34" charset="0"/>
              <a:buChar char="•"/>
            </a:pPr>
            <a:r>
              <a:rPr lang="ru-RU" sz="1600" dirty="0">
                <a:solidFill>
                  <a:schemeClr val="accent2">
                    <a:lumMod val="50000"/>
                  </a:schemeClr>
                </a:solidFill>
              </a:rPr>
              <a:t>умение перерабатывать и усваивать качественно новую </a:t>
            </a:r>
            <a:r>
              <a:rPr lang="ru-RU" sz="1600" dirty="0" smtClean="0">
                <a:solidFill>
                  <a:schemeClr val="accent2">
                    <a:lumMod val="50000"/>
                  </a:schemeClr>
                </a:solidFill>
              </a:rPr>
              <a:t>информацию;</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высокие </a:t>
            </a:r>
            <a:r>
              <a:rPr lang="ru-RU" sz="1600" dirty="0">
                <a:solidFill>
                  <a:schemeClr val="accent2">
                    <a:lumMod val="50000"/>
                  </a:schemeClr>
                </a:solidFill>
              </a:rPr>
              <a:t>моральные </a:t>
            </a:r>
            <a:r>
              <a:rPr lang="ru-RU" sz="1600" dirty="0" smtClean="0">
                <a:solidFill>
                  <a:schemeClr val="accent2">
                    <a:lumMod val="50000"/>
                  </a:schemeClr>
                </a:solidFill>
              </a:rPr>
              <a:t>качества;</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уровень </a:t>
            </a:r>
            <a:r>
              <a:rPr lang="ru-RU" sz="1600" dirty="0">
                <a:solidFill>
                  <a:schemeClr val="accent2">
                    <a:lumMod val="50000"/>
                  </a:schemeClr>
                </a:solidFill>
              </a:rPr>
              <a:t>объективности и незаинтересованности эксперта при решении данной проблемы. (эксперт не должен быть лично заинтересован в принятии определенного решения</a:t>
            </a:r>
            <a:r>
              <a:rPr lang="ru-RU" sz="1600" dirty="0" smtClean="0">
                <a:solidFill>
                  <a:schemeClr val="accent2">
                    <a:lumMod val="50000"/>
                  </a:schemeClr>
                </a:solidFill>
              </a:rPr>
              <a:t>);</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способность </a:t>
            </a:r>
            <a:r>
              <a:rPr lang="ru-RU" sz="1600" dirty="0">
                <a:solidFill>
                  <a:schemeClr val="accent2">
                    <a:lumMod val="50000"/>
                  </a:schemeClr>
                </a:solidFill>
              </a:rPr>
              <a:t>к командной работе (тогда, когда экспертный опрос проводится в группе и очно</a:t>
            </a:r>
            <a:r>
              <a:rPr lang="ru-RU" sz="1600" dirty="0" smtClean="0">
                <a:solidFill>
                  <a:schemeClr val="accent2">
                    <a:lumMod val="50000"/>
                  </a:schemeClr>
                </a:solidFill>
              </a:rPr>
              <a:t>);</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dirty="0" smtClean="0">
                <a:solidFill>
                  <a:schemeClr val="accent2">
                    <a:lumMod val="50000"/>
                  </a:schemeClr>
                </a:solidFill>
              </a:rPr>
              <a:t>сочетание </a:t>
            </a:r>
            <a:r>
              <a:rPr lang="ru-RU" sz="1600" dirty="0">
                <a:solidFill>
                  <a:schemeClr val="accent2">
                    <a:lumMod val="50000"/>
                  </a:schemeClr>
                </a:solidFill>
              </a:rPr>
              <a:t>психологически приемлемых друг для друга в группе экспертов различного возраста, различных научных школ и т. д.</a:t>
            </a:r>
          </a:p>
        </p:txBody>
      </p:sp>
    </p:spTree>
    <p:extLst>
      <p:ext uri="{BB962C8B-B14F-4D97-AF65-F5344CB8AC3E}">
        <p14:creationId xmlns:p14="http://schemas.microsoft.com/office/powerpoint/2010/main" val="2389832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a:solidFill>
                  <a:schemeClr val="accent2">
                    <a:lumMod val="50000"/>
                  </a:schemeClr>
                </a:solidFill>
              </a:rPr>
              <a:t>Экспертный опрос. Отбор экспертов.</a:t>
            </a:r>
          </a:p>
        </p:txBody>
      </p:sp>
      <p:sp>
        <p:nvSpPr>
          <p:cNvPr id="5" name="Прямоугольник 4"/>
          <p:cNvSpPr/>
          <p:nvPr/>
        </p:nvSpPr>
        <p:spPr>
          <a:xfrm>
            <a:off x="862604" y="987574"/>
            <a:ext cx="7741844" cy="3785652"/>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Методы отбора </a:t>
            </a:r>
            <a:r>
              <a:rPr lang="ru-RU" sz="1600" b="1" dirty="0" smtClean="0">
                <a:solidFill>
                  <a:schemeClr val="accent2">
                    <a:lumMod val="50000"/>
                  </a:schemeClr>
                </a:solidFill>
              </a:rPr>
              <a:t>экспертов:</a:t>
            </a:r>
          </a:p>
          <a:p>
            <a:endParaRPr lang="ru-RU" sz="1600" b="1" dirty="0">
              <a:solidFill>
                <a:schemeClr val="accent2">
                  <a:lumMod val="50000"/>
                </a:schemeClr>
              </a:solidFill>
            </a:endParaRPr>
          </a:p>
          <a:p>
            <a:r>
              <a:rPr lang="ru-RU" sz="1600" b="1" dirty="0" smtClean="0">
                <a:solidFill>
                  <a:schemeClr val="accent2">
                    <a:lumMod val="50000"/>
                  </a:schemeClr>
                </a:solidFill>
              </a:rPr>
              <a:t>Объективный </a:t>
            </a:r>
            <a:r>
              <a:rPr lang="ru-RU" sz="1600" b="1" dirty="0">
                <a:solidFill>
                  <a:schemeClr val="accent2">
                    <a:lumMod val="50000"/>
                  </a:schemeClr>
                </a:solidFill>
              </a:rPr>
              <a:t>— </a:t>
            </a:r>
            <a:r>
              <a:rPr lang="ru-RU" sz="1600" dirty="0">
                <a:solidFill>
                  <a:schemeClr val="accent2">
                    <a:lumMod val="50000"/>
                  </a:schemeClr>
                </a:solidFill>
              </a:rPr>
              <a:t>использование специальных методик </a:t>
            </a:r>
            <a:r>
              <a:rPr lang="ru-RU" sz="1600" dirty="0" smtClean="0">
                <a:solidFill>
                  <a:schemeClr val="accent2">
                    <a:lumMod val="50000"/>
                  </a:schemeClr>
                </a:solidFill>
              </a:rPr>
              <a:t>отбора:</a:t>
            </a:r>
          </a:p>
          <a:p>
            <a:endParaRPr lang="ru-RU" sz="1600" dirty="0" smtClean="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документальный </a:t>
            </a:r>
            <a:r>
              <a:rPr lang="ru-RU" sz="1600" b="1" dirty="0">
                <a:solidFill>
                  <a:schemeClr val="accent2">
                    <a:lumMod val="50000"/>
                  </a:schemeClr>
                </a:solidFill>
              </a:rPr>
              <a:t>метод - </a:t>
            </a:r>
            <a:r>
              <a:rPr lang="ru-RU" sz="1600" dirty="0">
                <a:solidFill>
                  <a:schemeClr val="accent2">
                    <a:lumMod val="50000"/>
                  </a:schemeClr>
                </a:solidFill>
              </a:rPr>
              <a:t>подбор экспертов на основе социально-­демографических </a:t>
            </a:r>
            <a:r>
              <a:rPr lang="ru-RU" sz="1600" dirty="0" smtClean="0">
                <a:solidFill>
                  <a:schemeClr val="accent2">
                    <a:lumMod val="50000"/>
                  </a:schemeClr>
                </a:solidFill>
              </a:rPr>
              <a:t>данных;</a:t>
            </a:r>
          </a:p>
          <a:p>
            <a:pPr marL="285750" indent="-285750">
              <a:buFont typeface="Arial" pitchFamily="34" charset="0"/>
              <a:buChar char="•"/>
            </a:pPr>
            <a:r>
              <a:rPr lang="ru-RU" sz="1600" b="1" dirty="0" smtClean="0">
                <a:solidFill>
                  <a:schemeClr val="accent2">
                    <a:lumMod val="50000"/>
                  </a:schemeClr>
                </a:solidFill>
              </a:rPr>
              <a:t>экспериментальный </a:t>
            </a:r>
            <a:r>
              <a:rPr lang="ru-RU" sz="1600" b="1" dirty="0">
                <a:solidFill>
                  <a:schemeClr val="accent2">
                    <a:lumMod val="50000"/>
                  </a:schemeClr>
                </a:solidFill>
              </a:rPr>
              <a:t>метод — </a:t>
            </a:r>
            <a:r>
              <a:rPr lang="ru-RU" sz="1600" dirty="0">
                <a:solidFill>
                  <a:schemeClr val="accent2">
                    <a:lumMod val="50000"/>
                  </a:schemeClr>
                </a:solidFill>
              </a:rPr>
              <a:t>отбор на основе тестирования </a:t>
            </a:r>
            <a:r>
              <a:rPr lang="ru-RU" sz="1600" dirty="0" smtClean="0">
                <a:solidFill>
                  <a:schemeClr val="accent2">
                    <a:lumMod val="50000"/>
                  </a:schemeClr>
                </a:solidFill>
              </a:rPr>
              <a:t>кандидата.</a:t>
            </a:r>
            <a:r>
              <a:rPr lang="ru-RU" sz="1600" dirty="0">
                <a:solidFill>
                  <a:schemeClr val="accent2">
                    <a:lumMod val="50000"/>
                  </a:schemeClr>
                </a:solidFill>
              </a:rPr>
              <a:t/>
            </a:r>
            <a:br>
              <a:rPr lang="ru-RU" sz="1600" dirty="0">
                <a:solidFill>
                  <a:schemeClr val="accent2">
                    <a:lumMod val="50000"/>
                  </a:schemeClr>
                </a:solidFill>
              </a:rPr>
            </a:br>
            <a:endParaRPr lang="ru-RU" sz="1600" dirty="0" smtClean="0">
              <a:solidFill>
                <a:schemeClr val="accent2">
                  <a:lumMod val="50000"/>
                </a:schemeClr>
              </a:solidFill>
            </a:endParaRPr>
          </a:p>
          <a:p>
            <a:r>
              <a:rPr lang="ru-RU" sz="1600" b="1" dirty="0">
                <a:solidFill>
                  <a:schemeClr val="accent2">
                    <a:lumMod val="50000"/>
                  </a:schemeClr>
                </a:solidFill>
              </a:rPr>
              <a:t>С</a:t>
            </a:r>
            <a:r>
              <a:rPr lang="ru-RU" sz="1600" b="1" dirty="0" smtClean="0">
                <a:solidFill>
                  <a:schemeClr val="accent2">
                    <a:lumMod val="50000"/>
                  </a:schemeClr>
                </a:solidFill>
              </a:rPr>
              <a:t>убъективный </a:t>
            </a:r>
            <a:r>
              <a:rPr lang="ru-RU" sz="1600" b="1" dirty="0">
                <a:solidFill>
                  <a:schemeClr val="accent2">
                    <a:lumMod val="50000"/>
                  </a:schemeClr>
                </a:solidFill>
              </a:rPr>
              <a:t>— </a:t>
            </a:r>
            <a:r>
              <a:rPr lang="ru-RU" sz="1600" dirty="0">
                <a:solidFill>
                  <a:schemeClr val="accent2">
                    <a:lumMod val="50000"/>
                  </a:schemeClr>
                </a:solidFill>
              </a:rPr>
              <a:t>привлечение к процедуре отбора самих потенциальных </a:t>
            </a:r>
            <a:r>
              <a:rPr lang="ru-RU" sz="1600" dirty="0" smtClean="0">
                <a:solidFill>
                  <a:schemeClr val="accent2">
                    <a:lumMod val="50000"/>
                  </a:schemeClr>
                </a:solidFill>
              </a:rPr>
              <a:t>экспертов:</a:t>
            </a:r>
          </a:p>
          <a:p>
            <a:endParaRPr lang="ru-RU" sz="1600" b="1" dirty="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аттестация </a:t>
            </a:r>
            <a:r>
              <a:rPr lang="ru-RU" sz="1600" b="1" dirty="0">
                <a:solidFill>
                  <a:schemeClr val="accent2">
                    <a:lumMod val="50000"/>
                  </a:schemeClr>
                </a:solidFill>
              </a:rPr>
              <a:t>— </a:t>
            </a:r>
            <a:r>
              <a:rPr lang="ru-RU" sz="1600" dirty="0">
                <a:solidFill>
                  <a:schemeClr val="accent2">
                    <a:lumMod val="50000"/>
                  </a:schemeClr>
                </a:solidFill>
              </a:rPr>
              <a:t>подбор экспертов осуществляется с помощью открытого или тайного голосования потенциальных членов будущей экспертной группы (может проводиться в несколько туров</a:t>
            </a:r>
            <a:r>
              <a:rPr lang="ru-RU" sz="1600" dirty="0" smtClean="0">
                <a:solidFill>
                  <a:schemeClr val="accent2">
                    <a:lumMod val="50000"/>
                  </a:schemeClr>
                </a:solidFill>
              </a:rPr>
              <a:t>);</a:t>
            </a:r>
          </a:p>
          <a:p>
            <a:pPr marL="285750" indent="-285750">
              <a:buFont typeface="Arial" pitchFamily="34" charset="0"/>
              <a:buChar char="•"/>
            </a:pPr>
            <a:r>
              <a:rPr lang="ru-RU" sz="1600" b="1" dirty="0" smtClean="0">
                <a:solidFill>
                  <a:schemeClr val="accent2">
                    <a:lumMod val="50000"/>
                  </a:schemeClr>
                </a:solidFill>
              </a:rPr>
              <a:t>метод </a:t>
            </a:r>
            <a:r>
              <a:rPr lang="ru-RU" sz="1600" b="1" dirty="0">
                <a:solidFill>
                  <a:schemeClr val="accent2">
                    <a:lumMod val="50000"/>
                  </a:schemeClr>
                </a:solidFill>
              </a:rPr>
              <a:t>взаимной оценки в баллах или </a:t>
            </a:r>
            <a:r>
              <a:rPr lang="ru-RU" sz="1600" b="1" dirty="0" smtClean="0">
                <a:solidFill>
                  <a:schemeClr val="accent2">
                    <a:lumMod val="50000"/>
                  </a:schemeClr>
                </a:solidFill>
              </a:rPr>
              <a:t>ранжированием;</a:t>
            </a:r>
          </a:p>
          <a:p>
            <a:pPr marL="285750" indent="-285750">
              <a:buFont typeface="Arial" pitchFamily="34" charset="0"/>
              <a:buChar char="•"/>
            </a:pPr>
            <a:r>
              <a:rPr lang="ru-RU" sz="1600" b="1" dirty="0" smtClean="0">
                <a:solidFill>
                  <a:schemeClr val="accent2">
                    <a:lumMod val="50000"/>
                  </a:schemeClr>
                </a:solidFill>
              </a:rPr>
              <a:t>метод </a:t>
            </a:r>
            <a:r>
              <a:rPr lang="ru-RU" sz="1600" b="1" dirty="0">
                <a:solidFill>
                  <a:schemeClr val="accent2">
                    <a:lumMod val="50000"/>
                  </a:schemeClr>
                </a:solidFill>
              </a:rPr>
              <a:t>самооценки компетентности</a:t>
            </a:r>
            <a:r>
              <a:rPr lang="ru-RU" sz="1600" b="1" dirty="0" smtClean="0">
                <a:solidFill>
                  <a:schemeClr val="accent2">
                    <a:lumMod val="50000"/>
                  </a:schemeClr>
                </a:solidFill>
              </a:rPr>
              <a:t>.</a:t>
            </a:r>
            <a:endParaRPr lang="ru-RU" sz="1600" dirty="0">
              <a:solidFill>
                <a:schemeClr val="accent2">
                  <a:lumMod val="50000"/>
                </a:schemeClr>
              </a:solidFill>
            </a:endParaRPr>
          </a:p>
        </p:txBody>
      </p:sp>
    </p:spTree>
    <p:extLst>
      <p:ext uri="{BB962C8B-B14F-4D97-AF65-F5344CB8AC3E}">
        <p14:creationId xmlns:p14="http://schemas.microsoft.com/office/powerpoint/2010/main" val="1876338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a:solidFill>
                  <a:schemeClr val="accent2">
                    <a:lumMod val="50000"/>
                  </a:schemeClr>
                </a:solidFill>
              </a:rPr>
              <a:t>Экспертный опрос. Отбор экспертов.</a:t>
            </a:r>
          </a:p>
        </p:txBody>
      </p:sp>
      <p:sp>
        <p:nvSpPr>
          <p:cNvPr id="5" name="Прямоугольник 4"/>
          <p:cNvSpPr/>
          <p:nvPr/>
        </p:nvSpPr>
        <p:spPr>
          <a:xfrm>
            <a:off x="862604" y="987574"/>
            <a:ext cx="7741844" cy="1815882"/>
          </a:xfrm>
          <a:prstGeom prst="rect">
            <a:avLst/>
          </a:prstGeom>
          <a:noFill/>
          <a:ln w="9525">
            <a:noFill/>
            <a:miter lim="800000"/>
            <a:headEnd/>
            <a:tailEnd/>
          </a:ln>
        </p:spPr>
        <p:txBody>
          <a:bodyPr wrap="square">
            <a:spAutoFit/>
          </a:bodyPr>
          <a:lstStyle/>
          <a:p>
            <a:pPr algn="just" fontAlgn="base"/>
            <a:r>
              <a:rPr lang="ru-RU" sz="1600" dirty="0" smtClean="0">
                <a:solidFill>
                  <a:schemeClr val="accent2">
                    <a:lumMod val="50000"/>
                  </a:schemeClr>
                </a:solidFill>
              </a:rPr>
              <a:t>Возможен расчет  </a:t>
            </a:r>
            <a:r>
              <a:rPr lang="ru-RU" sz="1600" b="1" dirty="0">
                <a:solidFill>
                  <a:schemeClr val="accent2">
                    <a:lumMod val="50000"/>
                  </a:schemeClr>
                </a:solidFill>
              </a:rPr>
              <a:t>степень надёжности эксперта</a:t>
            </a:r>
            <a:r>
              <a:rPr lang="ru-RU" sz="1600" dirty="0">
                <a:solidFill>
                  <a:schemeClr val="accent2">
                    <a:lumMod val="50000"/>
                  </a:schemeClr>
                </a:solidFill>
              </a:rPr>
              <a:t>, под которой понимается относительная частота случаев, когда эксперт приписал наибольшую вероятность гипотезам, впоследствии подтвердившимся (то есть количество прогнозов, сделанных экспертом вообще, делится на количество сбывшихся прогнозов). </a:t>
            </a:r>
            <a:endParaRPr lang="ru-RU" sz="1600" dirty="0" smtClean="0">
              <a:solidFill>
                <a:schemeClr val="accent2">
                  <a:lumMod val="50000"/>
                </a:schemeClr>
              </a:solidFill>
            </a:endParaRPr>
          </a:p>
          <a:p>
            <a:pPr algn="just" fontAlgn="base"/>
            <a:r>
              <a:rPr lang="ru-RU" sz="1600" dirty="0" smtClean="0">
                <a:solidFill>
                  <a:schemeClr val="accent2">
                    <a:lumMod val="50000"/>
                  </a:schemeClr>
                </a:solidFill>
              </a:rPr>
              <a:t>Понятие </a:t>
            </a:r>
            <a:r>
              <a:rPr lang="ru-RU" sz="1600" dirty="0">
                <a:solidFill>
                  <a:schemeClr val="accent2">
                    <a:lumMod val="50000"/>
                  </a:schemeClr>
                </a:solidFill>
              </a:rPr>
              <a:t>надёжности и точности эксперта базируется на предположении о том, что существует класс задач, для решения которых эксперт либо подходит, либо не подходит.</a:t>
            </a:r>
          </a:p>
        </p:txBody>
      </p:sp>
    </p:spTree>
    <p:extLst>
      <p:ext uri="{BB962C8B-B14F-4D97-AF65-F5344CB8AC3E}">
        <p14:creationId xmlns:p14="http://schemas.microsoft.com/office/powerpoint/2010/main" val="39465414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338554"/>
          </a:xfrm>
          <a:prstGeom prst="rect">
            <a:avLst/>
          </a:prstGeom>
          <a:noFill/>
        </p:spPr>
        <p:txBody>
          <a:bodyPr wrap="square" rtlCol="0">
            <a:spAutoFit/>
          </a:bodyPr>
          <a:lstStyle/>
          <a:p>
            <a:pPr algn="ctr"/>
            <a:r>
              <a:rPr lang="ru-RU" sz="1600" b="1" dirty="0" smtClean="0">
                <a:solidFill>
                  <a:schemeClr val="accent2">
                    <a:lumMod val="50000"/>
                  </a:schemeClr>
                </a:solidFill>
              </a:rPr>
              <a:t>Экспертный </a:t>
            </a:r>
            <a:r>
              <a:rPr lang="ru-RU" sz="1600" b="1" dirty="0">
                <a:solidFill>
                  <a:schemeClr val="accent2">
                    <a:lumMod val="50000"/>
                  </a:schemeClr>
                </a:solidFill>
              </a:rPr>
              <a:t>опрос. </a:t>
            </a:r>
            <a:r>
              <a:rPr lang="ru-RU" sz="1600" b="1" dirty="0" smtClean="0">
                <a:solidFill>
                  <a:schemeClr val="accent2">
                    <a:lumMod val="50000"/>
                  </a:schemeClr>
                </a:solidFill>
              </a:rPr>
              <a:t>Количественная оценка мнения экспертов. </a:t>
            </a:r>
            <a:endParaRPr lang="ru-RU" sz="1600" b="1" dirty="0">
              <a:solidFill>
                <a:schemeClr val="accent2">
                  <a:lumMod val="50000"/>
                </a:schemeClr>
              </a:solidFill>
            </a:endParaRPr>
          </a:p>
        </p:txBody>
      </p:sp>
      <p:sp>
        <p:nvSpPr>
          <p:cNvPr id="5" name="Прямоугольник 4"/>
          <p:cNvSpPr/>
          <p:nvPr/>
        </p:nvSpPr>
        <p:spPr>
          <a:xfrm>
            <a:off x="862604" y="987574"/>
            <a:ext cx="7741844" cy="3539430"/>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Обработка результатов </a:t>
            </a:r>
            <a:r>
              <a:rPr lang="ru-RU" sz="1600" b="1" dirty="0" smtClean="0">
                <a:solidFill>
                  <a:schemeClr val="accent2">
                    <a:lumMod val="50000"/>
                  </a:schemeClr>
                </a:solidFill>
              </a:rPr>
              <a:t>опроса:</a:t>
            </a:r>
          </a:p>
          <a:p>
            <a:endParaRPr lang="ru-RU" sz="1600" b="1" dirty="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правило </a:t>
            </a:r>
            <a:r>
              <a:rPr lang="ru-RU" sz="1600" b="1" dirty="0">
                <a:solidFill>
                  <a:schemeClr val="accent2">
                    <a:lumMod val="50000"/>
                  </a:schemeClr>
                </a:solidFill>
              </a:rPr>
              <a:t>большинства </a:t>
            </a:r>
            <a:r>
              <a:rPr lang="ru-RU" sz="1600" dirty="0">
                <a:solidFill>
                  <a:schemeClr val="accent2">
                    <a:lumMod val="50000"/>
                  </a:schemeClr>
                </a:solidFill>
              </a:rPr>
              <a:t>- выбирается та оценка явления или то решение задачи, которых придерживается большинство экспертов (однако, надо заметить, нередки ситуации, когда эксперты, дающие более достоверные оценки, оказываются в меньшинстве</a:t>
            </a:r>
            <a:r>
              <a:rPr lang="ru-RU" sz="1600" dirty="0" smtClean="0">
                <a:solidFill>
                  <a:schemeClr val="accent2">
                    <a:lumMod val="50000"/>
                  </a:schemeClr>
                </a:solidFill>
              </a:rPr>
              <a:t>);</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правило </a:t>
            </a:r>
            <a:r>
              <a:rPr lang="ru-RU" sz="1600" b="1" dirty="0">
                <a:solidFill>
                  <a:schemeClr val="accent2">
                    <a:lumMod val="50000"/>
                  </a:schemeClr>
                </a:solidFill>
              </a:rPr>
              <a:t>авторитета </a:t>
            </a:r>
            <a:r>
              <a:rPr lang="ru-RU" sz="1600" dirty="0">
                <a:solidFill>
                  <a:schemeClr val="accent2">
                    <a:lumMod val="50000"/>
                  </a:schemeClr>
                </a:solidFill>
              </a:rPr>
              <a:t>- выбирается то решение, к которому склоняются самые авторитетные эксперты (в этом случае каждому эксперту должен быть приписан "вес", учитывающий его уровень компетентности</a:t>
            </a:r>
            <a:r>
              <a:rPr lang="ru-RU" sz="1600" dirty="0" smtClean="0">
                <a:solidFill>
                  <a:schemeClr val="accent2">
                    <a:lumMod val="50000"/>
                  </a:schemeClr>
                </a:solidFill>
              </a:rPr>
              <a:t>);</a:t>
            </a:r>
          </a:p>
          <a:p>
            <a:pPr marL="285750" indent="-285750">
              <a:buFont typeface="Arial" pitchFamily="34" charset="0"/>
              <a:buChar char="•"/>
            </a:pPr>
            <a:endParaRPr lang="ru-RU" sz="1600" dirty="0" smtClean="0">
              <a:solidFill>
                <a:schemeClr val="accent2">
                  <a:lumMod val="50000"/>
                </a:schemeClr>
              </a:solidFill>
            </a:endParaRPr>
          </a:p>
          <a:p>
            <a:pPr marL="285750" indent="-285750">
              <a:buFont typeface="Arial" pitchFamily="34" charset="0"/>
              <a:buChar char="•"/>
            </a:pPr>
            <a:r>
              <a:rPr lang="ru-RU" sz="1600" b="1" dirty="0" smtClean="0">
                <a:solidFill>
                  <a:schemeClr val="accent2">
                    <a:lumMod val="50000"/>
                  </a:schemeClr>
                </a:solidFill>
              </a:rPr>
              <a:t>правило </a:t>
            </a:r>
            <a:r>
              <a:rPr lang="ru-RU" sz="1600" b="1" dirty="0">
                <a:solidFill>
                  <a:schemeClr val="accent2">
                    <a:lumMod val="50000"/>
                  </a:schemeClr>
                </a:solidFill>
              </a:rPr>
              <a:t>средней оценки </a:t>
            </a:r>
            <a:r>
              <a:rPr lang="ru-RU" sz="1600" dirty="0">
                <a:solidFill>
                  <a:schemeClr val="accent2">
                    <a:lumMod val="50000"/>
                  </a:schemeClr>
                </a:solidFill>
              </a:rPr>
              <a:t>- определяется либо простая, либо взвешенная средняя оценка мнений экспертов.</a:t>
            </a:r>
            <a:br>
              <a:rPr lang="ru-RU" sz="1600" dirty="0">
                <a:solidFill>
                  <a:schemeClr val="accent2">
                    <a:lumMod val="50000"/>
                  </a:schemeClr>
                </a:solidFill>
              </a:rPr>
            </a:br>
            <a:endParaRPr lang="ru-RU" sz="1600" dirty="0">
              <a:solidFill>
                <a:schemeClr val="accent2">
                  <a:lumMod val="50000"/>
                </a:schemeClr>
              </a:solidFill>
            </a:endParaRPr>
          </a:p>
        </p:txBody>
      </p:sp>
    </p:spTree>
    <p:extLst>
      <p:ext uri="{BB962C8B-B14F-4D97-AF65-F5344CB8AC3E}">
        <p14:creationId xmlns:p14="http://schemas.microsoft.com/office/powerpoint/2010/main" val="934549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584775"/>
          </a:xfrm>
          <a:prstGeom prst="rect">
            <a:avLst/>
          </a:prstGeom>
          <a:noFill/>
        </p:spPr>
        <p:txBody>
          <a:bodyPr wrap="square" rtlCol="0">
            <a:spAutoFit/>
          </a:bodyPr>
          <a:lstStyle/>
          <a:p>
            <a:pPr algn="ctr"/>
            <a:r>
              <a:rPr lang="ru-RU" sz="1600" b="1" dirty="0" smtClean="0">
                <a:solidFill>
                  <a:srgbClr val="C0504D">
                    <a:lumMod val="50000"/>
                  </a:srgbClr>
                </a:solidFill>
              </a:rPr>
              <a:t>Экспертное оценивание. </a:t>
            </a:r>
            <a:r>
              <a:rPr lang="ru-RU" sz="1600" b="1" dirty="0">
                <a:solidFill>
                  <a:srgbClr val="C0504D">
                    <a:lumMod val="50000"/>
                  </a:srgbClr>
                </a:solidFill>
              </a:rPr>
              <a:t>Количественная оценка мнения экспертов. </a:t>
            </a:r>
          </a:p>
        </p:txBody>
      </p:sp>
      <p:sp>
        <p:nvSpPr>
          <p:cNvPr id="5" name="Прямоугольник 4"/>
          <p:cNvSpPr/>
          <p:nvPr/>
        </p:nvSpPr>
        <p:spPr>
          <a:xfrm>
            <a:off x="755576" y="715266"/>
            <a:ext cx="7848872" cy="4278094"/>
          </a:xfrm>
          <a:prstGeom prst="rect">
            <a:avLst/>
          </a:prstGeom>
          <a:noFill/>
          <a:ln w="9525">
            <a:noFill/>
            <a:miter lim="800000"/>
            <a:headEnd/>
            <a:tailEnd/>
          </a:ln>
        </p:spPr>
        <p:txBody>
          <a:bodyPr wrap="square">
            <a:spAutoFit/>
          </a:bodyPr>
          <a:lstStyle/>
          <a:p>
            <a:endParaRPr lang="ru-RU" sz="1600" dirty="0" smtClean="0">
              <a:solidFill>
                <a:schemeClr val="accent2">
                  <a:lumMod val="50000"/>
                </a:schemeClr>
              </a:solidFill>
            </a:endParaRPr>
          </a:p>
          <a:p>
            <a:pPr algn="just"/>
            <a:r>
              <a:rPr lang="ru-RU" sz="1600" dirty="0" smtClean="0">
                <a:solidFill>
                  <a:schemeClr val="accent2">
                    <a:lumMod val="50000"/>
                  </a:schemeClr>
                </a:solidFill>
              </a:rPr>
              <a:t>Мониторная </a:t>
            </a:r>
            <a:r>
              <a:rPr lang="ru-RU" sz="1600" dirty="0">
                <a:solidFill>
                  <a:schemeClr val="accent2">
                    <a:lumMod val="50000"/>
                  </a:schemeClr>
                </a:solidFill>
              </a:rPr>
              <a:t>группа, определив тип базовой измерительной шкалы, адекватный исследованию, разрабатывает для экспертов конкретные параметры, по которым будут вынесены индивидуальные суждения. </a:t>
            </a:r>
          </a:p>
          <a:p>
            <a:r>
              <a:rPr lang="ru-RU" sz="1600" b="1" dirty="0" smtClean="0">
                <a:solidFill>
                  <a:srgbClr val="C0504D">
                    <a:lumMod val="50000"/>
                  </a:srgbClr>
                </a:solidFill>
              </a:rPr>
              <a:t>Типы </a:t>
            </a:r>
            <a:r>
              <a:rPr lang="ru-RU" sz="1600" b="1" dirty="0">
                <a:solidFill>
                  <a:srgbClr val="C0504D">
                    <a:lumMod val="50000"/>
                  </a:srgbClr>
                </a:solidFill>
              </a:rPr>
              <a:t>измерительных </a:t>
            </a:r>
            <a:r>
              <a:rPr lang="ru-RU" sz="1600" b="1" dirty="0" smtClean="0">
                <a:solidFill>
                  <a:srgbClr val="C0504D">
                    <a:lumMod val="50000"/>
                  </a:srgbClr>
                </a:solidFill>
              </a:rPr>
              <a:t>шкал:</a:t>
            </a:r>
          </a:p>
          <a:p>
            <a:endParaRPr lang="ru-RU" sz="1600" b="1" dirty="0">
              <a:solidFill>
                <a:srgbClr val="C0504D">
                  <a:lumMod val="50000"/>
                </a:srgbClr>
              </a:solidFill>
            </a:endParaRPr>
          </a:p>
          <a:p>
            <a:pPr marL="285750" indent="-285750" algn="just">
              <a:buFont typeface="Arial" pitchFamily="34" charset="0"/>
              <a:buChar char="•"/>
            </a:pPr>
            <a:r>
              <a:rPr lang="ru-RU" sz="1600" b="1" dirty="0" smtClean="0">
                <a:solidFill>
                  <a:srgbClr val="C0504D">
                    <a:lumMod val="50000"/>
                  </a:srgbClr>
                </a:solidFill>
              </a:rPr>
              <a:t>Шкала </a:t>
            </a:r>
            <a:r>
              <a:rPr lang="ru-RU" sz="1600" b="1" dirty="0">
                <a:solidFill>
                  <a:srgbClr val="C0504D">
                    <a:lumMod val="50000"/>
                  </a:srgbClr>
                </a:solidFill>
              </a:rPr>
              <a:t>наименований (или номинальная).</a:t>
            </a:r>
            <a:r>
              <a:rPr lang="ru-RU" sz="1600" dirty="0">
                <a:solidFill>
                  <a:srgbClr val="C0504D">
                    <a:lumMod val="50000"/>
                  </a:srgbClr>
                </a:solidFill>
              </a:rPr>
              <a:t>Здесь устанавливается лишь факт подобия или различия объектов относительно какого-либо </a:t>
            </a:r>
            <a:r>
              <a:rPr lang="ru-RU" sz="1600" dirty="0" smtClean="0">
                <a:solidFill>
                  <a:srgbClr val="C0504D">
                    <a:lumMod val="50000"/>
                  </a:srgbClr>
                </a:solidFill>
              </a:rPr>
              <a:t>признака</a:t>
            </a:r>
            <a:r>
              <a:rPr lang="ru-RU" sz="1600" dirty="0">
                <a:solidFill>
                  <a:srgbClr val="C0504D">
                    <a:lumMod val="50000"/>
                  </a:srgbClr>
                </a:solidFill>
              </a:rPr>
              <a:t>;</a:t>
            </a:r>
            <a:endParaRPr lang="ru-RU" sz="1600" dirty="0" smtClean="0">
              <a:solidFill>
                <a:srgbClr val="C0504D">
                  <a:lumMod val="50000"/>
                </a:srgbClr>
              </a:solidFill>
            </a:endParaRPr>
          </a:p>
          <a:p>
            <a:pPr marL="285750" indent="-285750" algn="just">
              <a:buFont typeface="Arial" pitchFamily="34" charset="0"/>
              <a:buChar char="•"/>
            </a:pPr>
            <a:r>
              <a:rPr lang="ru-RU" sz="1600" b="1" dirty="0" smtClean="0">
                <a:solidFill>
                  <a:srgbClr val="C0504D">
                    <a:lumMod val="50000"/>
                  </a:srgbClr>
                </a:solidFill>
              </a:rPr>
              <a:t>Шкала </a:t>
            </a:r>
            <a:r>
              <a:rPr lang="ru-RU" sz="1600" b="1" dirty="0">
                <a:solidFill>
                  <a:srgbClr val="C0504D">
                    <a:lumMod val="50000"/>
                  </a:srgbClr>
                </a:solidFill>
              </a:rPr>
              <a:t>порядковая (или ранговая). </a:t>
            </a:r>
            <a:r>
              <a:rPr lang="ru-RU" sz="1600" dirty="0">
                <a:solidFill>
                  <a:srgbClr val="C0504D">
                    <a:lumMod val="50000"/>
                  </a:srgbClr>
                </a:solidFill>
              </a:rPr>
              <a:t>Предполагает распределение объектов по интенсивности проявлений того или иного признака. С помощью нее устанавливается последовательность носителей признака и направление степени его выраженности в ряду </a:t>
            </a:r>
            <a:r>
              <a:rPr lang="ru-RU" sz="1600" dirty="0" smtClean="0">
                <a:solidFill>
                  <a:srgbClr val="C0504D">
                    <a:lumMod val="50000"/>
                  </a:srgbClr>
                </a:solidFill>
              </a:rPr>
              <a:t>объектов;</a:t>
            </a:r>
          </a:p>
          <a:p>
            <a:pPr marL="285750" indent="-285750" algn="just">
              <a:buFont typeface="Arial" pitchFamily="34" charset="0"/>
              <a:buChar char="•"/>
            </a:pPr>
            <a:r>
              <a:rPr lang="ru-RU" sz="1600" b="1" dirty="0" smtClean="0">
                <a:solidFill>
                  <a:srgbClr val="C0504D">
                    <a:lumMod val="50000"/>
                  </a:srgbClr>
                </a:solidFill>
              </a:rPr>
              <a:t>Шкала </a:t>
            </a:r>
            <a:r>
              <a:rPr lang="ru-RU" sz="1600" b="1" dirty="0">
                <a:solidFill>
                  <a:srgbClr val="C0504D">
                    <a:lumMod val="50000"/>
                  </a:srgbClr>
                </a:solidFill>
              </a:rPr>
              <a:t>интервалов. </a:t>
            </a:r>
            <a:r>
              <a:rPr lang="ru-RU" sz="1600" dirty="0">
                <a:solidFill>
                  <a:srgbClr val="C0504D">
                    <a:lumMod val="50000"/>
                  </a:srgbClr>
                </a:solidFill>
              </a:rPr>
              <a:t>К ней относят материалы, в которых дана количественная оценка изучаемого объекта в фиксированных </a:t>
            </a:r>
            <a:r>
              <a:rPr lang="ru-RU" sz="1600" dirty="0" smtClean="0">
                <a:solidFill>
                  <a:srgbClr val="C0504D">
                    <a:lumMod val="50000"/>
                  </a:srgbClr>
                </a:solidFill>
              </a:rPr>
              <a:t>единицах;</a:t>
            </a:r>
          </a:p>
          <a:p>
            <a:pPr marL="285750" indent="-285750" algn="just">
              <a:buFont typeface="Arial" pitchFamily="34" charset="0"/>
              <a:buChar char="•"/>
            </a:pPr>
            <a:r>
              <a:rPr lang="ru-RU" sz="1600" b="1" dirty="0" smtClean="0">
                <a:solidFill>
                  <a:srgbClr val="C0504D">
                    <a:lumMod val="50000"/>
                  </a:srgbClr>
                </a:solidFill>
              </a:rPr>
              <a:t>Шкала </a:t>
            </a:r>
            <a:r>
              <a:rPr lang="ru-RU" sz="1600" b="1" dirty="0">
                <a:solidFill>
                  <a:srgbClr val="C0504D">
                    <a:lumMod val="50000"/>
                  </a:srgbClr>
                </a:solidFill>
              </a:rPr>
              <a:t>отношений (или пропорций). </a:t>
            </a:r>
            <a:r>
              <a:rPr lang="ru-RU" sz="1600" dirty="0">
                <a:solidFill>
                  <a:srgbClr val="C0504D">
                    <a:lumMod val="50000"/>
                  </a:srgbClr>
                </a:solidFill>
              </a:rPr>
              <a:t>В отличие от предыдущей шкалы здесь не только равные интервалы между единицами измерения, но и имеется абсолютная точка, от которой и ведется </a:t>
            </a:r>
            <a:r>
              <a:rPr lang="ru-RU" sz="1600" dirty="0" smtClean="0">
                <a:solidFill>
                  <a:srgbClr val="C0504D">
                    <a:lumMod val="50000"/>
                  </a:srgbClr>
                </a:solidFill>
              </a:rPr>
              <a:t>отсчет.</a:t>
            </a:r>
            <a:endParaRPr lang="ru-RU" sz="1600" dirty="0">
              <a:solidFill>
                <a:srgbClr val="C0504D">
                  <a:lumMod val="50000"/>
                </a:srgbClr>
              </a:solidFill>
            </a:endParaRPr>
          </a:p>
        </p:txBody>
      </p:sp>
    </p:spTree>
    <p:extLst>
      <p:ext uri="{BB962C8B-B14F-4D97-AF65-F5344CB8AC3E}">
        <p14:creationId xmlns:p14="http://schemas.microsoft.com/office/powerpoint/2010/main" val="17548405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584775"/>
          </a:xfrm>
          <a:prstGeom prst="rect">
            <a:avLst/>
          </a:prstGeom>
          <a:noFill/>
        </p:spPr>
        <p:txBody>
          <a:bodyPr wrap="square" rtlCol="0">
            <a:spAutoFit/>
          </a:bodyPr>
          <a:lstStyle/>
          <a:p>
            <a:pPr algn="ctr"/>
            <a:r>
              <a:rPr lang="ru-RU" sz="1600" b="1" dirty="0">
                <a:solidFill>
                  <a:srgbClr val="C0504D">
                    <a:lumMod val="50000"/>
                  </a:srgbClr>
                </a:solidFill>
              </a:rPr>
              <a:t>Экспертное оценивание. </a:t>
            </a:r>
            <a:r>
              <a:rPr lang="ru-RU" sz="1600" b="1" dirty="0" smtClean="0">
                <a:solidFill>
                  <a:schemeClr val="accent2">
                    <a:lumMod val="50000"/>
                  </a:schemeClr>
                </a:solidFill>
              </a:rPr>
              <a:t>Количественная </a:t>
            </a:r>
            <a:r>
              <a:rPr lang="ru-RU" sz="1600" b="1" dirty="0">
                <a:solidFill>
                  <a:schemeClr val="accent2">
                    <a:lumMod val="50000"/>
                  </a:schemeClr>
                </a:solidFill>
              </a:rPr>
              <a:t>оценка мнения экспертов. </a:t>
            </a:r>
          </a:p>
        </p:txBody>
      </p:sp>
      <p:sp>
        <p:nvSpPr>
          <p:cNvPr id="5" name="Прямоугольник 4"/>
          <p:cNvSpPr/>
          <p:nvPr/>
        </p:nvSpPr>
        <p:spPr>
          <a:xfrm>
            <a:off x="862604" y="987574"/>
            <a:ext cx="7741844" cy="3785652"/>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После вынесения оценок экспертами исследователь </a:t>
            </a:r>
            <a:r>
              <a:rPr lang="ru-RU" sz="1600" b="1" dirty="0" smtClean="0">
                <a:solidFill>
                  <a:schemeClr val="accent2">
                    <a:lumMod val="50000"/>
                  </a:schemeClr>
                </a:solidFill>
              </a:rPr>
              <a:t>осуществляет:</a:t>
            </a:r>
          </a:p>
          <a:p>
            <a:endParaRPr lang="ru-RU" sz="1600" b="1" dirty="0" smtClean="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проверку </a:t>
            </a:r>
            <a:r>
              <a:rPr lang="ru-RU" sz="1600" dirty="0">
                <a:solidFill>
                  <a:schemeClr val="accent2">
                    <a:lumMod val="50000"/>
                  </a:schemeClr>
                </a:solidFill>
              </a:rPr>
              <a:t>индивидуальных суждений и обоснований на непротиворечивость </a:t>
            </a:r>
            <a:r>
              <a:rPr lang="ru-RU" sz="1600" dirty="0" smtClean="0">
                <a:solidFill>
                  <a:schemeClr val="accent2">
                    <a:lumMod val="50000"/>
                  </a:schemeClr>
                </a:solidFill>
              </a:rPr>
              <a:t>составляющих;</a:t>
            </a:r>
          </a:p>
          <a:p>
            <a:pPr marL="285750" indent="-285750" algn="just">
              <a:buFont typeface="Arial" pitchFamily="34" charset="0"/>
              <a:buChar char="•"/>
            </a:pPr>
            <a:endParaRPr lang="ru-RU" sz="1600" dirty="0" smtClean="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анализ </a:t>
            </a:r>
            <a:r>
              <a:rPr lang="ru-RU" sz="1600" dirty="0">
                <a:solidFill>
                  <a:schemeClr val="accent2">
                    <a:lumMod val="50000"/>
                  </a:schemeClr>
                </a:solidFill>
              </a:rPr>
              <a:t>совокупности мнений экспертов с целью установления степени согласованности их между </a:t>
            </a:r>
            <a:r>
              <a:rPr lang="ru-RU" sz="1600" dirty="0" smtClean="0">
                <a:solidFill>
                  <a:schemeClr val="accent2">
                    <a:lumMod val="50000"/>
                  </a:schemeClr>
                </a:solidFill>
              </a:rPr>
              <a:t>собой;</a:t>
            </a:r>
          </a:p>
          <a:p>
            <a:pPr marL="285750" indent="-285750" algn="just">
              <a:buFont typeface="Arial" pitchFamily="34" charset="0"/>
              <a:buChar char="•"/>
            </a:pPr>
            <a:endParaRPr lang="ru-RU" sz="1600" dirty="0" smtClean="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выделение </a:t>
            </a:r>
            <a:r>
              <a:rPr lang="ru-RU" sz="1600" dirty="0">
                <a:solidFill>
                  <a:schemeClr val="accent2">
                    <a:lumMod val="50000"/>
                  </a:schemeClr>
                </a:solidFill>
              </a:rPr>
              <a:t>групп экспертов с близкими позициями в случае наличия существенных расхождений в </a:t>
            </a:r>
            <a:r>
              <a:rPr lang="ru-RU" sz="1600" dirty="0" smtClean="0">
                <a:solidFill>
                  <a:schemeClr val="accent2">
                    <a:lumMod val="50000"/>
                  </a:schemeClr>
                </a:solidFill>
              </a:rPr>
              <a:t>оценках;</a:t>
            </a:r>
          </a:p>
          <a:p>
            <a:pPr marL="285750" indent="-285750" algn="just">
              <a:buFont typeface="Arial" pitchFamily="34" charset="0"/>
              <a:buChar char="•"/>
            </a:pPr>
            <a:endParaRPr lang="ru-RU" sz="1600" dirty="0" smtClean="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выявление </a:t>
            </a:r>
            <a:r>
              <a:rPr lang="ru-RU" sz="1600" dirty="0">
                <a:solidFill>
                  <a:schemeClr val="accent2">
                    <a:lumMod val="50000"/>
                  </a:schemeClr>
                </a:solidFill>
              </a:rPr>
              <a:t>причин разброса индивидуальных </a:t>
            </a:r>
            <a:r>
              <a:rPr lang="ru-RU" sz="1600" dirty="0" smtClean="0">
                <a:solidFill>
                  <a:schemeClr val="accent2">
                    <a:lumMod val="50000"/>
                  </a:schemeClr>
                </a:solidFill>
              </a:rPr>
              <a:t>мнений;</a:t>
            </a:r>
          </a:p>
          <a:p>
            <a:pPr marL="285750" indent="-285750" algn="just">
              <a:buFont typeface="Arial" pitchFamily="34" charset="0"/>
              <a:buChar char="•"/>
            </a:pPr>
            <a:endParaRPr lang="ru-RU" sz="1600" dirty="0" smtClean="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определение </a:t>
            </a:r>
            <a:r>
              <a:rPr lang="ru-RU" sz="1600" dirty="0">
                <a:solidFill>
                  <a:schemeClr val="accent2">
                    <a:lumMod val="50000"/>
                  </a:schemeClr>
                </a:solidFill>
              </a:rPr>
              <a:t>влияния компетентности экспертов на содержание их оценок и обоснований</a:t>
            </a:r>
            <a:r>
              <a:rPr lang="ru-RU" sz="1600" dirty="0" smtClean="0">
                <a:solidFill>
                  <a:schemeClr val="accent2">
                    <a:lumMod val="50000"/>
                  </a:schemeClr>
                </a:solidFill>
              </a:rPr>
              <a:t>.</a:t>
            </a:r>
            <a:endParaRPr lang="ru-RU" sz="1600" dirty="0">
              <a:solidFill>
                <a:schemeClr val="accent2">
                  <a:lumMod val="50000"/>
                </a:schemeClr>
              </a:solidFill>
            </a:endParaRPr>
          </a:p>
        </p:txBody>
      </p:sp>
    </p:spTree>
    <p:extLst>
      <p:ext uri="{BB962C8B-B14F-4D97-AF65-F5344CB8AC3E}">
        <p14:creationId xmlns:p14="http://schemas.microsoft.com/office/powerpoint/2010/main" val="33794209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584775"/>
          </a:xfrm>
          <a:prstGeom prst="rect">
            <a:avLst/>
          </a:prstGeom>
          <a:noFill/>
        </p:spPr>
        <p:txBody>
          <a:bodyPr wrap="square" rtlCol="0">
            <a:spAutoFit/>
          </a:bodyPr>
          <a:lstStyle/>
          <a:p>
            <a:pPr algn="ctr"/>
            <a:r>
              <a:rPr lang="ru-RU" sz="1600" b="1" dirty="0">
                <a:solidFill>
                  <a:srgbClr val="C0504D">
                    <a:lumMod val="50000"/>
                  </a:srgbClr>
                </a:solidFill>
              </a:rPr>
              <a:t>Экспертное оценивание. </a:t>
            </a:r>
            <a:r>
              <a:rPr lang="ru-RU" sz="1600" b="1" dirty="0" smtClean="0">
                <a:solidFill>
                  <a:schemeClr val="accent2">
                    <a:lumMod val="50000"/>
                  </a:schemeClr>
                </a:solidFill>
              </a:rPr>
              <a:t>Количественная </a:t>
            </a:r>
            <a:r>
              <a:rPr lang="ru-RU" sz="1600" b="1" dirty="0">
                <a:solidFill>
                  <a:schemeClr val="accent2">
                    <a:lumMod val="50000"/>
                  </a:schemeClr>
                </a:solidFill>
              </a:rPr>
              <a:t>оценка мнения экспертов. </a:t>
            </a:r>
          </a:p>
        </p:txBody>
      </p:sp>
      <p:sp>
        <p:nvSpPr>
          <p:cNvPr id="5" name="Прямоугольник 4"/>
          <p:cNvSpPr/>
          <p:nvPr/>
        </p:nvSpPr>
        <p:spPr>
          <a:xfrm>
            <a:off x="862604" y="987574"/>
            <a:ext cx="7741844" cy="3293209"/>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К причинам нарушения достоверности данных при очном групповом оценивании следует отнести</a:t>
            </a:r>
            <a:r>
              <a:rPr lang="ru-RU" sz="1600" b="1" dirty="0" smtClean="0">
                <a:solidFill>
                  <a:schemeClr val="accent2">
                    <a:lumMod val="50000"/>
                  </a:schemeClr>
                </a:solidFill>
              </a:rPr>
              <a:t>:</a:t>
            </a:r>
          </a:p>
          <a:p>
            <a:endParaRPr lang="ru-RU" sz="1600" dirty="0" smtClean="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стремление </a:t>
            </a:r>
            <a:r>
              <a:rPr lang="ru-RU" sz="1600" dirty="0">
                <a:solidFill>
                  <a:schemeClr val="accent2">
                    <a:lumMod val="50000"/>
                  </a:schemeClr>
                </a:solidFill>
              </a:rPr>
              <a:t>к идентификации сообщения с его источником, в силу которого слушатель бывает склонен принять или опровергнуть чье-либо мнение в зависимости не от реального содержания, </a:t>
            </a:r>
            <a:r>
              <a:rPr lang="ru-RU" sz="1600" dirty="0" smtClean="0">
                <a:solidFill>
                  <a:schemeClr val="accent2">
                    <a:lumMod val="50000"/>
                  </a:schemeClr>
                </a:solidFill>
              </a:rPr>
              <a:t>а </a:t>
            </a:r>
            <a:r>
              <a:rPr lang="ru-RU" sz="1600" dirty="0">
                <a:solidFill>
                  <a:schemeClr val="accent2">
                    <a:lumMod val="50000"/>
                  </a:schemeClr>
                </a:solidFill>
              </a:rPr>
              <a:t>от отношения к человеку, высказавшему его</a:t>
            </a:r>
            <a:r>
              <a:rPr lang="ru-RU" sz="1600" dirty="0" smtClean="0">
                <a:solidFill>
                  <a:schemeClr val="accent2">
                    <a:lumMod val="50000"/>
                  </a:schemeClr>
                </a:solidFill>
              </a:rPr>
              <a:t>;</a:t>
            </a:r>
          </a:p>
          <a:p>
            <a:pPr marL="285750" indent="-285750" algn="just">
              <a:buFont typeface="Arial" pitchFamily="34" charset="0"/>
              <a:buChar char="•"/>
            </a:pPr>
            <a:endParaRPr lang="ru-RU" sz="1600" dirty="0" smtClean="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центростремительное </a:t>
            </a:r>
            <a:r>
              <a:rPr lang="ru-RU" sz="1600" dirty="0">
                <a:solidFill>
                  <a:schemeClr val="accent2">
                    <a:lumMod val="50000"/>
                  </a:schemeClr>
                </a:solidFill>
              </a:rPr>
              <a:t>давление, проявляющееся в виде смещения экспертных оценок в ходе обсуждения в сторону «безопасной середины</a:t>
            </a:r>
            <a:r>
              <a:rPr lang="ru-RU" sz="1600" dirty="0" smtClean="0">
                <a:solidFill>
                  <a:schemeClr val="accent2">
                    <a:lumMod val="50000"/>
                  </a:schemeClr>
                </a:solidFill>
              </a:rPr>
              <a:t>»;</a:t>
            </a:r>
          </a:p>
          <a:p>
            <a:pPr marL="285750" indent="-285750" algn="just">
              <a:buFont typeface="Arial" pitchFamily="34" charset="0"/>
              <a:buChar char="•"/>
            </a:pPr>
            <a:endParaRPr lang="ru-RU" sz="1600" dirty="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тенденцию </a:t>
            </a:r>
            <a:r>
              <a:rPr lang="ru-RU" sz="1600" dirty="0">
                <a:solidFill>
                  <a:schemeClr val="accent2">
                    <a:lumMod val="50000"/>
                  </a:schemeClr>
                </a:solidFill>
              </a:rPr>
              <a:t>защищать собственную позицию, высказанную публично, даже после того, как сам эксперт убедился в ее </a:t>
            </a:r>
            <a:r>
              <a:rPr lang="ru-RU" sz="1600" dirty="0" smtClean="0">
                <a:solidFill>
                  <a:schemeClr val="accent2">
                    <a:lumMod val="50000"/>
                  </a:schemeClr>
                </a:solidFill>
              </a:rPr>
              <a:t>неверности;</a:t>
            </a:r>
            <a:endParaRPr lang="ru-RU" sz="1600" dirty="0">
              <a:solidFill>
                <a:schemeClr val="accent2">
                  <a:lumMod val="50000"/>
                </a:schemeClr>
              </a:solidFill>
            </a:endParaRPr>
          </a:p>
        </p:txBody>
      </p:sp>
    </p:spTree>
    <p:extLst>
      <p:ext uri="{BB962C8B-B14F-4D97-AF65-F5344CB8AC3E}">
        <p14:creationId xmlns:p14="http://schemas.microsoft.com/office/powerpoint/2010/main" val="22076568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131840" y="130491"/>
            <a:ext cx="5760640" cy="584775"/>
          </a:xfrm>
          <a:prstGeom prst="rect">
            <a:avLst/>
          </a:prstGeom>
          <a:noFill/>
        </p:spPr>
        <p:txBody>
          <a:bodyPr wrap="square" rtlCol="0">
            <a:spAutoFit/>
          </a:bodyPr>
          <a:lstStyle/>
          <a:p>
            <a:pPr algn="ctr"/>
            <a:r>
              <a:rPr lang="ru-RU" sz="1600" b="1" dirty="0">
                <a:solidFill>
                  <a:srgbClr val="C0504D">
                    <a:lumMod val="50000"/>
                  </a:srgbClr>
                </a:solidFill>
              </a:rPr>
              <a:t>Экспертное оценивание</a:t>
            </a:r>
            <a:r>
              <a:rPr lang="ru-RU" sz="1600" b="1" dirty="0" smtClean="0">
                <a:solidFill>
                  <a:srgbClr val="C0504D">
                    <a:lumMod val="50000"/>
                  </a:srgbClr>
                </a:solidFill>
              </a:rPr>
              <a:t>. </a:t>
            </a:r>
            <a:r>
              <a:rPr lang="ru-RU" sz="1600" b="1" dirty="0" smtClean="0">
                <a:solidFill>
                  <a:schemeClr val="accent2">
                    <a:lumMod val="50000"/>
                  </a:schemeClr>
                </a:solidFill>
              </a:rPr>
              <a:t> </a:t>
            </a:r>
            <a:r>
              <a:rPr lang="ru-RU" sz="1600" b="1" dirty="0">
                <a:solidFill>
                  <a:schemeClr val="accent2">
                    <a:lumMod val="50000"/>
                  </a:schemeClr>
                </a:solidFill>
              </a:rPr>
              <a:t>Количественная оценка мнения экспертов. </a:t>
            </a:r>
          </a:p>
        </p:txBody>
      </p:sp>
      <p:sp>
        <p:nvSpPr>
          <p:cNvPr id="5" name="Прямоугольник 4"/>
          <p:cNvSpPr/>
          <p:nvPr/>
        </p:nvSpPr>
        <p:spPr>
          <a:xfrm>
            <a:off x="862604" y="987574"/>
            <a:ext cx="7741844" cy="3046988"/>
          </a:xfrm>
          <a:prstGeom prst="rect">
            <a:avLst/>
          </a:prstGeom>
          <a:noFill/>
          <a:ln w="9525">
            <a:noFill/>
            <a:miter lim="800000"/>
            <a:headEnd/>
            <a:tailEnd/>
          </a:ln>
        </p:spPr>
        <p:txBody>
          <a:bodyPr wrap="square">
            <a:spAutoFit/>
          </a:bodyPr>
          <a:lstStyle/>
          <a:p>
            <a:r>
              <a:rPr lang="ru-RU" sz="1600" b="1" dirty="0">
                <a:solidFill>
                  <a:schemeClr val="accent2">
                    <a:lumMod val="50000"/>
                  </a:schemeClr>
                </a:solidFill>
              </a:rPr>
              <a:t>К причинам нарушения достоверности данных при очном групповом оценивании следует отнести</a:t>
            </a:r>
            <a:r>
              <a:rPr lang="ru-RU" sz="1600" b="1" dirty="0" smtClean="0">
                <a:solidFill>
                  <a:schemeClr val="accent2">
                    <a:lumMod val="50000"/>
                  </a:schemeClr>
                </a:solidFill>
              </a:rPr>
              <a:t>:</a:t>
            </a:r>
          </a:p>
          <a:p>
            <a:endParaRPr lang="ru-RU" sz="1600" dirty="0" smtClean="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стремление </a:t>
            </a:r>
            <a:r>
              <a:rPr lang="ru-RU" sz="1600" dirty="0">
                <a:solidFill>
                  <a:schemeClr val="accent2">
                    <a:lumMod val="50000"/>
                  </a:schemeClr>
                </a:solidFill>
              </a:rPr>
              <a:t>к доминированию как личностная особенность, возникающая, часто, у лиц, не являющихся признанными лидерами, но претендующих на </a:t>
            </a:r>
            <a:r>
              <a:rPr lang="ru-RU" sz="1600" dirty="0" smtClean="0">
                <a:solidFill>
                  <a:schemeClr val="accent2">
                    <a:lumMod val="50000"/>
                  </a:schemeClr>
                </a:solidFill>
              </a:rPr>
              <a:t>это;</a:t>
            </a:r>
          </a:p>
          <a:p>
            <a:pPr marL="285750" indent="-285750" algn="just">
              <a:buFont typeface="Arial" pitchFamily="34" charset="0"/>
              <a:buChar char="•"/>
            </a:pPr>
            <a:endParaRPr lang="ru-RU" sz="1600" dirty="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влияние </a:t>
            </a:r>
            <a:r>
              <a:rPr lang="ru-RU" sz="1600" dirty="0">
                <a:solidFill>
                  <a:schemeClr val="accent2">
                    <a:lumMod val="50000"/>
                  </a:schemeClr>
                </a:solidFill>
              </a:rPr>
              <a:t>феномена «</a:t>
            </a:r>
            <a:r>
              <a:rPr lang="ru-RU" sz="1600" dirty="0" err="1">
                <a:solidFill>
                  <a:schemeClr val="accent2">
                    <a:lumMod val="50000"/>
                  </a:schemeClr>
                </a:solidFill>
              </a:rPr>
              <a:t>огруппления</a:t>
            </a:r>
            <a:r>
              <a:rPr lang="ru-RU" sz="1600" dirty="0">
                <a:solidFill>
                  <a:schemeClr val="accent2">
                    <a:lumMod val="50000"/>
                  </a:schemeClr>
                </a:solidFill>
              </a:rPr>
              <a:t> мышления», появляющееся в том случае, когда чувство принадлежности человека к группе подталкивает его к поддержке решений не столько правильных, сколько способных обеспечить </a:t>
            </a:r>
            <a:r>
              <a:rPr lang="ru-RU" sz="1600" dirty="0" smtClean="0">
                <a:solidFill>
                  <a:schemeClr val="accent2">
                    <a:lumMod val="50000"/>
                  </a:schemeClr>
                </a:solidFill>
              </a:rPr>
              <a:t>единодушие;</a:t>
            </a:r>
          </a:p>
          <a:p>
            <a:pPr marL="285750" indent="-285750" algn="just">
              <a:buFont typeface="Arial" pitchFamily="34" charset="0"/>
              <a:buChar char="•"/>
            </a:pPr>
            <a:endParaRPr lang="ru-RU" sz="1600" dirty="0">
              <a:solidFill>
                <a:schemeClr val="accent2">
                  <a:lumMod val="50000"/>
                </a:schemeClr>
              </a:solidFill>
            </a:endParaRPr>
          </a:p>
          <a:p>
            <a:pPr marL="285750" indent="-285750" algn="just">
              <a:buFont typeface="Arial" pitchFamily="34" charset="0"/>
              <a:buChar char="•"/>
            </a:pPr>
            <a:r>
              <a:rPr lang="ru-RU" sz="1600" dirty="0" smtClean="0">
                <a:solidFill>
                  <a:schemeClr val="accent2">
                    <a:lumMod val="50000"/>
                  </a:schemeClr>
                </a:solidFill>
              </a:rPr>
              <a:t>неустойчивость </a:t>
            </a:r>
            <a:r>
              <a:rPr lang="ru-RU" sz="1600" dirty="0">
                <a:solidFill>
                  <a:schemeClr val="accent2">
                    <a:lumMod val="50000"/>
                  </a:schemeClr>
                </a:solidFill>
              </a:rPr>
              <a:t>имплицитной оценки, легко изменяющейся под воздействием уже высказанных мнений со стороны других экспертов</a:t>
            </a:r>
            <a:r>
              <a:rPr lang="ru-RU" sz="1600" dirty="0" smtClean="0">
                <a:solidFill>
                  <a:schemeClr val="accent2">
                    <a:lumMod val="50000"/>
                  </a:schemeClr>
                </a:solidFill>
              </a:rPr>
              <a:t>.</a:t>
            </a:r>
            <a:endParaRPr lang="ru-RU" sz="1600" dirty="0">
              <a:solidFill>
                <a:schemeClr val="accent2">
                  <a:lumMod val="50000"/>
                </a:schemeClr>
              </a:solidFill>
            </a:endParaRPr>
          </a:p>
        </p:txBody>
      </p:sp>
    </p:spTree>
    <p:extLst>
      <p:ext uri="{BB962C8B-B14F-4D97-AF65-F5344CB8AC3E}">
        <p14:creationId xmlns:p14="http://schemas.microsoft.com/office/powerpoint/2010/main" val="37801226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329" t="25758" r="50228" b="56970"/>
          <a:stretch/>
        </p:blipFill>
        <p:spPr bwMode="auto">
          <a:xfrm>
            <a:off x="33517" y="51471"/>
            <a:ext cx="1658175" cy="4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835696" y="1707654"/>
            <a:ext cx="5760640" cy="400110"/>
          </a:xfrm>
          <a:prstGeom prst="rect">
            <a:avLst/>
          </a:prstGeom>
          <a:noFill/>
        </p:spPr>
        <p:txBody>
          <a:bodyPr wrap="square" rtlCol="0">
            <a:spAutoFit/>
          </a:bodyPr>
          <a:lstStyle/>
          <a:p>
            <a:pPr algn="ctr"/>
            <a:r>
              <a:rPr lang="ru-RU" sz="2000" b="1" dirty="0" smtClean="0">
                <a:solidFill>
                  <a:schemeClr val="accent2">
                    <a:lumMod val="50000"/>
                  </a:schemeClr>
                </a:solidFill>
              </a:rPr>
              <a:t>СПАСИБО ЗА ВНИМАНИЕ!</a:t>
            </a:r>
            <a:endParaRPr lang="ru-RU" sz="2000" b="1" dirty="0">
              <a:solidFill>
                <a:schemeClr val="accent2">
                  <a:lumMod val="50000"/>
                </a:schemeClr>
              </a:solidFill>
            </a:endParaRPr>
          </a:p>
        </p:txBody>
      </p:sp>
    </p:spTree>
    <p:extLst>
      <p:ext uri="{BB962C8B-B14F-4D97-AF65-F5344CB8AC3E}">
        <p14:creationId xmlns:p14="http://schemas.microsoft.com/office/powerpoint/2010/main" val="1129510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1456</TotalTime>
  <Words>1488</Words>
  <Application>Microsoft Office PowerPoint</Application>
  <PresentationFormat>Экран (16:9)</PresentationFormat>
  <Paragraphs>174</Paragraphs>
  <Slides>22</Slides>
  <Notes>20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Казанский (Приволжский) федеральный университет</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Власова Вера Константиновна</dc:creator>
  <cp:lastModifiedBy>Max</cp:lastModifiedBy>
  <cp:revision>75</cp:revision>
  <dcterms:created xsi:type="dcterms:W3CDTF">2017-02-27T16:45:50Z</dcterms:created>
  <dcterms:modified xsi:type="dcterms:W3CDTF">2019-01-06T06:24:33Z</dcterms:modified>
</cp:coreProperties>
</file>