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sldIdLst>
    <p:sldId id="256" r:id="rId2"/>
    <p:sldId id="298" r:id="rId3"/>
    <p:sldId id="299" r:id="rId4"/>
    <p:sldId id="286" r:id="rId5"/>
    <p:sldId id="271" r:id="rId6"/>
    <p:sldId id="287" r:id="rId7"/>
    <p:sldId id="288" r:id="rId8"/>
    <p:sldId id="272" r:id="rId9"/>
    <p:sldId id="257" r:id="rId10"/>
    <p:sldId id="289" r:id="rId11"/>
    <p:sldId id="297" r:id="rId12"/>
    <p:sldId id="273" r:id="rId13"/>
    <p:sldId id="290" r:id="rId14"/>
    <p:sldId id="291" r:id="rId15"/>
    <p:sldId id="292" r:id="rId16"/>
    <p:sldId id="293" r:id="rId17"/>
    <p:sldId id="294" r:id="rId18"/>
    <p:sldId id="274" r:id="rId19"/>
    <p:sldId id="295" r:id="rId20"/>
    <p:sldId id="296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ТЕОРИЯ И ПРАКТИКА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ПОЛИКУЛЬТУРНОГО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ОБРАЗОВАНИЯ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Валерьян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Фаритович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Габдулхаков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Pr_Gabdulhakov@mail.ru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000504"/>
            <a:ext cx="8321008" cy="214086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Институт психологии и                              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образования КФУ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2015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4000504"/>
            <a:ext cx="5040560" cy="2205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валера\Desktop\Книги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60382"/>
            <a:ext cx="4608512" cy="669761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340768"/>
            <a:ext cx="3951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Литература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4000504"/>
            <a:ext cx="5040560" cy="2205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валера\Desktop\книга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4330966" cy="6306022"/>
          </a:xfrm>
          <a:prstGeom prst="rect">
            <a:avLst/>
          </a:prstGeom>
          <a:noFill/>
        </p:spPr>
      </p:pic>
      <p:pic>
        <p:nvPicPr>
          <p:cNvPr id="2051" name="Picture 3" descr="C:\Users\валера\Desktop\Диплом-2015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4279814" cy="59046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8352928" cy="185738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Проектирование</a:t>
            </a:r>
            <a:br>
              <a:rPr lang="ru-RU" sz="4000" b="1" dirty="0" smtClean="0"/>
            </a:br>
            <a:r>
              <a:rPr lang="ru-RU" sz="4000" b="1" dirty="0" smtClean="0"/>
              <a:t>технологического обеспечения</a:t>
            </a:r>
            <a:br>
              <a:rPr lang="ru-RU" sz="4000" b="1" dirty="0" smtClean="0"/>
            </a:br>
            <a:r>
              <a:rPr lang="ru-RU" sz="4000" b="1" dirty="0" smtClean="0"/>
              <a:t>поликультурного образования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Одной из основных задач поликультурного образования является обучение решению коммуникативных проблем, с которыми придется столкнуться в жизни.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b="1" dirty="0" smtClean="0"/>
              <a:t>ТИПЫ ПОЛИКУЛЬТУРНОГО</a:t>
            </a:r>
            <a:br>
              <a:rPr lang="ru-RU" b="1" dirty="0" smtClean="0"/>
            </a:br>
            <a:r>
              <a:rPr lang="ru-RU" b="1" dirty="0" smtClean="0"/>
              <a:t>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02" y="4293096"/>
            <a:ext cx="8643998" cy="23574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3600" b="1" dirty="0" err="1" smtClean="0"/>
              <a:t>Аккультурационный</a:t>
            </a:r>
            <a:r>
              <a:rPr lang="ru-RU" sz="3600" dirty="0" smtClean="0"/>
              <a:t> -</a:t>
            </a:r>
          </a:p>
          <a:p>
            <a:pPr algn="just"/>
            <a:r>
              <a:rPr lang="ru-RU" sz="3600" dirty="0" smtClean="0"/>
              <a:t>в</a:t>
            </a:r>
            <a:r>
              <a:rPr lang="ru-RU" sz="3600" smtClean="0"/>
              <a:t>ытесняющий </a:t>
            </a:r>
            <a:r>
              <a:rPr lang="ru-RU" sz="3600" dirty="0" smtClean="0"/>
              <a:t>(сохраняющий, </a:t>
            </a:r>
            <a:r>
              <a:rPr lang="ru-RU" sz="3600" dirty="0" err="1" smtClean="0"/>
              <a:t>поликуль-турный</a:t>
            </a:r>
            <a:r>
              <a:rPr lang="ru-RU" sz="3600" dirty="0" smtClean="0"/>
              <a:t>) при помощи средств иммерсии, переходных (или поддерживающих) </a:t>
            </a:r>
            <a:r>
              <a:rPr lang="ru-RU" sz="3600" dirty="0" err="1" smtClean="0"/>
              <a:t>про-грамм</a:t>
            </a:r>
            <a:r>
              <a:rPr lang="ru-RU" sz="3600" b="1" dirty="0" smtClean="0"/>
              <a:t>.</a:t>
            </a:r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b="1" dirty="0" smtClean="0"/>
              <a:t>ТИПЫ ПОЛИКУЛЬТУРНОГО</a:t>
            </a:r>
            <a:br>
              <a:rPr lang="ru-RU" b="1" dirty="0" smtClean="0"/>
            </a:br>
            <a:r>
              <a:rPr lang="ru-RU" b="1" dirty="0" smtClean="0"/>
              <a:t>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smtClean="0"/>
              <a:t>Изолирующий</a:t>
            </a:r>
            <a:r>
              <a:rPr lang="ru-RU" sz="3600" dirty="0" smtClean="0"/>
              <a:t> – изоляция </a:t>
            </a:r>
            <a:r>
              <a:rPr lang="ru-RU" sz="3600" dirty="0" err="1" smtClean="0"/>
              <a:t>этничес-ких</a:t>
            </a:r>
            <a:r>
              <a:rPr lang="ru-RU" sz="3600" dirty="0" smtClean="0"/>
              <a:t> меньшинств, социальная </a:t>
            </a:r>
            <a:r>
              <a:rPr lang="ru-RU" sz="3600" dirty="0" err="1" smtClean="0"/>
              <a:t>дезинте-грация</a:t>
            </a:r>
            <a:r>
              <a:rPr lang="ru-RU" sz="3600" dirty="0" smtClean="0"/>
              <a:t>, дискриминация, </a:t>
            </a:r>
            <a:r>
              <a:rPr lang="ru-RU" sz="3600" dirty="0" err="1" smtClean="0"/>
              <a:t>национа-лизм</a:t>
            </a:r>
            <a:r>
              <a:rPr lang="ru-RU" sz="3600" b="1" dirty="0" smtClean="0"/>
              <a:t>.</a:t>
            </a:r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b="1" dirty="0" smtClean="0"/>
              <a:t>ТИПЫ ПОЛИКУЛЬТУРНОГО</a:t>
            </a:r>
            <a:br>
              <a:rPr lang="ru-RU" b="1" dirty="0" smtClean="0"/>
            </a:br>
            <a:r>
              <a:rPr lang="ru-RU" b="1" dirty="0" smtClean="0"/>
              <a:t>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21088"/>
            <a:ext cx="8643998" cy="2357454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3600" b="1" dirty="0" smtClean="0"/>
              <a:t>Открытый</a:t>
            </a:r>
            <a:r>
              <a:rPr lang="ru-RU" sz="3600" dirty="0" smtClean="0"/>
              <a:t> – интеграция в </a:t>
            </a:r>
            <a:r>
              <a:rPr lang="ru-RU" sz="3600" dirty="0" err="1" smtClean="0"/>
              <a:t>общеевропей-ское</a:t>
            </a:r>
            <a:r>
              <a:rPr lang="ru-RU" sz="3600" dirty="0" smtClean="0"/>
              <a:t> и мировое пространство, </a:t>
            </a:r>
            <a:r>
              <a:rPr lang="ru-RU" sz="3600" dirty="0" err="1" smtClean="0"/>
              <a:t>межкуль-турная</a:t>
            </a:r>
            <a:r>
              <a:rPr lang="ru-RU" sz="3600" dirty="0" smtClean="0"/>
              <a:t> коммуникация, поликультурное воспитание</a:t>
            </a:r>
            <a:r>
              <a:rPr lang="ru-RU" sz="3600" b="1" dirty="0" smtClean="0"/>
              <a:t>.</a:t>
            </a:r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ОТНОШЕНИЕ</a:t>
            </a:r>
            <a:br>
              <a:rPr lang="ru-RU" sz="4000" b="1" dirty="0" smtClean="0"/>
            </a:br>
            <a:r>
              <a:rPr lang="ru-RU" sz="4000" b="1" dirty="0" smtClean="0"/>
              <a:t>К ДВУЯЗЫЧИЮ И МНОГОЯЗЫЧИЮ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383914"/>
            <a:ext cx="8643998" cy="23574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/>
              <a:t>В России – положительное (это благо).</a:t>
            </a:r>
          </a:p>
          <a:p>
            <a:pPr algn="just"/>
            <a:r>
              <a:rPr lang="ru-RU" sz="3200" dirty="0" smtClean="0"/>
              <a:t>В странах Западной Европы как к личной и социальной проблеме (не как к благу). Сложилась традиция смотреть на двуязычных людей свысока.</a:t>
            </a:r>
            <a:endParaRPr lang="ru-RU" sz="3600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15304" cy="1137308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ТРАНСПОЗИЦИЯ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600" b="1" dirty="0" smtClean="0">
                <a:latin typeface="Arial Narrow" pitchFamily="34" charset="0"/>
              </a:rPr>
              <a:t>Положительный перенос одинаковых </a:t>
            </a:r>
            <a:r>
              <a:rPr lang="ru-RU" sz="3600" b="1" dirty="0" err="1" smtClean="0">
                <a:latin typeface="Arial Narrow" pitchFamily="34" charset="0"/>
              </a:rPr>
              <a:t>язы-ковых</a:t>
            </a:r>
            <a:r>
              <a:rPr lang="ru-RU" sz="3600" b="1" dirty="0" smtClean="0">
                <a:latin typeface="Arial Narrow" pitchFamily="34" charset="0"/>
              </a:rPr>
              <a:t> универсалий с одного языка на </a:t>
            </a:r>
            <a:r>
              <a:rPr lang="ru-RU" sz="3600" b="1" dirty="0" err="1" smtClean="0">
                <a:latin typeface="Arial Narrow" pitchFamily="34" charset="0"/>
              </a:rPr>
              <a:t>дру-гой</a:t>
            </a:r>
            <a:r>
              <a:rPr lang="ru-RU" sz="3600" b="1" dirty="0" smtClean="0">
                <a:latin typeface="Arial Narrow" pitchFamily="34" charset="0"/>
              </a:rPr>
              <a:t> (опора на родной язык обучаемого)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15304" cy="1137308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ИНТЕРФЕРЕНЦИЯ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600" b="1" dirty="0" smtClean="0">
                <a:latin typeface="Arial Narrow" pitchFamily="34" charset="0"/>
              </a:rPr>
              <a:t>Отрицательное влияние законов, правил одного языка на другой, ведущее к </a:t>
            </a:r>
            <a:r>
              <a:rPr lang="ru-RU" sz="3600" b="1" dirty="0" err="1" smtClean="0">
                <a:latin typeface="Arial Narrow" pitchFamily="34" charset="0"/>
              </a:rPr>
              <a:t>наруше-нию</a:t>
            </a:r>
            <a:r>
              <a:rPr lang="ru-RU" sz="3600" b="1" dirty="0" smtClean="0">
                <a:latin typeface="Arial Narrow" pitchFamily="34" charset="0"/>
              </a:rPr>
              <a:t> коммуникации.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980728"/>
            <a:ext cx="8458200" cy="1470025"/>
          </a:xfrm>
        </p:spPr>
        <p:txBody>
          <a:bodyPr/>
          <a:lstStyle/>
          <a:p>
            <a:r>
              <a:rPr lang="ru-RU" b="1" dirty="0" smtClean="0"/>
              <a:t>ТИПЫ ДВУЯЗЫЧИЯ И </a:t>
            </a:r>
            <a:br>
              <a:rPr lang="ru-RU" b="1" dirty="0" smtClean="0"/>
            </a:br>
            <a:r>
              <a:rPr lang="ru-RU" b="1" dirty="0" smtClean="0"/>
              <a:t>МНОГОЯЗЫЧИЯ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437112"/>
            <a:ext cx="5976664" cy="1752600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/>
              <a:t>1. </a:t>
            </a:r>
            <a:r>
              <a:rPr lang="ru-RU" sz="3600" b="1" dirty="0" err="1" smtClean="0"/>
              <a:t>Координативный</a:t>
            </a:r>
            <a:r>
              <a:rPr lang="ru-RU" sz="3600" b="1" dirty="0" smtClean="0"/>
              <a:t>, </a:t>
            </a:r>
          </a:p>
          <a:p>
            <a:r>
              <a:rPr lang="ru-RU" sz="3600" b="1" dirty="0" smtClean="0"/>
              <a:t>2. </a:t>
            </a:r>
            <a:r>
              <a:rPr lang="ru-RU" sz="3600" b="1" dirty="0" err="1" smtClean="0"/>
              <a:t>Субординативный</a:t>
            </a:r>
            <a:r>
              <a:rPr lang="ru-RU" sz="3600" b="1" dirty="0" smtClean="0"/>
              <a:t>, </a:t>
            </a:r>
          </a:p>
          <a:p>
            <a:r>
              <a:rPr lang="ru-RU" sz="3600" b="1" dirty="0" smtClean="0"/>
              <a:t>3. Смешанный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Операционно-динамический</a:t>
            </a:r>
            <a:r>
              <a:rPr lang="ru-RU" sz="3200" dirty="0" smtClean="0"/>
              <a:t> компонент: объем высказывания, темп речи, лексическая вариативность, синтаксическая </a:t>
            </a:r>
            <a:r>
              <a:rPr lang="ru-RU" sz="3200" dirty="0" err="1" smtClean="0"/>
              <a:t>вариатив-ность</a:t>
            </a:r>
            <a:r>
              <a:rPr lang="ru-RU" sz="3200" dirty="0" smtClean="0"/>
              <a:t>, отказ от коммуникативного намерения, длительные паузы.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Мотивационный</a:t>
            </a:r>
            <a:r>
              <a:rPr lang="ru-RU" sz="3200" dirty="0" smtClean="0"/>
              <a:t> компонент: количество фраз, в которых автор говорит о других; количество фраз о себе; количество фраз, обращенных к собеседнику; свернутость  (неполнота) фраз.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85000" lnSpcReduction="1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Когнитивный</a:t>
            </a:r>
            <a:r>
              <a:rPr lang="ru-RU" sz="3200" dirty="0" smtClean="0"/>
              <a:t> компонент: количество фраз, содержащих </a:t>
            </a:r>
            <a:r>
              <a:rPr lang="ru-RU" sz="3200" dirty="0" err="1" smtClean="0"/>
              <a:t>оценочность</a:t>
            </a:r>
            <a:r>
              <a:rPr lang="ru-RU" sz="3200" dirty="0" smtClean="0"/>
              <a:t>; количество фраз, содержащих сопоставление; количество фраз, содержащих обобщения, причинно-следственные связи; описания внешности; действий.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77500" lnSpcReduction="2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Результативный</a:t>
            </a:r>
            <a:r>
              <a:rPr lang="ru-RU" sz="3200" dirty="0" smtClean="0"/>
              <a:t> компонент: содержательность, </a:t>
            </a:r>
            <a:r>
              <a:rPr lang="ru-RU" sz="3200" dirty="0" err="1" smtClean="0"/>
              <a:t>по-нятность</a:t>
            </a:r>
            <a:r>
              <a:rPr lang="ru-RU" sz="3200" dirty="0" smtClean="0"/>
              <a:t>, выразительность речи; количество </a:t>
            </a:r>
            <a:r>
              <a:rPr lang="ru-RU" sz="3200" dirty="0" err="1" smtClean="0"/>
              <a:t>затрону-тых</a:t>
            </a:r>
            <a:r>
              <a:rPr lang="ru-RU" sz="3200" dirty="0" smtClean="0"/>
              <a:t> тем; количество описанных людей; грамматическая правильность; фонетическая правильность; </a:t>
            </a:r>
            <a:r>
              <a:rPr lang="ru-RU" sz="3200" dirty="0" err="1" smtClean="0"/>
              <a:t>использо-вание</a:t>
            </a:r>
            <a:r>
              <a:rPr lang="ru-RU" sz="3200" dirty="0" smtClean="0"/>
              <a:t> риторических приемов.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Эмоциональный</a:t>
            </a:r>
            <a:r>
              <a:rPr lang="ru-RU" sz="3200" dirty="0" smtClean="0"/>
              <a:t> компонент: </a:t>
            </a:r>
            <a:r>
              <a:rPr lang="ru-RU" sz="3200" dirty="0" err="1" smtClean="0"/>
              <a:t>характеристи-ка</a:t>
            </a:r>
            <a:r>
              <a:rPr lang="ru-RU" sz="3200" dirty="0" smtClean="0"/>
              <a:t> степени эмоциональной выразительности высказывания и количества эмоционально окрашенных лексических единиц.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lnSpcReduction="1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Регуляторный</a:t>
            </a:r>
            <a:r>
              <a:rPr lang="ru-RU" sz="3200" dirty="0" smtClean="0"/>
              <a:t> компонент: количество таких речевых действий, как уточнения, повторы, </a:t>
            </a:r>
            <a:r>
              <a:rPr lang="ru-RU" sz="3200" dirty="0" err="1" smtClean="0"/>
              <a:t>самоперебивы</a:t>
            </a:r>
            <a:r>
              <a:rPr lang="ru-RU" sz="3200" dirty="0" smtClean="0"/>
              <a:t>, вопросы, короткие паузы, ссылки.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cap="all" dirty="0" smtClean="0"/>
              <a:t>Психолингвистический</a:t>
            </a:r>
            <a:br>
              <a:rPr lang="ru-RU" sz="4000" b="1" cap="all" dirty="0" smtClean="0"/>
            </a:br>
            <a:r>
              <a:rPr lang="ru-RU" sz="4000" b="1" cap="all" dirty="0" smtClean="0"/>
              <a:t>анализ  </a:t>
            </a:r>
            <a:r>
              <a:rPr lang="ru-RU" sz="4000" dirty="0" smtClean="0"/>
              <a:t>речевых действий:</a:t>
            </a:r>
            <a:br>
              <a:rPr lang="ru-RU" sz="4000" dirty="0" smtClean="0"/>
            </a:br>
            <a:r>
              <a:rPr lang="ru-RU" sz="4000" dirty="0" smtClean="0"/>
              <a:t>языковой, речевой, содержательно-смысловой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500546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/>
              <a:t>Языковой анализ</a:t>
            </a:r>
            <a:r>
              <a:rPr lang="ru-RU" sz="3200" dirty="0" smtClean="0"/>
              <a:t>: объем высказывания, лексическая насыщенность и </a:t>
            </a:r>
            <a:r>
              <a:rPr lang="ru-RU" sz="3200" dirty="0" err="1" smtClean="0"/>
              <a:t>вариатив-ность</a:t>
            </a:r>
            <a:r>
              <a:rPr lang="ru-RU" sz="3200" dirty="0" smtClean="0"/>
              <a:t>, наполненность, правильность.</a:t>
            </a:r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cap="all" dirty="0" smtClean="0"/>
              <a:t>Психолингвистический</a:t>
            </a:r>
            <a:br>
              <a:rPr lang="ru-RU" sz="4000" b="1" cap="all" dirty="0" smtClean="0"/>
            </a:br>
            <a:r>
              <a:rPr lang="ru-RU" sz="4000" b="1" cap="all" dirty="0" smtClean="0"/>
              <a:t>анализ  </a:t>
            </a:r>
            <a:r>
              <a:rPr lang="ru-RU" sz="4000" dirty="0" smtClean="0"/>
              <a:t>речевых действий:</a:t>
            </a:r>
            <a:br>
              <a:rPr lang="ru-RU" sz="4000" dirty="0" smtClean="0"/>
            </a:br>
            <a:r>
              <a:rPr lang="ru-RU" sz="4000" dirty="0" smtClean="0"/>
              <a:t>языковой, речевой, содержательно-смысловой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500546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/>
              <a:t>Речевой анализ</a:t>
            </a:r>
            <a:r>
              <a:rPr lang="ru-RU" sz="3200" dirty="0" smtClean="0"/>
              <a:t>: связность между частями текста, синтаксическая сложность, экспрессивность, употребление цитат и фразеологизмов, неинформативных слов.</a:t>
            </a:r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cap="all" dirty="0" smtClean="0"/>
              <a:t>Психолингвистический</a:t>
            </a:r>
            <a:br>
              <a:rPr lang="ru-RU" sz="4000" b="1" cap="all" dirty="0" smtClean="0"/>
            </a:br>
            <a:r>
              <a:rPr lang="ru-RU" sz="4000" b="1" cap="all" dirty="0" smtClean="0"/>
              <a:t>анализ  </a:t>
            </a:r>
            <a:r>
              <a:rPr lang="ru-RU" sz="4000" dirty="0" smtClean="0"/>
              <a:t>речевых действий:</a:t>
            </a:r>
            <a:br>
              <a:rPr lang="ru-RU" sz="4000" dirty="0" smtClean="0"/>
            </a:br>
            <a:r>
              <a:rPr lang="ru-RU" sz="4000" dirty="0" smtClean="0"/>
              <a:t>языковой, речевой, содержательно-смысловой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b="1" dirty="0" smtClean="0"/>
              <a:t>Содержательно-смысловой анализ</a:t>
            </a:r>
            <a:r>
              <a:rPr lang="ru-RU" sz="3200" dirty="0" smtClean="0"/>
              <a:t>: количество затронутых вопросов, </a:t>
            </a:r>
            <a:r>
              <a:rPr lang="ru-RU" sz="3200" dirty="0" err="1" smtClean="0"/>
              <a:t>следова-ние</a:t>
            </a:r>
            <a:r>
              <a:rPr lang="ru-RU" sz="3200" dirty="0" smtClean="0"/>
              <a:t> теме, логичность и последовательность изложения, выраженность смысловых </a:t>
            </a:r>
            <a:r>
              <a:rPr lang="ru-RU" sz="3200" dirty="0" err="1" smtClean="0"/>
              <a:t>ка-тегорий</a:t>
            </a:r>
            <a:r>
              <a:rPr lang="ru-RU" sz="3200" dirty="0" smtClean="0"/>
              <a:t>.</a:t>
            </a:r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293096"/>
            <a:ext cx="7000924" cy="1785950"/>
          </a:xfrm>
        </p:spPr>
        <p:txBody>
          <a:bodyPr>
            <a:normAutofit/>
          </a:bodyPr>
          <a:lstStyle/>
          <a:p>
            <a:pPr marL="578358" indent="-514350" algn="just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 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3212976"/>
            <a:ext cx="8458200" cy="1243137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endParaRPr lang="ru-RU" sz="3200" dirty="0"/>
          </a:p>
        </p:txBody>
      </p:sp>
      <p:pic>
        <p:nvPicPr>
          <p:cNvPr id="1026" name="Picture 2" descr="G:\Одар-2015-окт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4051" y="320080"/>
            <a:ext cx="4579949" cy="65379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620688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Лучшие работы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будут опубликованы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сборнике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13-14 октября 2015 г.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422</TotalTime>
  <Words>391</Words>
  <Application>Microsoft Office PowerPoint</Application>
  <PresentationFormat>Экран (4:3)</PresentationFormat>
  <Paragraphs>64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Городская</vt:lpstr>
      <vt:lpstr>   ТЕОРИЯ И ПРАКТИКА ПОЛИКУЛЬТУРНОГО ОБРАЗОВАНИЯ  Валерьян Фаритович Габдулхаков  Pr_Gabdulhakov@mail.ru</vt:lpstr>
      <vt:lpstr>   </vt:lpstr>
      <vt:lpstr>   </vt:lpstr>
      <vt:lpstr>Проектирование технологического обеспечения поликультурного образования</vt:lpstr>
      <vt:lpstr>ТИПЫ ПОЛИКУЛЬТУРНОГО ОБРАЗОВАНИЯ</vt:lpstr>
      <vt:lpstr>ТИПЫ ПОЛИКУЛЬТУРНОГО ОБРАЗОВАНИЯ</vt:lpstr>
      <vt:lpstr>ТИПЫ ПОЛИКУЛЬТУРНОГО ОБРАЗОВАНИЯ</vt:lpstr>
      <vt:lpstr>ОТНОШЕНИЕ К ДВУЯЗЫЧИЮ И МНОГОЯЗЫЧИЮ</vt:lpstr>
      <vt:lpstr>ТРАНСПОЗИЦИЯ</vt:lpstr>
      <vt:lpstr>ИНТЕРФЕРЕНЦИЯ</vt:lpstr>
      <vt:lpstr>ТИПЫ ДВУЯЗЫЧИЯ И  МНОГОЯЗЫЧИЯ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Психолингвистический анализ  речевых действий: языковой, речевой, содержательно-смысловой</vt:lpstr>
      <vt:lpstr>Психолингвистический анализ  речевых действий: языковой, речевой, содержательно-смысловой</vt:lpstr>
      <vt:lpstr>Психолингвистический анализ  речевых действий: языковой, речевой, содержательно-смысловой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И МЕТОДИКА РАЗВИТИЯ РЕЧИ  ДЕТЕЙ</dc:title>
  <dc:creator>VF</dc:creator>
  <cp:lastModifiedBy>валера</cp:lastModifiedBy>
  <cp:revision>143</cp:revision>
  <dcterms:created xsi:type="dcterms:W3CDTF">2014-02-22T10:39:16Z</dcterms:created>
  <dcterms:modified xsi:type="dcterms:W3CDTF">2015-09-28T13:46:32Z</dcterms:modified>
</cp:coreProperties>
</file>