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70" r:id="rId8"/>
    <p:sldId id="261" r:id="rId9"/>
    <p:sldId id="265" r:id="rId10"/>
    <p:sldId id="266" r:id="rId11"/>
    <p:sldId id="267" r:id="rId12"/>
    <p:sldId id="268" r:id="rId13"/>
    <p:sldId id="269" r:id="rId14"/>
    <p:sldId id="272" r:id="rId15"/>
    <p:sldId id="273" r:id="rId16"/>
    <p:sldId id="274" r:id="rId17"/>
    <p:sldId id="264" r:id="rId18"/>
    <p:sldId id="275" r:id="rId19"/>
    <p:sldId id="276" r:id="rId20"/>
    <p:sldId id="277" r:id="rId21"/>
    <p:sldId id="278" r:id="rId22"/>
    <p:sldId id="279" r:id="rId23"/>
    <p:sldId id="281" r:id="rId24"/>
    <p:sldId id="28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21.12.2012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21.12.2012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21.12.2012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21.12.2012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21.12.2012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21.12.2012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21.12.2012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21.12.2012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21.12.2012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21.12.2012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21.12.2012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21.12.2012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59832" y="1045975"/>
            <a:ext cx="5556452" cy="31234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Психологические особенности  развития детей </a:t>
            </a:r>
            <a:r>
              <a:rPr lang="ru-RU" sz="4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ПЕРИОД НОВОРОЖДЕННОСТИ И </a:t>
            </a:r>
            <a:r>
              <a:rPr lang="ru-RU" sz="4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младенчесТВА</a:t>
            </a:r>
            <a:endParaRPr lang="ru-RU" sz="4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1008"/>
            <a:ext cx="2699792" cy="2564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6650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7504" y="2708920"/>
            <a:ext cx="230425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СОЦИАЛЬНАЯ СИТУАЦИЯ РАЗВИТИЯ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14464" y="2708920"/>
            <a:ext cx="201622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ВЕДУЩАЯ ДЕЯТЕЛЬНОСТЬ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932040" y="2705607"/>
            <a:ext cx="1872208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НОВООБРАЗОВАНИЕ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020272" y="2683835"/>
            <a:ext cx="158417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КРИЗИС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404664"/>
            <a:ext cx="8208912" cy="144016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Показатели возрастного развития </a:t>
            </a:r>
            <a:br>
              <a:rPr lang="ru-RU" sz="2800" dirty="0"/>
            </a:br>
            <a:r>
              <a:rPr lang="ru-RU" sz="2800" dirty="0"/>
              <a:t>(Л.С. Выготский, Д.Б. </a:t>
            </a:r>
            <a:r>
              <a:rPr lang="ru-RU" sz="2800" dirty="0" err="1"/>
              <a:t>Эльконин</a:t>
            </a:r>
            <a:r>
              <a:rPr lang="ru-RU" sz="2800" dirty="0"/>
              <a:t>, А.Н. Леонтьев)</a:t>
            </a:r>
          </a:p>
          <a:p>
            <a:pPr algn="ctr"/>
            <a:endParaRPr lang="ru-RU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1043608" y="1844824"/>
            <a:ext cx="216024" cy="8390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491880" y="1844824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endCxn id="7" idx="0"/>
          </p:cNvCxnSpPr>
          <p:nvPr/>
        </p:nvCxnSpPr>
        <p:spPr>
          <a:xfrm>
            <a:off x="5796136" y="1844824"/>
            <a:ext cx="72008" cy="8607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8" idx="0"/>
          </p:cNvCxnSpPr>
          <p:nvPr/>
        </p:nvCxnSpPr>
        <p:spPr>
          <a:xfrm>
            <a:off x="7380312" y="1844824"/>
            <a:ext cx="432048" cy="8390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107504" y="4509120"/>
            <a:ext cx="2304256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единственное и неповторимое, специфическое для данного возраста отношение между ребенком и средой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627784" y="4509120"/>
            <a:ext cx="2016224" cy="1872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деятельность, </a:t>
            </a:r>
            <a:r>
              <a:rPr lang="ru-RU" dirty="0"/>
              <a:t>с которой связано возникновение важнейших психических новообразований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932040" y="4509120"/>
            <a:ext cx="1872208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качественные изменения в психике</a:t>
            </a:r>
            <a:r>
              <a:rPr lang="ru-RU" sz="1600" dirty="0" smtClean="0"/>
              <a:t>,, </a:t>
            </a:r>
            <a:r>
              <a:rPr lang="ru-RU" sz="1600" dirty="0"/>
              <a:t>которые впервые возникают в данном периоде и </a:t>
            </a:r>
            <a:r>
              <a:rPr lang="ru-RU" sz="1600" dirty="0" smtClean="0"/>
              <a:t>определяют ход развития </a:t>
            </a:r>
            <a:endParaRPr lang="ru-RU" sz="16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7020272" y="4509120"/>
            <a:ext cx="1728192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Переломная точка на кривой  детского развития , отделяющая один возраст от другого</a:t>
            </a:r>
            <a:endParaRPr lang="ru-RU" sz="1600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899592" y="3717032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6" idx="2"/>
            <a:endCxn id="21" idx="0"/>
          </p:cNvCxnSpPr>
          <p:nvPr/>
        </p:nvCxnSpPr>
        <p:spPr>
          <a:xfrm>
            <a:off x="3622576" y="3717032"/>
            <a:ext cx="1332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endCxn id="22" idx="0"/>
          </p:cNvCxnSpPr>
          <p:nvPr/>
        </p:nvCxnSpPr>
        <p:spPr>
          <a:xfrm>
            <a:off x="5837076" y="3702832"/>
            <a:ext cx="31068" cy="806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8" idx="2"/>
            <a:endCxn id="23" idx="0"/>
          </p:cNvCxnSpPr>
          <p:nvPr/>
        </p:nvCxnSpPr>
        <p:spPr>
          <a:xfrm>
            <a:off x="7812360" y="3691947"/>
            <a:ext cx="72008" cy="8171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024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12776"/>
            <a:ext cx="7128792" cy="1728192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НОВОРОЖДЕННОСТЬ</a:t>
            </a:r>
            <a:endParaRPr lang="ru-RU" sz="5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3212976"/>
            <a:ext cx="6255488" cy="743507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400" b="1" dirty="0" smtClean="0"/>
              <a:t>ХРОНОЛОГИЧЕСКИЕ РАМКИ  </a:t>
            </a:r>
          </a:p>
          <a:p>
            <a:pPr algn="ctr"/>
            <a:r>
              <a:rPr lang="ru-RU" sz="2400" b="1" dirty="0" smtClean="0"/>
              <a:t>0-2 МЕСЯЦА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302034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04"/>
            <a:ext cx="7239000" cy="660688"/>
          </a:xfrm>
        </p:spPr>
        <p:txBody>
          <a:bodyPr/>
          <a:lstStyle/>
          <a:p>
            <a:r>
              <a:rPr lang="ru-RU" dirty="0" smtClean="0"/>
              <a:t>КРИЗИС НОВОРОЖДЕННОСТИ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8064896" cy="5760640"/>
          </a:xfrm>
        </p:spPr>
        <p:txBody>
          <a:bodyPr>
            <a:normAutofit/>
          </a:bodyPr>
          <a:lstStyle/>
          <a:p>
            <a:r>
              <a:rPr lang="ru-RU" dirty="0"/>
              <a:t>это непосредственно процесс рождения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 тяжелый </a:t>
            </a:r>
            <a:r>
              <a:rPr lang="ru-RU" dirty="0"/>
              <a:t>и </a:t>
            </a:r>
            <a:r>
              <a:rPr lang="ru-RU" dirty="0" smtClean="0"/>
              <a:t>переломный момент </a:t>
            </a:r>
            <a:r>
              <a:rPr lang="ru-RU" dirty="0"/>
              <a:t>в жизни ребенка.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Причины </a:t>
            </a:r>
            <a:r>
              <a:rPr lang="ru-RU" dirty="0"/>
              <a:t>этого кризиса следующие:</a:t>
            </a:r>
          </a:p>
          <a:p>
            <a:pPr marL="0" indent="0">
              <a:buNone/>
            </a:pPr>
            <a:r>
              <a:rPr lang="ru-RU" b="1" dirty="0"/>
              <a:t>1) физиологические</a:t>
            </a:r>
            <a:r>
              <a:rPr lang="ru-RU" dirty="0"/>
              <a:t>. Ребенок, рождаясь, физически отделяется от матери, что уже является травмой, а в дополнение к этому попадает в совершенно другие условия (холод, воздушная среда, яркая освещенность, необходимость смены питания);</a:t>
            </a:r>
          </a:p>
          <a:p>
            <a:pPr marL="0" indent="0">
              <a:buNone/>
            </a:pPr>
            <a:r>
              <a:rPr lang="ru-RU" b="1" dirty="0"/>
              <a:t>2) психологические</a:t>
            </a:r>
            <a:r>
              <a:rPr lang="ru-RU" dirty="0"/>
              <a:t>. Отделяясь от матери, ребенок перестает ощущать ее тепло, что ведет к появлению чувства незащищенности и тревоги.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4498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84784"/>
            <a:ext cx="7372672" cy="49709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 smtClean="0"/>
              <a:t>Основные симптомы: </a:t>
            </a:r>
          </a:p>
          <a:p>
            <a:r>
              <a:rPr lang="ru-RU" sz="4000" dirty="0" smtClean="0"/>
              <a:t>максимальная беспомощность </a:t>
            </a:r>
          </a:p>
          <a:p>
            <a:r>
              <a:rPr lang="ru-RU" sz="4000" dirty="0" smtClean="0"/>
              <a:t>зависимость от взрослого </a:t>
            </a:r>
            <a:endParaRPr lang="ru-RU" sz="40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11560" y="2704"/>
            <a:ext cx="7272808" cy="112204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КРИЗИС НОВОРОЖДЕННОСТИ</a:t>
            </a:r>
            <a:endParaRPr lang="ru-RU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143374"/>
            <a:ext cx="3816424" cy="2544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1479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7239000" cy="51149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Безусловные рефлексы,</a:t>
            </a:r>
            <a:r>
              <a:rPr lang="ru-RU" dirty="0" smtClean="0"/>
              <a:t> </a:t>
            </a:r>
            <a:r>
              <a:rPr lang="ru-RU" dirty="0"/>
              <a:t>которые помогают </a:t>
            </a:r>
            <a:r>
              <a:rPr lang="ru-RU" dirty="0" smtClean="0"/>
              <a:t>ребенку в </a:t>
            </a:r>
            <a:r>
              <a:rPr lang="ru-RU" dirty="0"/>
              <a:t>первые часы жизни.</a:t>
            </a:r>
          </a:p>
          <a:p>
            <a:pPr marL="0" indent="0">
              <a:buNone/>
            </a:pPr>
            <a:r>
              <a:rPr lang="ru-RU" dirty="0"/>
              <a:t> К ним относятся </a:t>
            </a:r>
            <a:endParaRPr lang="ru-RU" dirty="0" smtClean="0"/>
          </a:p>
          <a:p>
            <a:r>
              <a:rPr lang="ru-RU" dirty="0" smtClean="0"/>
              <a:t>сосательный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дыхательный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защитный,</a:t>
            </a:r>
          </a:p>
          <a:p>
            <a:r>
              <a:rPr lang="ru-RU" dirty="0" smtClean="0"/>
              <a:t> </a:t>
            </a:r>
            <a:r>
              <a:rPr lang="ru-RU" dirty="0"/>
              <a:t>ориентировочный, </a:t>
            </a:r>
            <a:endParaRPr lang="ru-RU" dirty="0" smtClean="0"/>
          </a:p>
          <a:p>
            <a:r>
              <a:rPr lang="ru-RU" dirty="0" smtClean="0"/>
              <a:t>хватательный </a:t>
            </a:r>
            <a:r>
              <a:rPr lang="ru-RU" dirty="0"/>
              <a:t>(«цеплятельный») </a:t>
            </a:r>
            <a:r>
              <a:rPr lang="ru-RU" dirty="0" smtClean="0"/>
              <a:t>рефлексы</a:t>
            </a:r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Наличие таких рефлексов свидетельствует о зрелости ЦНС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2704"/>
            <a:ext cx="7272808" cy="112204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8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3600" dirty="0" smtClean="0"/>
              <a:t>КРИЗИС НОВОРОЖДЕННОСТИ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366746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7239000" cy="10207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Характерные особенности периода новорожденности: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7300664" cy="5258984"/>
          </a:xfrm>
        </p:spPr>
        <p:txBody>
          <a:bodyPr/>
          <a:lstStyle/>
          <a:p>
            <a:pPr lvl="0"/>
            <a:r>
              <a:rPr lang="ru-RU" dirty="0" smtClean="0"/>
              <a:t>малое </a:t>
            </a:r>
            <a:r>
              <a:rPr lang="ru-RU" dirty="0"/>
              <a:t>различение сна и бодрствования, </a:t>
            </a:r>
          </a:p>
          <a:p>
            <a:pPr lvl="0"/>
            <a:r>
              <a:rPr lang="ru-RU" dirty="0"/>
              <a:t>преобладание торможения над возбуждением, </a:t>
            </a:r>
          </a:p>
          <a:p>
            <a:pPr lvl="0"/>
            <a:r>
              <a:rPr lang="ru-RU" dirty="0"/>
              <a:t>спонтанная двигательная активность (нецеленаправленная, импульсивная, толчкообразная). </a:t>
            </a:r>
            <a:endParaRPr lang="ru-RU" dirty="0" smtClean="0"/>
          </a:p>
          <a:p>
            <a:pPr lvl="0"/>
            <a:r>
              <a:rPr lang="ru-RU" dirty="0" smtClean="0"/>
              <a:t>Большую </a:t>
            </a:r>
            <a:r>
              <a:rPr lang="ru-RU" dirty="0"/>
              <a:t>часть времени новорожденный спит и просыпается из-за дискомфорта, вызванного ощущением голода, жажды, холода и др.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1337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611560" y="2704"/>
            <a:ext cx="7272808" cy="112204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8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3600" dirty="0" smtClean="0"/>
              <a:t>КРИЗИС НОВОРОЖДЕННОСТИ</a:t>
            </a:r>
            <a:endParaRPr lang="ru-RU" sz="3600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23528" y="1340768"/>
            <a:ext cx="7372672" cy="5164584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err="1" smtClean="0"/>
              <a:t>Бондинг</a:t>
            </a:r>
            <a:r>
              <a:rPr lang="ru-RU" dirty="0" smtClean="0"/>
              <a:t> (Фиксация)- </a:t>
            </a:r>
            <a:r>
              <a:rPr lang="ru-RU" dirty="0"/>
              <a:t>развитие близких избирательных отношений, например, привязанности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Связь между матерью и ребенком (</a:t>
            </a:r>
            <a:r>
              <a:rPr lang="ru-RU" dirty="0" err="1"/>
              <a:t>mother-child</a:t>
            </a:r>
            <a:r>
              <a:rPr lang="ru-RU" dirty="0"/>
              <a:t> </a:t>
            </a:r>
            <a:r>
              <a:rPr lang="ru-RU" dirty="0" err="1"/>
              <a:t>bonding</a:t>
            </a:r>
            <a:r>
              <a:rPr lang="ru-RU" dirty="0"/>
              <a:t>) предполагает наличие тесного физического контакта между матерью и ребенком в первые часы жизни ребенка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Эта связь способствует укреплению материнской любви к ребенку и развитию потребности заботиться о нем. </a:t>
            </a:r>
          </a:p>
        </p:txBody>
      </p:sp>
    </p:spTree>
    <p:extLst>
      <p:ext uri="{BB962C8B-B14F-4D97-AF65-F5344CB8AC3E}">
        <p14:creationId xmlns:p14="http://schemas.microsoft.com/office/powerpoint/2010/main" val="2709455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pPr algn="ctr"/>
            <a:r>
              <a:rPr lang="ru-RU" dirty="0" smtClean="0"/>
              <a:t>Общение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24744"/>
            <a:ext cx="7516688" cy="533099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cap="all" dirty="0" smtClean="0"/>
              <a:t>врожденные предпосылки общения. </a:t>
            </a:r>
          </a:p>
          <a:p>
            <a:r>
              <a:rPr lang="ru-RU" dirty="0" smtClean="0"/>
              <a:t> способность </a:t>
            </a:r>
            <a:r>
              <a:rPr lang="ru-RU" dirty="0"/>
              <a:t>избирательных контактов ребенка с человеком: предпочтение с первых минут жизни живых человеческих лиц, а не других сложноорганизованных зрительных изображений; </a:t>
            </a:r>
            <a:endParaRPr lang="ru-RU" dirty="0" smtClean="0"/>
          </a:p>
          <a:p>
            <a:r>
              <a:rPr lang="ru-RU" dirty="0" smtClean="0"/>
              <a:t>способ­ность </a:t>
            </a:r>
            <a:r>
              <a:rPr lang="ru-RU" dirty="0"/>
              <a:t>выделять человеческий голос среди других звуков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/>
              <a:t>выделение голоса матери из прочих голосов; достаточно сложные лингвистиче­ские задатки. </a:t>
            </a:r>
            <a:endParaRPr lang="ru-RU" dirty="0" smtClean="0"/>
          </a:p>
          <a:p>
            <a:r>
              <a:rPr lang="ru-RU" dirty="0" smtClean="0"/>
              <a:t>направленность </a:t>
            </a:r>
            <a:r>
              <a:rPr lang="ru-RU" dirty="0"/>
              <a:t>взгляда в момент расположенности к общению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в закрывании глаз и отворачивании головы как сигналах свертывания общения.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0764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7776864" cy="5330992"/>
          </a:xfrm>
        </p:spPr>
        <p:txBody>
          <a:bodyPr>
            <a:normAutofit/>
          </a:bodyPr>
          <a:lstStyle/>
          <a:p>
            <a:r>
              <a:rPr lang="ru-RU" dirty="0"/>
              <a:t>На 3-4  неделе у ребенка в состоянии спокойного бодрствования можно наблюдать так называемое </a:t>
            </a:r>
            <a:r>
              <a:rPr lang="ru-RU" b="1" dirty="0"/>
              <a:t>ротовое внимание</a:t>
            </a:r>
            <a:r>
              <a:rPr lang="ru-RU" dirty="0"/>
              <a:t> в ответ на обращение  к нему ласковый голос и улыбку взрослого - ребенок за­мирает, губы слегка вытягиваются вперед, происходит глазной контакт. </a:t>
            </a:r>
          </a:p>
          <a:p>
            <a:r>
              <a:rPr lang="ru-RU" dirty="0"/>
              <a:t>В возрасте 4—5 недель вслед за этим возникает попытка улыбнуться и, наконец, настоящая, </a:t>
            </a:r>
            <a:r>
              <a:rPr lang="ru-RU" b="1" dirty="0"/>
              <a:t>так называемая социальная улыбка, или улыбка общения.</a:t>
            </a:r>
            <a:endParaRPr lang="ru-RU" dirty="0"/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pPr algn="ctr"/>
            <a:r>
              <a:rPr lang="ru-RU" dirty="0" smtClean="0"/>
              <a:t>Общение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7757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7372672" cy="5330992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+mj-lt"/>
              </a:rPr>
              <a:t>Важнейшее </a:t>
            </a:r>
            <a:r>
              <a:rPr lang="ru-RU" sz="3600" b="1" dirty="0" smtClean="0">
                <a:latin typeface="+mj-lt"/>
              </a:rPr>
              <a:t>НОВООБРАЗОВАНИЕ  </a:t>
            </a:r>
            <a:r>
              <a:rPr lang="ru-RU" sz="3600" dirty="0">
                <a:latin typeface="+mj-lt"/>
              </a:rPr>
              <a:t>периода </a:t>
            </a:r>
            <a:r>
              <a:rPr lang="ru-RU" sz="3600" dirty="0" smtClean="0">
                <a:latin typeface="+mj-lt"/>
              </a:rPr>
              <a:t>новорожденности:</a:t>
            </a:r>
          </a:p>
          <a:p>
            <a:r>
              <a:rPr lang="ru-RU" sz="3600" b="1" i="1" dirty="0" smtClean="0">
                <a:latin typeface="+mj-lt"/>
              </a:rPr>
              <a:t>социальная </a:t>
            </a:r>
            <a:r>
              <a:rPr lang="ru-RU" sz="3600" b="1" i="1" dirty="0">
                <a:latin typeface="+mj-lt"/>
              </a:rPr>
              <a:t>улыбка, </a:t>
            </a:r>
            <a:endParaRPr lang="ru-RU" sz="3600" b="1" i="1" dirty="0" smtClean="0">
              <a:latin typeface="+mj-lt"/>
            </a:endParaRPr>
          </a:p>
          <a:p>
            <a:r>
              <a:rPr lang="ru-RU" sz="3600" b="1" i="1" dirty="0" smtClean="0">
                <a:latin typeface="+mj-lt"/>
              </a:rPr>
              <a:t>улыбка на обращение матери</a:t>
            </a:r>
            <a:endParaRPr lang="ru-RU" sz="3600" b="1" i="1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pPr algn="ctr"/>
            <a:r>
              <a:rPr lang="ru-RU" dirty="0" smtClean="0"/>
              <a:t>Общение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077072"/>
            <a:ext cx="4009628" cy="2666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9138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39000" cy="66068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Госпитализм</a:t>
            </a: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38544"/>
            <a:ext cx="7632848" cy="6119455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Госпитализм (от лат. </a:t>
            </a:r>
            <a:r>
              <a:rPr lang="ru-RU" dirty="0" err="1"/>
              <a:t>hospitalis</a:t>
            </a:r>
            <a:r>
              <a:rPr lang="ru-RU" dirty="0"/>
              <a:t> — гостеприимный; госпиталь — лечебное учреждение) — в буквальном смысле, совокупность психических и соматических расстройств, обусловленных длительным пребыванием человека в больничном стационаре в отрыве от близких людей и дома. </a:t>
            </a:r>
          </a:p>
          <a:p>
            <a:r>
              <a:rPr lang="ru-RU" b="1" dirty="0" smtClean="0"/>
              <a:t>Причина-дефицит общения</a:t>
            </a:r>
            <a:endParaRPr lang="ru-RU" b="1" dirty="0"/>
          </a:p>
          <a:p>
            <a:pPr marL="0" indent="0">
              <a:buNone/>
            </a:pPr>
            <a:r>
              <a:rPr lang="ru-RU" dirty="0" smtClean="0"/>
              <a:t>                           Симптомы </a:t>
            </a:r>
            <a:r>
              <a:rPr lang="ru-RU" dirty="0" err="1" smtClean="0"/>
              <a:t>госпитализма</a:t>
            </a:r>
            <a:r>
              <a:rPr lang="ru-RU" dirty="0" smtClean="0"/>
              <a:t>:</a:t>
            </a:r>
          </a:p>
          <a:p>
            <a:r>
              <a:rPr lang="ru-RU" dirty="0" smtClean="0"/>
              <a:t> </a:t>
            </a:r>
            <a:r>
              <a:rPr lang="ru-RU" b="1" dirty="0"/>
              <a:t>замедление психического и физического развития</a:t>
            </a:r>
            <a:r>
              <a:rPr lang="ru-RU" b="1" dirty="0" smtClean="0"/>
              <a:t>,</a:t>
            </a:r>
          </a:p>
          <a:p>
            <a:r>
              <a:rPr lang="ru-RU" b="1" dirty="0" smtClean="0"/>
              <a:t> </a:t>
            </a:r>
            <a:r>
              <a:rPr lang="ru-RU" b="1" dirty="0"/>
              <a:t>отставание в овладении собственным телом и языком</a:t>
            </a:r>
            <a:r>
              <a:rPr lang="ru-RU" b="1" dirty="0" smtClean="0"/>
              <a:t>,</a:t>
            </a:r>
          </a:p>
          <a:p>
            <a:r>
              <a:rPr lang="ru-RU" b="1" dirty="0" smtClean="0"/>
              <a:t> </a:t>
            </a:r>
            <a:r>
              <a:rPr lang="ru-RU" b="1" dirty="0"/>
              <a:t>пониженный уровень адаптации к окружению</a:t>
            </a:r>
            <a:r>
              <a:rPr lang="ru-RU" b="1" dirty="0" smtClean="0"/>
              <a:t>,</a:t>
            </a:r>
          </a:p>
          <a:p>
            <a:r>
              <a:rPr lang="ru-RU" b="1" dirty="0" smtClean="0"/>
              <a:t> </a:t>
            </a:r>
            <a:r>
              <a:rPr lang="ru-RU" b="1" dirty="0"/>
              <a:t>ослабленную сопротивляемость к инфекциям и т. д. </a:t>
            </a:r>
            <a:endParaRPr lang="ru-RU" b="1" dirty="0" smtClean="0"/>
          </a:p>
          <a:p>
            <a:r>
              <a:rPr lang="ru-RU" b="1" dirty="0" smtClean="0"/>
              <a:t>Последствия </a:t>
            </a:r>
            <a:r>
              <a:rPr lang="ru-RU" b="1" dirty="0" err="1"/>
              <a:t>госпитализма</a:t>
            </a:r>
            <a:r>
              <a:rPr lang="ru-RU" b="1" dirty="0"/>
              <a:t> у младенцев и детей являются долговременными и зачастую необратимыми.</a:t>
            </a:r>
            <a:endParaRPr lang="ru-RU" dirty="0"/>
          </a:p>
          <a:p>
            <a:r>
              <a:rPr lang="ru-RU" dirty="0"/>
              <a:t> В тяжелых случаях </a:t>
            </a:r>
            <a:r>
              <a:rPr lang="ru-RU" b="1" dirty="0" err="1"/>
              <a:t>госпитализм</a:t>
            </a:r>
            <a:r>
              <a:rPr lang="ru-RU" b="1" dirty="0"/>
              <a:t> приводит к смерти.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9201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pPr algn="ctr"/>
            <a:r>
              <a:rPr lang="ru-RU" dirty="0"/>
              <a:t>Комплекс оживления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7704856" cy="5544616"/>
          </a:xfrm>
        </p:spPr>
        <p:txBody>
          <a:bodyPr>
            <a:normAutofit/>
          </a:bodyPr>
          <a:lstStyle/>
          <a:p>
            <a:r>
              <a:rPr lang="ru-RU" dirty="0"/>
              <a:t>Комплекс оживления — особая эмоционально-двигательная ре­акции, обращенная к взрослому.</a:t>
            </a:r>
            <a:endParaRPr lang="ru-RU" dirty="0" smtClean="0"/>
          </a:p>
          <a:p>
            <a:r>
              <a:rPr lang="ru-RU" dirty="0" smtClean="0"/>
              <a:t>граница </a:t>
            </a:r>
            <a:r>
              <a:rPr lang="ru-RU" dirty="0"/>
              <a:t>критического пе­риода </a:t>
            </a:r>
            <a:r>
              <a:rPr lang="ru-RU" dirty="0" smtClean="0"/>
              <a:t>новорожденности и показатель </a:t>
            </a:r>
            <a:r>
              <a:rPr lang="ru-RU" dirty="0"/>
              <a:t>перехода к младенчеству как периоду стабильного </a:t>
            </a:r>
            <a:r>
              <a:rPr lang="ru-RU" dirty="0" smtClean="0"/>
              <a:t>развития.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Наличие комплекса оживления свидетельствует что сло­жилась </a:t>
            </a:r>
            <a:r>
              <a:rPr lang="ru-RU" b="1" dirty="0" smtClean="0"/>
              <a:t>социальная </a:t>
            </a:r>
            <a:r>
              <a:rPr lang="ru-RU" b="1" dirty="0"/>
              <a:t>ситуация раз­вития </a:t>
            </a:r>
            <a:r>
              <a:rPr lang="ru-RU" dirty="0" smtClean="0"/>
              <a:t>для </a:t>
            </a:r>
            <a:r>
              <a:rPr lang="ru-RU" dirty="0"/>
              <a:t>младенческого </a:t>
            </a:r>
            <a:r>
              <a:rPr lang="ru-RU" dirty="0" smtClean="0"/>
              <a:t>возраста</a:t>
            </a:r>
            <a:r>
              <a:rPr lang="ru-RU" b="1" dirty="0" smtClean="0"/>
              <a:t>— </a:t>
            </a:r>
            <a:r>
              <a:rPr lang="ru-RU" b="1" dirty="0"/>
              <a:t>ситуация неразрывного эмоционального единства ребенка и взрослого (ситуация «мы</a:t>
            </a:r>
            <a:r>
              <a:rPr lang="ru-RU" b="1" dirty="0" smtClean="0"/>
              <a:t>»)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07485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12776"/>
            <a:ext cx="7128792" cy="1728192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МЛАДЕНЧЕСТВО</a:t>
            </a:r>
            <a:endParaRPr lang="ru-RU" sz="5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3212976"/>
            <a:ext cx="6255488" cy="743507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400" b="1" dirty="0" smtClean="0"/>
              <a:t>ХРОНОЛОГИЧЕСКИЕ РАМКИ  </a:t>
            </a:r>
          </a:p>
          <a:p>
            <a:pPr algn="ctr"/>
            <a:r>
              <a:rPr lang="ru-RU" sz="2400" b="1" dirty="0" smtClean="0"/>
              <a:t>2-12  МЕСЯЦЕВ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95598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Ведущая деятельность младенческого периода 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/>
              <a:t>непосредственно-эмоциональное общение (по Д.Б. </a:t>
            </a:r>
            <a:r>
              <a:rPr lang="ru-RU" dirty="0" err="1"/>
              <a:t>Эльконину</a:t>
            </a:r>
            <a:r>
              <a:rPr lang="ru-RU" dirty="0" smtClean="0"/>
              <a:t>),</a:t>
            </a:r>
          </a:p>
          <a:p>
            <a:r>
              <a:rPr lang="ru-RU" dirty="0" smtClean="0"/>
              <a:t> </a:t>
            </a:r>
            <a:r>
              <a:rPr lang="ru-RU" dirty="0"/>
              <a:t>ситуативно-личностное общение (по М.И. Лисиной).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079506"/>
            <a:ext cx="3937620" cy="2618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0111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Объект </a:t>
            </a:r>
            <a:r>
              <a:rPr lang="ru-RU" dirty="0" smtClean="0"/>
              <a:t>ведущей деятельности </a:t>
            </a:r>
            <a:r>
              <a:rPr lang="ru-RU" dirty="0"/>
              <a:t>— другой че­ловек. </a:t>
            </a:r>
            <a:endParaRPr lang="ru-RU" dirty="0" smtClean="0"/>
          </a:p>
          <a:p>
            <a:r>
              <a:rPr lang="ru-RU" dirty="0" smtClean="0"/>
              <a:t>Основное </a:t>
            </a:r>
            <a:r>
              <a:rPr lang="ru-RU" dirty="0"/>
              <a:t>содержание общения между взрослым и ребенком составляет обмен выражениями внимания, радости, интереса и </a:t>
            </a:r>
            <a:r>
              <a:rPr lang="ru-RU" dirty="0" smtClean="0"/>
              <a:t>удо­вольствия</a:t>
            </a:r>
            <a:endParaRPr lang="ru-RU" dirty="0"/>
          </a:p>
        </p:txBody>
      </p:sp>
      <p:sp>
        <p:nvSpPr>
          <p:cNvPr id="4" name="Заголовок 3"/>
          <p:cNvSpPr txBox="1">
            <a:spLocks/>
          </p:cNvSpPr>
          <p:nvPr/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8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mtClean="0"/>
              <a:t>Ведущая деятельность младенческого периода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8292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pPr algn="ctr"/>
            <a:r>
              <a:rPr lang="ru-RU" dirty="0" smtClean="0"/>
              <a:t>Восприятие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7776864" cy="568863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 </a:t>
            </a:r>
            <a:r>
              <a:rPr lang="ru-RU" dirty="0"/>
              <a:t>10 дней удерживает в поле зрения движущейся предмет.</a:t>
            </a:r>
          </a:p>
          <a:p>
            <a:r>
              <a:rPr lang="ru-RU" dirty="0"/>
              <a:t>К концу 1 мес. по разному реагирует на звуки.</a:t>
            </a:r>
          </a:p>
          <a:p>
            <a:r>
              <a:rPr lang="ru-RU" dirty="0"/>
              <a:t>В 3-5 недель немного задерживает взгляд на остановившемся предмете.</a:t>
            </a:r>
          </a:p>
          <a:p>
            <a:r>
              <a:rPr lang="ru-RU" dirty="0"/>
              <a:t>С 6-7 недель развивается слежение по кругу.</a:t>
            </a:r>
          </a:p>
          <a:p>
            <a:r>
              <a:rPr lang="ru-RU" dirty="0"/>
              <a:t>В 4 мес. находит источник звука, поворачивает к нему голову, устанавливается взаимосвязь между зрительным и слуховым анализаторам.</a:t>
            </a:r>
          </a:p>
          <a:p>
            <a:r>
              <a:rPr lang="ru-RU" dirty="0"/>
              <a:t>В 4-6 мес. устанавливается взаимосвязь между зрительным анализатором и движениями руки</a:t>
            </a:r>
          </a:p>
          <a:p>
            <a:r>
              <a:rPr lang="ru-RU" dirty="0"/>
              <a:t>К 10 - </a:t>
            </a:r>
            <a:r>
              <a:rPr lang="en-US" dirty="0"/>
              <a:t>I </a:t>
            </a:r>
            <a:r>
              <a:rPr lang="ru-RU" dirty="0"/>
              <a:t>I мес. ребенок перед тем как взять предмет складывает пальцы в соответствии с ее формой и величиной.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3539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39000" cy="588680"/>
          </a:xfrm>
        </p:spPr>
        <p:txBody>
          <a:bodyPr/>
          <a:lstStyle/>
          <a:p>
            <a:pPr algn="ctr"/>
            <a:r>
              <a:rPr lang="ru-RU" dirty="0" smtClean="0"/>
              <a:t>память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64704"/>
            <a:ext cx="7992888" cy="609329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/>
              <a:t>Непроизвольная</a:t>
            </a:r>
          </a:p>
          <a:p>
            <a:pPr lvl="0"/>
            <a:r>
              <a:rPr lang="ru-RU" dirty="0"/>
              <a:t>Память ребенка функционирует с рождения.</a:t>
            </a:r>
          </a:p>
          <a:p>
            <a:pPr lvl="0"/>
            <a:r>
              <a:rPr lang="ru-RU" dirty="0"/>
              <a:t>В 3-4мес. начинает формироваться образ предмета, ребенок начинает узнавать голос и лицо матери.</a:t>
            </a:r>
          </a:p>
          <a:p>
            <a:pPr lvl="0"/>
            <a:r>
              <a:rPr lang="ru-RU" dirty="0"/>
              <a:t>В 5мес. различает людей по голосам.</a:t>
            </a:r>
          </a:p>
          <a:p>
            <a:pPr lvl="0"/>
            <a:r>
              <a:rPr lang="ru-RU" dirty="0"/>
              <a:t>В </a:t>
            </a:r>
            <a:r>
              <a:rPr lang="ru-RU" dirty="0" smtClean="0"/>
              <a:t>6 мес</a:t>
            </a:r>
            <a:r>
              <a:rPr lang="ru-RU" dirty="0"/>
              <a:t>. выделяет любимую игрушку</a:t>
            </a:r>
          </a:p>
          <a:p>
            <a:pPr lvl="0"/>
            <a:r>
              <a:rPr lang="ru-RU" dirty="0"/>
              <a:t>В 8-9 мес. ребенок может узнать знакомого человека через 2-3 </a:t>
            </a:r>
            <a:r>
              <a:rPr lang="ru-RU" dirty="0" err="1"/>
              <a:t>нед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Обычно критерием для узнавания объекта является один, часто несущественный признак.</a:t>
            </a:r>
          </a:p>
          <a:p>
            <a:pPr lvl="0"/>
            <a:r>
              <a:rPr lang="ru-RU" dirty="0"/>
              <a:t>Формируется двигательная память.</a:t>
            </a:r>
          </a:p>
          <a:p>
            <a:pPr lvl="0"/>
            <a:r>
              <a:rPr lang="ru-RU" dirty="0"/>
              <a:t>С 6 мес. более ярко проявляется эмоциональная память.</a:t>
            </a:r>
          </a:p>
          <a:p>
            <a:pPr lvl="0"/>
            <a:r>
              <a:rPr lang="ru-RU" dirty="0"/>
              <a:t>С 7-8мес. узнавание предмета опосредуется словом.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0504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pPr algn="ctr"/>
            <a:r>
              <a:rPr lang="ru-RU" dirty="0" smtClean="0"/>
              <a:t>мышление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7848872" cy="5832648"/>
          </a:xfrm>
        </p:spPr>
        <p:txBody>
          <a:bodyPr/>
          <a:lstStyle/>
          <a:p>
            <a:pPr lvl="0"/>
            <a:r>
              <a:rPr lang="ru-RU" dirty="0"/>
              <a:t>к концу года формируется наглядно - действенное мышление.</a:t>
            </a:r>
          </a:p>
          <a:p>
            <a:pPr lvl="0"/>
            <a:r>
              <a:rPr lang="ru-RU" dirty="0"/>
              <a:t>мышление развивается на основе возможности понять и использовать связи, показанные взрослым.</a:t>
            </a:r>
          </a:p>
          <a:p>
            <a:pPr lvl="0"/>
            <a:r>
              <a:rPr lang="ru-RU" dirty="0"/>
              <a:t>замечает простейшие связи и отношения между предметами и их свойствами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7375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rmAutofit/>
          </a:bodyPr>
          <a:lstStyle/>
          <a:p>
            <a:pPr algn="ctr"/>
            <a:r>
              <a:rPr lang="ru-RU" sz="4200" dirty="0" smtClean="0"/>
              <a:t>речь</a:t>
            </a:r>
            <a:endParaRPr lang="ru-RU" sz="4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96752"/>
            <a:ext cx="7848872" cy="5400600"/>
          </a:xfrm>
        </p:spPr>
        <p:txBody>
          <a:bodyPr/>
          <a:lstStyle/>
          <a:p>
            <a:pPr lvl="0"/>
            <a:r>
              <a:rPr lang="ru-RU" dirty="0" err="1"/>
              <a:t>Гукание</a:t>
            </a:r>
            <a:r>
              <a:rPr lang="ru-RU" dirty="0"/>
              <a:t> в </a:t>
            </a:r>
            <a:r>
              <a:rPr lang="ru-RU" dirty="0" smtClean="0"/>
              <a:t>З месяца.</a:t>
            </a:r>
            <a:endParaRPr lang="ru-RU" dirty="0"/>
          </a:p>
          <a:p>
            <a:pPr lvl="0"/>
            <a:r>
              <a:rPr lang="ru-RU" dirty="0" err="1"/>
              <a:t>Гуление</a:t>
            </a:r>
            <a:r>
              <a:rPr lang="ru-RU" dirty="0"/>
              <a:t> в 4 месяца</a:t>
            </a:r>
            <a:r>
              <a:rPr lang="ru-RU" dirty="0" smtClean="0"/>
              <a:t>.</a:t>
            </a:r>
            <a:endParaRPr lang="ru-RU" dirty="0"/>
          </a:p>
          <a:p>
            <a:pPr lvl="0"/>
            <a:r>
              <a:rPr lang="ru-RU" dirty="0"/>
              <a:t>Лепет в 6 месяца</a:t>
            </a:r>
            <a:r>
              <a:rPr lang="ru-RU" dirty="0" smtClean="0"/>
              <a:t>.</a:t>
            </a:r>
            <a:endParaRPr lang="ru-RU" dirty="0"/>
          </a:p>
          <a:p>
            <a:pPr lvl="0"/>
            <a:r>
              <a:rPr lang="ru-RU" dirty="0"/>
              <a:t>Поиск предмета по слову взрослого с 6-7 месяца</a:t>
            </a:r>
            <a:r>
              <a:rPr lang="ru-RU" dirty="0" smtClean="0"/>
              <a:t>.</a:t>
            </a:r>
            <a:endParaRPr lang="ru-RU" dirty="0"/>
          </a:p>
          <a:p>
            <a:pPr lvl="0"/>
            <a:r>
              <a:rPr lang="ru-RU" dirty="0"/>
              <a:t>Первые слова в 11 месяца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05944"/>
            <a:ext cx="3552056" cy="3552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5652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472"/>
            <a:ext cx="7239000" cy="648072"/>
          </a:xfrm>
        </p:spPr>
        <p:txBody>
          <a:bodyPr/>
          <a:lstStyle/>
          <a:p>
            <a:pPr algn="ctr"/>
            <a:r>
              <a:rPr lang="ru-RU" dirty="0" smtClean="0"/>
              <a:t>Движения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92696"/>
            <a:ext cx="7239000" cy="504296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/>
              <a:t>В 2 мес. поднимает и некоторое время удерживает голову.</a:t>
            </a:r>
          </a:p>
          <a:p>
            <a:pPr lvl="0"/>
            <a:r>
              <a:rPr lang="ru-RU" dirty="0"/>
              <a:t>В 3 мес. удерживает голову в вертикальном положении.</a:t>
            </a:r>
          </a:p>
          <a:p>
            <a:pPr lvl="0"/>
            <a:r>
              <a:rPr lang="ru-RU" dirty="0"/>
              <a:t>В 3 мес. наталкивается на игрушки, висящие над грудью.</a:t>
            </a:r>
          </a:p>
          <a:p>
            <a:pPr lvl="0"/>
            <a:r>
              <a:rPr lang="ru-RU" dirty="0"/>
              <a:t>В 5 мес. берет и удерживает игрушку.</a:t>
            </a:r>
          </a:p>
          <a:p>
            <a:pPr lvl="0"/>
            <a:r>
              <a:rPr lang="ru-RU" dirty="0"/>
              <a:t>В 5 мес. переворачивается со спины на живот.</a:t>
            </a:r>
          </a:p>
          <a:p>
            <a:pPr lvl="0"/>
            <a:r>
              <a:rPr lang="ru-RU" dirty="0"/>
              <a:t>В 6 мес. переворачивается с живота на спину.</a:t>
            </a:r>
          </a:p>
          <a:p>
            <a:pPr lvl="0"/>
            <a:r>
              <a:rPr lang="ru-RU" dirty="0"/>
              <a:t>В 7 мес. ползает.</a:t>
            </a:r>
          </a:p>
          <a:p>
            <a:pPr lvl="0"/>
            <a:r>
              <a:rPr lang="ru-RU" dirty="0"/>
              <a:t>Садится в 8 мес.</a:t>
            </a:r>
          </a:p>
          <a:p>
            <a:pPr lvl="0"/>
            <a:r>
              <a:rPr lang="ru-RU" dirty="0"/>
              <a:t>Ходьба в 11 мес.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190" y="4149080"/>
            <a:ext cx="3816424" cy="2546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3422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ru-RU" sz="4200" dirty="0" smtClean="0"/>
              <a:t>Эмоции</a:t>
            </a:r>
            <a:endParaRPr lang="ru-RU" sz="4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1мес.— первая улыбка.</a:t>
            </a:r>
          </a:p>
          <a:p>
            <a:pPr lvl="0"/>
            <a:r>
              <a:rPr lang="ru-RU" dirty="0"/>
              <a:t>2-Змес. комплекс оживления.</a:t>
            </a:r>
          </a:p>
          <a:p>
            <a:pPr lvl="0"/>
            <a:r>
              <a:rPr lang="ru-RU" dirty="0"/>
              <a:t>С 6 мес. эмоции адресует конкретному взрослому, различает эмоции.</a:t>
            </a:r>
          </a:p>
          <a:p>
            <a:pPr lvl="0"/>
            <a:r>
              <a:rPr lang="ru-RU" dirty="0"/>
              <a:t>Страх чужих (7-9 мес.).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0929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48720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/>
              <a:t>основные новообразования </a:t>
            </a:r>
            <a:r>
              <a:rPr lang="ru-RU" sz="2500" dirty="0"/>
              <a:t>младенческого </a:t>
            </a:r>
            <a:r>
              <a:rPr lang="ru-RU" sz="2500" dirty="0" smtClean="0"/>
              <a:t>возраста</a:t>
            </a:r>
            <a:endParaRPr lang="ru-RU" sz="25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340768"/>
            <a:ext cx="8064896" cy="5517232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Потребность </a:t>
            </a:r>
            <a:r>
              <a:rPr lang="ru-RU" dirty="0"/>
              <a:t>в общении</a:t>
            </a:r>
          </a:p>
          <a:p>
            <a:pPr lvl="0"/>
            <a:r>
              <a:rPr lang="ru-RU" dirty="0"/>
              <a:t>Базовое доверие к миру</a:t>
            </a:r>
          </a:p>
          <a:p>
            <a:pPr lvl="0"/>
            <a:r>
              <a:rPr lang="ru-RU" dirty="0"/>
              <a:t>Дифференциация ощуще­ний и эмоциональных состояний</a:t>
            </a:r>
          </a:p>
          <a:p>
            <a:pPr lvl="0"/>
            <a:r>
              <a:rPr lang="ru-RU" dirty="0"/>
              <a:t>Различение близких и по­сторонних людей</a:t>
            </a:r>
          </a:p>
          <a:p>
            <a:pPr lvl="0"/>
            <a:r>
              <a:rPr lang="ru-RU" dirty="0"/>
              <a:t>Преднамеренные действия (хватание, доставание предмета)</a:t>
            </a:r>
          </a:p>
          <a:p>
            <a:pPr lvl="0"/>
            <a:r>
              <a:rPr lang="ru-RU" dirty="0"/>
              <a:t>«Истинное» подражание</a:t>
            </a:r>
          </a:p>
          <a:p>
            <a:pPr lvl="0"/>
            <a:r>
              <a:rPr lang="ru-RU" dirty="0"/>
              <a:t>Предметное восприятие</a:t>
            </a:r>
          </a:p>
          <a:p>
            <a:pPr lvl="0"/>
            <a:r>
              <a:rPr lang="ru-RU" dirty="0"/>
              <a:t>Автономная речь</a:t>
            </a:r>
          </a:p>
          <a:p>
            <a:pPr lvl="0"/>
            <a:r>
              <a:rPr lang="ru-RU" dirty="0"/>
              <a:t>Ходьба</a:t>
            </a:r>
          </a:p>
          <a:p>
            <a:pPr lvl="0"/>
            <a:r>
              <a:rPr lang="ru-RU" dirty="0"/>
              <a:t>Мотивирующие представления. </a:t>
            </a:r>
            <a:endParaRPr lang="ru-RU" dirty="0" smtClean="0"/>
          </a:p>
          <a:p>
            <a:pPr lvl="0"/>
            <a:r>
              <a:rPr lang="ru-RU" dirty="0" smtClean="0"/>
              <a:t>Превращение </a:t>
            </a:r>
            <a:r>
              <a:rPr lang="ru-RU" dirty="0"/>
              <a:t>ребенка в субъекта желания и действия</a:t>
            </a:r>
          </a:p>
        </p:txBody>
      </p:sp>
    </p:spTree>
    <p:extLst>
      <p:ext uri="{BB962C8B-B14F-4D97-AF65-F5344CB8AC3E}">
        <p14:creationId xmlns:p14="http://schemas.microsoft.com/office/powerpoint/2010/main" val="29716350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980728"/>
            <a:ext cx="6255488" cy="1362075"/>
          </a:xfrm>
        </p:spPr>
        <p:txBody>
          <a:bodyPr/>
          <a:lstStyle/>
          <a:p>
            <a:pPr algn="ctr"/>
            <a:r>
              <a:rPr lang="ru-RU" dirty="0" smtClean="0"/>
              <a:t>Благодарю за внимание 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08920"/>
            <a:ext cx="4286250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08736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196</TotalTime>
  <Words>1069</Words>
  <Application>Microsoft Office PowerPoint</Application>
  <PresentationFormat>Экран (4:3)</PresentationFormat>
  <Paragraphs>137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Изящная</vt:lpstr>
      <vt:lpstr>Психологические особенности  развития детей В ПЕРИОД НОВОРОЖДЕННОСТИ И младенчесТВА</vt:lpstr>
      <vt:lpstr>Презентация PowerPoint</vt:lpstr>
      <vt:lpstr>НОВОРОЖДЕННОСТЬ</vt:lpstr>
      <vt:lpstr>КРИЗИС НОВОРОЖДЕННОСТИ</vt:lpstr>
      <vt:lpstr>КРИЗИС НОВОРОЖДЕННОСТИ</vt:lpstr>
      <vt:lpstr>Презентация PowerPoint</vt:lpstr>
      <vt:lpstr>Характерные особенности периода новорожденности:  </vt:lpstr>
      <vt:lpstr>Презентация PowerPoint</vt:lpstr>
      <vt:lpstr>Общение </vt:lpstr>
      <vt:lpstr>Общение </vt:lpstr>
      <vt:lpstr>Общение </vt:lpstr>
      <vt:lpstr>Госпитализм</vt:lpstr>
      <vt:lpstr>Комплекс оживления</vt:lpstr>
      <vt:lpstr>МЛАДЕНЧЕСТВО</vt:lpstr>
      <vt:lpstr>Ведущая деятельность младенческого периода </vt:lpstr>
      <vt:lpstr>Презентация PowerPoint</vt:lpstr>
      <vt:lpstr>Восприятие</vt:lpstr>
      <vt:lpstr>память</vt:lpstr>
      <vt:lpstr>мышление</vt:lpstr>
      <vt:lpstr>речь</vt:lpstr>
      <vt:lpstr>Движения</vt:lpstr>
      <vt:lpstr>Эмоции</vt:lpstr>
      <vt:lpstr>основные новообразования младенческого возраста</vt:lpstr>
      <vt:lpstr>Благодарю за внимание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Dmitriy</dc:creator>
  <cp:lastModifiedBy>Dmitriy</cp:lastModifiedBy>
  <cp:revision>19</cp:revision>
  <dcterms:created xsi:type="dcterms:W3CDTF">2012-12-19T12:29:55Z</dcterms:created>
  <dcterms:modified xsi:type="dcterms:W3CDTF">2012-12-20T17:30:13Z</dcterms:modified>
</cp:coreProperties>
</file>