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102" y="-12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7868FB8-01A1-4D64-B70A-B2A65237D373}"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263637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868FB8-01A1-4D64-B70A-B2A65237D373}"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1211763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7868FB8-01A1-4D64-B70A-B2A65237D373}"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1336571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7868FB8-01A1-4D64-B70A-B2A65237D373}" type="datetimeFigureOut">
              <a:rPr lang="ru-RU" smtClean="0"/>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1413630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7868FB8-01A1-4D64-B70A-B2A65237D373}" type="datetimeFigureOut">
              <a:rPr lang="ru-RU" smtClean="0"/>
              <a:t>20.09.2018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1071730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7868FB8-01A1-4D64-B70A-B2A65237D373}" type="datetimeFigureOut">
              <a:rPr lang="ru-RU" smtClean="0"/>
              <a:t>20.09.2018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1059796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7868FB8-01A1-4D64-B70A-B2A65237D373}" type="datetimeFigureOut">
              <a:rPr lang="ru-RU" smtClean="0"/>
              <a:t>20.09.2018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33154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7868FB8-01A1-4D64-B70A-B2A65237D373}" type="datetimeFigureOut">
              <a:rPr lang="ru-RU" smtClean="0"/>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99210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7868FB8-01A1-4D64-B70A-B2A65237D373}" type="datetimeFigureOut">
              <a:rPr lang="ru-RU" smtClean="0"/>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6008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868FB8-01A1-4D64-B70A-B2A65237D373}"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3843144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868FB8-01A1-4D64-B70A-B2A65237D373}"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E049BD-6DED-42B2-A82D-681AA135C8F1}" type="slidenum">
              <a:rPr lang="ru-RU" smtClean="0"/>
              <a:t>‹#›</a:t>
            </a:fld>
            <a:endParaRPr lang="ru-RU"/>
          </a:p>
        </p:txBody>
      </p:sp>
    </p:spTree>
    <p:extLst>
      <p:ext uri="{BB962C8B-B14F-4D97-AF65-F5344CB8AC3E}">
        <p14:creationId xmlns:p14="http://schemas.microsoft.com/office/powerpoint/2010/main" val="102123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868FB8-01A1-4D64-B70A-B2A65237D373}" type="datetimeFigureOut">
              <a:rPr lang="ru-RU" smtClean="0"/>
              <a:t>20.09.2018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049BD-6DED-42B2-A82D-681AA135C8F1}" type="slidenum">
              <a:rPr lang="ru-RU" smtClean="0"/>
              <a:t>‹#›</a:t>
            </a:fld>
            <a:endParaRPr lang="ru-RU"/>
          </a:p>
        </p:txBody>
      </p:sp>
    </p:spTree>
    <p:extLst>
      <p:ext uri="{BB962C8B-B14F-4D97-AF65-F5344CB8AC3E}">
        <p14:creationId xmlns:p14="http://schemas.microsoft.com/office/powerpoint/2010/main" val="3359472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a:t>Алгоритмы и способы их записи </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150901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787"/>
          </a:xfrm>
        </p:spPr>
        <p:txBody>
          <a:bodyPr>
            <a:normAutofit fontScale="90000"/>
          </a:bodyPr>
          <a:lstStyle/>
          <a:p>
            <a:endParaRPr lang="ru-RU" dirty="0"/>
          </a:p>
        </p:txBody>
      </p:sp>
      <p:sp>
        <p:nvSpPr>
          <p:cNvPr id="3" name="Объект 2"/>
          <p:cNvSpPr>
            <a:spLocks noGrp="1"/>
          </p:cNvSpPr>
          <p:nvPr>
            <p:ph idx="1"/>
          </p:nvPr>
        </p:nvSpPr>
        <p:spPr>
          <a:xfrm>
            <a:off x="838200" y="585216"/>
            <a:ext cx="10515600" cy="5591747"/>
          </a:xfrm>
        </p:spPr>
        <p:txBody>
          <a:bodyPr>
            <a:normAutofit fontScale="92500" lnSpcReduction="20000"/>
          </a:bodyPr>
          <a:lstStyle/>
          <a:p>
            <a:r>
              <a:rPr lang="ru-RU" dirty="0"/>
              <a:t>Понятие алгоритма является одним из основополагающих понятий информатики. В начале изучения информатики и основ программирования обычно достаточно руководствоваться определением алгоритма «в интуитивном смысле», например, </a:t>
            </a:r>
            <a:r>
              <a:rPr lang="ru-RU" dirty="0" smtClean="0"/>
              <a:t>таким: алгоритм </a:t>
            </a:r>
            <a:r>
              <a:rPr lang="ru-RU" dirty="0"/>
              <a:t>- это </a:t>
            </a:r>
            <a:r>
              <a:rPr lang="ru-RU" dirty="0" smtClean="0"/>
              <a:t>однозначно определенная </a:t>
            </a:r>
            <a:r>
              <a:rPr lang="ru-RU" dirty="0"/>
              <a:t>на некотором языке конечная последовательность предписаний (инструкций, команд), задающая порядок исполнения элементарных операций для систематического решения задачи.</a:t>
            </a:r>
          </a:p>
          <a:p>
            <a:r>
              <a:rPr lang="ru-RU" dirty="0"/>
              <a:t>Неформальный характер этого определения связан с тем, что некоторые его элементы, в свою очередь, формально не определены. С формальными моделями алгоритмов и основными положениями теории алгоритмов </a:t>
            </a:r>
            <a:r>
              <a:rPr lang="ru-RU" dirty="0" smtClean="0"/>
              <a:t>можно </a:t>
            </a:r>
            <a:r>
              <a:rPr lang="ru-RU" dirty="0"/>
              <a:t>ознакомиться в соответствующей </a:t>
            </a:r>
            <a:r>
              <a:rPr lang="ru-RU" dirty="0" smtClean="0"/>
              <a:t>литературе. </a:t>
            </a:r>
            <a:r>
              <a:rPr lang="ru-RU" dirty="0"/>
              <a:t>Здесь выделим одно важное положение, заключающееся в том, что любое разумное </a:t>
            </a:r>
            <a:r>
              <a:rPr lang="ru-RU" dirty="0" smtClean="0"/>
              <a:t>определение </a:t>
            </a:r>
            <a:r>
              <a:rPr lang="ru-RU" dirty="0"/>
              <a:t>алгоритма, которое может быть предложено в будущем, окажется эквивалентным уже известным определениям, что означает, по сути, предположение об адекватности понятий алгоритма в интуитивном смысле и алгоритма в точном смысле в одном из существующих эквивалентных формализмов.</a:t>
            </a:r>
          </a:p>
        </p:txBody>
      </p:sp>
    </p:spTree>
    <p:extLst>
      <p:ext uri="{BB962C8B-B14F-4D97-AF65-F5344CB8AC3E}">
        <p14:creationId xmlns:p14="http://schemas.microsoft.com/office/powerpoint/2010/main" val="3853881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5227"/>
          </a:xfrm>
        </p:spPr>
        <p:txBody>
          <a:bodyPr>
            <a:normAutofit fontScale="90000"/>
          </a:bodyPr>
          <a:lstStyle/>
          <a:p>
            <a:endParaRPr lang="ru-RU" dirty="0"/>
          </a:p>
        </p:txBody>
      </p:sp>
      <p:sp>
        <p:nvSpPr>
          <p:cNvPr id="3" name="Объект 2"/>
          <p:cNvSpPr>
            <a:spLocks noGrp="1"/>
          </p:cNvSpPr>
          <p:nvPr>
            <p:ph idx="1"/>
          </p:nvPr>
        </p:nvSpPr>
        <p:spPr>
          <a:xfrm>
            <a:off x="838200" y="676656"/>
            <a:ext cx="10515600" cy="5500307"/>
          </a:xfrm>
        </p:spPr>
        <p:txBody>
          <a:bodyPr/>
          <a:lstStyle/>
          <a:p>
            <a:r>
              <a:rPr lang="ru-RU" dirty="0"/>
              <a:t>Каждая операция предполагает наличие объекта (или объектов) данных, к которому (или к которым) эта операция применяется. Выполнение каждой операции приводит к изменению состояния исполняющего устройства, что и позволяет судить о том, что операция выполнена. Систематизируя это описание, В.Ф. </a:t>
            </a:r>
            <a:r>
              <a:rPr lang="ru-RU" dirty="0" err="1"/>
              <a:t>Мелехин</a:t>
            </a:r>
            <a:r>
              <a:rPr lang="ru-RU" dirty="0"/>
              <a:t> выделяет 7 параметров, характеризующих алгоритм:</a:t>
            </a:r>
          </a:p>
        </p:txBody>
      </p:sp>
    </p:spTree>
    <p:extLst>
      <p:ext uri="{BB962C8B-B14F-4D97-AF65-F5344CB8AC3E}">
        <p14:creationId xmlns:p14="http://schemas.microsoft.com/office/powerpoint/2010/main" val="2605321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40080"/>
            <a:ext cx="10515600" cy="5536883"/>
          </a:xfrm>
        </p:spPr>
        <p:txBody>
          <a:bodyPr>
            <a:normAutofit lnSpcReduction="10000"/>
          </a:bodyPr>
          <a:lstStyle/>
          <a:p>
            <a:pPr lvl="0"/>
            <a:r>
              <a:rPr lang="ru-RU" dirty="0"/>
              <a:t>Совокупность возможных исходных данных.</a:t>
            </a:r>
          </a:p>
          <a:p>
            <a:pPr lvl="0"/>
            <a:r>
              <a:rPr lang="ru-RU" dirty="0"/>
              <a:t>Совокупность возможных результатов.</a:t>
            </a:r>
          </a:p>
          <a:p>
            <a:pPr lvl="0"/>
            <a:r>
              <a:rPr lang="ru-RU" dirty="0"/>
              <a:t>Совокупность возможных промежуточных результатов.</a:t>
            </a:r>
          </a:p>
          <a:p>
            <a:pPr lvl="0"/>
            <a:r>
              <a:rPr lang="ru-RU" dirty="0"/>
              <a:t>Правило начала процесса обработки данных.</a:t>
            </a:r>
          </a:p>
          <a:p>
            <a:pPr lvl="0"/>
            <a:r>
              <a:rPr lang="ru-RU" dirty="0"/>
              <a:t>Правило непосредственной обработки.</a:t>
            </a:r>
          </a:p>
          <a:p>
            <a:pPr lvl="0"/>
            <a:r>
              <a:rPr lang="ru-RU" dirty="0"/>
              <a:t>Правило окончания обработки.</a:t>
            </a:r>
          </a:p>
          <a:p>
            <a:pPr lvl="0"/>
            <a:r>
              <a:rPr lang="ru-RU" dirty="0"/>
              <a:t>Правило извлечения результата.</a:t>
            </a:r>
          </a:p>
          <a:p>
            <a:r>
              <a:rPr lang="ru-RU" dirty="0"/>
              <a:t>Алгоритм должен обладать свойствами массовости, то есть возможности многократного применения для любых наборов исходных данных из совокупности возможных, и результативности, то есть получения результата из совокупности возможных за конечное число шагов.</a:t>
            </a:r>
          </a:p>
          <a:p>
            <a:endParaRPr lang="ru-RU" dirty="0"/>
          </a:p>
        </p:txBody>
      </p:sp>
    </p:spTree>
    <p:extLst>
      <p:ext uri="{BB962C8B-B14F-4D97-AF65-F5344CB8AC3E}">
        <p14:creationId xmlns:p14="http://schemas.microsoft.com/office/powerpoint/2010/main" val="3923439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sp>
        <p:nvSpPr>
          <p:cNvPr id="3" name="Объект 2"/>
          <p:cNvSpPr>
            <a:spLocks noGrp="1"/>
          </p:cNvSpPr>
          <p:nvPr>
            <p:ph idx="1"/>
          </p:nvPr>
        </p:nvSpPr>
        <p:spPr>
          <a:xfrm>
            <a:off x="838200" y="713232"/>
            <a:ext cx="10515600" cy="5463731"/>
          </a:xfrm>
        </p:spPr>
        <p:txBody>
          <a:bodyPr>
            <a:normAutofit fontScale="85000" lnSpcReduction="20000"/>
          </a:bodyPr>
          <a:lstStyle/>
          <a:p>
            <a:r>
              <a:rPr lang="ru-RU" dirty="0"/>
              <a:t>Существует множество способов записи алгоритма. Рассмотрим наиболее распространенные способы записи алгоритмов, используемые в проектной практике, на примере алгоритма нахождения наибольшего общего делителя двух чисел </a:t>
            </a:r>
            <a:r>
              <a:rPr lang="ru-RU" i="1" dirty="0"/>
              <a:t>X</a:t>
            </a:r>
            <a:r>
              <a:rPr lang="ru-RU" dirty="0"/>
              <a:t> и </a:t>
            </a:r>
            <a:r>
              <a:rPr lang="en-US" i="1" dirty="0"/>
              <a:t>Y</a:t>
            </a:r>
            <a:r>
              <a:rPr lang="ru-RU" i="1" dirty="0" smtClean="0"/>
              <a:t>.</a:t>
            </a:r>
          </a:p>
          <a:p>
            <a:r>
              <a:rPr lang="ru-RU" b="1" dirty="0"/>
              <a:t>Текстуальная форма записи</a:t>
            </a:r>
          </a:p>
          <a:p>
            <a:pPr lvl="0"/>
            <a:r>
              <a:rPr lang="ru-RU" dirty="0"/>
              <a:t>Скопировать значение </a:t>
            </a:r>
            <a:r>
              <a:rPr lang="ru-RU" i="1" dirty="0"/>
              <a:t>X</a:t>
            </a:r>
            <a:r>
              <a:rPr lang="ru-RU" dirty="0"/>
              <a:t> во вспомогательную переменную </a:t>
            </a:r>
            <a:r>
              <a:rPr lang="ru-RU" i="1" dirty="0"/>
              <a:t>х.</a:t>
            </a:r>
            <a:endParaRPr lang="ru-RU" dirty="0"/>
          </a:p>
          <a:p>
            <a:pPr lvl="0"/>
            <a:r>
              <a:rPr lang="ru-RU" dirty="0"/>
              <a:t>Скопировать значение </a:t>
            </a:r>
            <a:r>
              <a:rPr lang="en-US" i="1" dirty="0"/>
              <a:t>Y</a:t>
            </a:r>
            <a:r>
              <a:rPr lang="en-US" dirty="0"/>
              <a:t> </a:t>
            </a:r>
            <a:r>
              <a:rPr lang="ru-RU" dirty="0"/>
              <a:t>во вспомогательную переменную </a:t>
            </a:r>
            <a:r>
              <a:rPr lang="ru-RU" i="1" dirty="0"/>
              <a:t>у.</a:t>
            </a:r>
            <a:endParaRPr lang="ru-RU" dirty="0"/>
          </a:p>
          <a:p>
            <a:pPr lvl="0"/>
            <a:r>
              <a:rPr lang="ru-RU" dirty="0"/>
              <a:t>Если </a:t>
            </a:r>
            <a:r>
              <a:rPr lang="ru-RU" i="1" dirty="0" smtClean="0"/>
              <a:t>х</a:t>
            </a:r>
            <a:r>
              <a:rPr lang="en-US" i="1" dirty="0" smtClean="0"/>
              <a:t>&lt;&gt;</a:t>
            </a:r>
            <a:r>
              <a:rPr lang="ru-RU" i="1" dirty="0" smtClean="0"/>
              <a:t>у</a:t>
            </a:r>
            <a:r>
              <a:rPr lang="ru-RU" i="1" dirty="0"/>
              <a:t>,</a:t>
            </a:r>
            <a:r>
              <a:rPr lang="ru-RU" dirty="0"/>
              <a:t> перейти к п. 4, иначе - к п. 7.</a:t>
            </a:r>
          </a:p>
          <a:p>
            <a:pPr lvl="0"/>
            <a:r>
              <a:rPr lang="ru-RU" dirty="0"/>
              <a:t>Если </a:t>
            </a:r>
            <a:r>
              <a:rPr lang="ru-RU" i="1" dirty="0"/>
              <a:t>х&gt;у,</a:t>
            </a:r>
            <a:r>
              <a:rPr lang="ru-RU" dirty="0"/>
              <a:t> перейти к п. 5, иначе - к п. 6.</a:t>
            </a:r>
          </a:p>
          <a:p>
            <a:pPr lvl="0"/>
            <a:r>
              <a:rPr lang="ru-RU" dirty="0"/>
              <a:t>Записать в </a:t>
            </a:r>
            <a:r>
              <a:rPr lang="ru-RU" i="1" dirty="0"/>
              <a:t>х</a:t>
            </a:r>
            <a:r>
              <a:rPr lang="ru-RU" dirty="0"/>
              <a:t> результат вычисления выражения </a:t>
            </a:r>
            <a:r>
              <a:rPr lang="ru-RU" i="1" dirty="0"/>
              <a:t>х-у</a:t>
            </a:r>
            <a:r>
              <a:rPr lang="ru-RU" dirty="0"/>
              <a:t> и перейти к п.	3.</a:t>
            </a:r>
          </a:p>
          <a:p>
            <a:pPr lvl="0"/>
            <a:r>
              <a:rPr lang="ru-RU" dirty="0"/>
              <a:t>Записать в </a:t>
            </a:r>
            <a:r>
              <a:rPr lang="ru-RU" i="1" dirty="0"/>
              <a:t>у</a:t>
            </a:r>
            <a:r>
              <a:rPr lang="ru-RU" dirty="0"/>
              <a:t> результат вычисления выражения </a:t>
            </a:r>
            <a:r>
              <a:rPr lang="ru-RU" i="1" dirty="0"/>
              <a:t>у-х</a:t>
            </a:r>
            <a:r>
              <a:rPr lang="ru-RU" dirty="0"/>
              <a:t> и перейти к п.	3.</a:t>
            </a:r>
          </a:p>
          <a:p>
            <a:r>
              <a:rPr lang="ru-RU" dirty="0"/>
              <a:t>Конец. </a:t>
            </a:r>
            <a:r>
              <a:rPr lang="ru-RU" i="1" dirty="0"/>
              <a:t>х</a:t>
            </a:r>
            <a:r>
              <a:rPr lang="ru-RU" dirty="0"/>
              <a:t> - результат работы</a:t>
            </a:r>
            <a:r>
              <a:rPr lang="ru-RU" dirty="0" smtClean="0"/>
              <a:t>.</a:t>
            </a:r>
            <a:r>
              <a:rPr lang="ru-RU" dirty="0" smtClean="0">
                <a:solidFill>
                  <a:srgbClr val="FF0000"/>
                </a:solidFill>
              </a:rPr>
              <a:t> </a:t>
            </a:r>
            <a:endParaRPr lang="en-US" dirty="0" smtClean="0">
              <a:solidFill>
                <a:srgbClr val="FF0000"/>
              </a:solidFill>
            </a:endParaRPr>
          </a:p>
          <a:p>
            <a:r>
              <a:rPr lang="ru-RU" dirty="0" smtClean="0">
                <a:solidFill>
                  <a:srgbClr val="FF0000"/>
                </a:solidFill>
              </a:rPr>
              <a:t>На начальном этапе проектирования текстуальная запись алгоритма, иногда бывает полезной как наименее формализованная, однако даже для рассмотренного несложного алгоритма уже очевидно, что она не обеспечивает достаточную наглядность решения.</a:t>
            </a:r>
          </a:p>
          <a:p>
            <a:pPr lvl="0"/>
            <a:endParaRPr lang="ru-RU" dirty="0"/>
          </a:p>
          <a:p>
            <a:endParaRPr lang="ru-RU" dirty="0"/>
          </a:p>
        </p:txBody>
      </p:sp>
    </p:spTree>
    <p:extLst>
      <p:ext uri="{BB962C8B-B14F-4D97-AF65-F5344CB8AC3E}">
        <p14:creationId xmlns:p14="http://schemas.microsoft.com/office/powerpoint/2010/main" val="2003121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21259"/>
          </a:xfrm>
        </p:spPr>
        <p:txBody>
          <a:bodyPr>
            <a:normAutofit fontScale="90000"/>
          </a:bodyPr>
          <a:lstStyle/>
          <a:p>
            <a:r>
              <a:rPr lang="ru-RU" dirty="0"/>
              <a:t>Схема </a:t>
            </a:r>
            <a:r>
              <a:rPr lang="ru-RU" dirty="0" smtClean="0"/>
              <a:t>алгоритма</a:t>
            </a:r>
            <a:endParaRPr lang="ru-RU" dirty="0"/>
          </a:p>
        </p:txBody>
      </p:sp>
      <p:sp>
        <p:nvSpPr>
          <p:cNvPr id="3" name="Объект 2"/>
          <p:cNvSpPr>
            <a:spLocks noGrp="1"/>
          </p:cNvSpPr>
          <p:nvPr>
            <p:ph idx="1"/>
          </p:nvPr>
        </p:nvSpPr>
        <p:spPr>
          <a:xfrm>
            <a:off x="838200" y="932688"/>
            <a:ext cx="10515600" cy="5244275"/>
          </a:xfrm>
        </p:spPr>
        <p:txBody>
          <a:bodyPr/>
          <a:lstStyle/>
          <a:p>
            <a:r>
              <a:rPr lang="ru-RU" dirty="0"/>
              <a:t>Схемы алгоритмов (</a:t>
            </a:r>
            <a:r>
              <a:rPr lang="en-US" dirty="0"/>
              <a:t>flowcharts</a:t>
            </a:r>
            <a:r>
              <a:rPr lang="ru-RU" dirty="0"/>
              <a:t>) являются визуальным формализмом, используемым уже в течение десятилетий. Правила изображения </a:t>
            </a:r>
            <a:r>
              <a:rPr lang="ru-RU" dirty="0" smtClean="0"/>
              <a:t>схем</a:t>
            </a:r>
            <a:r>
              <a:rPr lang="en-US" dirty="0" smtClean="0"/>
              <a:t> </a:t>
            </a:r>
            <a:r>
              <a:rPr lang="ru-RU" dirty="0" smtClean="0"/>
              <a:t>алгоритмов </a:t>
            </a:r>
            <a:r>
              <a:rPr lang="ru-RU" dirty="0"/>
              <a:t>регулируются различными международными и национальными стандартами, в том числе международным стандартом </a:t>
            </a:r>
            <a:r>
              <a:rPr lang="en-US" dirty="0"/>
              <a:t>ISO </a:t>
            </a:r>
            <a:r>
              <a:rPr lang="ru-RU" dirty="0"/>
              <a:t>5807-85 и российским [ГОСТ 19.701-90]. Схема алгоритма решения задачи поиска наибольшего общего делителя представлена на </a:t>
            </a:r>
            <a:r>
              <a:rPr lang="ru-RU" dirty="0" smtClean="0"/>
              <a:t>рисунке</a:t>
            </a:r>
            <a:endParaRPr lang="ru-RU" dirty="0"/>
          </a:p>
        </p:txBody>
      </p:sp>
    </p:spTree>
    <p:extLst>
      <p:ext uri="{BB962C8B-B14F-4D97-AF65-F5344CB8AC3E}">
        <p14:creationId xmlns:p14="http://schemas.microsoft.com/office/powerpoint/2010/main" val="942610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3035808" y="712787"/>
            <a:ext cx="5815584" cy="5866277"/>
          </a:xfrm>
          <a:prstGeom prst="rect">
            <a:avLst/>
          </a:prstGeom>
        </p:spPr>
      </p:pic>
    </p:spTree>
    <p:extLst>
      <p:ext uri="{BB962C8B-B14F-4D97-AF65-F5344CB8AC3E}">
        <p14:creationId xmlns:p14="http://schemas.microsoft.com/office/powerpoint/2010/main" val="2231524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03504"/>
            <a:ext cx="10515600" cy="5573459"/>
          </a:xfrm>
        </p:spPr>
        <p:txBody>
          <a:bodyPr/>
          <a:lstStyle/>
          <a:p>
            <a:r>
              <a:rPr lang="ru-RU" dirty="0"/>
              <a:t>В монографии [Лекарев, 1997] отмечается, что если для простой задачи схемы алгоритмов обеспечивают безусловную наглядность, то по мере роста сложности программы «его логическая структура начинает «тонуть» в «клубке спагетти», в который постепенно превращается схема алгоритма». Еще в первом издании книги [</a:t>
            </a:r>
            <a:r>
              <a:rPr lang="en-US" dirty="0"/>
              <a:t>Brooks</a:t>
            </a:r>
            <a:r>
              <a:rPr lang="ru-RU" dirty="0"/>
              <a:t>, 1995], вышедшей в свет в 1975 году, Ф. Брукс замечает, что «пошаговая блок-схема является досадным анахронизмом, пригодным только для новичков в алгоритмическом мышлении», и большинство программистов, если это необходимо, рисуют схему алгоритма на основе уже законченной программы.</a:t>
            </a:r>
          </a:p>
          <a:p>
            <a:endParaRPr lang="ru-RU" dirty="0"/>
          </a:p>
        </p:txBody>
      </p:sp>
    </p:spTree>
    <p:extLst>
      <p:ext uri="{BB962C8B-B14F-4D97-AF65-F5344CB8AC3E}">
        <p14:creationId xmlns:p14="http://schemas.microsoft.com/office/powerpoint/2010/main" val="3771629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Псевдокод</a:t>
            </a:r>
          </a:p>
        </p:txBody>
      </p:sp>
      <p:sp>
        <p:nvSpPr>
          <p:cNvPr id="3" name="Объект 2"/>
          <p:cNvSpPr>
            <a:spLocks noGrp="1"/>
          </p:cNvSpPr>
          <p:nvPr>
            <p:ph idx="1"/>
          </p:nvPr>
        </p:nvSpPr>
        <p:spPr>
          <a:xfrm>
            <a:off x="838200" y="914400"/>
            <a:ext cx="10515600" cy="5262563"/>
          </a:xfrm>
        </p:spPr>
        <p:txBody>
          <a:bodyPr/>
          <a:lstStyle/>
          <a:p>
            <a:r>
              <a:rPr lang="ru-RU" dirty="0"/>
              <a:t>Во многих случаях эффективной формой текстуальной записи алгоритма, абстрагированной от конкретного языка, является псевдокод</a:t>
            </a:r>
            <a:r>
              <a:rPr lang="ru-RU" dirty="0" smtClean="0"/>
              <a:t>:</a:t>
            </a:r>
          </a:p>
          <a:p>
            <a:endParaRPr lang="ru-RU" dirty="0"/>
          </a:p>
        </p:txBody>
      </p:sp>
      <p:pic>
        <p:nvPicPr>
          <p:cNvPr id="4" name="Рисунок 3"/>
          <p:cNvPicPr>
            <a:picLocks noChangeAspect="1"/>
          </p:cNvPicPr>
          <p:nvPr/>
        </p:nvPicPr>
        <p:blipFill>
          <a:blip r:embed="rId2"/>
          <a:stretch>
            <a:fillRect/>
          </a:stretch>
        </p:blipFill>
        <p:spPr>
          <a:xfrm>
            <a:off x="832528" y="2676524"/>
            <a:ext cx="9985571" cy="2480692"/>
          </a:xfrm>
          <a:prstGeom prst="rect">
            <a:avLst/>
          </a:prstGeom>
        </p:spPr>
      </p:pic>
    </p:spTree>
    <p:extLst>
      <p:ext uri="{BB962C8B-B14F-4D97-AF65-F5344CB8AC3E}">
        <p14:creationId xmlns:p14="http://schemas.microsoft.com/office/powerpoint/2010/main" val="234122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Запись в форме программы на языке программирования </a:t>
            </a:r>
          </a:p>
        </p:txBody>
      </p:sp>
      <p:pic>
        <p:nvPicPr>
          <p:cNvPr id="4" name="Объект 3"/>
          <p:cNvPicPr>
            <a:picLocks noGrp="1" noChangeAspect="1"/>
          </p:cNvPicPr>
          <p:nvPr>
            <p:ph idx="1"/>
          </p:nvPr>
        </p:nvPicPr>
        <p:blipFill>
          <a:blip r:embed="rId2"/>
          <a:stretch>
            <a:fillRect/>
          </a:stretch>
        </p:blipFill>
        <p:spPr>
          <a:xfrm>
            <a:off x="1064448" y="2724912"/>
            <a:ext cx="9763867" cy="2633472"/>
          </a:xfrm>
          <a:prstGeom prst="rect">
            <a:avLst/>
          </a:prstGeom>
        </p:spPr>
      </p:pic>
    </p:spTree>
    <p:extLst>
      <p:ext uri="{BB962C8B-B14F-4D97-AF65-F5344CB8AC3E}">
        <p14:creationId xmlns:p14="http://schemas.microsoft.com/office/powerpoint/2010/main" val="196430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04139"/>
          </a:xfrm>
        </p:spPr>
        <p:txBody>
          <a:bodyPr>
            <a:normAutofit fontScale="90000"/>
          </a:bodyPr>
          <a:lstStyle/>
          <a:p>
            <a:r>
              <a:rPr lang="ru-RU" dirty="0"/>
              <a:t>Оценка алгоритмов, рекурсия, сортировка</a:t>
            </a:r>
          </a:p>
        </p:txBody>
      </p:sp>
      <p:sp>
        <p:nvSpPr>
          <p:cNvPr id="3" name="Объект 2"/>
          <p:cNvSpPr>
            <a:spLocks noGrp="1"/>
          </p:cNvSpPr>
          <p:nvPr>
            <p:ph idx="1"/>
          </p:nvPr>
        </p:nvSpPr>
        <p:spPr>
          <a:xfrm>
            <a:off x="838200" y="969264"/>
            <a:ext cx="10515600" cy="5207699"/>
          </a:xfrm>
        </p:spPr>
        <p:txBody>
          <a:bodyPr>
            <a:normAutofit fontScale="85000" lnSpcReduction="10000"/>
          </a:bodyPr>
          <a:lstStyle/>
          <a:p>
            <a:r>
              <a:rPr lang="ru-RU" b="1" dirty="0"/>
              <a:t>Постановка задачи внутренней сортировки и подходы к оценке </a:t>
            </a:r>
            <a:r>
              <a:rPr lang="ru-RU" b="1" dirty="0" smtClean="0"/>
              <a:t>эффективности</a:t>
            </a:r>
          </a:p>
          <a:p>
            <a:r>
              <a:rPr lang="ru-RU" dirty="0"/>
              <a:t>Во многих случаях упорядоченность данных в соответствии с некоторым критерием упрощает дальнейшую обработку данных. Например, значительная экономия времени при реализации двоичного поиска по сравнению с последовательным поиском является достаточным основанием для того, чтобы, потратив некоторое время на предварительную сортировку набора данных, в дальнейшем обеспечить существенный выигрыш при реализации алгоритмов двоичного или других видов поиска.</a:t>
            </a:r>
          </a:p>
          <a:p>
            <a:r>
              <a:rPr lang="ru-RU" dirty="0"/>
              <a:t>Наиболее важными являются алгоритмы сортировки </a:t>
            </a:r>
            <a:r>
              <a:rPr lang="en-US" dirty="0"/>
              <a:t>in situ </a:t>
            </a:r>
            <a:r>
              <a:rPr lang="ru-RU" dirty="0"/>
              <a:t>(на месте), которые обеспечивают перестановку элементов в пределах участка памяти, занимаемой сортируемой последовательностью. Под последовательностью данных при этом обычно понимается массив, располагающийся в оперативной памяти - сортировка таких массивов и называется внутренней сортировки в отличие от внешней сортировки - упорядочения данных из некоторого внешнего источника (например, файла на диске).</a:t>
            </a:r>
            <a:endParaRPr lang="ru-RU" b="1" dirty="0"/>
          </a:p>
        </p:txBody>
      </p:sp>
    </p:spTree>
    <p:extLst>
      <p:ext uri="{BB962C8B-B14F-4D97-AF65-F5344CB8AC3E}">
        <p14:creationId xmlns:p14="http://schemas.microsoft.com/office/powerpoint/2010/main" val="432129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3515"/>
          </a:xfrm>
        </p:spPr>
        <p:txBody>
          <a:bodyPr>
            <a:normAutofit fontScale="90000"/>
          </a:bodyPr>
          <a:lstStyle/>
          <a:p>
            <a:endParaRPr lang="ru-RU" dirty="0"/>
          </a:p>
        </p:txBody>
      </p:sp>
      <p:sp>
        <p:nvSpPr>
          <p:cNvPr id="3" name="Объект 2"/>
          <p:cNvSpPr>
            <a:spLocks noGrp="1"/>
          </p:cNvSpPr>
          <p:nvPr>
            <p:ph idx="1"/>
          </p:nvPr>
        </p:nvSpPr>
        <p:spPr>
          <a:xfrm>
            <a:off x="838200" y="768096"/>
            <a:ext cx="10515600" cy="5408867"/>
          </a:xfrm>
        </p:spPr>
        <p:txBody>
          <a:bodyPr>
            <a:normAutofit fontScale="92500"/>
          </a:bodyPr>
          <a:lstStyle/>
          <a:p>
            <a:r>
              <a:rPr lang="ru-RU" dirty="0"/>
              <a:t>Как правило, сортировка данных осуществляется в порядке возрастания или убывания некоторого ключевого значения. В качестве ключей могут выступать целые или символьные данные, строки символов, наконец, отношение порядка может определяться на основе более сложных критериев - все это не мешает рассматривать особенности реализации алгоритмов сортировки, абстрагируясь до поры до времени от разнообразных вариантов ключевых данных.</a:t>
            </a:r>
          </a:p>
          <a:p>
            <a:r>
              <a:rPr lang="ru-RU" dirty="0"/>
              <a:t>Анализ алгоритма предполагает получение представление о том, сколько времени будет затрачено на решение задачи с использованием этого алгоритма. При оценке алгоритма исходят из количества наиболее значимых для данного алгоритма операций, выполняемых в ходе его работы. Для алгоритмов сортировки такими операциями являются операции сравнения ключей и операции пересылки элементов сортируемой последовательности.</a:t>
            </a:r>
          </a:p>
        </p:txBody>
      </p:sp>
    </p:spTree>
    <p:extLst>
      <p:ext uri="{BB962C8B-B14F-4D97-AF65-F5344CB8AC3E}">
        <p14:creationId xmlns:p14="http://schemas.microsoft.com/office/powerpoint/2010/main" val="2293296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sp>
        <p:nvSpPr>
          <p:cNvPr id="3" name="Объект 2"/>
          <p:cNvSpPr>
            <a:spLocks noGrp="1"/>
          </p:cNvSpPr>
          <p:nvPr>
            <p:ph idx="1"/>
          </p:nvPr>
        </p:nvSpPr>
        <p:spPr>
          <a:xfrm>
            <a:off x="838200" y="640080"/>
            <a:ext cx="10515600" cy="5536883"/>
          </a:xfrm>
        </p:spPr>
        <p:txBody>
          <a:bodyPr>
            <a:normAutofit/>
          </a:bodyPr>
          <a:lstStyle/>
          <a:p>
            <a:r>
              <a:rPr lang="ru-RU" dirty="0"/>
              <a:t>При оценке эффективности алгоритма обычно стараются оценить три варианта: наилучший случай (когда упорядочение достигается за наименьшее время), наихудший случай (когда упорядочение достигается за максимальное время) и средний случай, анализ которого и является обычно самым сложным. Основными показателями алгоритмов сортировки является среднее число сравнений и пересылок, осуществляемых в ходе работы алгоритма.</a:t>
            </a:r>
          </a:p>
          <a:p>
            <a:r>
              <a:rPr lang="ru-RU" dirty="0"/>
              <a:t>При этом точное знание количества операций, выполняемых алгоритмом, не очень существенно с точки зрения анализа эффективности. Более важным является скорость роста числа операции при возрастании </a:t>
            </a:r>
            <a:r>
              <a:rPr lang="en-US" i="1" dirty="0"/>
              <a:t>n</a:t>
            </a:r>
            <a:r>
              <a:rPr lang="en-US" dirty="0"/>
              <a:t> </a:t>
            </a:r>
            <a:r>
              <a:rPr lang="ru-RU" dirty="0"/>
              <a:t>- числа элементов массива. </a:t>
            </a:r>
          </a:p>
        </p:txBody>
      </p:sp>
    </p:spTree>
    <p:extLst>
      <p:ext uri="{BB962C8B-B14F-4D97-AF65-F5344CB8AC3E}">
        <p14:creationId xmlns:p14="http://schemas.microsoft.com/office/powerpoint/2010/main" val="4069001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5227"/>
          </a:xfrm>
        </p:spPr>
        <p:txBody>
          <a:bodyPr>
            <a:normAutofit fontScale="90000"/>
          </a:bodyPr>
          <a:lstStyle/>
          <a:p>
            <a:endParaRPr lang="ru-RU" dirty="0"/>
          </a:p>
        </p:txBody>
      </p:sp>
      <p:sp>
        <p:nvSpPr>
          <p:cNvPr id="3" name="Объект 2"/>
          <p:cNvSpPr>
            <a:spLocks noGrp="1"/>
          </p:cNvSpPr>
          <p:nvPr>
            <p:ph idx="1"/>
          </p:nvPr>
        </p:nvSpPr>
        <p:spPr>
          <a:xfrm>
            <a:off x="838200" y="768096"/>
            <a:ext cx="10515600" cy="5408867"/>
          </a:xfrm>
        </p:spPr>
        <p:txBody>
          <a:bodyPr>
            <a:normAutofit lnSpcReduction="10000"/>
          </a:bodyPr>
          <a:lstStyle/>
          <a:p>
            <a:r>
              <a:rPr lang="ru-RU" dirty="0"/>
              <a:t>Быстрорастущие функции доминируют в оценке суммарной эффективности алгоритма, поэтому, если выясняется, скажем, что сложность алгоритма представляет собой сумму линейной и квадратичной функций, то линейную функцию нужно отбросить, а скорость роста будет оцениваться как функция, сопоставимая </a:t>
            </a:r>
            <a:r>
              <a:rPr lang="ru-RU" dirty="0" smtClean="0"/>
              <a:t>с n</a:t>
            </a:r>
            <a:r>
              <a:rPr lang="ru-RU" baseline="30000" dirty="0" smtClean="0"/>
              <a:t>2</a:t>
            </a:r>
            <a:r>
              <a:rPr lang="ru-RU" dirty="0" smtClean="0"/>
              <a:t> </a:t>
            </a:r>
          </a:p>
          <a:p>
            <a:r>
              <a:rPr lang="ru-RU" dirty="0"/>
              <a:t>С точки зрения оценки эффективности алгоритма наиболее важным является класс функций, обозначаемый как </a:t>
            </a:r>
            <a:r>
              <a:rPr lang="en-US" i="1" dirty="0"/>
              <a:t>O</a:t>
            </a:r>
            <a:r>
              <a:rPr lang="ru-RU" i="1" dirty="0"/>
              <a:t>(</a:t>
            </a:r>
            <a:r>
              <a:rPr lang="en-US" i="1" dirty="0"/>
              <a:t>f</a:t>
            </a:r>
            <a:r>
              <a:rPr lang="ru-RU" dirty="0"/>
              <a:t>) (читается «о большое»), который состоит из функций, растущих не быстрее </a:t>
            </a:r>
            <a:r>
              <a:rPr lang="en-US" i="1" dirty="0"/>
              <a:t>f</a:t>
            </a:r>
            <a:r>
              <a:rPr lang="en-US" dirty="0"/>
              <a:t> </a:t>
            </a:r>
            <a:r>
              <a:rPr lang="ru-RU" dirty="0"/>
              <a:t>. В этом случае </a:t>
            </a:r>
            <a:r>
              <a:rPr lang="en-US" i="1" dirty="0"/>
              <a:t>f </a:t>
            </a:r>
            <a:r>
              <a:rPr lang="ru-RU" dirty="0"/>
              <a:t>является верхней границей для класса </a:t>
            </a:r>
            <a:r>
              <a:rPr lang="en-US" dirty="0"/>
              <a:t>O</a:t>
            </a:r>
            <a:r>
              <a:rPr lang="ru-RU" dirty="0"/>
              <a:t>( </a:t>
            </a:r>
            <a:r>
              <a:rPr lang="en-US" i="1" dirty="0"/>
              <a:t>f</a:t>
            </a:r>
            <a:r>
              <a:rPr lang="ru-RU" dirty="0"/>
              <a:t>). Важность этого класса сложности для оценки алгоритмов объясняется следующим обстоятельством. Если удается показать, что сложность одного алгоритма принадлежит классу «о большое» от сложности второго, то это означает, что второй алгоритм решает задачу не лучше первого</a:t>
            </a:r>
            <a:r>
              <a:rPr lang="ru-RU" dirty="0" smtClean="0"/>
              <a:t>.</a:t>
            </a:r>
            <a:endParaRPr lang="ru-RU" dirty="0"/>
          </a:p>
        </p:txBody>
      </p:sp>
    </p:spTree>
    <p:extLst>
      <p:ext uri="{BB962C8B-B14F-4D97-AF65-F5344CB8AC3E}">
        <p14:creationId xmlns:p14="http://schemas.microsoft.com/office/powerpoint/2010/main" val="63636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891333"/>
            <a:ext cx="9768839" cy="5450729"/>
          </a:xfrm>
          <a:prstGeom prst="rect">
            <a:avLst/>
          </a:prstGeom>
        </p:spPr>
      </p:pic>
    </p:spTree>
    <p:extLst>
      <p:ext uri="{BB962C8B-B14F-4D97-AF65-F5344CB8AC3E}">
        <p14:creationId xmlns:p14="http://schemas.microsoft.com/office/powerpoint/2010/main" val="3634389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94411"/>
          </a:xfrm>
        </p:spPr>
        <p:txBody>
          <a:bodyPr>
            <a:normAutofit fontScale="90000"/>
          </a:bodyPr>
          <a:lstStyle/>
          <a:p>
            <a:r>
              <a:rPr lang="ru-RU" dirty="0"/>
              <a:t>Сортировка простыми обменами</a:t>
            </a:r>
          </a:p>
        </p:txBody>
      </p:sp>
      <p:pic>
        <p:nvPicPr>
          <p:cNvPr id="4" name="Объект 3"/>
          <p:cNvPicPr>
            <a:picLocks noGrp="1" noChangeAspect="1"/>
          </p:cNvPicPr>
          <p:nvPr>
            <p:ph idx="1"/>
          </p:nvPr>
        </p:nvPicPr>
        <p:blipFill>
          <a:blip r:embed="rId2"/>
          <a:stretch>
            <a:fillRect/>
          </a:stretch>
        </p:blipFill>
        <p:spPr>
          <a:xfrm>
            <a:off x="357600" y="1682496"/>
            <a:ext cx="11633051" cy="3749040"/>
          </a:xfrm>
          <a:prstGeom prst="rect">
            <a:avLst/>
          </a:prstGeom>
        </p:spPr>
      </p:pic>
    </p:spTree>
    <p:extLst>
      <p:ext uri="{BB962C8B-B14F-4D97-AF65-F5344CB8AC3E}">
        <p14:creationId xmlns:p14="http://schemas.microsoft.com/office/powerpoint/2010/main" val="3098180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3982310" y="676275"/>
            <a:ext cx="4227380" cy="5500688"/>
          </a:xfrm>
          <a:prstGeom prst="rect">
            <a:avLst/>
          </a:prstGeom>
        </p:spPr>
      </p:pic>
    </p:spTree>
    <p:extLst>
      <p:ext uri="{BB962C8B-B14F-4D97-AF65-F5344CB8AC3E}">
        <p14:creationId xmlns:p14="http://schemas.microsoft.com/office/powerpoint/2010/main" val="231782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sp>
        <p:nvSpPr>
          <p:cNvPr id="3" name="Объект 2"/>
          <p:cNvSpPr>
            <a:spLocks noGrp="1"/>
          </p:cNvSpPr>
          <p:nvPr>
            <p:ph idx="1"/>
          </p:nvPr>
        </p:nvSpPr>
        <p:spPr>
          <a:xfrm>
            <a:off x="838200" y="640080"/>
            <a:ext cx="10515600" cy="5536883"/>
          </a:xfrm>
        </p:spPr>
        <p:txBody>
          <a:bodyPr>
            <a:normAutofit lnSpcReduction="10000"/>
          </a:bodyPr>
          <a:lstStyle/>
          <a:p>
            <a:r>
              <a:rPr lang="ru-RU" dirty="0"/>
              <a:t>В ходе сортировки простыми обменами на каждом </a:t>
            </a:r>
            <a:r>
              <a:rPr lang="en-US" dirty="0" err="1"/>
              <a:t>i</a:t>
            </a:r>
            <a:r>
              <a:rPr lang="ru-RU" dirty="0"/>
              <a:t>-м проходе последовательно сравниваются пары соседних элементов массива, начиная с пары, составленной из элементов с индексами </a:t>
            </a:r>
            <a:r>
              <a:rPr lang="en-US" dirty="0"/>
              <a:t>n</a:t>
            </a:r>
            <a:r>
              <a:rPr lang="ru-RU" dirty="0"/>
              <a:t>-1 и </a:t>
            </a:r>
            <a:r>
              <a:rPr lang="en-US" dirty="0"/>
              <a:t>n</a:t>
            </a:r>
            <a:r>
              <a:rPr lang="ru-RU" dirty="0"/>
              <a:t>-2, и заканчивая </a:t>
            </a:r>
            <a:r>
              <a:rPr lang="ru-RU" dirty="0" smtClean="0"/>
              <a:t>парой</a:t>
            </a:r>
            <a:r>
              <a:rPr lang="en-US" dirty="0" smtClean="0"/>
              <a:t> </a:t>
            </a:r>
            <a:r>
              <a:rPr lang="ru-RU" dirty="0" smtClean="0"/>
              <a:t>элементов </a:t>
            </a:r>
            <a:r>
              <a:rPr lang="ru-RU" dirty="0"/>
              <a:t>с индексами </a:t>
            </a:r>
            <a:r>
              <a:rPr lang="en-US" dirty="0" err="1"/>
              <a:t>i</a:t>
            </a:r>
            <a:r>
              <a:rPr lang="en-US" dirty="0"/>
              <a:t> </a:t>
            </a:r>
            <a:r>
              <a:rPr lang="ru-RU" dirty="0"/>
              <a:t>и </a:t>
            </a:r>
            <a:r>
              <a:rPr lang="en-US" dirty="0" err="1"/>
              <a:t>i</a:t>
            </a:r>
            <a:r>
              <a:rPr lang="ru-RU" dirty="0"/>
              <a:t>-1 (один просмотр исходной последовательности изображен на </a:t>
            </a:r>
            <a:r>
              <a:rPr lang="ru-RU" dirty="0" smtClean="0"/>
              <a:t>рис</a:t>
            </a:r>
            <a:r>
              <a:rPr lang="en-US" dirty="0" err="1" smtClean="0"/>
              <a:t>eyrt</a:t>
            </a:r>
            <a:r>
              <a:rPr lang="ru-RU" dirty="0" smtClean="0"/>
              <a:t>). </a:t>
            </a:r>
            <a:r>
              <a:rPr lang="ru-RU" dirty="0"/>
              <a:t>При этом </a:t>
            </a:r>
            <a:r>
              <a:rPr lang="en-US" dirty="0" err="1"/>
              <a:t>i</a:t>
            </a:r>
            <a:r>
              <a:rPr lang="en-US" dirty="0"/>
              <a:t> </a:t>
            </a:r>
            <a:r>
              <a:rPr lang="ru-RU" dirty="0"/>
              <a:t>пробегает значения от 1 до </a:t>
            </a:r>
            <a:r>
              <a:rPr lang="en-US" dirty="0"/>
              <a:t>n</a:t>
            </a:r>
            <a:r>
              <a:rPr lang="ru-RU" dirty="0"/>
              <a:t>-1 включительно.</a:t>
            </a:r>
          </a:p>
          <a:p>
            <a:r>
              <a:rPr lang="ru-RU" dirty="0"/>
              <a:t>Если порядок следования элементов рассматриваемой пары нарушен (в данной версии массив </a:t>
            </a:r>
            <a:r>
              <a:rPr lang="en-US" dirty="0"/>
              <a:t>array </a:t>
            </a:r>
            <a:r>
              <a:rPr lang="ru-RU" dirty="0"/>
              <a:t>сортируется по </a:t>
            </a:r>
            <a:r>
              <a:rPr lang="ru-RU" dirty="0" err="1"/>
              <a:t>неубыванию</a:t>
            </a:r>
            <a:r>
              <a:rPr lang="ru-RU" dirty="0"/>
              <a:t>), то элементы меняются местами. Не позднее чем, за </a:t>
            </a:r>
            <a:r>
              <a:rPr lang="en-US" dirty="0"/>
              <a:t>n</a:t>
            </a:r>
            <a:r>
              <a:rPr lang="ru-RU" dirty="0"/>
              <a:t>-1 просмотров массива, он оказывается упорядоченным.</a:t>
            </a:r>
          </a:p>
          <a:p>
            <a:r>
              <a:rPr lang="ru-RU" dirty="0"/>
              <a:t>Отметим, что если при очередном просмотре не произошло ни одного обмена, процесс сортировки можно завершать. Соответствующую модификацию алгоритма иллюстрирует </a:t>
            </a:r>
            <a:r>
              <a:rPr lang="ru-RU" dirty="0" smtClean="0"/>
              <a:t>следующий листинг.</a:t>
            </a:r>
            <a:endParaRPr lang="ru-RU" dirty="0"/>
          </a:p>
        </p:txBody>
      </p:sp>
    </p:spTree>
    <p:extLst>
      <p:ext uri="{BB962C8B-B14F-4D97-AF65-F5344CB8AC3E}">
        <p14:creationId xmlns:p14="http://schemas.microsoft.com/office/powerpoint/2010/main" val="1611654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060704" y="668804"/>
            <a:ext cx="9436607" cy="5894158"/>
          </a:xfrm>
          <a:prstGeom prst="rect">
            <a:avLst/>
          </a:prstGeom>
        </p:spPr>
      </p:pic>
    </p:spTree>
    <p:extLst>
      <p:ext uri="{BB962C8B-B14F-4D97-AF65-F5344CB8AC3E}">
        <p14:creationId xmlns:p14="http://schemas.microsoft.com/office/powerpoint/2010/main" val="1631058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sp>
        <p:nvSpPr>
          <p:cNvPr id="3" name="Объект 2"/>
          <p:cNvSpPr>
            <a:spLocks noGrp="1"/>
          </p:cNvSpPr>
          <p:nvPr>
            <p:ph idx="1"/>
          </p:nvPr>
        </p:nvSpPr>
        <p:spPr>
          <a:xfrm>
            <a:off x="838200" y="640080"/>
            <a:ext cx="10515600" cy="5536883"/>
          </a:xfrm>
        </p:spPr>
        <p:txBody>
          <a:bodyPr/>
          <a:lstStyle/>
          <a:p>
            <a:r>
              <a:rPr lang="ru-RU" dirty="0"/>
              <a:t>Количество сравнений ключей в варианте из </a:t>
            </a:r>
            <a:r>
              <a:rPr lang="ru-RU" dirty="0" smtClean="0"/>
              <a:t>листинга 1 </a:t>
            </a:r>
            <a:r>
              <a:rPr lang="ru-RU" dirty="0"/>
              <a:t>оценить довольно просто. На первом проходе совершается </a:t>
            </a:r>
            <a:r>
              <a:rPr lang="en-US" dirty="0" smtClean="0"/>
              <a:t>n-1 </a:t>
            </a:r>
            <a:r>
              <a:rPr lang="ru-RU" dirty="0" smtClean="0"/>
              <a:t>сравнений</a:t>
            </a:r>
            <a:r>
              <a:rPr lang="ru-RU" dirty="0"/>
              <a:t>, на втором – </a:t>
            </a:r>
            <a:r>
              <a:rPr lang="en-US" dirty="0" smtClean="0"/>
              <a:t>n-2 </a:t>
            </a:r>
            <a:r>
              <a:rPr lang="ru-RU" dirty="0" smtClean="0"/>
              <a:t>сравнений</a:t>
            </a:r>
            <a:r>
              <a:rPr lang="ru-RU" dirty="0"/>
              <a:t>, и т. д. На последнем проходе совершается 1 сравнение. В среднем на каждом проходе совершается </a:t>
            </a:r>
            <a:r>
              <a:rPr lang="en-US" dirty="0" smtClean="0"/>
              <a:t>((n-1)-1)/2=n/2 </a:t>
            </a:r>
            <a:r>
              <a:rPr lang="ru-RU" dirty="0" smtClean="0"/>
              <a:t>сравнений</a:t>
            </a:r>
            <a:r>
              <a:rPr lang="ru-RU" dirty="0"/>
              <a:t>. Таким образом, среднее число сравнений </a:t>
            </a:r>
            <a:r>
              <a:rPr lang="ru-RU" dirty="0" smtClean="0"/>
              <a:t>равно</a:t>
            </a:r>
            <a:r>
              <a:rPr lang="en-US" dirty="0" smtClean="0"/>
              <a:t> C</a:t>
            </a:r>
            <a:r>
              <a:rPr lang="ru-RU" baseline="-25000" dirty="0" smtClean="0"/>
              <a:t>ср</a:t>
            </a:r>
            <a:r>
              <a:rPr lang="ru-RU" dirty="0" smtClean="0"/>
              <a:t> = </a:t>
            </a:r>
            <a:r>
              <a:rPr lang="en-US" dirty="0" smtClean="0"/>
              <a:t>(n-1)*n/2=O(n</a:t>
            </a:r>
            <a:r>
              <a:rPr lang="en-US" baseline="30000" dirty="0" smtClean="0"/>
              <a:t>2</a:t>
            </a:r>
            <a:r>
              <a:rPr lang="en-US" dirty="0" smtClean="0"/>
              <a:t>).</a:t>
            </a:r>
          </a:p>
          <a:p>
            <a:endParaRPr lang="ru-RU" dirty="0"/>
          </a:p>
        </p:txBody>
      </p:sp>
    </p:spTree>
    <p:extLst>
      <p:ext uri="{BB962C8B-B14F-4D97-AF65-F5344CB8AC3E}">
        <p14:creationId xmlns:p14="http://schemas.microsoft.com/office/powerpoint/2010/main" val="667894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1915"/>
          </a:xfrm>
        </p:spPr>
        <p:txBody>
          <a:bodyPr>
            <a:normAutofit fontScale="90000"/>
          </a:bodyPr>
          <a:lstStyle/>
          <a:p>
            <a:endParaRPr lang="ru-RU"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5200" y="804862"/>
            <a:ext cx="10859382" cy="1288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89" y="2068059"/>
            <a:ext cx="11005751" cy="3357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6326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11835"/>
          </a:xfrm>
        </p:spPr>
        <p:txBody>
          <a:bodyPr/>
          <a:lstStyle/>
          <a:p>
            <a:r>
              <a:rPr lang="ru-RU" dirty="0" smtClean="0"/>
              <a:t>Анализ алгоритма из 2 листинга</a:t>
            </a:r>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4553" y="1645920"/>
            <a:ext cx="10757341" cy="2728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5665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2235"/>
          </a:xfrm>
        </p:spPr>
        <p:txBody>
          <a:bodyPr>
            <a:normAutofit fontScale="90000"/>
          </a:bodyPr>
          <a:lstStyle/>
          <a:p>
            <a:endParaRPr lang="ru-RU"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373" y="1381760"/>
            <a:ext cx="10379720" cy="418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8520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2555"/>
          </a:xfrm>
        </p:spPr>
        <p:txBody>
          <a:bodyPr>
            <a:normAutofit fontScale="90000"/>
          </a:bodyPr>
          <a:lstStyle/>
          <a:p>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2800" y="955040"/>
            <a:ext cx="10546080" cy="5359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190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2235"/>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lstStyle/>
          <a:p>
            <a:r>
              <a:rPr lang="ru-RU" dirty="0"/>
              <a:t>Точный анализ </a:t>
            </a:r>
            <a:r>
              <a:rPr lang="ru-RU" dirty="0" smtClean="0"/>
              <a:t> С</a:t>
            </a:r>
            <a:r>
              <a:rPr lang="ru-RU" baseline="-25000" dirty="0" smtClean="0"/>
              <a:t>СР</a:t>
            </a:r>
            <a:r>
              <a:rPr lang="ru-RU" dirty="0" smtClean="0"/>
              <a:t>  несколько </a:t>
            </a:r>
            <a:r>
              <a:rPr lang="ru-RU" dirty="0"/>
              <a:t>отличается от приведенного выше, однако оценка класса сложности алгоритма как по числу сравнений, так и по числу пересылок описывается квадратичной функцией. Отметим, что вариант из листинга </a:t>
            </a:r>
            <a:r>
              <a:rPr lang="ru-RU" dirty="0" smtClean="0"/>
              <a:t>2 </a:t>
            </a:r>
            <a:r>
              <a:rPr lang="ru-RU" dirty="0"/>
              <a:t>превосходит вариант из листинга </a:t>
            </a:r>
            <a:r>
              <a:rPr lang="ru-RU" dirty="0" smtClean="0"/>
              <a:t>1 </a:t>
            </a:r>
            <a:r>
              <a:rPr lang="ru-RU" dirty="0"/>
              <a:t>только по количеству сравнений – легко понять, что количество пересылок от введения </a:t>
            </a:r>
            <a:r>
              <a:rPr lang="ru-RU" dirty="0" err="1"/>
              <a:t>change</a:t>
            </a:r>
            <a:r>
              <a:rPr lang="ru-RU" dirty="0"/>
              <a:t> не меняется, а ведь пересылка обычно существенно более дорогостоящая операция чем сравнение ключей. </a:t>
            </a:r>
          </a:p>
        </p:txBody>
      </p:sp>
    </p:spTree>
    <p:extLst>
      <p:ext uri="{BB962C8B-B14F-4D97-AF65-F5344CB8AC3E}">
        <p14:creationId xmlns:p14="http://schemas.microsoft.com/office/powerpoint/2010/main" val="1941698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15975"/>
          </a:xfrm>
        </p:spPr>
        <p:txBody>
          <a:bodyPr>
            <a:normAutofit fontScale="90000"/>
          </a:bodyPr>
          <a:lstStyle/>
          <a:p>
            <a:r>
              <a:rPr lang="ru-RU" dirty="0"/>
              <a:t>Улучшенная сортировка простыми </a:t>
            </a:r>
            <a:r>
              <a:rPr lang="ru-RU" dirty="0" smtClean="0"/>
              <a:t>обменами</a:t>
            </a:r>
            <a:endParaRPr lang="ru-RU"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33550" y="1009637"/>
            <a:ext cx="8610600" cy="5410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1465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975"/>
          </a:xfrm>
        </p:spPr>
        <p:txBody>
          <a:bodyPr>
            <a:normAutofit fontScale="90000"/>
          </a:bodyPr>
          <a:lstStyle/>
          <a:p>
            <a:endParaRPr lang="ru-RU" dirty="0"/>
          </a:p>
        </p:txBody>
      </p:sp>
      <p:sp>
        <p:nvSpPr>
          <p:cNvPr id="3" name="Объект 2"/>
          <p:cNvSpPr>
            <a:spLocks noGrp="1"/>
          </p:cNvSpPr>
          <p:nvPr>
            <p:ph idx="1"/>
          </p:nvPr>
        </p:nvSpPr>
        <p:spPr>
          <a:xfrm>
            <a:off x="838200" y="495300"/>
            <a:ext cx="10515600" cy="5681663"/>
          </a:xfrm>
        </p:spPr>
        <p:txBody>
          <a:bodyPr>
            <a:normAutofit/>
          </a:bodyPr>
          <a:lstStyle/>
          <a:p>
            <a:r>
              <a:rPr lang="ru-RU" dirty="0"/>
              <a:t>Теперь приведем более строгий анализ эффективности улучшенного варианта пузырьковой сортировки. Напомним, что поскольку все улучшения касаются уменьшения числа сравнений, оценка для числа пересылок остается прежней.</a:t>
            </a:r>
          </a:p>
          <a:p>
            <a:r>
              <a:rPr lang="ru-RU" dirty="0"/>
              <a:t>В основе подхода к оценке эффективности алгоритма пузырьковой сортировки в улучшенном варианте лежит анализ так называемой таблицы инверсий. Напомним, что инверсия определяется следующим образом. </a:t>
            </a:r>
            <a:r>
              <a:rPr lang="ru-RU" dirty="0" smtClean="0"/>
              <a:t>Пусть </a:t>
            </a:r>
            <a:r>
              <a:rPr lang="en-US" b="1" i="1" dirty="0" smtClean="0"/>
              <a:t>а</a:t>
            </a:r>
            <a:r>
              <a:rPr lang="en-US" b="1" i="1" baseline="-25000" dirty="0" smtClean="0"/>
              <a:t>1</a:t>
            </a:r>
            <a:r>
              <a:rPr lang="en-US" b="1" i="1" dirty="0" smtClean="0"/>
              <a:t>а</a:t>
            </a:r>
            <a:r>
              <a:rPr lang="en-US" b="1" i="1" baseline="-25000" dirty="0" smtClean="0"/>
              <a:t>2</a:t>
            </a:r>
            <a:r>
              <a:rPr lang="en-US" b="1" i="1" dirty="0"/>
              <a:t>...</a:t>
            </a:r>
            <a:r>
              <a:rPr lang="en-US" b="1" i="1" dirty="0" err="1"/>
              <a:t>а</a:t>
            </a:r>
            <a:r>
              <a:rPr lang="en-US" b="1" i="1" baseline="-25000" dirty="0" err="1"/>
              <a:t>п</a:t>
            </a:r>
            <a:r>
              <a:rPr lang="en-US" dirty="0"/>
              <a:t> </a:t>
            </a:r>
            <a:r>
              <a:rPr lang="ru-RU" dirty="0"/>
              <a:t>- перестановка множества {</a:t>
            </a:r>
            <a:r>
              <a:rPr lang="ru-RU" dirty="0" smtClean="0"/>
              <a:t>1,2,…</a:t>
            </a:r>
            <a:r>
              <a:rPr lang="en-US" dirty="0" smtClean="0"/>
              <a:t>n}. </a:t>
            </a:r>
            <a:r>
              <a:rPr lang="ru-RU" dirty="0" smtClean="0"/>
              <a:t>Если </a:t>
            </a:r>
            <a:r>
              <a:rPr lang="ru-RU" dirty="0"/>
              <a:t>для </a:t>
            </a:r>
            <a:r>
              <a:rPr lang="en-US" i="1" dirty="0" err="1"/>
              <a:t>i</a:t>
            </a:r>
            <a:r>
              <a:rPr lang="en-US" i="1" dirty="0"/>
              <a:t> </a:t>
            </a:r>
            <a:r>
              <a:rPr lang="ru-RU" i="1" dirty="0"/>
              <a:t>&lt; </a:t>
            </a:r>
            <a:r>
              <a:rPr lang="en-US" i="1" dirty="0"/>
              <a:t>j</a:t>
            </a:r>
            <a:r>
              <a:rPr lang="en-US" dirty="0"/>
              <a:t> </a:t>
            </a:r>
            <a:r>
              <a:rPr lang="ru-RU" dirty="0"/>
              <a:t>имеет место нарушение порядка соответствующих элементов перестановки (в случае сортировки по возрастанию нарушением является </a:t>
            </a:r>
            <a:r>
              <a:rPr lang="en-US" i="1" dirty="0" err="1" smtClean="0"/>
              <a:t>a</a:t>
            </a:r>
            <a:r>
              <a:rPr lang="en-US" i="1" baseline="-25000" dirty="0" err="1" smtClean="0"/>
              <a:t>i</a:t>
            </a:r>
            <a:r>
              <a:rPr lang="en-US" i="1" dirty="0" smtClean="0"/>
              <a:t>&gt;</a:t>
            </a:r>
            <a:r>
              <a:rPr lang="en-US" i="1" dirty="0" err="1" smtClean="0"/>
              <a:t>a</a:t>
            </a:r>
            <a:r>
              <a:rPr lang="en-US" i="1" baseline="-25000" dirty="0" err="1" smtClean="0"/>
              <a:t>j</a:t>
            </a:r>
            <a:r>
              <a:rPr lang="ru-RU" dirty="0" smtClean="0"/>
              <a:t>), </a:t>
            </a:r>
            <a:r>
              <a:rPr lang="ru-RU" dirty="0"/>
              <a:t>то пара </a:t>
            </a:r>
            <a:r>
              <a:rPr lang="ru-RU" dirty="0" smtClean="0"/>
              <a:t>(</a:t>
            </a:r>
            <a:r>
              <a:rPr lang="en-US" i="1" dirty="0" err="1" smtClean="0"/>
              <a:t>a</a:t>
            </a:r>
            <a:r>
              <a:rPr lang="en-US" i="1" baseline="-25000" dirty="0" err="1" smtClean="0"/>
              <a:t>i</a:t>
            </a:r>
            <a:r>
              <a:rPr lang="en-US" i="1" dirty="0" err="1"/>
              <a:t>,</a:t>
            </a:r>
            <a:r>
              <a:rPr lang="en-US" i="1" dirty="0" err="1" smtClean="0"/>
              <a:t>a</a:t>
            </a:r>
            <a:r>
              <a:rPr lang="en-US" i="1" baseline="-25000" dirty="0" err="1" smtClean="0"/>
              <a:t>j</a:t>
            </a:r>
            <a:r>
              <a:rPr lang="ru-RU" dirty="0" smtClean="0"/>
              <a:t>)</a:t>
            </a:r>
            <a:r>
              <a:rPr lang="en-US" dirty="0" smtClean="0"/>
              <a:t> </a:t>
            </a:r>
            <a:r>
              <a:rPr lang="ru-RU" dirty="0" smtClean="0"/>
              <a:t>называется </a:t>
            </a:r>
            <a:r>
              <a:rPr lang="ru-RU" dirty="0"/>
              <a:t>инверсией. Очевидно, что перестановка, не содержащая инверсий, является упорядоченной.</a:t>
            </a:r>
            <a:br>
              <a:rPr lang="ru-RU" dirty="0"/>
            </a:br>
            <a:endParaRPr lang="ru-RU" dirty="0"/>
          </a:p>
          <a:p>
            <a:endParaRPr lang="ru-RU" dirty="0"/>
          </a:p>
        </p:txBody>
      </p:sp>
    </p:spTree>
    <p:extLst>
      <p:ext uri="{BB962C8B-B14F-4D97-AF65-F5344CB8AC3E}">
        <p14:creationId xmlns:p14="http://schemas.microsoft.com/office/powerpoint/2010/main" val="1719899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975"/>
          </a:xfrm>
        </p:spPr>
        <p:txBody>
          <a:bodyPr>
            <a:normAutofit fontScale="90000"/>
          </a:bodyPr>
          <a:lstStyle/>
          <a:p>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676401"/>
            <a:ext cx="10810251" cy="3287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7847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7553" y="1390650"/>
            <a:ext cx="10633364" cy="400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9345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1050" y="772920"/>
            <a:ext cx="10591799" cy="5278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982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dirty="0"/>
              <a:t>Обобщение решения с использованием функций обратного </a:t>
            </a:r>
            <a:r>
              <a:rPr lang="ru-RU" dirty="0" smtClean="0"/>
              <a:t>вызова</a:t>
            </a:r>
            <a:endParaRPr lang="ru-RU" dirty="0"/>
          </a:p>
        </p:txBody>
      </p:sp>
      <p:sp>
        <p:nvSpPr>
          <p:cNvPr id="3" name="Объект 2"/>
          <p:cNvSpPr>
            <a:spLocks noGrp="1"/>
          </p:cNvSpPr>
          <p:nvPr>
            <p:ph idx="1"/>
          </p:nvPr>
        </p:nvSpPr>
        <p:spPr/>
        <p:txBody>
          <a:bodyPr>
            <a:normAutofit/>
          </a:bodyPr>
          <a:lstStyle/>
          <a:p>
            <a:r>
              <a:rPr lang="ru-RU" dirty="0"/>
              <a:t>Функция обратного вызова (</a:t>
            </a:r>
            <a:r>
              <a:rPr lang="en-US" dirty="0"/>
              <a:t>callback function</a:t>
            </a:r>
            <a:r>
              <a:rPr lang="ru-RU" dirty="0"/>
              <a:t>) - это функция, вызываемая не по имени, а с использованием указателя на функцию, хранящего адрес местоположения </a:t>
            </a:r>
            <a:r>
              <a:rPr lang="ru-RU" dirty="0" smtClean="0"/>
              <a:t>функции</a:t>
            </a:r>
            <a:endParaRPr lang="en-US" dirty="0"/>
          </a:p>
          <a:p>
            <a:r>
              <a:rPr lang="ru-RU" dirty="0" smtClean="0"/>
              <a:t>Чтобы </a:t>
            </a:r>
            <a:r>
              <a:rPr lang="ru-RU" dirty="0"/>
              <a:t>иметь возможность воспользоваться алгоритмом сортировки для обработки массивов, состоящих из данных других типов, нужно определить две вещи: тип функции сравнения элементов пользовательского типа;</a:t>
            </a:r>
          </a:p>
          <a:p>
            <a:pPr lvl="0"/>
            <a:r>
              <a:rPr lang="ru-RU" dirty="0"/>
              <a:t>функцию сортировки, использующую эту функцию сравнения.</a:t>
            </a:r>
          </a:p>
          <a:p>
            <a:endParaRPr lang="ru-RU" dirty="0"/>
          </a:p>
        </p:txBody>
      </p:sp>
    </p:spTree>
    <p:extLst>
      <p:ext uri="{BB962C8B-B14F-4D97-AF65-F5344CB8AC3E}">
        <p14:creationId xmlns:p14="http://schemas.microsoft.com/office/powerpoint/2010/main" val="3250335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025"/>
          </a:xfrm>
        </p:spPr>
        <p:txBody>
          <a:bodyPr>
            <a:normAutofit fontScale="90000"/>
          </a:bodyPr>
          <a:lstStyle/>
          <a:p>
            <a:endParaRPr lang="ru-R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14450" y="554813"/>
            <a:ext cx="9696449" cy="554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6648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3509" y="1600200"/>
            <a:ext cx="11019559" cy="360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56788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57250" y="883134"/>
            <a:ext cx="10420349" cy="5322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41281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025"/>
          </a:xfrm>
        </p:spPr>
        <p:txBody>
          <a:bodyPr>
            <a:normAutofit fontScale="90000"/>
          </a:bodyPr>
          <a:lstStyle/>
          <a:p>
            <a:endParaRPr lang="ru-RU"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498706"/>
            <a:ext cx="8877300" cy="5929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3654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lstStyle/>
          <a:p>
            <a:r>
              <a:rPr lang="ru-RU" dirty="0"/>
              <a:t>Как явствует из приведенного текста программы, параметр </a:t>
            </a:r>
            <a:r>
              <a:rPr lang="en-US" dirty="0"/>
              <a:t>compare </a:t>
            </a:r>
            <a:r>
              <a:rPr lang="ru-RU" dirty="0"/>
              <a:t>функции </a:t>
            </a:r>
            <a:r>
              <a:rPr lang="en-US" dirty="0" err="1"/>
              <a:t>BubbleSortGeneric</a:t>
            </a:r>
            <a:r>
              <a:rPr lang="en-US" dirty="0"/>
              <a:t> </a:t>
            </a:r>
            <a:r>
              <a:rPr lang="ru-RU" dirty="0"/>
              <a:t>является указателем на функцию, то есть принимает в качестве аргумента адрес функции, определяющей семантику сравнения двух элементов пользовательского типа</a:t>
            </a:r>
          </a:p>
        </p:txBody>
      </p:sp>
    </p:spTree>
    <p:extLst>
      <p:ext uri="{BB962C8B-B14F-4D97-AF65-F5344CB8AC3E}">
        <p14:creationId xmlns:p14="http://schemas.microsoft.com/office/powerpoint/2010/main" val="468604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25525"/>
          </a:xfrm>
        </p:spPr>
        <p:txBody>
          <a:bodyPr>
            <a:normAutofit/>
          </a:bodyPr>
          <a:lstStyle/>
          <a:p>
            <a:r>
              <a:rPr lang="ru-RU" sz="3200" b="1" i="1" dirty="0"/>
              <a:t>Использование функции обратного вызова в реализации обобщенного алгоритма сортировки</a:t>
            </a:r>
            <a:endParaRPr lang="ru-RU" sz="32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38250" y="1790700"/>
            <a:ext cx="9220199" cy="4607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02624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025"/>
          </a:xfrm>
        </p:spPr>
        <p:txBody>
          <a:bodyPr>
            <a:normAutofit fontScale="90000"/>
          </a:bodyPr>
          <a:lstStyle/>
          <a:p>
            <a:endParaRPr lang="ru-RU" dirty="0"/>
          </a:p>
        </p:txBody>
      </p:sp>
      <p:sp>
        <p:nvSpPr>
          <p:cNvPr id="3" name="Объект 2"/>
          <p:cNvSpPr>
            <a:spLocks noGrp="1"/>
          </p:cNvSpPr>
          <p:nvPr>
            <p:ph idx="1"/>
          </p:nvPr>
        </p:nvSpPr>
        <p:spPr>
          <a:xfrm>
            <a:off x="838200" y="533400"/>
            <a:ext cx="10515600" cy="5643563"/>
          </a:xfrm>
        </p:spPr>
        <p:txBody>
          <a:bodyPr/>
          <a:lstStyle/>
          <a:p>
            <a:r>
              <a:rPr lang="ru-RU" dirty="0"/>
              <a:t>Например, для сортировки целых чисел нужно определить функцию сравнения, список параметров и возвращаемое значение которой в точности соответствует типу </a:t>
            </a:r>
            <a:r>
              <a:rPr lang="ru-RU" dirty="0" err="1"/>
              <a:t>CompareFunctionType</a:t>
            </a:r>
            <a:r>
              <a:rPr lang="ru-RU" dirty="0" smtClean="0"/>
              <a:t>:</a:t>
            </a:r>
            <a:endParaRPr lang="en-US" dirty="0" smtClean="0"/>
          </a:p>
          <a:p>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557" y="2995613"/>
            <a:ext cx="10278728" cy="1652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2867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628650"/>
            <a:ext cx="10515600" cy="5548313"/>
          </a:xfrm>
        </p:spPr>
        <p:txBody>
          <a:bodyPr/>
          <a:lstStyle/>
          <a:p>
            <a:r>
              <a:rPr lang="ru-RU" dirty="0"/>
              <a:t>Вызов функции </a:t>
            </a:r>
            <a:r>
              <a:rPr lang="ru-RU" dirty="0" err="1"/>
              <a:t>BubbleSortGeneric</a:t>
            </a:r>
            <a:r>
              <a:rPr lang="ru-RU" dirty="0"/>
              <a:t> для сортировки некоторого массива </a:t>
            </a:r>
            <a:r>
              <a:rPr lang="ru-RU" dirty="0" err="1"/>
              <a:t>array</a:t>
            </a:r>
            <a:r>
              <a:rPr lang="ru-RU" dirty="0"/>
              <a:t>, содержащего </a:t>
            </a:r>
            <a:r>
              <a:rPr lang="ru-RU" dirty="0" err="1"/>
              <a:t>size</a:t>
            </a:r>
            <a:r>
              <a:rPr lang="ru-RU" dirty="0"/>
              <a:t> элементов целого типа, будет выглядеть следующим образом</a:t>
            </a:r>
            <a:r>
              <a:rPr lang="ru-RU" dirty="0" smtClean="0"/>
              <a:t>:</a:t>
            </a:r>
            <a:endParaRPr lang="en-US" dirty="0" smtClean="0"/>
          </a:p>
          <a:p>
            <a:endParaRPr lang="en-US" dirty="0"/>
          </a:p>
          <a:p>
            <a:endParaRPr lang="en-US" dirty="0" smtClean="0"/>
          </a:p>
          <a:p>
            <a:endParaRPr lang="ru-RU" dirty="0" smtClean="0"/>
          </a:p>
          <a:p>
            <a:endParaRPr lang="ru-RU" dirty="0"/>
          </a:p>
          <a:p>
            <a:r>
              <a:rPr lang="ru-RU" dirty="0" smtClean="0"/>
              <a:t>Совместную </a:t>
            </a:r>
            <a:r>
              <a:rPr lang="ru-RU" dirty="0"/>
              <a:t>работу функций </a:t>
            </a:r>
            <a:r>
              <a:rPr lang="ru-RU" dirty="0" err="1"/>
              <a:t>BubbleSort</a:t>
            </a:r>
            <a:r>
              <a:rPr lang="ru-RU" dirty="0"/>
              <a:t> и </a:t>
            </a:r>
            <a:r>
              <a:rPr lang="ru-RU" dirty="0" err="1"/>
              <a:t>CompareInt</a:t>
            </a:r>
            <a:r>
              <a:rPr lang="ru-RU" dirty="0"/>
              <a:t> иллюстрирует </a:t>
            </a:r>
            <a:r>
              <a:rPr lang="en-US" dirty="0"/>
              <a:t> </a:t>
            </a:r>
            <a:r>
              <a:rPr lang="ru-RU" dirty="0" smtClean="0"/>
              <a:t>следующий слайд. </a:t>
            </a:r>
            <a:r>
              <a:rPr lang="ru-RU" dirty="0"/>
              <a:t>Для сортировки массива, состоящего из элементов другого типа, следует определить соответствующий э т о м у типу вариант функции сравнения.</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727" y="2262188"/>
            <a:ext cx="10319023" cy="535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8358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09900" y="648221"/>
            <a:ext cx="6362700" cy="5679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7875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Реализация в виде шаблонной функции </a:t>
            </a:r>
            <a:endParaRPr lang="ru-RU" dirty="0"/>
          </a:p>
        </p:txBody>
      </p:sp>
      <p:sp>
        <p:nvSpPr>
          <p:cNvPr id="3" name="Объект 2"/>
          <p:cNvSpPr>
            <a:spLocks noGrp="1"/>
          </p:cNvSpPr>
          <p:nvPr>
            <p:ph idx="1"/>
          </p:nvPr>
        </p:nvSpPr>
        <p:spPr>
          <a:xfrm>
            <a:off x="838200" y="933450"/>
            <a:ext cx="10515600" cy="5243513"/>
          </a:xfrm>
        </p:spPr>
        <p:txBody>
          <a:bodyPr>
            <a:normAutofit fontScale="92500" lnSpcReduction="10000"/>
          </a:bodyPr>
          <a:lstStyle/>
          <a:p>
            <a:r>
              <a:rPr lang="ru-RU" dirty="0"/>
              <a:t>Недостаток приведенного выше обобщенного решения (единственно возможного при программировании на языке C) заключается в отсутствии какой-либо информации о типе сортируемых элементов. Преобразование любого указателя к указателю на </a:t>
            </a:r>
            <a:r>
              <a:rPr lang="ru-RU" dirty="0" err="1"/>
              <a:t>void</a:t>
            </a:r>
            <a:r>
              <a:rPr lang="ru-RU" dirty="0"/>
              <a:t> по определению успешно, поэтому нет никакой гарантии, что на всех этапах используются одни и те же типы. Функция сравнения, требуемая для работы </a:t>
            </a:r>
            <a:r>
              <a:rPr lang="ru-RU" dirty="0" err="1"/>
              <a:t>BubbleSortGeneric</a:t>
            </a:r>
            <a:r>
              <a:rPr lang="ru-RU" dirty="0"/>
              <a:t>, не такая уж наглядная, поскольку обязана оперировать указателями на </a:t>
            </a:r>
            <a:r>
              <a:rPr lang="ru-RU" dirty="0" err="1"/>
              <a:t>void</a:t>
            </a:r>
            <a:r>
              <a:rPr lang="ru-RU" dirty="0"/>
              <a:t>. Таким образом, из объявления функции не очевидно, что она обеспечивает реализацию семантики сравнения для данных конкретного пользовательского типа. Другим недостатком является то, что реализация функции </a:t>
            </a:r>
            <a:r>
              <a:rPr lang="ru-RU" dirty="0" err="1"/>
              <a:t>BubbleSortGeneric</a:t>
            </a:r>
            <a:r>
              <a:rPr lang="ru-RU" dirty="0"/>
              <a:t> в стиле языка C требует аккуратной работы с отдельными байтами сортируемых данных, и поэтому менее наглядна и, следовательно, существенно сложнее для восприятия, чем специализированная версия </a:t>
            </a:r>
            <a:r>
              <a:rPr lang="ru-RU" dirty="0" err="1"/>
              <a:t>BubbleSortInt</a:t>
            </a:r>
            <a:r>
              <a:rPr lang="ru-RU" dirty="0"/>
              <a:t>. </a:t>
            </a:r>
            <a:endParaRPr lang="ru-RU" dirty="0"/>
          </a:p>
        </p:txBody>
      </p:sp>
    </p:spTree>
    <p:extLst>
      <p:ext uri="{BB962C8B-B14F-4D97-AF65-F5344CB8AC3E}">
        <p14:creationId xmlns:p14="http://schemas.microsoft.com/office/powerpoint/2010/main" val="8323101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lstStyle/>
          <a:p>
            <a:r>
              <a:rPr lang="ru-RU" dirty="0"/>
              <a:t>Для того чтобы определить шаблонную функцию, нужно воспользоваться специальным предложением языка C++, предваряющим это определение. В простейшем случае такое предложение выглядит следующим образом: </a:t>
            </a:r>
            <a:endParaRPr lang="ru-RU" dirty="0" smtClean="0"/>
          </a:p>
          <a:p>
            <a:endParaRPr lang="ru-RU" dirty="0" smtClean="0"/>
          </a:p>
          <a:p>
            <a:r>
              <a:rPr lang="ru-RU" dirty="0" err="1" smtClean="0"/>
              <a:t>template</a:t>
            </a:r>
            <a:r>
              <a:rPr lang="ru-RU" dirty="0" smtClean="0"/>
              <a:t> </a:t>
            </a:r>
            <a:r>
              <a:rPr lang="ru-RU" dirty="0"/>
              <a:t>&lt;</a:t>
            </a:r>
            <a:r>
              <a:rPr lang="ru-RU" dirty="0" err="1"/>
              <a:t>class</a:t>
            </a:r>
            <a:r>
              <a:rPr lang="ru-RU" dirty="0"/>
              <a:t> T&gt; </a:t>
            </a:r>
            <a:endParaRPr lang="ru-RU" dirty="0" smtClean="0"/>
          </a:p>
          <a:p>
            <a:endParaRPr lang="ru-RU" dirty="0" smtClean="0"/>
          </a:p>
          <a:p>
            <a:r>
              <a:rPr lang="ru-RU" dirty="0" smtClean="0"/>
              <a:t>Идентификатор </a:t>
            </a:r>
            <a:r>
              <a:rPr lang="ru-RU" dirty="0"/>
              <a:t>T исполняет в этой конструкции роль параметра шаблона. Слово </a:t>
            </a:r>
            <a:r>
              <a:rPr lang="ru-RU" dirty="0" err="1"/>
              <a:t>class</a:t>
            </a:r>
            <a:r>
              <a:rPr lang="ru-RU" dirty="0"/>
              <a:t> указывает на основную область применения шаблонов – определение и использование </a:t>
            </a:r>
            <a:r>
              <a:rPr lang="ru-RU" dirty="0" err="1"/>
              <a:t>параметризуемых</a:t>
            </a:r>
            <a:r>
              <a:rPr lang="ru-RU" dirty="0"/>
              <a:t> типом классов, однако шаблонными могут быть объявлены и отдельные функции. Шаблон может иметь несколько параметров. </a:t>
            </a:r>
            <a:endParaRPr lang="ru-RU" dirty="0"/>
          </a:p>
        </p:txBody>
      </p:sp>
    </p:spTree>
    <p:extLst>
      <p:ext uri="{BB962C8B-B14F-4D97-AF65-F5344CB8AC3E}">
        <p14:creationId xmlns:p14="http://schemas.microsoft.com/office/powerpoint/2010/main" val="1813837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9775"/>
          </a:xfrm>
        </p:spPr>
        <p:txBody>
          <a:bodyPr>
            <a:normAutofit/>
          </a:bodyPr>
          <a:lstStyle/>
          <a:p>
            <a:r>
              <a:rPr lang="ru-RU" sz="3600" b="1" dirty="0"/>
              <a:t>Шаблонная функция сортировки простыми обменами </a:t>
            </a:r>
            <a:endParaRPr lang="ru-RU" sz="3600" dirty="0"/>
          </a:p>
        </p:txBody>
      </p:sp>
      <p:sp>
        <p:nvSpPr>
          <p:cNvPr id="3" name="Объект 2"/>
          <p:cNvSpPr>
            <a:spLocks noGrp="1"/>
          </p:cNvSpPr>
          <p:nvPr>
            <p:ph idx="1"/>
          </p:nvPr>
        </p:nvSpPr>
        <p:spPr>
          <a:xfrm>
            <a:off x="838200" y="1085850"/>
            <a:ext cx="10515600" cy="5091113"/>
          </a:xfrm>
        </p:spPr>
        <p:txBody>
          <a:bodyPr/>
          <a:lstStyle/>
          <a:p>
            <a:pPr marL="0" indent="0">
              <a:buNone/>
            </a:pPr>
            <a:r>
              <a:rPr lang="en-US" dirty="0"/>
              <a:t>template &lt;class </a:t>
            </a:r>
            <a:r>
              <a:rPr lang="en-US" b="1" dirty="0"/>
              <a:t>T</a:t>
            </a:r>
            <a:r>
              <a:rPr lang="en-US" dirty="0"/>
              <a:t>&gt; </a:t>
            </a:r>
            <a:endParaRPr lang="ru-RU" dirty="0" smtClean="0"/>
          </a:p>
          <a:p>
            <a:pPr marL="0" indent="0">
              <a:buNone/>
            </a:pPr>
            <a:r>
              <a:rPr lang="en-US" dirty="0" smtClean="0"/>
              <a:t>void </a:t>
            </a:r>
            <a:r>
              <a:rPr lang="en-US" dirty="0" err="1"/>
              <a:t>BubbleSort</a:t>
            </a:r>
            <a:r>
              <a:rPr lang="en-US" dirty="0"/>
              <a:t>( </a:t>
            </a:r>
            <a:r>
              <a:rPr lang="en-US" b="1" dirty="0"/>
              <a:t>T </a:t>
            </a:r>
            <a:r>
              <a:rPr lang="en-US" dirty="0"/>
              <a:t>*array, </a:t>
            </a:r>
            <a:r>
              <a:rPr lang="en-US" dirty="0" err="1"/>
              <a:t>int</a:t>
            </a:r>
            <a:r>
              <a:rPr lang="en-US" dirty="0"/>
              <a:t> n ) </a:t>
            </a:r>
            <a:r>
              <a:rPr lang="en-US" dirty="0" smtClean="0"/>
              <a:t>{</a:t>
            </a:r>
            <a:endParaRPr lang="ru-RU" dirty="0" smtClean="0"/>
          </a:p>
          <a:p>
            <a:pPr marL="0" indent="0">
              <a:buNone/>
            </a:pPr>
            <a:r>
              <a:rPr lang="en-US" dirty="0" smtClean="0"/>
              <a:t> </a:t>
            </a:r>
            <a:r>
              <a:rPr lang="ru-RU" dirty="0" smtClean="0"/>
              <a:t>   </a:t>
            </a:r>
            <a:r>
              <a:rPr lang="en-US" dirty="0" smtClean="0"/>
              <a:t>for</a:t>
            </a:r>
            <a:r>
              <a:rPr lang="en-US" dirty="0"/>
              <a:t>( </a:t>
            </a:r>
            <a:r>
              <a:rPr lang="en-US" dirty="0" err="1"/>
              <a:t>int</a:t>
            </a:r>
            <a:r>
              <a:rPr lang="en-US" dirty="0"/>
              <a:t> </a:t>
            </a:r>
            <a:r>
              <a:rPr lang="en-US" dirty="0" err="1"/>
              <a:t>i</a:t>
            </a:r>
            <a:r>
              <a:rPr lang="en-US" dirty="0"/>
              <a:t> = 1; </a:t>
            </a:r>
            <a:r>
              <a:rPr lang="en-US" dirty="0" err="1"/>
              <a:t>i</a:t>
            </a:r>
            <a:r>
              <a:rPr lang="en-US" dirty="0"/>
              <a:t> &lt; n; </a:t>
            </a:r>
            <a:r>
              <a:rPr lang="en-US" dirty="0" err="1"/>
              <a:t>i</a:t>
            </a:r>
            <a:r>
              <a:rPr lang="en-US" dirty="0"/>
              <a:t>++ </a:t>
            </a:r>
            <a:r>
              <a:rPr lang="en-US" dirty="0" smtClean="0"/>
              <a:t>)</a:t>
            </a:r>
            <a:endParaRPr lang="ru-RU" dirty="0" smtClean="0"/>
          </a:p>
          <a:p>
            <a:pPr marL="0" indent="0">
              <a:buNone/>
            </a:pPr>
            <a:r>
              <a:rPr lang="en-US" dirty="0" smtClean="0"/>
              <a:t> </a:t>
            </a:r>
            <a:r>
              <a:rPr lang="ru-RU" dirty="0" smtClean="0"/>
              <a:t>         </a:t>
            </a:r>
            <a:r>
              <a:rPr lang="en-US" dirty="0" smtClean="0"/>
              <a:t>for</a:t>
            </a:r>
            <a:r>
              <a:rPr lang="en-US" dirty="0"/>
              <a:t>( </a:t>
            </a:r>
            <a:r>
              <a:rPr lang="en-US" dirty="0" err="1"/>
              <a:t>int</a:t>
            </a:r>
            <a:r>
              <a:rPr lang="en-US" dirty="0"/>
              <a:t> j = n-1; j&gt;=</a:t>
            </a:r>
            <a:r>
              <a:rPr lang="en-US" dirty="0" err="1"/>
              <a:t>i</a:t>
            </a:r>
            <a:r>
              <a:rPr lang="en-US" dirty="0"/>
              <a:t>; j-- </a:t>
            </a:r>
            <a:r>
              <a:rPr lang="en-US" dirty="0" smtClean="0"/>
              <a:t>)</a:t>
            </a:r>
            <a:endParaRPr lang="ru-RU" dirty="0" smtClean="0"/>
          </a:p>
          <a:p>
            <a:pPr marL="0" indent="0">
              <a:buNone/>
            </a:pPr>
            <a:r>
              <a:rPr lang="en-US" dirty="0" smtClean="0"/>
              <a:t> </a:t>
            </a:r>
            <a:r>
              <a:rPr lang="ru-RU" dirty="0" smtClean="0"/>
              <a:t>                 </a:t>
            </a:r>
            <a:r>
              <a:rPr lang="en-US" dirty="0" smtClean="0"/>
              <a:t>if</a:t>
            </a:r>
            <a:r>
              <a:rPr lang="en-US" dirty="0"/>
              <a:t>( array[ j ] &lt; array[ j-1 ] ) </a:t>
            </a:r>
            <a:r>
              <a:rPr lang="en-US" dirty="0" smtClean="0"/>
              <a:t>{</a:t>
            </a:r>
            <a:endParaRPr lang="ru-RU" dirty="0" smtClean="0"/>
          </a:p>
          <a:p>
            <a:pPr marL="0" indent="0">
              <a:buNone/>
            </a:pPr>
            <a:r>
              <a:rPr lang="en-US" dirty="0" smtClean="0"/>
              <a:t> </a:t>
            </a:r>
            <a:r>
              <a:rPr lang="ru-RU" dirty="0" smtClean="0"/>
              <a:t>                     </a:t>
            </a:r>
            <a:r>
              <a:rPr lang="en-US" b="1" dirty="0" smtClean="0"/>
              <a:t>T </a:t>
            </a:r>
            <a:r>
              <a:rPr lang="en-US" dirty="0"/>
              <a:t>copy = array[ j ]; </a:t>
            </a:r>
            <a:endParaRPr lang="ru-RU" dirty="0" smtClean="0"/>
          </a:p>
          <a:p>
            <a:pPr marL="0" indent="0">
              <a:buNone/>
            </a:pPr>
            <a:r>
              <a:rPr lang="ru-RU" dirty="0" smtClean="0"/>
              <a:t>                       </a:t>
            </a:r>
            <a:r>
              <a:rPr lang="en-US" dirty="0" smtClean="0"/>
              <a:t>array</a:t>
            </a:r>
            <a:r>
              <a:rPr lang="en-US" dirty="0"/>
              <a:t>[ j ] = array[ j-1 ]; </a:t>
            </a:r>
            <a:endParaRPr lang="ru-RU" dirty="0" smtClean="0"/>
          </a:p>
          <a:p>
            <a:pPr marL="0" indent="0">
              <a:buNone/>
            </a:pPr>
            <a:r>
              <a:rPr lang="ru-RU" dirty="0" smtClean="0"/>
              <a:t>                       </a:t>
            </a:r>
            <a:r>
              <a:rPr lang="en-US" dirty="0" smtClean="0"/>
              <a:t>array</a:t>
            </a:r>
            <a:r>
              <a:rPr lang="en-US" dirty="0"/>
              <a:t>[ j-1 ] = copy; </a:t>
            </a:r>
            <a:endParaRPr lang="ru-RU" dirty="0" smtClean="0"/>
          </a:p>
          <a:p>
            <a:pPr marL="0" indent="0">
              <a:buNone/>
            </a:pPr>
            <a:r>
              <a:rPr lang="en-US" dirty="0" smtClean="0"/>
              <a:t>} </a:t>
            </a:r>
            <a:endParaRPr lang="ru-RU" dirty="0" smtClean="0"/>
          </a:p>
          <a:p>
            <a:pPr marL="0" indent="0">
              <a:buNone/>
            </a:pPr>
            <a:r>
              <a:rPr lang="en-US" dirty="0"/>
              <a:t>}</a:t>
            </a:r>
            <a:endParaRPr lang="ru-RU" dirty="0"/>
          </a:p>
        </p:txBody>
      </p:sp>
    </p:spTree>
    <p:extLst>
      <p:ext uri="{BB962C8B-B14F-4D97-AF65-F5344CB8AC3E}">
        <p14:creationId xmlns:p14="http://schemas.microsoft.com/office/powerpoint/2010/main" val="2176216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63525"/>
          </a:xfrm>
        </p:spPr>
        <p:txBody>
          <a:bodyPr>
            <a:normAutofit fontScale="90000"/>
          </a:bodyPr>
          <a:lstStyle/>
          <a:p>
            <a:r>
              <a:rPr lang="ru-RU" sz="2000" dirty="0"/>
              <a:t>Процесс </a:t>
            </a:r>
            <a:r>
              <a:rPr lang="ru-RU" sz="2000" dirty="0" err="1"/>
              <a:t>инстанцирования</a:t>
            </a:r>
            <a:r>
              <a:rPr lang="ru-RU" sz="2000" dirty="0"/>
              <a:t> шаблона </a:t>
            </a:r>
            <a:endParaRPr lang="ru-RU" sz="20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47950" y="579743"/>
            <a:ext cx="6915150" cy="5687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41690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Эта версия незначительно отличается от специализированной версии для сортировки массива целых чисел (листинг 2.1). Кроме того, в ней не используется указатель на функцию, осуществляющую сравнение. Вместо этого, пользователю предлагается перегрузить операцию отношения </a:t>
            </a:r>
            <a:r>
              <a:rPr lang="en-US" dirty="0" smtClean="0"/>
              <a:t>“</a:t>
            </a:r>
            <a:r>
              <a:rPr lang="ru-RU" dirty="0" smtClean="0"/>
              <a:t>&lt; </a:t>
            </a:r>
            <a:r>
              <a:rPr lang="en-US" dirty="0" smtClean="0"/>
              <a:t>“</a:t>
            </a:r>
            <a:r>
              <a:rPr lang="ru-RU" dirty="0" smtClean="0"/>
              <a:t>для </a:t>
            </a:r>
            <a:r>
              <a:rPr lang="ru-RU" dirty="0"/>
              <a:t>работы с данными нужного типа. Разумеется, для встроенных типов этого делать не нужно, поскольку семантика сравнения данных встроенных типов известна. Таким образом, для сортировки данных целого типа эта функция может быть использована точно так же, как и функция </a:t>
            </a:r>
            <a:r>
              <a:rPr lang="ru-RU" dirty="0" err="1"/>
              <a:t>BubbleSortInt</a:t>
            </a:r>
            <a:r>
              <a:rPr lang="ru-RU" dirty="0"/>
              <a:t>: </a:t>
            </a:r>
            <a:endParaRPr lang="en-US" dirty="0" smtClean="0"/>
          </a:p>
          <a:p>
            <a:pPr marL="0" indent="0">
              <a:buNone/>
            </a:pPr>
            <a:r>
              <a:rPr lang="en-US" dirty="0"/>
              <a:t>void </a:t>
            </a:r>
            <a:r>
              <a:rPr lang="en-US" dirty="0" err="1"/>
              <a:t>SortInt</a:t>
            </a:r>
            <a:r>
              <a:rPr lang="en-US" dirty="0"/>
              <a:t>( </a:t>
            </a:r>
            <a:r>
              <a:rPr lang="en-US" dirty="0" err="1"/>
              <a:t>int</a:t>
            </a:r>
            <a:r>
              <a:rPr lang="en-US" dirty="0"/>
              <a:t> *a, </a:t>
            </a:r>
            <a:r>
              <a:rPr lang="en-US" dirty="0" err="1"/>
              <a:t>int</a:t>
            </a:r>
            <a:r>
              <a:rPr lang="en-US" dirty="0"/>
              <a:t> length ) {</a:t>
            </a:r>
          </a:p>
          <a:p>
            <a:pPr marL="0" indent="0">
              <a:buNone/>
            </a:pPr>
            <a:r>
              <a:rPr lang="en-US" dirty="0" smtClean="0"/>
              <a:t>                  </a:t>
            </a:r>
            <a:r>
              <a:rPr lang="en-US" dirty="0" err="1" smtClean="0"/>
              <a:t>BubbleSort</a:t>
            </a:r>
            <a:r>
              <a:rPr lang="en-US" dirty="0"/>
              <a:t>( a, length );</a:t>
            </a:r>
          </a:p>
          <a:p>
            <a:pPr marL="0" indent="0">
              <a:buNone/>
            </a:pPr>
            <a:r>
              <a:rPr lang="en-US" dirty="0"/>
              <a:t>}</a:t>
            </a:r>
            <a:endParaRPr lang="ru-RU" dirty="0"/>
          </a:p>
        </p:txBody>
      </p:sp>
    </p:spTree>
    <p:extLst>
      <p:ext uri="{BB962C8B-B14F-4D97-AF65-F5344CB8AC3E}">
        <p14:creationId xmlns:p14="http://schemas.microsoft.com/office/powerpoint/2010/main" val="452783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647700"/>
            <a:ext cx="10515600" cy="5529263"/>
          </a:xfrm>
        </p:spPr>
        <p:txBody>
          <a:bodyPr/>
          <a:lstStyle/>
          <a:p>
            <a:r>
              <a:rPr lang="ru-RU" dirty="0"/>
              <a:t>Для того чтобы воспользоваться шаблонной функцией для произвольного пользовательского типа, следует определить подходящую семантику операции сравнения, например: </a:t>
            </a:r>
            <a:endParaRPr lang="ru-RU" dirty="0"/>
          </a:p>
        </p:txBody>
      </p:sp>
    </p:spTree>
    <p:extLst>
      <p:ext uri="{BB962C8B-B14F-4D97-AF65-F5344CB8AC3E}">
        <p14:creationId xmlns:p14="http://schemas.microsoft.com/office/powerpoint/2010/main" val="23597958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normAutofit fontScale="62500" lnSpcReduction="20000"/>
          </a:bodyPr>
          <a:lstStyle/>
          <a:p>
            <a:pPr marL="0" indent="0">
              <a:buNone/>
            </a:pPr>
            <a:r>
              <a:rPr lang="en-US" dirty="0"/>
              <a:t>class </a:t>
            </a:r>
            <a:r>
              <a:rPr lang="en-US" dirty="0" err="1"/>
              <a:t>SportResult</a:t>
            </a:r>
            <a:r>
              <a:rPr lang="en-US" dirty="0"/>
              <a:t> { // </a:t>
            </a:r>
            <a:r>
              <a:rPr lang="ru-RU" dirty="0"/>
              <a:t>Представление результата</a:t>
            </a:r>
          </a:p>
          <a:p>
            <a:pPr marL="0" indent="0">
              <a:buNone/>
            </a:pPr>
            <a:r>
              <a:rPr lang="en-US" dirty="0" smtClean="0"/>
              <a:t>                                </a:t>
            </a:r>
            <a:r>
              <a:rPr lang="ru-RU" dirty="0" smtClean="0"/>
              <a:t>// </a:t>
            </a:r>
            <a:r>
              <a:rPr lang="ru-RU" dirty="0"/>
              <a:t>спортивного соревнования</a:t>
            </a:r>
          </a:p>
          <a:p>
            <a:pPr marL="0" indent="0">
              <a:buNone/>
            </a:pPr>
            <a:r>
              <a:rPr lang="en-US" dirty="0" smtClean="0"/>
              <a:t>             </a:t>
            </a:r>
            <a:r>
              <a:rPr lang="en-US" dirty="0" err="1" smtClean="0"/>
              <a:t>int</a:t>
            </a:r>
            <a:r>
              <a:rPr lang="en-US" dirty="0" smtClean="0"/>
              <a:t> </a:t>
            </a:r>
            <a:r>
              <a:rPr lang="en-US" dirty="0"/>
              <a:t>points; // </a:t>
            </a:r>
            <a:r>
              <a:rPr lang="ru-RU" dirty="0"/>
              <a:t>Набранные очки</a:t>
            </a:r>
          </a:p>
          <a:p>
            <a:pPr marL="0" indent="0">
              <a:buNone/>
            </a:pPr>
            <a:r>
              <a:rPr lang="en-US" dirty="0" smtClean="0"/>
              <a:t>             </a:t>
            </a:r>
            <a:r>
              <a:rPr lang="en-US" dirty="0" err="1" smtClean="0"/>
              <a:t>int</a:t>
            </a:r>
            <a:r>
              <a:rPr lang="en-US" dirty="0" smtClean="0"/>
              <a:t> </a:t>
            </a:r>
            <a:r>
              <a:rPr lang="en-US" dirty="0"/>
              <a:t>wins; // </a:t>
            </a:r>
            <a:r>
              <a:rPr lang="ru-RU" dirty="0"/>
              <a:t>Одержанные победы</a:t>
            </a:r>
          </a:p>
          <a:p>
            <a:pPr marL="0" indent="0">
              <a:buNone/>
            </a:pPr>
            <a:r>
              <a:rPr lang="en-US" dirty="0"/>
              <a:t>public:</a:t>
            </a:r>
          </a:p>
          <a:p>
            <a:pPr marL="0" indent="0">
              <a:buNone/>
            </a:pPr>
            <a:r>
              <a:rPr lang="en-US" dirty="0" smtClean="0"/>
              <a:t>      // </a:t>
            </a:r>
            <a:r>
              <a:rPr lang="en-US" dirty="0"/>
              <a:t>...</a:t>
            </a:r>
          </a:p>
          <a:p>
            <a:pPr marL="0" indent="0">
              <a:buNone/>
            </a:pPr>
            <a:r>
              <a:rPr lang="en-US" dirty="0" smtClean="0"/>
              <a:t>             </a:t>
            </a:r>
            <a:r>
              <a:rPr lang="en-US" dirty="0" err="1" smtClean="0"/>
              <a:t>int</a:t>
            </a:r>
            <a:r>
              <a:rPr lang="en-US" dirty="0" smtClean="0"/>
              <a:t> </a:t>
            </a:r>
            <a:r>
              <a:rPr lang="en-US" dirty="0"/>
              <a:t>operator &lt; ( </a:t>
            </a:r>
            <a:r>
              <a:rPr lang="en-US" dirty="0" err="1"/>
              <a:t>const</a:t>
            </a:r>
            <a:r>
              <a:rPr lang="en-US" dirty="0"/>
              <a:t> </a:t>
            </a:r>
            <a:r>
              <a:rPr lang="en-US" dirty="0" err="1"/>
              <a:t>SportResult</a:t>
            </a:r>
            <a:r>
              <a:rPr lang="en-US" dirty="0"/>
              <a:t>&amp; arg2 ) </a:t>
            </a:r>
            <a:r>
              <a:rPr lang="en-US" dirty="0" smtClean="0"/>
              <a:t>{</a:t>
            </a:r>
          </a:p>
          <a:p>
            <a:pPr marL="0" indent="0">
              <a:buNone/>
            </a:pPr>
            <a:r>
              <a:rPr lang="en-US" dirty="0" smtClean="0"/>
              <a:t>                     </a:t>
            </a:r>
            <a:r>
              <a:rPr lang="ru-RU" dirty="0" smtClean="0"/>
              <a:t>// </a:t>
            </a:r>
            <a:r>
              <a:rPr lang="ru-RU" dirty="0"/>
              <a:t>Если набранные очки совпадают, то сравниваем победы </a:t>
            </a:r>
            <a:endParaRPr lang="en-US" dirty="0" smtClean="0"/>
          </a:p>
          <a:p>
            <a:pPr marL="0" indent="0">
              <a:buNone/>
            </a:pPr>
            <a:r>
              <a:rPr lang="en-US" dirty="0" smtClean="0"/>
              <a:t>     if </a:t>
            </a:r>
            <a:r>
              <a:rPr lang="en-US" dirty="0"/>
              <a:t>( points == arg2.points ) return wins &lt; arg2.wins; </a:t>
            </a:r>
            <a:endParaRPr lang="en-US" dirty="0" smtClean="0"/>
          </a:p>
          <a:p>
            <a:pPr marL="0" indent="0">
              <a:buNone/>
            </a:pPr>
            <a:r>
              <a:rPr lang="en-US" dirty="0" smtClean="0"/>
              <a:t>     // </a:t>
            </a:r>
            <a:r>
              <a:rPr lang="ru-RU" dirty="0"/>
              <a:t>Основная ветвь: сравниваем набранные очки </a:t>
            </a:r>
            <a:endParaRPr lang="en-US" dirty="0" smtClean="0"/>
          </a:p>
          <a:p>
            <a:pPr marL="0" indent="0">
              <a:buNone/>
            </a:pPr>
            <a:r>
              <a:rPr lang="en-US" dirty="0" smtClean="0"/>
              <a:t>      return </a:t>
            </a:r>
            <a:r>
              <a:rPr lang="en-US" dirty="0"/>
              <a:t>points &lt; arg2.points; </a:t>
            </a:r>
            <a:endParaRPr lang="en-US" dirty="0" smtClean="0"/>
          </a:p>
          <a:p>
            <a:pPr marL="0" indent="0">
              <a:buNone/>
            </a:pPr>
            <a:r>
              <a:rPr lang="en-US" dirty="0" smtClean="0"/>
              <a:t>   } </a:t>
            </a:r>
          </a:p>
          <a:p>
            <a:pPr marL="0" indent="0">
              <a:buNone/>
            </a:pPr>
            <a:r>
              <a:rPr lang="en-US" dirty="0" smtClean="0"/>
              <a:t>}; </a:t>
            </a:r>
          </a:p>
          <a:p>
            <a:pPr marL="0" indent="0">
              <a:buNone/>
            </a:pPr>
            <a:r>
              <a:rPr lang="en-US" dirty="0" smtClean="0"/>
              <a:t>// </a:t>
            </a:r>
            <a:r>
              <a:rPr lang="ru-RU" dirty="0"/>
              <a:t>Пример использования функции сортировки </a:t>
            </a:r>
            <a:endParaRPr lang="en-US" dirty="0" smtClean="0"/>
          </a:p>
          <a:p>
            <a:pPr marL="0" indent="0">
              <a:buNone/>
            </a:pPr>
            <a:r>
              <a:rPr lang="en-US" dirty="0" smtClean="0"/>
              <a:t>void </a:t>
            </a:r>
            <a:r>
              <a:rPr lang="en-US" dirty="0" err="1"/>
              <a:t>SortExample</a:t>
            </a:r>
            <a:r>
              <a:rPr lang="en-US" dirty="0"/>
              <a:t>( </a:t>
            </a:r>
            <a:r>
              <a:rPr lang="en-US" dirty="0" err="1"/>
              <a:t>SportResult</a:t>
            </a:r>
            <a:r>
              <a:rPr lang="en-US" dirty="0"/>
              <a:t> *standings, </a:t>
            </a:r>
            <a:r>
              <a:rPr lang="en-US" dirty="0" err="1"/>
              <a:t>int</a:t>
            </a:r>
            <a:r>
              <a:rPr lang="en-US" dirty="0"/>
              <a:t> length ) </a:t>
            </a:r>
            <a:r>
              <a:rPr lang="en-US" dirty="0" smtClean="0"/>
              <a:t>{</a:t>
            </a:r>
          </a:p>
          <a:p>
            <a:pPr marL="0" indent="0">
              <a:buNone/>
            </a:pPr>
            <a:r>
              <a:rPr lang="en-US" dirty="0" smtClean="0"/>
              <a:t>             </a:t>
            </a:r>
            <a:r>
              <a:rPr lang="en-US" dirty="0" err="1" smtClean="0"/>
              <a:t>BubbleSort</a:t>
            </a:r>
            <a:r>
              <a:rPr lang="en-US" dirty="0"/>
              <a:t>( standings, length ); </a:t>
            </a:r>
            <a:endParaRPr lang="en-US" dirty="0" smtClean="0"/>
          </a:p>
          <a:p>
            <a:pPr marL="0" indent="0">
              <a:buNone/>
            </a:pPr>
            <a:r>
              <a:rPr lang="en-US" dirty="0" smtClean="0"/>
              <a:t>}</a:t>
            </a:r>
            <a:endParaRPr lang="ru-RU" dirty="0"/>
          </a:p>
        </p:txBody>
      </p:sp>
    </p:spTree>
    <p:extLst>
      <p:ext uri="{BB962C8B-B14F-4D97-AF65-F5344CB8AC3E}">
        <p14:creationId xmlns:p14="http://schemas.microsoft.com/office/powerpoint/2010/main" val="11870444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lstStyle/>
          <a:p>
            <a:r>
              <a:rPr lang="ru-RU" dirty="0"/>
              <a:t>Процесс генерирования определения функции на основе информации об аргументе шаблона называется </a:t>
            </a:r>
            <a:r>
              <a:rPr lang="ru-RU" dirty="0" err="1"/>
              <a:t>инстанцированием</a:t>
            </a:r>
            <a:r>
              <a:rPr lang="ru-RU" dirty="0"/>
              <a:t> шаблона. Компилятор выводит типы параметров шаблона на основе типов аргументов функции при вызове. После того, как тип параметра шаблона становится известным, на основании шаблонного определения генерируется специализированная функция. Версия шаблона для конкретного аргумента называется специализацией шаблона. В последнем примере такой специализацией является функция с интерфейсом </a:t>
            </a:r>
            <a:r>
              <a:rPr lang="ru-RU" dirty="0" err="1"/>
              <a:t>BubbleSort</a:t>
            </a:r>
            <a:r>
              <a:rPr lang="ru-RU" dirty="0"/>
              <a:t>( </a:t>
            </a:r>
            <a:r>
              <a:rPr lang="ru-RU" dirty="0" err="1"/>
              <a:t>SportResult</a:t>
            </a:r>
            <a:r>
              <a:rPr lang="ru-RU" dirty="0"/>
              <a:t>*, </a:t>
            </a:r>
            <a:r>
              <a:rPr lang="ru-RU" dirty="0" err="1"/>
              <a:t>int</a:t>
            </a:r>
            <a:r>
              <a:rPr lang="ru-RU" dirty="0"/>
              <a:t> ), код которой автоматически генерируется транслятором. </a:t>
            </a:r>
            <a:endParaRPr lang="ru-RU" dirty="0"/>
          </a:p>
        </p:txBody>
      </p:sp>
    </p:spTree>
    <p:extLst>
      <p:ext uri="{BB962C8B-B14F-4D97-AF65-F5344CB8AC3E}">
        <p14:creationId xmlns:p14="http://schemas.microsoft.com/office/powerpoint/2010/main" val="15067332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lstStyle/>
          <a:p>
            <a:r>
              <a:rPr lang="ru-RU" dirty="0"/>
              <a:t>Таким образом, шаблоны обеспечивают возможность генерации кода на основе параметризованных определений (поэтому иногда шаблоны называют реализацией параметрического полиморфизма, то есть полиморфизма времени компиляции). В этом кроется и недостаток шаблонных определений. Обращение к шаблонным функциям с разными типами аргументов приведет к появлению множества почти идентичных функций, код которых, разумеется, будет занимать место в памяти (чего не происходит при использовании обобщенных функций в стиле C – там работает единственный экземпляр). </a:t>
            </a:r>
            <a:r>
              <a:rPr lang="ru-RU"/>
              <a:t>Риск расточительного расходования памяти является платой за те удобства, которые предоставляют шаблоны. </a:t>
            </a:r>
            <a:endParaRPr lang="ru-RU" dirty="0"/>
          </a:p>
        </p:txBody>
      </p:sp>
    </p:spTree>
    <p:extLst>
      <p:ext uri="{BB962C8B-B14F-4D97-AF65-F5344CB8AC3E}">
        <p14:creationId xmlns:p14="http://schemas.microsoft.com/office/powerpoint/2010/main" val="5328138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2303</Words>
  <Application>Microsoft Office PowerPoint</Application>
  <PresentationFormat>Произвольный</PresentationFormat>
  <Paragraphs>104</Paragraphs>
  <Slides>49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Тема Office</vt:lpstr>
      <vt:lpstr>Алгоритмы и способы их записи </vt:lpstr>
      <vt:lpstr>Презентация PowerPoint</vt:lpstr>
      <vt:lpstr>Презентация PowerPoint</vt:lpstr>
      <vt:lpstr>Презентация PowerPoint</vt:lpstr>
      <vt:lpstr>Презентация PowerPoint</vt:lpstr>
      <vt:lpstr>Схема алгоритма</vt:lpstr>
      <vt:lpstr>Презентация PowerPoint</vt:lpstr>
      <vt:lpstr>Презентация PowerPoint</vt:lpstr>
      <vt:lpstr>Псевдокод</vt:lpstr>
      <vt:lpstr>Запись в форме программы на языке программирования </vt:lpstr>
      <vt:lpstr>Оценка алгоритмов, рекурсия, сортировка</vt:lpstr>
      <vt:lpstr>Презентация PowerPoint</vt:lpstr>
      <vt:lpstr>Презентация PowerPoint</vt:lpstr>
      <vt:lpstr>Презентация PowerPoint</vt:lpstr>
      <vt:lpstr>Презентация PowerPoint</vt:lpstr>
      <vt:lpstr>Сортировка простыми обменами</vt:lpstr>
      <vt:lpstr>Презентация PowerPoint</vt:lpstr>
      <vt:lpstr>Презентация PowerPoint</vt:lpstr>
      <vt:lpstr>Презентация PowerPoint</vt:lpstr>
      <vt:lpstr>Презентация PowerPoint</vt:lpstr>
      <vt:lpstr>Презентация PowerPoint</vt:lpstr>
      <vt:lpstr>Анализ алгоритма из 2 листинга</vt:lpstr>
      <vt:lpstr>Презентация PowerPoint</vt:lpstr>
      <vt:lpstr>Презентация PowerPoint</vt:lpstr>
      <vt:lpstr>Презентация PowerPoint</vt:lpstr>
      <vt:lpstr>Улучшенная сортировка простыми обменами</vt:lpstr>
      <vt:lpstr>Презентация PowerPoint</vt:lpstr>
      <vt:lpstr>Презентация PowerPoint</vt:lpstr>
      <vt:lpstr>Презентация PowerPoint</vt:lpstr>
      <vt:lpstr>Презентация PowerPoint</vt:lpstr>
      <vt:lpstr>Обобщение решения с использованием функций обратного вызова</vt:lpstr>
      <vt:lpstr>Презентация PowerPoint</vt:lpstr>
      <vt:lpstr>Презентация PowerPoint</vt:lpstr>
      <vt:lpstr>Презентация PowerPoint</vt:lpstr>
      <vt:lpstr>Презентация PowerPoint</vt:lpstr>
      <vt:lpstr>Презентация PowerPoint</vt:lpstr>
      <vt:lpstr>Использование функции обратного вызова в реализации обобщенного алгоритма сортировки</vt:lpstr>
      <vt:lpstr>Презентация PowerPoint</vt:lpstr>
      <vt:lpstr>Презентация PowerPoint</vt:lpstr>
      <vt:lpstr>Презентация PowerPoint</vt:lpstr>
      <vt:lpstr>Реализация в виде шаблонной функции </vt:lpstr>
      <vt:lpstr>Презентация PowerPoint</vt:lpstr>
      <vt:lpstr>Шаблонная функция сортировки простыми обменами </vt:lpstr>
      <vt:lpstr>Процесс инстанцирования шаблона </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Алгоритмы и способы их записи </dc:title>
  <dc:creator>Анис Галимянов</dc:creator>
  <cp:lastModifiedBy>Галимянов Анис Фуатович</cp:lastModifiedBy>
  <cp:revision>15</cp:revision>
  <dcterms:created xsi:type="dcterms:W3CDTF">2018-09-03T17:09:04Z</dcterms:created>
  <dcterms:modified xsi:type="dcterms:W3CDTF">2018-09-20T04:57:21Z</dcterms:modified>
</cp:coreProperties>
</file>