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78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C4C5A-F2CF-4AC5-9895-484C4F1FF0F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52BD-7A5E-4B4B-8C1D-5FAD5162B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81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C4C5A-F2CF-4AC5-9895-484C4F1FF0F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52BD-7A5E-4B4B-8C1D-5FAD5162B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916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C4C5A-F2CF-4AC5-9895-484C4F1FF0F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52BD-7A5E-4B4B-8C1D-5FAD5162B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286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C4C5A-F2CF-4AC5-9895-484C4F1FF0F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52BD-7A5E-4B4B-8C1D-5FAD5162B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980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C4C5A-F2CF-4AC5-9895-484C4F1FF0F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52BD-7A5E-4B4B-8C1D-5FAD5162B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171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C4C5A-F2CF-4AC5-9895-484C4F1FF0F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52BD-7A5E-4B4B-8C1D-5FAD5162B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685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C4C5A-F2CF-4AC5-9895-484C4F1FF0F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52BD-7A5E-4B4B-8C1D-5FAD5162B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13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C4C5A-F2CF-4AC5-9895-484C4F1FF0F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52BD-7A5E-4B4B-8C1D-5FAD5162B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C4C5A-F2CF-4AC5-9895-484C4F1FF0F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52BD-7A5E-4B4B-8C1D-5FAD5162B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648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C4C5A-F2CF-4AC5-9895-484C4F1FF0F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52BD-7A5E-4B4B-8C1D-5FAD5162B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210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C4C5A-F2CF-4AC5-9895-484C4F1FF0F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52BD-7A5E-4B4B-8C1D-5FAD5162B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860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C4C5A-F2CF-4AC5-9895-484C4F1FF0F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652BD-7A5E-4B4B-8C1D-5FAD5162B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598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Кодирование символов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560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452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1749"/>
            <a:ext cx="10515600" cy="547521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На основании одной ячейки информационной ёмкостью 1 бит можно закодировать только 2 различных состояния. Для того чтобы каждый символ, который можно ввести с клавиатуры </a:t>
            </a:r>
            <a:r>
              <a:rPr lang="ru-RU" i="1" dirty="0"/>
              <a:t>в латинском регистре</a:t>
            </a:r>
            <a:r>
              <a:rPr lang="ru-RU" dirty="0"/>
              <a:t>, получил свой уникальный двоичный код, требуется 7 бит.  На основании последовательности из 7 бит, в соответствии с формулой Хартли, может быть получено</a:t>
            </a:r>
            <a:r>
              <a:rPr lang="en-US" dirty="0"/>
              <a:t>N</a:t>
            </a:r>
            <a:r>
              <a:rPr lang="ru-RU" dirty="0"/>
              <a:t>=2</a:t>
            </a:r>
            <a:r>
              <a:rPr lang="ru-RU" baseline="30000" dirty="0"/>
              <a:t>7</a:t>
            </a:r>
            <a:r>
              <a:rPr lang="ru-RU" dirty="0"/>
              <a:t>=128 различных комбинаций из нулей и единиц, т.е. двоичных кодов. Поставив в соответствие каждому символу его двоичный код, мы получим </a:t>
            </a:r>
            <a:r>
              <a:rPr lang="ru-RU" i="1" dirty="0"/>
              <a:t>кодировочную таблицу</a:t>
            </a:r>
            <a:r>
              <a:rPr lang="ru-RU" dirty="0"/>
              <a:t>. Человек оперирует символами, компьютер – их двоичными кодами.</a:t>
            </a:r>
          </a:p>
          <a:p>
            <a:r>
              <a:rPr lang="ru-RU" dirty="0"/>
              <a:t>Для латинской раскладки клавиатуры такая кодировочная таблица одна на весь мир, поэтому текст, набранный с использованием латинской раскладки, будет адекватно отображен на любом компьютере. Эта таблица носит название </a:t>
            </a:r>
            <a:r>
              <a:rPr lang="ru-RU" i="1" dirty="0"/>
              <a:t>ASCII (</a:t>
            </a:r>
            <a:r>
              <a:rPr lang="ru-RU" i="1" dirty="0" err="1"/>
              <a:t>American</a:t>
            </a:r>
            <a:r>
              <a:rPr lang="ru-RU" i="1" dirty="0"/>
              <a:t> </a:t>
            </a:r>
            <a:r>
              <a:rPr lang="ru-RU" i="1" dirty="0" err="1"/>
              <a:t>Standard</a:t>
            </a:r>
            <a:r>
              <a:rPr lang="ru-RU" i="1" dirty="0"/>
              <a:t> </a:t>
            </a:r>
            <a:r>
              <a:rPr lang="ru-RU" i="1" dirty="0" err="1"/>
              <a:t>Code</a:t>
            </a:r>
            <a:r>
              <a:rPr lang="ru-RU" i="1" dirty="0"/>
              <a:t> </a:t>
            </a:r>
            <a:r>
              <a:rPr lang="ru-RU" i="1" dirty="0" err="1"/>
              <a:t>of</a:t>
            </a:r>
            <a:r>
              <a:rPr lang="ru-RU" i="1" dirty="0"/>
              <a:t> </a:t>
            </a:r>
            <a:r>
              <a:rPr lang="ru-RU" i="1" dirty="0" err="1"/>
              <a:t>Information</a:t>
            </a:r>
            <a:r>
              <a:rPr lang="ru-RU" i="1" dirty="0"/>
              <a:t> </a:t>
            </a:r>
            <a:r>
              <a:rPr lang="ru-RU" i="1" dirty="0" err="1"/>
              <a:t>Interchange</a:t>
            </a:r>
            <a:r>
              <a:rPr lang="ru-RU" i="1" dirty="0"/>
              <a:t>)</a:t>
            </a:r>
            <a:r>
              <a:rPr lang="ru-RU" dirty="0"/>
              <a:t> по-английски произносится [</a:t>
            </a:r>
            <a:r>
              <a:rPr lang="ru-RU" i="1" dirty="0" err="1"/>
              <a:t>э́ски</a:t>
            </a:r>
            <a:r>
              <a:rPr lang="ru-RU" dirty="0"/>
              <a:t>], по-русски произносится [</a:t>
            </a:r>
            <a:r>
              <a:rPr lang="ru-RU" i="1" dirty="0" err="1"/>
              <a:t>а́ски</a:t>
            </a:r>
            <a:r>
              <a:rPr lang="ru-RU" dirty="0"/>
              <a:t>]. Ниже приводится вся таблица ASCII, коды в которой указаны в десятичном виде. По ней можно определить, что когда вы вводите с клавиатуры, скажем, символ “*”, компьютер его воспринимает как код 42</a:t>
            </a:r>
            <a:r>
              <a:rPr lang="ru-RU" baseline="-25000" dirty="0"/>
              <a:t>(10)</a:t>
            </a:r>
            <a:r>
              <a:rPr lang="ru-RU" dirty="0"/>
              <a:t>, в свою очередь 42</a:t>
            </a:r>
            <a:r>
              <a:rPr lang="ru-RU" baseline="-25000" dirty="0"/>
              <a:t>(10)</a:t>
            </a:r>
            <a:r>
              <a:rPr lang="ru-RU" dirty="0"/>
              <a:t>=101010</a:t>
            </a:r>
            <a:r>
              <a:rPr lang="ru-RU" baseline="-25000" dirty="0"/>
              <a:t>(2)</a:t>
            </a:r>
            <a:r>
              <a:rPr lang="ru-RU" dirty="0"/>
              <a:t> – это и есть двоичный код символа “*”. Коды с 0 по 31 в этой таблице не задействованы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201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17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4331567"/>
              </p:ext>
            </p:extLst>
          </p:nvPr>
        </p:nvGraphicFramePr>
        <p:xfrm>
          <a:off x="838200" y="701756"/>
          <a:ext cx="10515600" cy="4963048"/>
        </p:xfrm>
        <a:graphic>
          <a:graphicData uri="http://schemas.openxmlformats.org/drawingml/2006/table">
            <a:tbl>
              <a:tblPr firstRow="1" firstCol="1" bandRow="1"/>
              <a:tblGrid>
                <a:gridCol w="876300"/>
                <a:gridCol w="876300"/>
                <a:gridCol w="876300"/>
                <a:gridCol w="876300"/>
                <a:gridCol w="876300"/>
                <a:gridCol w="876300"/>
                <a:gridCol w="876300"/>
                <a:gridCol w="876300"/>
                <a:gridCol w="876300"/>
                <a:gridCol w="876300"/>
                <a:gridCol w="876300"/>
                <a:gridCol w="876300"/>
              </a:tblGrid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символ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символ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символ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символ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символ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символ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Пробел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@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'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!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'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{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\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|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}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^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4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938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397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3014"/>
            <a:ext cx="10515600" cy="5453949"/>
          </a:xfrm>
        </p:spPr>
        <p:txBody>
          <a:bodyPr/>
          <a:lstStyle/>
          <a:p>
            <a:r>
              <a:rPr lang="ru-RU" dirty="0"/>
              <a:t>Чтобы хранить также и коды национальных символов каждой страны (в нашем случае – символов кириллицы) требуется добавить еще 1 бит, что увеличит количество уникальных комбинаций из нулей и единиц вдвое, т.е. в нашем распоряжении дополнительно появится 128 свободных кодов (со 128-го по 255-й), в соответствие которым можно поставить символы русского алфавита.</a:t>
            </a:r>
          </a:p>
          <a:p>
            <a:r>
              <a:rPr lang="ru-RU" dirty="0"/>
              <a:t>Таким образом, отведя под хранение информации о коде каждого символа 8 бит, мы </a:t>
            </a:r>
            <a:r>
              <a:rPr lang="ru-RU" dirty="0" smtClean="0"/>
              <a:t>получим </a:t>
            </a:r>
            <a:r>
              <a:rPr lang="en-US" dirty="0" smtClean="0"/>
              <a:t>N</a:t>
            </a:r>
            <a:r>
              <a:rPr lang="ru-RU" dirty="0"/>
              <a:t>=2</a:t>
            </a:r>
            <a:r>
              <a:rPr lang="ru-RU" baseline="30000" dirty="0"/>
              <a:t>8</a:t>
            </a:r>
            <a:r>
              <a:rPr lang="ru-RU" dirty="0"/>
              <a:t>=256 уникальных двоичных кодов, что достаточно, чтобы закодировать все символы, которые можно ввести с клавиатуры.</a:t>
            </a:r>
          </a:p>
        </p:txBody>
      </p:sp>
    </p:spTree>
    <p:extLst>
      <p:ext uri="{BB962C8B-B14F-4D97-AF65-F5344CB8AC3E}">
        <p14:creationId xmlns:p14="http://schemas.microsoft.com/office/powerpoint/2010/main" val="76783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397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1749"/>
            <a:ext cx="10515600" cy="5475214"/>
          </a:xfrm>
        </p:spPr>
        <p:txBody>
          <a:bodyPr>
            <a:normAutofit fontScale="92500"/>
          </a:bodyPr>
          <a:lstStyle/>
          <a:p>
            <a:r>
              <a:rPr lang="ru-RU" i="1" dirty="0"/>
              <a:t>1 байт = 2</a:t>
            </a:r>
            <a:r>
              <a:rPr lang="ru-RU" i="1" baseline="30000" dirty="0"/>
              <a:t>3</a:t>
            </a:r>
            <a:r>
              <a:rPr lang="ru-RU" i="1" dirty="0"/>
              <a:t> бит = 8 бит.</a:t>
            </a:r>
            <a:endParaRPr lang="ru-RU" dirty="0"/>
          </a:p>
          <a:p>
            <a:r>
              <a:rPr lang="ru-RU" i="1" dirty="0"/>
              <a:t>На основании одного байта можно получить 2</a:t>
            </a:r>
            <a:r>
              <a:rPr lang="ru-RU" i="1" baseline="30000" dirty="0"/>
              <a:t>8</a:t>
            </a:r>
            <a:r>
              <a:rPr lang="ru-RU" i="1" dirty="0"/>
              <a:t>=256 уникальных двоичных кодов.</a:t>
            </a:r>
            <a:endParaRPr lang="ru-RU" dirty="0"/>
          </a:p>
          <a:p>
            <a:r>
              <a:rPr lang="ru-RU" dirty="0"/>
              <a:t>В современных кодировочных таблицах под хранение информации о коде каждого символа отводится 1 байт.</a:t>
            </a:r>
          </a:p>
          <a:p>
            <a:r>
              <a:rPr lang="ru-RU" i="1" dirty="0"/>
              <a:t>1 символ = 1 байт.</a:t>
            </a:r>
            <a:endParaRPr lang="ru-RU" dirty="0"/>
          </a:p>
          <a:p>
            <a:r>
              <a:rPr lang="ru-RU" i="1" dirty="0"/>
              <a:t>В байтах измеряется объем данных (V) при их хранении и передаче по каналам связи</a:t>
            </a:r>
            <a:r>
              <a:rPr lang="ru-RU" i="1" dirty="0" smtClean="0"/>
              <a:t>. </a:t>
            </a:r>
            <a:r>
              <a:rPr lang="ru-RU" dirty="0" smtClean="0"/>
              <a:t>Например</a:t>
            </a:r>
            <a:r>
              <a:rPr lang="ru-RU" dirty="0"/>
              <a:t>, текст “Добрый день!” занимает объем равный 12 байтам.</a:t>
            </a:r>
          </a:p>
          <a:p>
            <a:r>
              <a:rPr lang="ru-RU" dirty="0"/>
              <a:t>Биты в байте нумеруются с конца с 0-го по 7-й. Минимальная комбинация на основании одного байта – восемь нулей, максимальная – восемь единиц. </a:t>
            </a:r>
            <a:r>
              <a:rPr lang="ru-RU" dirty="0" smtClean="0"/>
              <a:t>11111111</a:t>
            </a:r>
            <a:r>
              <a:rPr lang="ru-RU" baseline="-25000" dirty="0" smtClean="0"/>
              <a:t>(2</a:t>
            </a:r>
            <a:r>
              <a:rPr lang="ru-RU" baseline="-25000" dirty="0"/>
              <a:t>)</a:t>
            </a:r>
            <a:r>
              <a:rPr lang="ru-RU" dirty="0"/>
              <a:t>=2</a:t>
            </a:r>
            <a:r>
              <a:rPr lang="ru-RU" baseline="30000" dirty="0"/>
              <a:t>7</a:t>
            </a:r>
            <a:r>
              <a:rPr lang="ru-RU" dirty="0"/>
              <a:t>+2</a:t>
            </a:r>
            <a:r>
              <a:rPr lang="ru-RU" baseline="30000" dirty="0"/>
              <a:t>6</a:t>
            </a:r>
            <a:r>
              <a:rPr lang="ru-RU" dirty="0"/>
              <a:t>+2</a:t>
            </a:r>
            <a:r>
              <a:rPr lang="ru-RU" baseline="30000" dirty="0"/>
              <a:t>5</a:t>
            </a:r>
            <a:r>
              <a:rPr lang="ru-RU" dirty="0"/>
              <a:t>+2</a:t>
            </a:r>
            <a:r>
              <a:rPr lang="ru-RU" baseline="30000" dirty="0"/>
              <a:t>4</a:t>
            </a:r>
            <a:r>
              <a:rPr lang="ru-RU" dirty="0"/>
              <a:t>+2</a:t>
            </a:r>
            <a:r>
              <a:rPr lang="ru-RU" baseline="30000" dirty="0"/>
              <a:t>3</a:t>
            </a:r>
            <a:r>
              <a:rPr lang="ru-RU" dirty="0"/>
              <a:t>+2</a:t>
            </a:r>
            <a:r>
              <a:rPr lang="ru-RU" baseline="30000" dirty="0"/>
              <a:t>2</a:t>
            </a:r>
            <a:r>
              <a:rPr lang="ru-RU" dirty="0"/>
              <a:t>+2</a:t>
            </a:r>
            <a:r>
              <a:rPr lang="ru-RU" baseline="30000" dirty="0"/>
              <a:t>1</a:t>
            </a:r>
            <a:r>
              <a:rPr lang="ru-RU" dirty="0"/>
              <a:t>+2</a:t>
            </a:r>
            <a:r>
              <a:rPr lang="ru-RU" baseline="30000" dirty="0"/>
              <a:t>0</a:t>
            </a:r>
            <a:r>
              <a:rPr lang="ru-RU" dirty="0"/>
              <a:t>=128+64+32+16+8+4+2+1=255</a:t>
            </a:r>
            <a:r>
              <a:rPr lang="ru-RU" baseline="-25000" dirty="0"/>
              <a:t>(10)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4993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397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5544"/>
            <a:ext cx="10515600" cy="541141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Возвращаясь к кодировочным таблицам, заметим, что на сегодняшний день в использовании не одна, а несколько кодировочных таблиц, включающих коды кириллицы, – это стандарты, выработанные в разные годы и различными учреждениями. В этих таблицах различен порядок, в котором расположены друг за другом символы кирилличного алфавита, поэтому одному и тому же коду соответствуют разные символы. По этой причине, мы иногда сталкиваемся с текстами, которые состоят из </a:t>
            </a:r>
            <a:r>
              <a:rPr lang="ru-RU" dirty="0" smtClean="0"/>
              <a:t>кириллицы, </a:t>
            </a:r>
            <a:r>
              <a:rPr lang="ru-RU" dirty="0"/>
              <a:t>но в бессмысленной для нас последовательности.</a:t>
            </a:r>
          </a:p>
          <a:p>
            <a:r>
              <a:rPr lang="ru-RU" dirty="0"/>
              <a:t>Например, текст “</a:t>
            </a:r>
            <a:r>
              <a:rPr lang="ru-RU" i="1" dirty="0"/>
              <a:t>Компьютерные вирусы</a:t>
            </a:r>
            <a:r>
              <a:rPr lang="ru-RU" dirty="0"/>
              <a:t>”, введенный в кодировке </a:t>
            </a:r>
            <a:r>
              <a:rPr lang="ru-RU" i="1" dirty="0"/>
              <a:t>Windows-1251</a:t>
            </a:r>
            <a:r>
              <a:rPr lang="ru-RU" dirty="0"/>
              <a:t> в кодировке</a:t>
            </a:r>
            <a:r>
              <a:rPr lang="ru-RU" i="1" dirty="0"/>
              <a:t>КОИ-8</a:t>
            </a:r>
            <a:r>
              <a:rPr lang="ru-RU" dirty="0"/>
              <a:t> будет отображен так: ”</a:t>
            </a:r>
            <a:r>
              <a:rPr lang="ru-RU" i="1" dirty="0" err="1"/>
              <a:t>лПНРШАФЕТОШЕ</a:t>
            </a:r>
            <a:r>
              <a:rPr lang="ru-RU" i="1" dirty="0"/>
              <a:t> ЧЙТХУЩ</a:t>
            </a:r>
            <a:r>
              <a:rPr lang="ru-RU" dirty="0"/>
              <a:t>”.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0214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452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2323058"/>
              </p:ext>
            </p:extLst>
          </p:nvPr>
        </p:nvGraphicFramePr>
        <p:xfrm>
          <a:off x="1339702" y="978196"/>
          <a:ext cx="10014098" cy="27884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6024"/>
                <a:gridCol w="2204074"/>
                <a:gridCol w="1950125"/>
                <a:gridCol w="1349110"/>
                <a:gridCol w="3654765"/>
              </a:tblGrid>
              <a:tr h="1028928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Код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Windows-1251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КОИ-8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ISO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 rowSpan="4"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Под национальные кодировки отданы коды с 128-го по 255-й.</a:t>
                      </a:r>
                      <a:endParaRPr lang="ru-RU" sz="1100">
                        <a:effectLst/>
                      </a:endParaRPr>
                    </a:p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</a:tr>
              <a:tr h="586523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192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ю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6523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193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6523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194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6675" marR="666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964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397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0484"/>
            <a:ext cx="10515600" cy="5496479"/>
          </a:xfrm>
        </p:spPr>
        <p:txBody>
          <a:bodyPr/>
          <a:lstStyle/>
          <a:p>
            <a:r>
              <a:rPr lang="ru-RU" dirty="0"/>
              <a:t>Эта проблема разрешима - на каждом компьютере найдутся все основные кодировочные таблицы, и если тест выглядит неадекватно, нужно попробовать перекодировать его, просто указав использовать другую кодировочную таблицу. Но наличие такой проблемы, конечно, вносит неудобства.</a:t>
            </a:r>
          </a:p>
          <a:p>
            <a:r>
              <a:rPr lang="ru-RU" dirty="0"/>
              <a:t>Используя 8-битную кодировочную таблицу мы не сможем адекватно увидеть на мониторе и тексты, созданные на тех языках, где используются символы, отличные от латинских и кирилличных, например символы с умляутами в немецком языке.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586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8010"/>
          </a:xfrm>
        </p:spPr>
        <p:txBody>
          <a:bodyPr>
            <a:normAutofit fontScale="90000"/>
          </a:bodyPr>
          <a:lstStyle/>
          <a:p>
            <a:r>
              <a:rPr lang="ru-RU" dirty="0"/>
              <a:t>Юникод. </a:t>
            </a:r>
            <a:r>
              <a:rPr lang="en-US" dirty="0"/>
              <a:t>UTF-8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93136"/>
            <a:ext cx="10515600" cy="528382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Теоретически давно существует решение  проблем</a:t>
            </a:r>
            <a:r>
              <a:rPr lang="en-US" dirty="0"/>
              <a:t> </a:t>
            </a:r>
            <a:r>
              <a:rPr lang="ru-RU" dirty="0"/>
              <a:t>связанных с кодировкой. Оно </a:t>
            </a:r>
            <a:r>
              <a:rPr lang="ru-RU" dirty="0" err="1"/>
              <a:t>называется</a:t>
            </a:r>
            <a:r>
              <a:rPr lang="ru-RU" i="1" dirty="0" err="1"/>
              <a:t>Unicode</a:t>
            </a:r>
            <a:r>
              <a:rPr lang="ru-RU" i="1" dirty="0"/>
              <a:t> (Юникод). </a:t>
            </a:r>
            <a:r>
              <a:rPr lang="ru-RU" i="1" dirty="0" err="1"/>
              <a:t>Unicode</a:t>
            </a:r>
            <a:r>
              <a:rPr lang="ru-RU" dirty="0"/>
              <a:t> – это кодировочная таблица, в которой для кодирования каждого символа используется 2 байта, т.е. 16 бит. На основании такой таблицы может быть закодировано </a:t>
            </a:r>
            <a:r>
              <a:rPr lang="en-US" dirty="0"/>
              <a:t>N</a:t>
            </a:r>
            <a:r>
              <a:rPr lang="ru-RU" dirty="0"/>
              <a:t>=2</a:t>
            </a:r>
            <a:r>
              <a:rPr lang="ru-RU" baseline="30000" dirty="0"/>
              <a:t>16</a:t>
            </a:r>
            <a:r>
              <a:rPr lang="ru-RU" dirty="0"/>
              <a:t>=65 536 символов.</a:t>
            </a:r>
          </a:p>
          <a:p>
            <a:r>
              <a:rPr lang="ru-RU" dirty="0"/>
              <a:t>Юникод включает практически все современные письменности, в том числе: арабскую, армянскую, бенгальскую, бирманскую, греческую, грузинскую, деванагари, иврит, кириллицу, коптскую, кхмерскую, латинскую, тамильскую, </a:t>
            </a:r>
            <a:r>
              <a:rPr lang="ru-RU" dirty="0" err="1"/>
              <a:t>хангыль</a:t>
            </a:r>
            <a:r>
              <a:rPr lang="ru-RU" dirty="0"/>
              <a:t>, </a:t>
            </a:r>
            <a:r>
              <a:rPr lang="ru-RU" dirty="0" err="1"/>
              <a:t>хань</a:t>
            </a:r>
            <a:r>
              <a:rPr lang="ru-RU" dirty="0"/>
              <a:t> (Китай, Япония, Корея), чероки, эфиопскую, японскую (</a:t>
            </a:r>
            <a:r>
              <a:rPr lang="ru-RU" dirty="0" err="1"/>
              <a:t>катакана</a:t>
            </a:r>
            <a:r>
              <a:rPr lang="ru-RU" dirty="0"/>
              <a:t>, </a:t>
            </a:r>
            <a:r>
              <a:rPr lang="ru-RU" dirty="0" err="1"/>
              <a:t>хирагана</a:t>
            </a:r>
            <a:r>
              <a:rPr lang="ru-RU" dirty="0"/>
              <a:t>, </a:t>
            </a:r>
            <a:r>
              <a:rPr lang="ru-RU" dirty="0" err="1"/>
              <a:t>кандзи</a:t>
            </a:r>
            <a:r>
              <a:rPr lang="ru-RU" dirty="0"/>
              <a:t>) и другие.</a:t>
            </a:r>
          </a:p>
          <a:p>
            <a:r>
              <a:rPr lang="ru-RU" dirty="0"/>
              <a:t>С академической целью добавлены многие исторические письменности, в том числе: древнегреческая, египетские иероглифы, клинопись, письменность майя, этрусский алфавит.</a:t>
            </a:r>
          </a:p>
          <a:p>
            <a:r>
              <a:rPr lang="ru-RU" dirty="0"/>
              <a:t>В Юникоде представлен широкий набор математических и музыкальных символов, а также пиктограмм.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308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452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3014"/>
            <a:ext cx="10515600" cy="5453949"/>
          </a:xfrm>
        </p:spPr>
        <p:txBody>
          <a:bodyPr/>
          <a:lstStyle/>
          <a:p>
            <a:r>
              <a:rPr lang="ru-RU" dirty="0" smtClean="0"/>
              <a:t>На </a:t>
            </a:r>
            <a:r>
              <a:rPr lang="ru-RU" dirty="0"/>
              <a:t>практике </a:t>
            </a:r>
            <a:r>
              <a:rPr lang="ru-RU" dirty="0" smtClean="0"/>
              <a:t> </a:t>
            </a:r>
            <a:r>
              <a:rPr lang="ru-RU" dirty="0"/>
              <a:t>распространено представление Юникода UTF-8 (</a:t>
            </a:r>
            <a:r>
              <a:rPr lang="ru-RU" dirty="0" err="1"/>
              <a:t>Unicode</a:t>
            </a:r>
            <a:r>
              <a:rPr lang="ru-RU" dirty="0"/>
              <a:t> </a:t>
            </a:r>
            <a:r>
              <a:rPr lang="ru-RU" dirty="0" err="1"/>
              <a:t>Transformation</a:t>
            </a:r>
            <a:r>
              <a:rPr lang="ru-RU" dirty="0"/>
              <a:t> </a:t>
            </a:r>
            <a:r>
              <a:rPr lang="ru-RU" dirty="0" err="1"/>
              <a:t>Format</a:t>
            </a:r>
            <a:r>
              <a:rPr lang="ru-RU" dirty="0"/>
              <a:t>). UTF-8 обеспечивает наилучшую совместимость с системами, использующими 8-битные символы. Текст, состоящий только из символов с номером меньше 128, при записи в UTF-8 превращается в обычный текст ASCII. Остальные символы Юникода изображаются последовательностями длиной от 2 до 4 байтов. В целом, так как самые распространенные в мире символы – символы латинского алфавита - в UTF-8 по-прежнему занимают 1 байт, такое кодирование экономичнее, чем чистый Юникод.</a:t>
            </a:r>
          </a:p>
        </p:txBody>
      </p:sp>
    </p:spTree>
    <p:extLst>
      <p:ext uri="{BB962C8B-B14F-4D97-AF65-F5344CB8AC3E}">
        <p14:creationId xmlns:p14="http://schemas.microsoft.com/office/powerpoint/2010/main" val="3257481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805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621</Words>
  <Application>Microsoft Office PowerPoint</Application>
  <PresentationFormat>Широкоэкранный</PresentationFormat>
  <Paragraphs>243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Кодирование символов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Юникод. UTF-8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Кодирование символов</dc:title>
  <dc:creator>Анис Галимянов</dc:creator>
  <cp:lastModifiedBy>Анис Галимянов</cp:lastModifiedBy>
  <cp:revision>2</cp:revision>
  <dcterms:created xsi:type="dcterms:W3CDTF">2017-09-27T12:22:39Z</dcterms:created>
  <dcterms:modified xsi:type="dcterms:W3CDTF">2017-09-27T12:31:37Z</dcterms:modified>
</cp:coreProperties>
</file>