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84" y="12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78D5917-8F70-42CC-8D2E-00891744712A}" type="datetimeFigureOut">
              <a:rPr lang="ru-RU" smtClean="0"/>
              <a:t>07.11.2016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1177401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78D5917-8F70-42CC-8D2E-00891744712A}" type="datetimeFigureOut">
              <a:rPr lang="ru-RU" smtClean="0"/>
              <a:t>07.11.2016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2289773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78D5917-8F70-42CC-8D2E-00891744712A}" type="datetimeFigureOut">
              <a:rPr lang="ru-RU" smtClean="0"/>
              <a:t>07.11.2016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152764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78D5917-8F70-42CC-8D2E-00891744712A}" type="datetimeFigureOut">
              <a:rPr lang="ru-RU" smtClean="0"/>
              <a:t>07.11.2016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1031507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78D5917-8F70-42CC-8D2E-00891744712A}" type="datetimeFigureOut">
              <a:rPr lang="ru-RU" smtClean="0"/>
              <a:t>07.11.2016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412194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78D5917-8F70-42CC-8D2E-00891744712A}" type="datetimeFigureOut">
              <a:rPr lang="ru-RU" smtClean="0"/>
              <a:t>07.11.2016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2178766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78D5917-8F70-42CC-8D2E-00891744712A}" type="datetimeFigureOut">
              <a:rPr lang="ru-RU" smtClean="0"/>
              <a:t>07.11.2016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22145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78D5917-8F70-42CC-8D2E-00891744712A}" type="datetimeFigureOut">
              <a:rPr lang="ru-RU" smtClean="0"/>
              <a:t>07.11.2016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2982947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78D5917-8F70-42CC-8D2E-00891744712A}" type="datetimeFigureOut">
              <a:rPr lang="ru-RU" smtClean="0"/>
              <a:t>07.11.2016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1947299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78D5917-8F70-42CC-8D2E-00891744712A}" type="datetimeFigureOut">
              <a:rPr lang="ru-RU" smtClean="0"/>
              <a:t>07.11.2016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3344085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78D5917-8F70-42CC-8D2E-00891744712A}" type="datetimeFigureOut">
              <a:rPr lang="ru-RU" smtClean="0"/>
              <a:t>07.11.2016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389E40-93B4-416C-99D7-868204E2D0A6}" type="slidenum">
              <a:rPr lang="ru-RU" smtClean="0"/>
              <a:t>‹#›</a:t>
            </a:fld>
            <a:endParaRPr lang="ru-RU"/>
          </a:p>
        </p:txBody>
      </p:sp>
    </p:spTree>
    <p:extLst>
      <p:ext uri="{BB962C8B-B14F-4D97-AF65-F5344CB8AC3E}">
        <p14:creationId xmlns:p14="http://schemas.microsoft.com/office/powerpoint/2010/main" val="3917991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8D5917-8F70-42CC-8D2E-00891744712A}" type="datetimeFigureOut">
              <a:rPr lang="ru-RU" smtClean="0"/>
              <a:t>07.11.2016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389E40-93B4-416C-99D7-868204E2D0A6}" type="slidenum">
              <a:rPr lang="ru-RU" smtClean="0"/>
              <a:t>‹#›</a:t>
            </a:fld>
            <a:endParaRPr lang="ru-RU"/>
          </a:p>
        </p:txBody>
      </p:sp>
    </p:spTree>
    <p:extLst>
      <p:ext uri="{BB962C8B-B14F-4D97-AF65-F5344CB8AC3E}">
        <p14:creationId xmlns:p14="http://schemas.microsoft.com/office/powerpoint/2010/main" val="2089370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err="1" smtClean="0"/>
              <a:t>Информацион</a:t>
            </a:r>
            <a:r>
              <a:rPr lang="ru-RU" dirty="0" smtClean="0"/>
              <a:t> </a:t>
            </a:r>
            <a:r>
              <a:rPr lang="ru-RU" dirty="0" err="1" smtClean="0"/>
              <a:t>иминлек</a:t>
            </a:r>
            <a:r>
              <a:rPr lang="ru-RU" dirty="0" smtClean="0"/>
              <a:t> </a:t>
            </a:r>
            <a:r>
              <a:rPr lang="ru-RU" dirty="0" err="1" smtClean="0"/>
              <a:t>концепциясе</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1543825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20091"/>
          </a:xfrm>
        </p:spPr>
        <p:txBody>
          <a:bodyPr>
            <a:normAutofit fontScale="90000"/>
          </a:bodyPr>
          <a:lstStyle/>
          <a:p>
            <a:endParaRPr lang="ru-RU" dirty="0"/>
          </a:p>
        </p:txBody>
      </p:sp>
      <p:sp>
        <p:nvSpPr>
          <p:cNvPr id="3" name="Объект 2"/>
          <p:cNvSpPr>
            <a:spLocks noGrp="1"/>
          </p:cNvSpPr>
          <p:nvPr>
            <p:ph idx="1"/>
          </p:nvPr>
        </p:nvSpPr>
        <p:spPr>
          <a:xfrm>
            <a:off x="838200" y="969264"/>
            <a:ext cx="10515600" cy="5207699"/>
          </a:xfrm>
        </p:spPr>
        <p:txBody>
          <a:bodyPr/>
          <a:lstStyle/>
          <a:p>
            <a:r>
              <a:rPr lang="ru-RU" dirty="0" err="1" smtClean="0"/>
              <a:t>Төп</a:t>
            </a:r>
            <a:r>
              <a:rPr lang="ru-RU" dirty="0" smtClean="0"/>
              <a:t> </a:t>
            </a:r>
            <a:r>
              <a:rPr lang="ru-RU" dirty="0" err="1" smtClean="0"/>
              <a:t>максаты</a:t>
            </a:r>
            <a:r>
              <a:rPr lang="ru-RU" dirty="0" smtClean="0"/>
              <a:t> – </a:t>
            </a:r>
            <a:r>
              <a:rPr lang="ru-RU" dirty="0" err="1" smtClean="0"/>
              <a:t>хәзерге</a:t>
            </a:r>
            <a:r>
              <a:rPr lang="ru-RU" dirty="0" smtClean="0"/>
              <a:t> </a:t>
            </a:r>
            <a:r>
              <a:rPr lang="ru-RU" dirty="0" err="1" smtClean="0"/>
              <a:t>шартларда</a:t>
            </a:r>
            <a:r>
              <a:rPr lang="ru-RU" dirty="0" smtClean="0"/>
              <a:t> РФ </a:t>
            </a:r>
            <a:r>
              <a:rPr lang="ru-RU" dirty="0" err="1" smtClean="0"/>
              <a:t>законнарына</a:t>
            </a:r>
            <a:r>
              <a:rPr lang="ru-RU" dirty="0" smtClean="0"/>
              <a:t> </a:t>
            </a:r>
            <a:r>
              <a:rPr lang="ru-RU" dirty="0" err="1" smtClean="0"/>
              <a:t>ярашлы</a:t>
            </a:r>
            <a:r>
              <a:rPr lang="ru-RU" dirty="0" smtClean="0"/>
              <a:t> </a:t>
            </a:r>
            <a:r>
              <a:rPr lang="ru-RU" dirty="0" err="1" smtClean="0"/>
              <a:t>булган</a:t>
            </a:r>
            <a:r>
              <a:rPr lang="ru-RU" dirty="0" smtClean="0"/>
              <a:t> информация </a:t>
            </a:r>
            <a:r>
              <a:rPr lang="ru-RU" dirty="0" err="1" smtClean="0"/>
              <a:t>иминлеген</a:t>
            </a:r>
            <a:r>
              <a:rPr lang="ru-RU" dirty="0" smtClean="0"/>
              <a:t> </a:t>
            </a:r>
            <a:r>
              <a:rPr lang="ru-RU" dirty="0" err="1" smtClean="0"/>
              <a:t>тәэмин</a:t>
            </a:r>
            <a:r>
              <a:rPr lang="ru-RU" dirty="0" smtClean="0"/>
              <a:t> </a:t>
            </a:r>
            <a:r>
              <a:rPr lang="ru-RU" dirty="0" err="1" smtClean="0"/>
              <a:t>итү</a:t>
            </a:r>
            <a:r>
              <a:rPr lang="ru-RU" dirty="0" smtClean="0"/>
              <a:t> </a:t>
            </a:r>
            <a:r>
              <a:rPr lang="ru-RU" dirty="0" err="1" smtClean="0"/>
              <a:t>чараларын</a:t>
            </a:r>
            <a:r>
              <a:rPr lang="ru-RU" dirty="0" smtClean="0"/>
              <a:t> </a:t>
            </a:r>
            <a:r>
              <a:rPr lang="ru-RU" dirty="0" err="1" smtClean="0"/>
              <a:t>һәм</a:t>
            </a:r>
            <a:r>
              <a:rPr lang="ru-RU" dirty="0" smtClean="0"/>
              <a:t> </a:t>
            </a:r>
            <a:r>
              <a:rPr lang="ru-RU" dirty="0" err="1" smtClean="0"/>
              <a:t>методларын</a:t>
            </a:r>
            <a:r>
              <a:rPr lang="ru-RU" dirty="0" smtClean="0"/>
              <a:t> </a:t>
            </a:r>
            <a:r>
              <a:rPr lang="ru-RU" dirty="0" err="1" smtClean="0"/>
              <a:t>билгеләү</a:t>
            </a:r>
            <a:r>
              <a:rPr lang="ru-RU" dirty="0" smtClean="0"/>
              <a:t>.</a:t>
            </a:r>
            <a:endParaRPr lang="ru-RU" dirty="0"/>
          </a:p>
        </p:txBody>
      </p:sp>
    </p:spTree>
    <p:extLst>
      <p:ext uri="{BB962C8B-B14F-4D97-AF65-F5344CB8AC3E}">
        <p14:creationId xmlns:p14="http://schemas.microsoft.com/office/powerpoint/2010/main" val="28528419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r>
              <a:rPr lang="ru-RU" dirty="0" smtClean="0"/>
              <a:t>Методик </a:t>
            </a:r>
            <a:r>
              <a:rPr lang="ru-RU" dirty="0" err="1" smtClean="0"/>
              <a:t>нигезе</a:t>
            </a:r>
            <a:r>
              <a:rPr lang="ru-RU" dirty="0" smtClean="0"/>
              <a:t>: </a:t>
            </a:r>
            <a:endParaRPr lang="ru-RU" dirty="0"/>
          </a:p>
        </p:txBody>
      </p:sp>
      <p:sp>
        <p:nvSpPr>
          <p:cNvPr id="3" name="Объект 2"/>
          <p:cNvSpPr>
            <a:spLocks noGrp="1"/>
          </p:cNvSpPr>
          <p:nvPr>
            <p:ph idx="1"/>
          </p:nvPr>
        </p:nvSpPr>
        <p:spPr>
          <a:xfrm>
            <a:off x="838200" y="1060704"/>
            <a:ext cx="10515600" cy="5116259"/>
          </a:xfrm>
        </p:spPr>
        <p:txBody>
          <a:bodyPr>
            <a:normAutofit fontScale="92500"/>
          </a:bodyPr>
          <a:lstStyle/>
          <a:p>
            <a:r>
              <a:rPr lang="ru-RU" dirty="0"/>
              <a:t>РД «Концепция защиты средств вычислительной техники </a:t>
            </a:r>
            <a:r>
              <a:rPr lang="ru-RU" dirty="0" smtClean="0"/>
              <a:t>и автоматизированных </a:t>
            </a:r>
            <a:r>
              <a:rPr lang="ru-RU" dirty="0"/>
              <a:t>систем от несанкционированного доступа </a:t>
            </a:r>
            <a:r>
              <a:rPr lang="ru-RU" dirty="0" smtClean="0"/>
              <a:t>к информации</a:t>
            </a:r>
            <a:r>
              <a:rPr lang="ru-RU" dirty="0"/>
              <a:t>» </a:t>
            </a:r>
            <a:r>
              <a:rPr lang="ru-RU" dirty="0" err="1"/>
              <a:t>Гостехкомиссии</a:t>
            </a:r>
            <a:r>
              <a:rPr lang="ru-RU" dirty="0"/>
              <a:t> России, Москва, 1992г.;</a:t>
            </a:r>
          </a:p>
          <a:p>
            <a:r>
              <a:rPr lang="ru-RU" dirty="0" smtClean="0"/>
              <a:t>РД </a:t>
            </a:r>
            <a:r>
              <a:rPr lang="ru-RU" dirty="0"/>
              <a:t>«Защита от несанкционированного доступа к </a:t>
            </a:r>
            <a:r>
              <a:rPr lang="ru-RU" dirty="0" smtClean="0"/>
              <a:t>информации. Термины </a:t>
            </a:r>
            <a:r>
              <a:rPr lang="ru-RU" dirty="0"/>
              <a:t>и определения» </a:t>
            </a:r>
            <a:r>
              <a:rPr lang="ru-RU" dirty="0" err="1"/>
              <a:t>Гостехкомиссии</a:t>
            </a:r>
            <a:r>
              <a:rPr lang="ru-RU" dirty="0"/>
              <a:t> России, Москва, </a:t>
            </a:r>
            <a:r>
              <a:rPr lang="ru-RU" dirty="0" smtClean="0"/>
              <a:t>1992 г.;</a:t>
            </a:r>
          </a:p>
          <a:p>
            <a:r>
              <a:rPr lang="ru-RU" dirty="0"/>
              <a:t>РД «Средства вычислительной техники. Защита </a:t>
            </a:r>
            <a:r>
              <a:rPr lang="ru-RU" dirty="0" smtClean="0"/>
              <a:t>от несанкционированного </a:t>
            </a:r>
            <a:r>
              <a:rPr lang="ru-RU" dirty="0"/>
              <a:t>доступа к информации к </a:t>
            </a:r>
            <a:r>
              <a:rPr lang="ru-RU" dirty="0" smtClean="0"/>
              <a:t>информации. Показатели </a:t>
            </a:r>
            <a:r>
              <a:rPr lang="ru-RU" dirty="0"/>
              <a:t>защищенности от несанкционированного доступа </a:t>
            </a:r>
            <a:r>
              <a:rPr lang="ru-RU" dirty="0" smtClean="0"/>
              <a:t>к информации </a:t>
            </a:r>
            <a:r>
              <a:rPr lang="ru-RU" dirty="0"/>
              <a:t>к информации» </a:t>
            </a:r>
            <a:r>
              <a:rPr lang="ru-RU" dirty="0" err="1"/>
              <a:t>Гостехкомиссии</a:t>
            </a:r>
            <a:r>
              <a:rPr lang="ru-RU" dirty="0"/>
              <a:t> России, </a:t>
            </a:r>
            <a:r>
              <a:rPr lang="ru-RU" dirty="0" smtClean="0"/>
              <a:t>Москва, 1992 </a:t>
            </a:r>
            <a:r>
              <a:rPr lang="ru-RU" dirty="0"/>
              <a:t>г</a:t>
            </a:r>
            <a:r>
              <a:rPr lang="ru-RU" dirty="0" smtClean="0"/>
              <a:t>.;</a:t>
            </a:r>
          </a:p>
          <a:p>
            <a:r>
              <a:rPr lang="ru-RU" dirty="0"/>
              <a:t>РД «Автоматизированные системы. Защита </a:t>
            </a:r>
            <a:r>
              <a:rPr lang="ru-RU" dirty="0" smtClean="0"/>
              <a:t>от несанкционированного </a:t>
            </a:r>
            <a:r>
              <a:rPr lang="ru-RU" dirty="0"/>
              <a:t>доступа к информации к </a:t>
            </a:r>
            <a:r>
              <a:rPr lang="ru-RU" dirty="0" smtClean="0"/>
              <a:t>информации. Классификация </a:t>
            </a:r>
            <a:r>
              <a:rPr lang="ru-RU" dirty="0"/>
              <a:t>автоматизированных систем и требования </a:t>
            </a:r>
            <a:r>
              <a:rPr lang="ru-RU" dirty="0" smtClean="0"/>
              <a:t>по защите </a:t>
            </a:r>
            <a:r>
              <a:rPr lang="ru-RU" dirty="0"/>
              <a:t>информации» </a:t>
            </a:r>
            <a:r>
              <a:rPr lang="ru-RU" dirty="0" err="1"/>
              <a:t>Гостехкомиссии</a:t>
            </a:r>
            <a:r>
              <a:rPr lang="ru-RU" dirty="0"/>
              <a:t> России, Москва, 1992 г.</a:t>
            </a:r>
          </a:p>
        </p:txBody>
      </p:sp>
    </p:spTree>
    <p:extLst>
      <p:ext uri="{BB962C8B-B14F-4D97-AF65-F5344CB8AC3E}">
        <p14:creationId xmlns:p14="http://schemas.microsoft.com/office/powerpoint/2010/main" val="7425094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5227"/>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lstStyle/>
          <a:p>
            <a:r>
              <a:rPr lang="ru-RU" dirty="0" err="1" smtClean="0"/>
              <a:t>Элемтә</a:t>
            </a:r>
            <a:r>
              <a:rPr lang="ru-RU" dirty="0" smtClean="0"/>
              <a:t> </a:t>
            </a:r>
            <a:r>
              <a:rPr lang="ru-RU" dirty="0" err="1" smtClean="0"/>
              <a:t>челтәрләренең</a:t>
            </a:r>
            <a:r>
              <a:rPr lang="ru-RU" dirty="0" smtClean="0"/>
              <a:t> </a:t>
            </a:r>
            <a:r>
              <a:rPr lang="ru-RU" dirty="0" err="1" smtClean="0"/>
              <a:t>төп</a:t>
            </a:r>
            <a:r>
              <a:rPr lang="ru-RU" dirty="0" smtClean="0"/>
              <a:t> </a:t>
            </a:r>
            <a:r>
              <a:rPr lang="ru-RU" dirty="0" err="1" smtClean="0"/>
              <a:t>заманча</a:t>
            </a:r>
            <a:r>
              <a:rPr lang="ru-RU" dirty="0" smtClean="0"/>
              <a:t> </a:t>
            </a:r>
            <a:r>
              <a:rPr lang="ru-RU" dirty="0" err="1" smtClean="0"/>
              <a:t>үсеш</a:t>
            </a:r>
            <a:r>
              <a:rPr lang="ru-RU" dirty="0" smtClean="0"/>
              <a:t> </a:t>
            </a:r>
            <a:r>
              <a:rPr lang="ru-RU" dirty="0" err="1" smtClean="0"/>
              <a:t>тенденциясе</a:t>
            </a:r>
            <a:r>
              <a:rPr lang="ru-RU" dirty="0" smtClean="0"/>
              <a:t> – глобализация, </a:t>
            </a:r>
            <a:r>
              <a:rPr lang="ru-RU" dirty="0" err="1" smtClean="0"/>
              <a:t>катлаулану</a:t>
            </a:r>
            <a:r>
              <a:rPr lang="ru-RU" dirty="0" smtClean="0"/>
              <a:t>, интеграция.</a:t>
            </a:r>
          </a:p>
          <a:p>
            <a:r>
              <a:rPr lang="ru-RU" dirty="0" err="1" smtClean="0"/>
              <a:t>Корпоратив</a:t>
            </a:r>
            <a:r>
              <a:rPr lang="ru-RU" dirty="0" smtClean="0"/>
              <a:t> </a:t>
            </a:r>
            <a:r>
              <a:rPr lang="ru-RU" dirty="0" err="1" smtClean="0"/>
              <a:t>челтәр</a:t>
            </a:r>
            <a:r>
              <a:rPr lang="ru-RU" dirty="0" smtClean="0"/>
              <a:t> – корпорация </a:t>
            </a:r>
            <a:r>
              <a:rPr lang="ru-RU" dirty="0" err="1" smtClean="0"/>
              <a:t>белән</a:t>
            </a:r>
            <a:r>
              <a:rPr lang="ru-RU" dirty="0" smtClean="0"/>
              <a:t> </a:t>
            </a:r>
            <a:r>
              <a:rPr lang="ru-RU" dirty="0" err="1" smtClean="0"/>
              <a:t>чикләнгән</a:t>
            </a:r>
            <a:r>
              <a:rPr lang="ru-RU" dirty="0" smtClean="0"/>
              <a:t> </a:t>
            </a:r>
            <a:r>
              <a:rPr lang="ru-RU" dirty="0" err="1" smtClean="0"/>
              <a:t>кулланучылар</a:t>
            </a:r>
            <a:r>
              <a:rPr lang="ru-RU" dirty="0" smtClean="0"/>
              <a:t> </a:t>
            </a:r>
            <a:r>
              <a:rPr lang="ru-RU" dirty="0" err="1" smtClean="0"/>
              <a:t>даирәсен</a:t>
            </a:r>
            <a:r>
              <a:rPr lang="ru-RU" dirty="0" smtClean="0"/>
              <a:t> </a:t>
            </a:r>
            <a:r>
              <a:rPr lang="ru-RU" dirty="0" err="1" smtClean="0"/>
              <a:t>бердәм</a:t>
            </a:r>
            <a:r>
              <a:rPr lang="ru-RU" dirty="0" smtClean="0"/>
              <a:t> </a:t>
            </a:r>
            <a:r>
              <a:rPr lang="ru-RU" dirty="0" err="1" smtClean="0"/>
              <a:t>сакланган</a:t>
            </a:r>
            <a:r>
              <a:rPr lang="ru-RU" dirty="0" smtClean="0"/>
              <a:t> </a:t>
            </a:r>
            <a:r>
              <a:rPr lang="ru-RU" dirty="0" err="1" smtClean="0"/>
              <a:t>челтәр</a:t>
            </a:r>
            <a:r>
              <a:rPr lang="ru-RU" dirty="0" smtClean="0"/>
              <a:t> </a:t>
            </a:r>
            <a:r>
              <a:rPr lang="ru-RU" dirty="0" err="1" smtClean="0"/>
              <a:t>пространствосы</a:t>
            </a:r>
            <a:r>
              <a:rPr lang="ru-RU" dirty="0" smtClean="0"/>
              <a:t> </a:t>
            </a:r>
            <a:r>
              <a:rPr lang="ru-RU" dirty="0" err="1" smtClean="0"/>
              <a:t>белән</a:t>
            </a:r>
            <a:r>
              <a:rPr lang="ru-RU" dirty="0" smtClean="0"/>
              <a:t> </a:t>
            </a:r>
            <a:r>
              <a:rPr lang="ru-RU" dirty="0" err="1" smtClean="0"/>
              <a:t>тәэмин</a:t>
            </a:r>
            <a:r>
              <a:rPr lang="ru-RU" dirty="0" smtClean="0"/>
              <a:t> </a:t>
            </a:r>
            <a:r>
              <a:rPr lang="ru-RU" dirty="0" err="1" smtClean="0"/>
              <a:t>итү</a:t>
            </a:r>
            <a:r>
              <a:rPr lang="ru-RU" dirty="0" smtClean="0"/>
              <a:t> </a:t>
            </a:r>
            <a:r>
              <a:rPr lang="ru-RU" dirty="0" err="1" smtClean="0"/>
              <a:t>өчен</a:t>
            </a:r>
            <a:r>
              <a:rPr lang="ru-RU" dirty="0" smtClean="0"/>
              <a:t> </a:t>
            </a:r>
            <a:r>
              <a:rPr lang="ru-RU" dirty="0" err="1" smtClean="0"/>
              <a:t>төзелгән</a:t>
            </a:r>
            <a:r>
              <a:rPr lang="ru-RU" dirty="0" smtClean="0"/>
              <a:t> </a:t>
            </a:r>
            <a:r>
              <a:rPr lang="ru-RU" dirty="0" err="1" smtClean="0"/>
              <a:t>үзара</a:t>
            </a:r>
            <a:r>
              <a:rPr lang="ru-RU" dirty="0" smtClean="0"/>
              <a:t> </a:t>
            </a:r>
            <a:r>
              <a:rPr lang="ru-RU" dirty="0" err="1" smtClean="0"/>
              <a:t>бәйле</a:t>
            </a:r>
            <a:r>
              <a:rPr lang="ru-RU" dirty="0" smtClean="0"/>
              <a:t> </a:t>
            </a:r>
            <a:r>
              <a:rPr lang="ru-RU" dirty="0" err="1" smtClean="0"/>
              <a:t>челтәрләр</a:t>
            </a:r>
            <a:r>
              <a:rPr lang="ru-RU" dirty="0" smtClean="0"/>
              <a:t>, </a:t>
            </a:r>
            <a:r>
              <a:rPr lang="ru-RU" dirty="0" err="1" smtClean="0"/>
              <a:t>мәгълүмат</a:t>
            </a:r>
            <a:r>
              <a:rPr lang="ru-RU" dirty="0" smtClean="0"/>
              <a:t> </a:t>
            </a:r>
            <a:r>
              <a:rPr lang="ru-RU" dirty="0" err="1" smtClean="0"/>
              <a:t>тапшыру</a:t>
            </a:r>
            <a:r>
              <a:rPr lang="ru-RU" dirty="0" smtClean="0"/>
              <a:t> </a:t>
            </a:r>
            <a:r>
              <a:rPr lang="ru-RU" dirty="0" err="1" smtClean="0"/>
              <a:t>һәм</a:t>
            </a:r>
            <a:r>
              <a:rPr lang="ru-RU" dirty="0" smtClean="0"/>
              <a:t> </a:t>
            </a:r>
            <a:r>
              <a:rPr lang="ru-RU" dirty="0" err="1" smtClean="0"/>
              <a:t>телесервислар</a:t>
            </a:r>
            <a:r>
              <a:rPr lang="ru-RU" dirty="0" smtClean="0"/>
              <a:t> </a:t>
            </a:r>
            <a:r>
              <a:rPr lang="ru-RU" dirty="0" err="1" smtClean="0"/>
              <a:t>җыелмасы</a:t>
            </a:r>
            <a:r>
              <a:rPr lang="ru-RU" dirty="0" smtClean="0"/>
              <a:t>.</a:t>
            </a:r>
            <a:endParaRPr lang="ru-RU" dirty="0"/>
          </a:p>
        </p:txBody>
      </p:sp>
    </p:spTree>
    <p:extLst>
      <p:ext uri="{BB962C8B-B14F-4D97-AF65-F5344CB8AC3E}">
        <p14:creationId xmlns:p14="http://schemas.microsoft.com/office/powerpoint/2010/main" val="40473507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22427"/>
          </a:xfrm>
        </p:spPr>
        <p:txBody>
          <a:bodyPr>
            <a:normAutofit fontScale="90000"/>
          </a:bodyPr>
          <a:lstStyle/>
          <a:p>
            <a:r>
              <a:rPr lang="ru-RU" dirty="0" err="1" smtClean="0"/>
              <a:t>Корпоратив</a:t>
            </a:r>
            <a:r>
              <a:rPr lang="ru-RU" dirty="0" smtClean="0"/>
              <a:t> </a:t>
            </a:r>
            <a:r>
              <a:rPr lang="ru-RU" dirty="0" err="1" smtClean="0"/>
              <a:t>челтәрнең</a:t>
            </a:r>
            <a:r>
              <a:rPr lang="ru-RU" dirty="0" smtClean="0"/>
              <a:t> </a:t>
            </a:r>
            <a:r>
              <a:rPr lang="ru-RU" dirty="0" err="1" smtClean="0"/>
              <a:t>төп</a:t>
            </a:r>
            <a:r>
              <a:rPr lang="ru-RU" dirty="0" smtClean="0"/>
              <a:t> </a:t>
            </a:r>
            <a:r>
              <a:rPr lang="ru-RU" dirty="0" err="1" smtClean="0"/>
              <a:t>үзенчәлекләре</a:t>
            </a:r>
            <a:endParaRPr lang="ru-RU" dirty="0"/>
          </a:p>
        </p:txBody>
      </p:sp>
      <p:sp>
        <p:nvSpPr>
          <p:cNvPr id="3" name="Объект 2"/>
          <p:cNvSpPr>
            <a:spLocks noGrp="1"/>
          </p:cNvSpPr>
          <p:nvPr>
            <p:ph idx="1"/>
          </p:nvPr>
        </p:nvSpPr>
        <p:spPr>
          <a:xfrm>
            <a:off x="838200" y="987552"/>
            <a:ext cx="10515600" cy="5189411"/>
          </a:xfrm>
        </p:spPr>
        <p:txBody>
          <a:bodyPr/>
          <a:lstStyle/>
          <a:p>
            <a:r>
              <a:rPr lang="ru-RU" dirty="0" err="1" smtClean="0"/>
              <a:t>Гомумкулланылыштагы</a:t>
            </a:r>
            <a:r>
              <a:rPr lang="ru-RU" dirty="0" smtClean="0"/>
              <a:t> </a:t>
            </a:r>
            <a:r>
              <a:rPr lang="ru-RU" dirty="0" err="1" smtClean="0"/>
              <a:t>челтәрләрдәге</a:t>
            </a:r>
            <a:r>
              <a:rPr lang="ru-RU" dirty="0" smtClean="0"/>
              <a:t> </a:t>
            </a:r>
            <a:r>
              <a:rPr lang="ru-RU" dirty="0" err="1" smtClean="0"/>
              <a:t>кебек</a:t>
            </a:r>
            <a:r>
              <a:rPr lang="ru-RU" dirty="0" smtClean="0"/>
              <a:t> </a:t>
            </a:r>
            <a:r>
              <a:rPr lang="ru-RU" dirty="0" err="1" smtClean="0"/>
              <a:t>үк</a:t>
            </a:r>
            <a:r>
              <a:rPr lang="ru-RU" dirty="0" smtClean="0"/>
              <a:t> инструментарий </a:t>
            </a:r>
            <a:r>
              <a:rPr lang="ru-RU" dirty="0" err="1" smtClean="0"/>
              <a:t>куллану</a:t>
            </a:r>
            <a:endParaRPr lang="ru-RU" dirty="0" smtClean="0"/>
          </a:p>
          <a:p>
            <a:r>
              <a:rPr lang="ru-RU" dirty="0" err="1" smtClean="0"/>
              <a:t>Информациядән</a:t>
            </a:r>
            <a:r>
              <a:rPr lang="ru-RU" dirty="0" smtClean="0"/>
              <a:t> </a:t>
            </a:r>
            <a:r>
              <a:rPr lang="ru-RU" dirty="0" err="1" smtClean="0"/>
              <a:t>файдалану</a:t>
            </a:r>
            <a:r>
              <a:rPr lang="ru-RU" dirty="0" smtClean="0"/>
              <a:t> </a:t>
            </a:r>
            <a:r>
              <a:rPr lang="ru-RU" dirty="0" err="1" smtClean="0"/>
              <a:t>оешма</a:t>
            </a:r>
            <a:r>
              <a:rPr lang="ru-RU" dirty="0" smtClean="0"/>
              <a:t> </a:t>
            </a:r>
            <a:r>
              <a:rPr lang="ru-RU" dirty="0" err="1" smtClean="0"/>
              <a:t>эчендәге</a:t>
            </a:r>
            <a:r>
              <a:rPr lang="ru-RU" dirty="0" smtClean="0"/>
              <a:t> </a:t>
            </a:r>
            <a:r>
              <a:rPr lang="ru-RU" dirty="0" err="1" smtClean="0"/>
              <a:t>челтәрдә</a:t>
            </a:r>
            <a:r>
              <a:rPr lang="ru-RU" dirty="0" smtClean="0"/>
              <a:t> </a:t>
            </a:r>
            <a:r>
              <a:rPr lang="ru-RU" dirty="0" err="1" smtClean="0"/>
              <a:t>чикләнгән</a:t>
            </a:r>
            <a:r>
              <a:rPr lang="ru-RU" dirty="0" smtClean="0"/>
              <a:t> </a:t>
            </a:r>
            <a:r>
              <a:rPr lang="ru-RU" dirty="0" err="1" smtClean="0"/>
              <a:t>даирә</a:t>
            </a:r>
            <a:r>
              <a:rPr lang="ru-RU" dirty="0" smtClean="0"/>
              <a:t> </a:t>
            </a:r>
            <a:r>
              <a:rPr lang="ru-RU" dirty="0" err="1" smtClean="0"/>
              <a:t>кулланучыларга</a:t>
            </a:r>
            <a:r>
              <a:rPr lang="ru-RU" dirty="0" smtClean="0"/>
              <a:t> </a:t>
            </a:r>
            <a:r>
              <a:rPr lang="ru-RU" dirty="0" err="1" smtClean="0"/>
              <a:t>гына</a:t>
            </a:r>
            <a:r>
              <a:rPr lang="ru-RU" dirty="0" smtClean="0"/>
              <a:t> </a:t>
            </a:r>
            <a:r>
              <a:rPr lang="ru-RU" dirty="0" err="1" smtClean="0"/>
              <a:t>рөхсәт</a:t>
            </a:r>
            <a:r>
              <a:rPr lang="ru-RU" dirty="0" smtClean="0"/>
              <a:t> </a:t>
            </a:r>
            <a:r>
              <a:rPr lang="ru-RU" dirty="0" err="1" smtClean="0"/>
              <a:t>ителә</a:t>
            </a:r>
            <a:r>
              <a:rPr lang="ru-RU" dirty="0" smtClean="0"/>
              <a:t>. </a:t>
            </a:r>
            <a:r>
              <a:rPr lang="ru-RU" dirty="0" err="1" smtClean="0"/>
              <a:t>Эчке</a:t>
            </a:r>
            <a:r>
              <a:rPr lang="ru-RU" dirty="0" smtClean="0"/>
              <a:t> </a:t>
            </a:r>
            <a:r>
              <a:rPr lang="ru-RU" dirty="0" err="1" smtClean="0"/>
              <a:t>челтәр</a:t>
            </a:r>
            <a:r>
              <a:rPr lang="ru-RU" dirty="0" smtClean="0"/>
              <a:t> –</a:t>
            </a:r>
            <a:r>
              <a:rPr lang="ru-RU" dirty="0" err="1" smtClean="0"/>
              <a:t>локаль</a:t>
            </a:r>
            <a:r>
              <a:rPr lang="ru-RU" dirty="0" smtClean="0"/>
              <a:t> </a:t>
            </a:r>
            <a:r>
              <a:rPr lang="ru-RU" dirty="0" err="1" smtClean="0"/>
              <a:t>челтәр</a:t>
            </a:r>
            <a:r>
              <a:rPr lang="ru-RU" dirty="0" smtClean="0"/>
              <a:t>, </a:t>
            </a:r>
            <a:r>
              <a:rPr lang="ru-RU" dirty="0" err="1" smtClean="0"/>
              <a:t>глобаль</a:t>
            </a:r>
            <a:r>
              <a:rPr lang="ru-RU" dirty="0" smtClean="0"/>
              <a:t> </a:t>
            </a:r>
            <a:r>
              <a:rPr lang="ru-RU" dirty="0" err="1" smtClean="0"/>
              <a:t>челтәрләрдән</a:t>
            </a:r>
            <a:r>
              <a:rPr lang="ru-RU" dirty="0" smtClean="0"/>
              <a:t> </a:t>
            </a:r>
            <a:r>
              <a:rPr lang="ru-RU" dirty="0" err="1" smtClean="0"/>
              <a:t>челтәрара</a:t>
            </a:r>
            <a:r>
              <a:rPr lang="ru-RU" dirty="0" smtClean="0"/>
              <a:t> экран </a:t>
            </a:r>
            <a:r>
              <a:rPr lang="ru-RU" dirty="0" err="1" smtClean="0"/>
              <a:t>белән</a:t>
            </a:r>
            <a:r>
              <a:rPr lang="ru-RU" dirty="0" smtClean="0"/>
              <a:t> </a:t>
            </a:r>
            <a:r>
              <a:rPr lang="ru-RU" dirty="0" err="1" smtClean="0"/>
              <a:t>аерыла</a:t>
            </a:r>
            <a:r>
              <a:rPr lang="ru-RU" dirty="0" smtClean="0"/>
              <a:t>.</a:t>
            </a:r>
          </a:p>
          <a:p>
            <a:r>
              <a:rPr lang="ru-RU" dirty="0" err="1" smtClean="0"/>
              <a:t>Өч</a:t>
            </a:r>
            <a:r>
              <a:rPr lang="ru-RU" dirty="0" smtClean="0"/>
              <a:t> тип информация </a:t>
            </a:r>
            <a:r>
              <a:rPr lang="ru-RU" dirty="0" err="1" smtClean="0"/>
              <a:t>циркуляцияли</a:t>
            </a:r>
            <a:r>
              <a:rPr lang="ru-RU" dirty="0" smtClean="0"/>
              <a:t>: </a:t>
            </a:r>
            <a:r>
              <a:rPr lang="ru-RU" dirty="0" err="1" smtClean="0"/>
              <a:t>официаль</a:t>
            </a:r>
            <a:r>
              <a:rPr lang="ru-RU" dirty="0" smtClean="0"/>
              <a:t> (</a:t>
            </a:r>
            <a:r>
              <a:rPr lang="ru-RU" dirty="0" err="1" smtClean="0"/>
              <a:t>оешма</a:t>
            </a:r>
            <a:r>
              <a:rPr lang="ru-RU" dirty="0" smtClean="0"/>
              <a:t> </a:t>
            </a:r>
            <a:r>
              <a:rPr lang="ru-RU" dirty="0" err="1" smtClean="0"/>
              <a:t>эчендә</a:t>
            </a:r>
            <a:r>
              <a:rPr lang="ru-RU" dirty="0" smtClean="0"/>
              <a:t> </a:t>
            </a:r>
            <a:r>
              <a:rPr lang="ru-RU" dirty="0" err="1" smtClean="0"/>
              <a:t>официаль</a:t>
            </a:r>
            <a:r>
              <a:rPr lang="ru-RU" dirty="0" smtClean="0"/>
              <a:t> </a:t>
            </a:r>
            <a:r>
              <a:rPr lang="ru-RU" dirty="0" err="1" smtClean="0"/>
              <a:t>санкцияләнгән</a:t>
            </a:r>
            <a:r>
              <a:rPr lang="ru-RU" dirty="0" smtClean="0"/>
              <a:t>), проект </a:t>
            </a:r>
            <a:r>
              <a:rPr lang="ru-RU" dirty="0" err="1" smtClean="0"/>
              <a:t>яисә</a:t>
            </a:r>
            <a:r>
              <a:rPr lang="ru-RU" dirty="0" smtClean="0"/>
              <a:t> </a:t>
            </a:r>
            <a:r>
              <a:rPr lang="ru-RU" dirty="0" err="1" smtClean="0"/>
              <a:t>төркем</a:t>
            </a:r>
            <a:r>
              <a:rPr lang="ru-RU" dirty="0" smtClean="0"/>
              <a:t> ( </a:t>
            </a:r>
            <a:r>
              <a:rPr lang="ru-RU" dirty="0" err="1" smtClean="0"/>
              <a:t>хезмәткәрләрнең</a:t>
            </a:r>
            <a:r>
              <a:rPr lang="ru-RU" dirty="0" smtClean="0"/>
              <a:t> </a:t>
            </a:r>
            <a:r>
              <a:rPr lang="ru-RU" dirty="0" err="1" smtClean="0"/>
              <a:t>аерым</a:t>
            </a:r>
            <a:r>
              <a:rPr lang="ru-RU" dirty="0" smtClean="0"/>
              <a:t> </a:t>
            </a:r>
            <a:r>
              <a:rPr lang="ru-RU" dirty="0" err="1" smtClean="0"/>
              <a:t>төркеме</a:t>
            </a:r>
            <a:r>
              <a:rPr lang="ru-RU" dirty="0" smtClean="0"/>
              <a:t> </a:t>
            </a:r>
            <a:r>
              <a:rPr lang="ru-RU" dirty="0" err="1" smtClean="0"/>
              <a:t>файдалану</a:t>
            </a:r>
            <a:r>
              <a:rPr lang="ru-RU" dirty="0" smtClean="0"/>
              <a:t> </a:t>
            </a:r>
            <a:r>
              <a:rPr lang="ru-RU" dirty="0" err="1" smtClean="0"/>
              <a:t>өчен</a:t>
            </a:r>
            <a:r>
              <a:rPr lang="ru-RU" dirty="0" smtClean="0"/>
              <a:t>, </a:t>
            </a:r>
            <a:r>
              <a:rPr lang="ru-RU" dirty="0" err="1" smtClean="0"/>
              <a:t>гадәттә</a:t>
            </a:r>
            <a:r>
              <a:rPr lang="ru-RU" dirty="0" smtClean="0"/>
              <a:t>, </a:t>
            </a:r>
            <a:r>
              <a:rPr lang="ru-RU" dirty="0" err="1" smtClean="0"/>
              <a:t>сакланырга</a:t>
            </a:r>
            <a:r>
              <a:rPr lang="ru-RU" dirty="0" smtClean="0"/>
              <a:t> </a:t>
            </a:r>
            <a:r>
              <a:rPr lang="ru-RU" dirty="0" err="1" smtClean="0"/>
              <a:t>тиешле</a:t>
            </a:r>
            <a:r>
              <a:rPr lang="ru-RU" dirty="0" smtClean="0"/>
              <a:t>), </a:t>
            </a:r>
            <a:r>
              <a:rPr lang="ru-RU" dirty="0" err="1" smtClean="0"/>
              <a:t>официаль</a:t>
            </a:r>
            <a:r>
              <a:rPr lang="ru-RU" dirty="0" smtClean="0"/>
              <a:t> </a:t>
            </a:r>
            <a:r>
              <a:rPr lang="ru-RU" dirty="0" err="1" smtClean="0"/>
              <a:t>булмаган</a:t>
            </a:r>
            <a:r>
              <a:rPr lang="ru-RU" dirty="0" smtClean="0"/>
              <a:t> (</a:t>
            </a:r>
            <a:r>
              <a:rPr lang="ru-RU" dirty="0" err="1" smtClean="0"/>
              <a:t>шәхси</a:t>
            </a:r>
            <a:r>
              <a:rPr lang="ru-RU" dirty="0" smtClean="0"/>
              <a:t> каталог, </a:t>
            </a:r>
            <a:r>
              <a:rPr lang="ru-RU" dirty="0" err="1" smtClean="0"/>
              <a:t>һ.б</a:t>
            </a:r>
            <a:r>
              <a:rPr lang="ru-RU" dirty="0" smtClean="0"/>
              <a:t>.).</a:t>
            </a:r>
          </a:p>
          <a:p>
            <a:r>
              <a:rPr lang="ru-RU" dirty="0" err="1" smtClean="0"/>
              <a:t>Корпоратив</a:t>
            </a:r>
            <a:r>
              <a:rPr lang="ru-RU" dirty="0" smtClean="0"/>
              <a:t> </a:t>
            </a:r>
            <a:r>
              <a:rPr lang="ru-RU" dirty="0" err="1" smtClean="0"/>
              <a:t>челтәр</a:t>
            </a:r>
            <a:r>
              <a:rPr lang="ru-RU" dirty="0" smtClean="0"/>
              <a:t> </a:t>
            </a:r>
            <a:r>
              <a:rPr lang="ru-RU" dirty="0" err="1" smtClean="0"/>
              <a:t>белән</a:t>
            </a:r>
            <a:r>
              <a:rPr lang="ru-RU" dirty="0" smtClean="0"/>
              <a:t> </a:t>
            </a:r>
            <a:r>
              <a:rPr lang="ru-RU" dirty="0" err="1" smtClean="0"/>
              <a:t>үзәкләштерелгән</a:t>
            </a:r>
            <a:r>
              <a:rPr lang="ru-RU" dirty="0" smtClean="0"/>
              <a:t> </a:t>
            </a:r>
            <a:r>
              <a:rPr lang="ru-RU" dirty="0" err="1" smtClean="0"/>
              <a:t>идарә</a:t>
            </a:r>
            <a:r>
              <a:rPr lang="ru-RU" dirty="0" smtClean="0"/>
              <a:t> </a:t>
            </a:r>
            <a:r>
              <a:rPr lang="ru-RU" dirty="0" err="1" smtClean="0"/>
              <a:t>булу</a:t>
            </a:r>
            <a:endParaRPr lang="ru-RU" dirty="0"/>
          </a:p>
        </p:txBody>
      </p:sp>
    </p:spTree>
    <p:extLst>
      <p:ext uri="{BB962C8B-B14F-4D97-AF65-F5344CB8AC3E}">
        <p14:creationId xmlns:p14="http://schemas.microsoft.com/office/powerpoint/2010/main" val="745043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30987"/>
          </a:xfrm>
        </p:spPr>
        <p:txBody>
          <a:bodyPr>
            <a:normAutofit/>
          </a:bodyPr>
          <a:lstStyle/>
          <a:p>
            <a:r>
              <a:rPr lang="ru-RU" sz="3200" dirty="0" err="1" smtClean="0"/>
              <a:t>Корпоратив</a:t>
            </a:r>
            <a:r>
              <a:rPr lang="ru-RU" sz="3200" dirty="0" smtClean="0"/>
              <a:t> </a:t>
            </a:r>
            <a:r>
              <a:rPr lang="ru-RU" sz="3200" dirty="0" err="1" smtClean="0"/>
              <a:t>челтәрләрнең</a:t>
            </a:r>
            <a:r>
              <a:rPr lang="ru-RU" sz="3200" dirty="0" smtClean="0"/>
              <a:t> </a:t>
            </a:r>
            <a:r>
              <a:rPr lang="ru-RU" sz="3200" dirty="0" err="1" smtClean="0"/>
              <a:t>классификацион</a:t>
            </a:r>
            <a:r>
              <a:rPr lang="ru-RU" sz="3200" dirty="0" smtClean="0"/>
              <a:t> </a:t>
            </a:r>
            <a:r>
              <a:rPr lang="ru-RU" sz="3200" dirty="0" err="1" smtClean="0"/>
              <a:t>билгеләре</a:t>
            </a:r>
            <a:endParaRPr lang="ru-RU" sz="3200" dirty="0"/>
          </a:p>
        </p:txBody>
      </p:sp>
      <p:sp>
        <p:nvSpPr>
          <p:cNvPr id="3" name="Объект 2"/>
          <p:cNvSpPr>
            <a:spLocks noGrp="1"/>
          </p:cNvSpPr>
          <p:nvPr>
            <p:ph idx="1"/>
          </p:nvPr>
        </p:nvSpPr>
        <p:spPr>
          <a:xfrm>
            <a:off x="838200" y="896112"/>
            <a:ext cx="10515600" cy="5280851"/>
          </a:xfrm>
        </p:spPr>
        <p:txBody>
          <a:bodyPr/>
          <a:lstStyle/>
          <a:p>
            <a:r>
              <a:rPr lang="ru-RU" dirty="0" err="1" smtClean="0"/>
              <a:t>Корпоратив</a:t>
            </a:r>
            <a:r>
              <a:rPr lang="ru-RU" dirty="0" smtClean="0"/>
              <a:t> </a:t>
            </a:r>
            <a:r>
              <a:rPr lang="ru-RU" dirty="0" err="1" smtClean="0"/>
              <a:t>челтәргә</a:t>
            </a:r>
            <a:r>
              <a:rPr lang="ru-RU" dirty="0" smtClean="0"/>
              <a:t> </a:t>
            </a:r>
            <a:r>
              <a:rPr lang="ru-RU" dirty="0" err="1" smtClean="0"/>
              <a:t>гомуми</a:t>
            </a:r>
            <a:r>
              <a:rPr lang="ru-RU" dirty="0" smtClean="0"/>
              <a:t> </a:t>
            </a:r>
            <a:r>
              <a:rPr lang="ru-RU" dirty="0" err="1" smtClean="0"/>
              <a:t>очракта</a:t>
            </a:r>
            <a:r>
              <a:rPr lang="ru-RU" dirty="0" smtClean="0"/>
              <a:t> </a:t>
            </a:r>
            <a:r>
              <a:rPr lang="ru-RU" dirty="0" err="1" smtClean="0"/>
              <a:t>мондый</a:t>
            </a:r>
            <a:r>
              <a:rPr lang="ru-RU" dirty="0" smtClean="0"/>
              <a:t> </a:t>
            </a:r>
            <a:r>
              <a:rPr lang="ru-RU" dirty="0" err="1" smtClean="0"/>
              <a:t>функциональ</a:t>
            </a:r>
            <a:r>
              <a:rPr lang="ru-RU" dirty="0" smtClean="0"/>
              <a:t> </a:t>
            </a:r>
            <a:r>
              <a:rPr lang="ru-RU" dirty="0" err="1" smtClean="0"/>
              <a:t>элементлар</a:t>
            </a:r>
            <a:r>
              <a:rPr lang="ru-RU" dirty="0" smtClean="0"/>
              <a:t> </a:t>
            </a:r>
            <a:r>
              <a:rPr lang="ru-RU" dirty="0" err="1" smtClean="0"/>
              <a:t>керә</a:t>
            </a:r>
            <a:r>
              <a:rPr lang="ru-RU" dirty="0" smtClean="0"/>
              <a:t>:</a:t>
            </a:r>
          </a:p>
          <a:p>
            <a:r>
              <a:rPr lang="ru-RU" dirty="0" err="1" smtClean="0"/>
              <a:t>Эш</a:t>
            </a:r>
            <a:r>
              <a:rPr lang="ru-RU" dirty="0" smtClean="0"/>
              <a:t> </a:t>
            </a:r>
            <a:r>
              <a:rPr lang="ru-RU" dirty="0" err="1" smtClean="0"/>
              <a:t>урыннары</a:t>
            </a:r>
            <a:r>
              <a:rPr lang="ru-RU" dirty="0" smtClean="0"/>
              <a:t>:</a:t>
            </a:r>
          </a:p>
          <a:p>
            <a:r>
              <a:rPr lang="ru-RU" dirty="0" err="1" smtClean="0"/>
              <a:t>Тупланган</a:t>
            </a:r>
            <a:r>
              <a:rPr lang="ru-RU" dirty="0" smtClean="0"/>
              <a:t> (сосредоточенные) – </a:t>
            </a:r>
            <a:r>
              <a:rPr lang="ru-RU" dirty="0" err="1" smtClean="0"/>
              <a:t>бер</a:t>
            </a:r>
            <a:r>
              <a:rPr lang="ru-RU" dirty="0" smtClean="0"/>
              <a:t> </a:t>
            </a:r>
            <a:r>
              <a:rPr lang="ru-RU" dirty="0" err="1" smtClean="0"/>
              <a:t>бинада</a:t>
            </a:r>
            <a:r>
              <a:rPr lang="ru-RU" dirty="0" smtClean="0"/>
              <a:t> </a:t>
            </a:r>
            <a:r>
              <a:rPr lang="ru-RU" dirty="0" err="1" smtClean="0"/>
              <a:t>урнаша</a:t>
            </a:r>
            <a:endParaRPr lang="ru-RU" dirty="0" smtClean="0"/>
          </a:p>
          <a:p>
            <a:r>
              <a:rPr lang="ru-RU" dirty="0" err="1" smtClean="0"/>
              <a:t>Таратылган</a:t>
            </a:r>
            <a:r>
              <a:rPr lang="ru-RU" dirty="0" smtClean="0"/>
              <a:t> (распределенные) – территория </a:t>
            </a:r>
            <a:r>
              <a:rPr lang="ru-RU" dirty="0" err="1" smtClean="0"/>
              <a:t>ягыннан</a:t>
            </a:r>
            <a:r>
              <a:rPr lang="ru-RU" dirty="0" smtClean="0"/>
              <a:t> </a:t>
            </a:r>
            <a:r>
              <a:rPr lang="ru-RU" dirty="0" err="1" smtClean="0"/>
              <a:t>чикләнмәгән</a:t>
            </a:r>
            <a:endParaRPr lang="ru-RU" dirty="0" smtClean="0"/>
          </a:p>
          <a:p>
            <a:r>
              <a:rPr lang="ru-RU" dirty="0" err="1" smtClean="0"/>
              <a:t>Корпорациянең</a:t>
            </a:r>
            <a:r>
              <a:rPr lang="ru-RU" dirty="0" smtClean="0"/>
              <a:t> </a:t>
            </a:r>
            <a:r>
              <a:rPr lang="ru-RU" b="1" dirty="0" err="1" smtClean="0"/>
              <a:t>информацион</a:t>
            </a:r>
            <a:r>
              <a:rPr lang="ru-RU" b="1" dirty="0" smtClean="0"/>
              <a:t> </a:t>
            </a:r>
            <a:r>
              <a:rPr lang="ru-RU" b="1" dirty="0" err="1" smtClean="0"/>
              <a:t>серверлары</a:t>
            </a:r>
            <a:r>
              <a:rPr lang="ru-RU" b="1" dirty="0" smtClean="0"/>
              <a:t> </a:t>
            </a:r>
            <a:r>
              <a:rPr lang="ru-RU" dirty="0" err="1" smtClean="0"/>
              <a:t>шулай</a:t>
            </a:r>
            <a:r>
              <a:rPr lang="ru-RU" dirty="0" smtClean="0"/>
              <a:t> </a:t>
            </a:r>
            <a:r>
              <a:rPr lang="ru-RU" dirty="0" err="1" smtClean="0"/>
              <a:t>ук</a:t>
            </a:r>
            <a:r>
              <a:rPr lang="ru-RU" dirty="0" smtClean="0"/>
              <a:t> </a:t>
            </a:r>
            <a:r>
              <a:rPr lang="ru-RU" dirty="0" err="1" smtClean="0"/>
              <a:t>тупланган</a:t>
            </a:r>
            <a:r>
              <a:rPr lang="ru-RU" dirty="0" smtClean="0"/>
              <a:t> </a:t>
            </a:r>
            <a:r>
              <a:rPr lang="ru-RU" dirty="0" err="1" smtClean="0"/>
              <a:t>яисә</a:t>
            </a:r>
            <a:r>
              <a:rPr lang="ru-RU" dirty="0" smtClean="0"/>
              <a:t> </a:t>
            </a:r>
            <a:r>
              <a:rPr lang="ru-RU" dirty="0" err="1" smtClean="0"/>
              <a:t>таратылган</a:t>
            </a:r>
            <a:r>
              <a:rPr lang="ru-RU" dirty="0" smtClean="0"/>
              <a:t> </a:t>
            </a:r>
            <a:r>
              <a:rPr lang="ru-RU" dirty="0" err="1" smtClean="0"/>
              <a:t>була</a:t>
            </a:r>
            <a:r>
              <a:rPr lang="ru-RU" dirty="0" smtClean="0"/>
              <a:t> ала.</a:t>
            </a:r>
            <a:endParaRPr lang="ru-RU" dirty="0"/>
          </a:p>
        </p:txBody>
      </p:sp>
    </p:spTree>
    <p:extLst>
      <p:ext uri="{BB962C8B-B14F-4D97-AF65-F5344CB8AC3E}">
        <p14:creationId xmlns:p14="http://schemas.microsoft.com/office/powerpoint/2010/main" val="2120332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sp>
        <p:nvSpPr>
          <p:cNvPr id="3" name="Объект 2"/>
          <p:cNvSpPr>
            <a:spLocks noGrp="1"/>
          </p:cNvSpPr>
          <p:nvPr>
            <p:ph idx="1"/>
          </p:nvPr>
        </p:nvSpPr>
        <p:spPr>
          <a:xfrm>
            <a:off x="838200" y="713232"/>
            <a:ext cx="10515600" cy="5463731"/>
          </a:xfrm>
        </p:spPr>
        <p:txBody>
          <a:bodyPr/>
          <a:lstStyle/>
          <a:p>
            <a:r>
              <a:rPr lang="ru-RU" dirty="0" smtClean="0"/>
              <a:t>Телекоммуникация </a:t>
            </a:r>
            <a:r>
              <a:rPr lang="ru-RU" dirty="0" err="1" smtClean="0"/>
              <a:t>чаралары</a:t>
            </a:r>
            <a:r>
              <a:rPr lang="ru-RU" dirty="0" smtClean="0"/>
              <a:t> </a:t>
            </a:r>
            <a:r>
              <a:rPr lang="ru-RU" dirty="0" err="1" smtClean="0"/>
              <a:t>эш</a:t>
            </a:r>
            <a:r>
              <a:rPr lang="ru-RU" dirty="0" smtClean="0"/>
              <a:t> </a:t>
            </a:r>
            <a:r>
              <a:rPr lang="ru-RU" dirty="0" err="1" smtClean="0"/>
              <a:t>станцияләре</a:t>
            </a:r>
            <a:r>
              <a:rPr lang="ru-RU" dirty="0" smtClean="0"/>
              <a:t> </a:t>
            </a:r>
            <a:r>
              <a:rPr lang="ru-RU" dirty="0" err="1" smtClean="0"/>
              <a:t>һәм</a:t>
            </a:r>
            <a:r>
              <a:rPr lang="ru-RU" dirty="0" smtClean="0"/>
              <a:t> </a:t>
            </a:r>
            <a:r>
              <a:rPr lang="ru-RU" dirty="0" err="1" smtClean="0"/>
              <a:t>информацион</a:t>
            </a:r>
            <a:r>
              <a:rPr lang="ru-RU" dirty="0" smtClean="0"/>
              <a:t> </a:t>
            </a:r>
            <a:r>
              <a:rPr lang="ru-RU" dirty="0" err="1" smtClean="0"/>
              <a:t>серверлар</a:t>
            </a:r>
            <a:r>
              <a:rPr lang="ru-RU" dirty="0" smtClean="0"/>
              <a:t> </a:t>
            </a:r>
            <a:r>
              <a:rPr lang="ru-RU" dirty="0" err="1" smtClean="0"/>
              <a:t>арасында</a:t>
            </a:r>
            <a:r>
              <a:rPr lang="ru-RU" dirty="0" smtClean="0"/>
              <a:t> </a:t>
            </a:r>
            <a:r>
              <a:rPr lang="ru-RU" dirty="0" err="1" smtClean="0"/>
              <a:t>элемтә</a:t>
            </a:r>
            <a:r>
              <a:rPr lang="ru-RU" dirty="0" smtClean="0"/>
              <a:t> </a:t>
            </a:r>
            <a:r>
              <a:rPr lang="ru-RU" dirty="0" err="1" smtClean="0"/>
              <a:t>булдыра</a:t>
            </a:r>
            <a:r>
              <a:rPr lang="ru-RU" dirty="0" smtClean="0"/>
              <a:t>. </a:t>
            </a:r>
            <a:r>
              <a:rPr lang="ru-RU" dirty="0" err="1" smtClean="0"/>
              <a:t>Алар</a:t>
            </a:r>
            <a:r>
              <a:rPr lang="ru-RU" dirty="0" smtClean="0"/>
              <a:t>:</a:t>
            </a:r>
          </a:p>
          <a:p>
            <a:r>
              <a:rPr lang="ru-RU" dirty="0" err="1" smtClean="0"/>
              <a:t>Аерым</a:t>
            </a:r>
            <a:r>
              <a:rPr lang="ru-RU" dirty="0" smtClean="0"/>
              <a:t> (выделенный) – корпорация милке </a:t>
            </a:r>
            <a:r>
              <a:rPr lang="ru-RU" dirty="0" err="1" smtClean="0"/>
              <a:t>яисә</a:t>
            </a:r>
            <a:r>
              <a:rPr lang="ru-RU" dirty="0" smtClean="0"/>
              <a:t> </a:t>
            </a:r>
            <a:r>
              <a:rPr lang="ru-RU" dirty="0" err="1" smtClean="0"/>
              <a:t>арендада</a:t>
            </a:r>
            <a:endParaRPr lang="ru-RU" dirty="0" smtClean="0"/>
          </a:p>
          <a:p>
            <a:r>
              <a:rPr lang="ru-RU" smtClean="0"/>
              <a:t>Гомумкулланылыштагы</a:t>
            </a:r>
            <a:r>
              <a:rPr lang="ru-RU" dirty="0" smtClean="0"/>
              <a:t> </a:t>
            </a:r>
            <a:r>
              <a:rPr lang="ru-RU" dirty="0" err="1" smtClean="0"/>
              <a:t>чаралар</a:t>
            </a:r>
            <a:r>
              <a:rPr lang="ru-RU" dirty="0" smtClean="0"/>
              <a:t>.</a:t>
            </a:r>
            <a:endParaRPr lang="ru-RU" dirty="0"/>
          </a:p>
        </p:txBody>
      </p:sp>
    </p:spTree>
    <p:extLst>
      <p:ext uri="{BB962C8B-B14F-4D97-AF65-F5344CB8AC3E}">
        <p14:creationId xmlns:p14="http://schemas.microsoft.com/office/powerpoint/2010/main" val="18156010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3639"/>
          </a:xfrm>
        </p:spPr>
        <p:txBody>
          <a:bodyPr>
            <a:normAutofit fontScale="90000"/>
          </a:bodyPr>
          <a:lstStyle/>
          <a:p>
            <a:endParaRPr lang="ru-RU" dirty="0"/>
          </a:p>
        </p:txBody>
      </p:sp>
      <p:sp>
        <p:nvSpPr>
          <p:cNvPr id="3" name="Объект 2"/>
          <p:cNvSpPr>
            <a:spLocks noGrp="1"/>
          </p:cNvSpPr>
          <p:nvPr>
            <p:ph idx="1"/>
          </p:nvPr>
        </p:nvSpPr>
        <p:spPr>
          <a:xfrm>
            <a:off x="838200" y="681644"/>
            <a:ext cx="10515600" cy="5495319"/>
          </a:xfrm>
        </p:spPr>
        <p:txBody>
          <a:bodyPr/>
          <a:lstStyle/>
          <a:p>
            <a:r>
              <a:rPr lang="tt-RU" dirty="0" smtClean="0"/>
              <a:t>Телесервислар. Корпоация кысаларында информацион аралашу я бер (</a:t>
            </a:r>
            <a:r>
              <a:rPr lang="ru-RU" dirty="0"/>
              <a:t>телефония, </a:t>
            </a:r>
            <a:r>
              <a:rPr lang="ru-RU" dirty="0" smtClean="0"/>
              <a:t>телетекст, видеотекст</a:t>
            </a:r>
            <a:r>
              <a:rPr lang="ru-RU" dirty="0"/>
              <a:t>, </a:t>
            </a:r>
            <a:r>
              <a:rPr lang="ru-RU" dirty="0" smtClean="0"/>
              <a:t>телефакс) я </a:t>
            </a:r>
            <a:r>
              <a:rPr lang="ru-RU" dirty="0" err="1" smtClean="0"/>
              <a:t>берничә</a:t>
            </a:r>
            <a:r>
              <a:rPr lang="ru-RU" dirty="0" smtClean="0"/>
              <a:t> сервис </a:t>
            </a:r>
            <a:r>
              <a:rPr lang="ru-RU" dirty="0" err="1" smtClean="0"/>
              <a:t>кысаларында</a:t>
            </a:r>
            <a:r>
              <a:rPr lang="ru-RU" dirty="0" smtClean="0"/>
              <a:t> </a:t>
            </a:r>
            <a:r>
              <a:rPr lang="ru-RU" dirty="0" err="1" smtClean="0"/>
              <a:t>була</a:t>
            </a:r>
            <a:r>
              <a:rPr lang="ru-RU" dirty="0" smtClean="0"/>
              <a:t> ала. </a:t>
            </a:r>
            <a:r>
              <a:rPr lang="ru-RU" dirty="0" err="1" smtClean="0"/>
              <a:t>Ул</a:t>
            </a:r>
            <a:r>
              <a:rPr lang="ru-RU" dirty="0" smtClean="0"/>
              <a:t> телекоммуникация </a:t>
            </a:r>
            <a:r>
              <a:rPr lang="ru-RU" dirty="0" err="1" smtClean="0"/>
              <a:t>чаралары</a:t>
            </a:r>
            <a:r>
              <a:rPr lang="ru-RU" dirty="0" smtClean="0"/>
              <a:t> </a:t>
            </a:r>
            <a:r>
              <a:rPr lang="ru-RU" dirty="0" err="1" smtClean="0"/>
              <a:t>һәм</a:t>
            </a:r>
            <a:r>
              <a:rPr lang="ru-RU" dirty="0" smtClean="0"/>
              <a:t> </a:t>
            </a:r>
            <a:r>
              <a:rPr lang="ru-RU" dirty="0" err="1" smtClean="0"/>
              <a:t>абунәчеләр</a:t>
            </a:r>
            <a:r>
              <a:rPr lang="ru-RU" dirty="0" smtClean="0"/>
              <a:t> </a:t>
            </a:r>
            <a:r>
              <a:rPr lang="ru-RU" dirty="0" err="1" smtClean="0"/>
              <a:t>пунктлары</a:t>
            </a:r>
            <a:r>
              <a:rPr lang="ru-RU" dirty="0" smtClean="0"/>
              <a:t> </a:t>
            </a:r>
            <a:r>
              <a:rPr lang="ru-RU" dirty="0" err="1" smtClean="0"/>
              <a:t>белән</a:t>
            </a:r>
            <a:r>
              <a:rPr lang="ru-RU" dirty="0" smtClean="0"/>
              <a:t> </a:t>
            </a:r>
            <a:r>
              <a:rPr lang="ru-RU" dirty="0" err="1" smtClean="0"/>
              <a:t>тәэмин</a:t>
            </a:r>
            <a:r>
              <a:rPr lang="ru-RU" dirty="0" smtClean="0"/>
              <a:t> </a:t>
            </a:r>
            <a:r>
              <a:rPr lang="ru-RU" dirty="0" err="1" smtClean="0"/>
              <a:t>ителергә</a:t>
            </a:r>
            <a:r>
              <a:rPr lang="ru-RU" dirty="0" smtClean="0"/>
              <a:t> </a:t>
            </a:r>
            <a:r>
              <a:rPr lang="ru-RU" dirty="0" err="1" smtClean="0"/>
              <a:t>тиеш</a:t>
            </a:r>
            <a:r>
              <a:rPr lang="ru-RU" dirty="0" smtClean="0"/>
              <a:t>.</a:t>
            </a:r>
            <a:endParaRPr lang="ru-RU" dirty="0"/>
          </a:p>
        </p:txBody>
      </p:sp>
    </p:spTree>
    <p:extLst>
      <p:ext uri="{BB962C8B-B14F-4D97-AF65-F5344CB8AC3E}">
        <p14:creationId xmlns:p14="http://schemas.microsoft.com/office/powerpoint/2010/main" val="820564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6890"/>
          </a:xfrm>
        </p:spPr>
        <p:txBody>
          <a:bodyPr>
            <a:normAutofit fontScale="90000"/>
          </a:bodyPr>
          <a:lstStyle/>
          <a:p>
            <a:endParaRPr lang="ru-RU" dirty="0"/>
          </a:p>
        </p:txBody>
      </p:sp>
      <p:sp>
        <p:nvSpPr>
          <p:cNvPr id="3" name="Объект 2"/>
          <p:cNvSpPr>
            <a:spLocks noGrp="1"/>
          </p:cNvSpPr>
          <p:nvPr>
            <p:ph idx="1"/>
          </p:nvPr>
        </p:nvSpPr>
        <p:spPr>
          <a:xfrm>
            <a:off x="838200" y="731520"/>
            <a:ext cx="10515600" cy="5445443"/>
          </a:xfrm>
        </p:spPr>
        <p:txBody>
          <a:bodyPr/>
          <a:lstStyle/>
          <a:p>
            <a:r>
              <a:rPr lang="tt-RU" dirty="0" smtClean="0"/>
              <a:t>Корпоратив челтәр функциональлеге эффективлыгы белән идарә системасы. Моңа, аерым алганда, маршрутизация һәм коммутация, администрирлау чаралары керә.  Корпоратив челтәр элементлары белән идарә мөмкинлекләре буенча:</a:t>
            </a:r>
          </a:p>
          <a:p>
            <a:r>
              <a:rPr lang="tt-RU" dirty="0" smtClean="0"/>
              <a:t>1. корпорация кысаларында идарә ителүче функциональ элементлар (үзенеке яисә корпоратив челтәр кысаларында кертелгән өстәмә чаралар)</a:t>
            </a:r>
          </a:p>
          <a:p>
            <a:r>
              <a:rPr lang="tt-RU" dirty="0" smtClean="0"/>
              <a:t>2. үзенеке булмаган функциональ элементлар – мәсәлән, маршрутизаторлар һәм коммутаторлар – корпорация тарафыннан гомумкулланышылы астчелтәрләрнеке булып тора.</a:t>
            </a:r>
            <a:endParaRPr lang="ru-RU" dirty="0"/>
          </a:p>
        </p:txBody>
      </p:sp>
    </p:spTree>
    <p:extLst>
      <p:ext uri="{BB962C8B-B14F-4D97-AF65-F5344CB8AC3E}">
        <p14:creationId xmlns:p14="http://schemas.microsoft.com/office/powerpoint/2010/main" val="3822373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83515"/>
          </a:xfrm>
        </p:spPr>
        <p:txBody>
          <a:bodyPr>
            <a:normAutofit fontScale="90000"/>
          </a:bodyPr>
          <a:lstStyle/>
          <a:p>
            <a:endParaRPr lang="ru-RU" dirty="0"/>
          </a:p>
        </p:txBody>
      </p:sp>
      <p:sp>
        <p:nvSpPr>
          <p:cNvPr id="3" name="Объект 2"/>
          <p:cNvSpPr>
            <a:spLocks noGrp="1"/>
          </p:cNvSpPr>
          <p:nvPr>
            <p:ph idx="1"/>
          </p:nvPr>
        </p:nvSpPr>
        <p:spPr>
          <a:xfrm>
            <a:off x="838200" y="764771"/>
            <a:ext cx="10515600" cy="5412192"/>
          </a:xfrm>
        </p:spPr>
        <p:txBody>
          <a:bodyPr/>
          <a:lstStyle/>
          <a:p>
            <a:r>
              <a:rPr lang="tt-RU" dirty="0" smtClean="0"/>
              <a:t>Корпоратив челтәр функциональлеге иминлеге белән идарә системасы</a:t>
            </a:r>
          </a:p>
          <a:p>
            <a:r>
              <a:rPr lang="tt-RU" dirty="0" smtClean="0"/>
              <a:t>Корпоратив челтәр ышанычлылыгын тәэмин итү системасы</a:t>
            </a:r>
          </a:p>
          <a:p>
            <a:r>
              <a:rPr lang="tt-RU" dirty="0" smtClean="0"/>
              <a:t>Диагностика һәм контроль системасы</a:t>
            </a:r>
          </a:p>
          <a:p>
            <a:r>
              <a:rPr lang="tt-RU" dirty="0" smtClean="0"/>
              <a:t>Эксплуатация системасы.</a:t>
            </a:r>
          </a:p>
          <a:p>
            <a:endParaRPr lang="tt-RU" dirty="0"/>
          </a:p>
          <a:p>
            <a:r>
              <a:rPr lang="tt-RU" dirty="0" smtClean="0"/>
              <a:t>Корпоратив челтәрләрне түбәндәгечә классификаөияләргә мөмкин:</a:t>
            </a:r>
          </a:p>
          <a:p>
            <a:r>
              <a:rPr lang="tt-RU" dirty="0" smtClean="0"/>
              <a:t>1. Функциональ элементлар җыелмасы буенча</a:t>
            </a:r>
            <a:endParaRPr lang="ru-RU" dirty="0"/>
          </a:p>
        </p:txBody>
      </p:sp>
    </p:spTree>
    <p:extLst>
      <p:ext uri="{BB962C8B-B14F-4D97-AF65-F5344CB8AC3E}">
        <p14:creationId xmlns:p14="http://schemas.microsoft.com/office/powerpoint/2010/main" val="2008923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7156" y="647700"/>
            <a:ext cx="9459884" cy="5529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4957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tt-RU" dirty="0" smtClean="0"/>
              <a:t>2. Идарә иерархиясе буенча. Локаль астсистема дип ниндидер функциональ астсистема карала.</a:t>
            </a:r>
            <a:endParaRPr lang="ru-RU" dirty="0"/>
          </a:p>
        </p:txBody>
      </p:sp>
    </p:spTree>
    <p:extLst>
      <p:ext uri="{BB962C8B-B14F-4D97-AF65-F5344CB8AC3E}">
        <p14:creationId xmlns:p14="http://schemas.microsoft.com/office/powerpoint/2010/main" val="1806505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7013"/>
          </a:xfrm>
        </p:spPr>
        <p:txBody>
          <a:bodyPr>
            <a:normAutofit fontScale="90000"/>
          </a:bodyPr>
          <a:lstStyle/>
          <a:p>
            <a:endParaRPr lang="ru-R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63041" y="615142"/>
            <a:ext cx="9775766" cy="5441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419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32650"/>
          </a:xfrm>
        </p:spPr>
        <p:txBody>
          <a:bodyPr>
            <a:normAutofit/>
          </a:bodyPr>
          <a:lstStyle/>
          <a:p>
            <a:r>
              <a:rPr lang="tt-RU" sz="2000" dirty="0" smtClean="0"/>
              <a:t>Иминлек белән идарә функциональ астсистемалар классификациясе</a:t>
            </a:r>
            <a:endParaRPr lang="ru-RU" sz="20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64525" y="847725"/>
            <a:ext cx="10474036" cy="5329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0208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366395"/>
          </a:xfrm>
        </p:spPr>
        <p:txBody>
          <a:bodyPr>
            <a:normAutofit fontScale="90000"/>
          </a:bodyPr>
          <a:lstStyle/>
          <a:p>
            <a:r>
              <a:rPr lang="tt-RU" sz="2400" dirty="0" smtClean="0"/>
              <a:t>Функциональ астсистема элементлары</a:t>
            </a:r>
            <a:endParaRPr lang="ru-RU" sz="2400"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96538" y="648002"/>
            <a:ext cx="9609513" cy="5573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411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05307"/>
          </a:xfrm>
        </p:spPr>
        <p:txBody>
          <a:bodyPr>
            <a:normAutofit fontScale="90000"/>
          </a:bodyPr>
          <a:lstStyle/>
          <a:p>
            <a:r>
              <a:rPr lang="tt-RU" sz="3200" dirty="0" smtClean="0"/>
              <a:t>Корпоратив челтәрнең гомуми структурасы. Челтәрне администрирлауга гомуми таләпләр</a:t>
            </a:r>
            <a:endParaRPr lang="ru-RU" sz="3200" dirty="0"/>
          </a:p>
        </p:txBody>
      </p:sp>
      <p:sp>
        <p:nvSpPr>
          <p:cNvPr id="3" name="Объект 2"/>
          <p:cNvSpPr>
            <a:spLocks noGrp="1"/>
          </p:cNvSpPr>
          <p:nvPr>
            <p:ph idx="1"/>
          </p:nvPr>
        </p:nvSpPr>
        <p:spPr>
          <a:xfrm>
            <a:off x="838200" y="1170432"/>
            <a:ext cx="10515600" cy="5006531"/>
          </a:xfrm>
        </p:spPr>
        <p:txBody>
          <a:bodyPr>
            <a:normAutofit fontScale="92500" lnSpcReduction="10000"/>
          </a:bodyPr>
          <a:lstStyle/>
          <a:p>
            <a:r>
              <a:rPr lang="tt-RU" dirty="0" smtClean="0"/>
              <a:t>Кертелгән классификацион билгеләр белән корпоратив челтәрнең гомуми структурасын табарга мөмкин (киләсе слайд). Бу челтәр кысаларында икенчел элемтә челтәре реализацияләнә ала. Биредә аерымланган каналлар файдаланыоырга мөмкин.  Корпоратив челтәр белән идарә нигезендә түбәндәге принциплар ятарга тиеш:</a:t>
            </a:r>
          </a:p>
          <a:p>
            <a:r>
              <a:rPr lang="tt-RU" dirty="0" smtClean="0"/>
              <a:t>1. аерым функөиональ астсистемаларны администрирлауны берләштерү (эффективлык яшәешлектән аерым карала алмый)</a:t>
            </a:r>
          </a:p>
          <a:p>
            <a:r>
              <a:rPr lang="tt-RU" dirty="0" smtClean="0"/>
              <a:t>2. үзәкләштерелгән/таратылган администрирлау, администрирлауның төп мәсьәләләре үзәктән хәл ителергә тиеш.</a:t>
            </a:r>
          </a:p>
          <a:p>
            <a:r>
              <a:rPr lang="tt-RU" dirty="0" smtClean="0"/>
              <a:t>3. Идарә системасы кысаларында автомат идарә функцияләре реализацияләнергә тиеш.</a:t>
            </a:r>
          </a:p>
          <a:p>
            <a:r>
              <a:rPr lang="tt-RU" dirty="0" smtClean="0"/>
              <a:t>4. Иминлек системасы кысаларында иминлек белән адаптив идарә реализацияләнергә тиеш. </a:t>
            </a:r>
            <a:endParaRPr lang="ru-RU" dirty="0"/>
          </a:p>
        </p:txBody>
      </p:sp>
    </p:spTree>
    <p:extLst>
      <p:ext uri="{BB962C8B-B14F-4D97-AF65-F5344CB8AC3E}">
        <p14:creationId xmlns:p14="http://schemas.microsoft.com/office/powerpoint/2010/main" val="343889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10363"/>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280161" y="712788"/>
            <a:ext cx="9034272" cy="5464175"/>
          </a:xfrm>
          <a:prstGeom prst="rect">
            <a:avLst/>
          </a:prstGeom>
        </p:spPr>
      </p:pic>
    </p:spTree>
    <p:extLst>
      <p:ext uri="{BB962C8B-B14F-4D97-AF65-F5344CB8AC3E}">
        <p14:creationId xmlns:p14="http://schemas.microsoft.com/office/powerpoint/2010/main" val="28687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2075"/>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838200" y="943496"/>
            <a:ext cx="9787128" cy="5438982"/>
          </a:xfrm>
          <a:prstGeom prst="rect">
            <a:avLst/>
          </a:prstGeom>
        </p:spPr>
      </p:pic>
    </p:spTree>
    <p:extLst>
      <p:ext uri="{BB962C8B-B14F-4D97-AF65-F5344CB8AC3E}">
        <p14:creationId xmlns:p14="http://schemas.microsoft.com/office/powerpoint/2010/main" val="2501596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46939"/>
          </a:xfrm>
        </p:spPr>
        <p:txBody>
          <a:bodyPr>
            <a:normAutofit fontScale="90000"/>
          </a:bodyPr>
          <a:lstStyle/>
          <a:p>
            <a:endParaRPr lang="ru-RU" dirty="0"/>
          </a:p>
        </p:txBody>
      </p:sp>
      <p:sp>
        <p:nvSpPr>
          <p:cNvPr id="3" name="Объект 2"/>
          <p:cNvSpPr>
            <a:spLocks noGrp="1"/>
          </p:cNvSpPr>
          <p:nvPr>
            <p:ph idx="1"/>
          </p:nvPr>
        </p:nvSpPr>
        <p:spPr>
          <a:xfrm>
            <a:off x="838200" y="713232"/>
            <a:ext cx="10515600" cy="5463731"/>
          </a:xfrm>
        </p:spPr>
        <p:txBody>
          <a:bodyPr/>
          <a:lstStyle/>
          <a:p>
            <a:r>
              <a:rPr lang="tt-RU" dirty="0" smtClean="0"/>
              <a:t>Идарә системасының эффективлыгын һәм ышанычлылыгын арттыру өчен эксперт системасын – төрле вакыйгаларга идарә тәэсирен эшләп чыгару системасын булдыру мөһим.</a:t>
            </a:r>
            <a:endParaRPr lang="ru-RU" dirty="0"/>
          </a:p>
        </p:txBody>
      </p:sp>
    </p:spTree>
    <p:extLst>
      <p:ext uri="{BB962C8B-B14F-4D97-AF65-F5344CB8AC3E}">
        <p14:creationId xmlns:p14="http://schemas.microsoft.com/office/powerpoint/2010/main" val="2234999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sp>
        <p:nvSpPr>
          <p:cNvPr id="3" name="Объект 2"/>
          <p:cNvSpPr>
            <a:spLocks noGrp="1"/>
          </p:cNvSpPr>
          <p:nvPr>
            <p:ph idx="1"/>
          </p:nvPr>
        </p:nvSpPr>
        <p:spPr>
          <a:xfrm>
            <a:off x="838200" y="694944"/>
            <a:ext cx="10515600" cy="5482019"/>
          </a:xfrm>
        </p:spPr>
        <p:txBody>
          <a:bodyPr/>
          <a:lstStyle/>
          <a:p>
            <a:r>
              <a:rPr lang="tt-RU" dirty="0" smtClean="0"/>
              <a:t>Гомум очракта, төп һәм читтәге фрагментларның структуралары тәңгәл. Ләкин аоларның функцияләре төрле – төп фрагментта челтәр белән үзәкләштерелгән идарә башкарыла. Бу фрагментларның катлаулылыгы да төрле. Челтәр структурасын гадиләшгтерү читтәге фрагментлар катлаулыгын киметеп, тиешле функцияләрне төп фрагмент элементларына күчерүдән гыйбарәт. Бу түбәндәге элементларга кагыла:</a:t>
            </a:r>
          </a:p>
          <a:p>
            <a:r>
              <a:rPr lang="tt-RU" dirty="0" smtClean="0"/>
              <a:t>1. информацион серверлар</a:t>
            </a:r>
          </a:p>
          <a:p>
            <a:r>
              <a:rPr lang="tt-RU" dirty="0" smtClean="0"/>
              <a:t>Барлык функциональ астсистемалар белән идарә</a:t>
            </a:r>
          </a:p>
          <a:p>
            <a:r>
              <a:rPr lang="tt-RU" dirty="0" smtClean="0"/>
              <a:t>Гомумсервисларга тоташу төп фрагментның эш станцияләре аша башкарыла. Чираттагы солайд)</a:t>
            </a:r>
            <a:endParaRPr lang="ru-RU" dirty="0"/>
          </a:p>
        </p:txBody>
      </p:sp>
    </p:spTree>
    <p:extLst>
      <p:ext uri="{BB962C8B-B14F-4D97-AF65-F5344CB8AC3E}">
        <p14:creationId xmlns:p14="http://schemas.microsoft.com/office/powerpoint/2010/main" val="49704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3787"/>
          </a:xfrm>
        </p:spPr>
        <p:txBody>
          <a:bodyPr>
            <a:normAutofit fontScale="90000"/>
          </a:bodyPr>
          <a:lstStyle/>
          <a:p>
            <a:endParaRPr lang="ru-RU" dirty="0"/>
          </a:p>
        </p:txBody>
      </p:sp>
      <p:pic>
        <p:nvPicPr>
          <p:cNvPr id="4" name="Объект 3"/>
          <p:cNvPicPr>
            <a:picLocks noGrp="1" noChangeAspect="1"/>
          </p:cNvPicPr>
          <p:nvPr>
            <p:ph idx="1"/>
          </p:nvPr>
        </p:nvPicPr>
        <p:blipFill>
          <a:blip r:embed="rId2"/>
          <a:stretch>
            <a:fillRect/>
          </a:stretch>
        </p:blipFill>
        <p:spPr>
          <a:xfrm>
            <a:off x="-128016" y="585788"/>
            <a:ext cx="11481816" cy="5591175"/>
          </a:xfrm>
          <a:prstGeom prst="rect">
            <a:avLst/>
          </a:prstGeom>
        </p:spPr>
      </p:pic>
    </p:spTree>
    <p:extLst>
      <p:ext uri="{BB962C8B-B14F-4D97-AF65-F5344CB8AC3E}">
        <p14:creationId xmlns:p14="http://schemas.microsoft.com/office/powerpoint/2010/main" val="235750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28651"/>
          </a:xfrm>
        </p:spPr>
        <p:txBody>
          <a:bodyPr>
            <a:normAutofit fontScale="90000"/>
          </a:bodyPr>
          <a:lstStyle/>
          <a:p>
            <a:endParaRPr lang="ru-RU" dirty="0"/>
          </a:p>
        </p:txBody>
      </p:sp>
      <p:sp>
        <p:nvSpPr>
          <p:cNvPr id="3" name="Объект 2"/>
          <p:cNvSpPr>
            <a:spLocks noGrp="1"/>
          </p:cNvSpPr>
          <p:nvPr>
            <p:ph idx="1"/>
          </p:nvPr>
        </p:nvSpPr>
        <p:spPr>
          <a:xfrm>
            <a:off x="838200" y="713232"/>
            <a:ext cx="10515600" cy="5463731"/>
          </a:xfrm>
        </p:spPr>
        <p:txBody>
          <a:bodyPr/>
          <a:lstStyle/>
          <a:p>
            <a:endParaRPr lang="ru-RU" dirty="0"/>
          </a:p>
        </p:txBody>
      </p:sp>
    </p:spTree>
    <p:extLst>
      <p:ext uri="{BB962C8B-B14F-4D97-AF65-F5344CB8AC3E}">
        <p14:creationId xmlns:p14="http://schemas.microsoft.com/office/powerpoint/2010/main" val="422194859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TotalTime>
  <Words>662</Words>
  <Application>Microsoft Office PowerPoint</Application>
  <PresentationFormat>Широкоэкранный</PresentationFormat>
  <Paragraphs>48</Paragraphs>
  <Slides>22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22</vt:i4>
      </vt:variant>
    </vt:vector>
  </HeadingPairs>
  <TitlesOfParts>
    <vt:vector size="26" baseType="lpstr">
      <vt:lpstr>Arial</vt:lpstr>
      <vt:lpstr>Calibri</vt:lpstr>
      <vt:lpstr>Calibri Light</vt:lpstr>
      <vt:lpstr>Тема Office</vt:lpstr>
      <vt:lpstr>Информацион иминлек концепциясе</vt:lpstr>
      <vt:lpstr>Презентация PowerPoint</vt:lpstr>
      <vt:lpstr>Методик нигезе: </vt:lpstr>
      <vt:lpstr>Презентация PowerPoint</vt:lpstr>
      <vt:lpstr>Корпоратив челтәрнең төп үзенчәлекләре</vt:lpstr>
      <vt:lpstr>Корпоратив челтәрләрнең классификацион билгеләре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Иминлек белән идарә функциональ астсистемалар классификациясе</vt:lpstr>
      <vt:lpstr>Функциональ астсистема элементлары</vt:lpstr>
      <vt:lpstr>Корпоратив челтәрнең гомуми структурасы. Челтәрне администрирлауга гомуми таләпләр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Информацион иминлек концепциясе</dc:title>
  <dc:creator>Анис Галимянов</dc:creator>
  <cp:lastModifiedBy>Анис Галимянов</cp:lastModifiedBy>
  <cp:revision>12</cp:revision>
  <dcterms:created xsi:type="dcterms:W3CDTF">2016-10-31T05:07:04Z</dcterms:created>
  <dcterms:modified xsi:type="dcterms:W3CDTF">2016-11-07T06:11:53Z</dcterms:modified>
</cp:coreProperties>
</file>