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6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Null</a:t>
            </a:r>
            <a:r>
              <a:rPr lang="ru-RU" b="1" i="1" smtClean="0"/>
              <a:t>-значения </a:t>
            </a:r>
            <a:r>
              <a:rPr lang="ru-RU" b="1" i="1"/>
              <a:t>и общее правило</a:t>
            </a:r>
            <a:br>
              <a:rPr lang="ru-RU" b="1" i="1"/>
            </a:br>
            <a:r>
              <a:rPr lang="ru-RU" b="1" i="1"/>
              <a:t>вычисления выражений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Общее правило работы с </a:t>
            </a:r>
            <a:r>
              <a:rPr lang="ru-RU" dirty="0" err="1"/>
              <a:t>Nullзначениями</a:t>
            </a:r>
            <a:r>
              <a:rPr lang="ru-RU" dirty="0"/>
              <a:t> (то, что результат </a:t>
            </a:r>
            <a:r>
              <a:rPr lang="ru-RU" dirty="0" smtClean="0"/>
              <a:t>операций </a:t>
            </a:r>
            <a:r>
              <a:rPr lang="ru-RU" dirty="0"/>
              <a:t>над </a:t>
            </a:r>
            <a:r>
              <a:rPr lang="ru-RU" dirty="0" err="1"/>
              <a:t>Nullзначениями</a:t>
            </a:r>
            <a:r>
              <a:rPr lang="ru-RU" dirty="0"/>
              <a:t> есть </a:t>
            </a:r>
            <a:r>
              <a:rPr lang="ru-RU" dirty="0" err="1"/>
              <a:t>Nullзначение</a:t>
            </a:r>
            <a:r>
              <a:rPr lang="ru-RU" dirty="0"/>
              <a:t>) применяется к </a:t>
            </a:r>
            <a:r>
              <a:rPr lang="ru-RU" dirty="0" smtClean="0"/>
              <a:t>следующим </a:t>
            </a:r>
            <a:r>
              <a:rPr lang="ru-RU" dirty="0"/>
              <a:t>операциям:</a:t>
            </a:r>
          </a:p>
          <a:p>
            <a:pPr marL="0" indent="0">
              <a:buNone/>
            </a:pPr>
            <a:r>
              <a:rPr lang="ru-RU" dirty="0"/>
              <a:t>1) к арифметическим;</a:t>
            </a:r>
          </a:p>
          <a:p>
            <a:pPr marL="0" indent="0">
              <a:buNone/>
            </a:pPr>
            <a:r>
              <a:rPr lang="ru-RU" dirty="0"/>
              <a:t>2) к побитным операциям отрицания, конъюнкции и </a:t>
            </a:r>
            <a:r>
              <a:rPr lang="ru-RU" dirty="0" smtClean="0"/>
              <a:t>дизъюнкции </a:t>
            </a:r>
            <a:r>
              <a:rPr lang="ru-RU" dirty="0"/>
              <a:t>(кроме законов поглощения);</a:t>
            </a:r>
          </a:p>
          <a:p>
            <a:pPr marL="0" indent="0">
              <a:buNone/>
            </a:pPr>
            <a:r>
              <a:rPr lang="ru-RU" dirty="0"/>
              <a:t>3) к операциям со строками (например, </a:t>
            </a:r>
            <a:r>
              <a:rPr lang="ru-RU" dirty="0" err="1"/>
              <a:t>конкотинации</a:t>
            </a:r>
            <a:r>
              <a:rPr lang="ru-RU" dirty="0"/>
              <a:t> — </a:t>
            </a:r>
            <a:r>
              <a:rPr lang="ru-RU" dirty="0" smtClean="0"/>
              <a:t>сцепления строк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4) к операциям сравнения (&lt; , ≤ , =, ≠ , ≥ , &gt; ).</a:t>
            </a:r>
          </a:p>
        </p:txBody>
      </p:sp>
    </p:spTree>
    <p:extLst>
      <p:ext uri="{BB962C8B-B14F-4D97-AF65-F5344CB8AC3E}">
        <p14:creationId xmlns:p14="http://schemas.microsoft.com/office/powerpoint/2010/main" val="332592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Приведем примеры. В результате применений следующих </a:t>
            </a:r>
            <a:r>
              <a:rPr lang="ru-RU" dirty="0" smtClean="0"/>
              <a:t>операций </a:t>
            </a:r>
            <a:r>
              <a:rPr lang="ru-RU" dirty="0"/>
              <a:t>будут получены </a:t>
            </a:r>
            <a:r>
              <a:rPr lang="en-US" dirty="0" smtClean="0"/>
              <a:t>Null</a:t>
            </a:r>
            <a:r>
              <a:rPr lang="ru-RU" dirty="0" smtClean="0"/>
              <a:t>-значения: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Здесь вместо обычного равенства использована </a:t>
            </a:r>
            <a:r>
              <a:rPr lang="ru-RU" b="1" dirty="0"/>
              <a:t>операция </a:t>
            </a:r>
            <a:r>
              <a:rPr lang="ru-RU" b="1" dirty="0" smtClean="0"/>
              <a:t>подстановки </a:t>
            </a:r>
            <a:r>
              <a:rPr lang="ru-RU" dirty="0"/>
              <a:t>«:=» </a:t>
            </a:r>
            <a:r>
              <a:rPr lang="ru-RU" dirty="0" smtClean="0"/>
              <a:t>из за </a:t>
            </a:r>
            <a:r>
              <a:rPr lang="ru-RU" dirty="0"/>
              <a:t>особого характера работы с </a:t>
            </a:r>
            <a:r>
              <a:rPr lang="ru-RU" dirty="0" err="1" smtClean="0"/>
              <a:t>Null</a:t>
            </a:r>
            <a:r>
              <a:rPr lang="ru-RU" dirty="0" smtClean="0"/>
              <a:t>-значениями</a:t>
            </a:r>
            <a:r>
              <a:rPr lang="ru-RU" dirty="0"/>
              <a:t>. </a:t>
            </a:r>
            <a:r>
              <a:rPr lang="ru-RU" dirty="0" smtClean="0"/>
              <a:t>Далее в </a:t>
            </a:r>
            <a:r>
              <a:rPr lang="ru-RU" dirty="0"/>
              <a:t>подобных ситуациях также будет использоваться этот символ, </a:t>
            </a:r>
            <a:r>
              <a:rPr lang="ru-RU" dirty="0" smtClean="0"/>
              <a:t>который </a:t>
            </a:r>
            <a:r>
              <a:rPr lang="ru-RU" dirty="0"/>
              <a:t>означает, что выражение справа от символа подстановки </a:t>
            </a:r>
            <a:r>
              <a:rPr lang="ru-RU" dirty="0" smtClean="0"/>
              <a:t>может </a:t>
            </a:r>
            <a:r>
              <a:rPr lang="ru-RU" dirty="0"/>
              <a:t>заменить собой любое выражение из списка слева от </a:t>
            </a:r>
            <a:r>
              <a:rPr lang="ru-RU" dirty="0" smtClean="0"/>
              <a:t>символа подстановки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169" y="1772816"/>
            <a:ext cx="6188183" cy="102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665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Характер </a:t>
            </a:r>
            <a:r>
              <a:rPr lang="ru-RU" dirty="0" err="1" smtClean="0"/>
              <a:t>Null</a:t>
            </a:r>
            <a:r>
              <a:rPr lang="ru-RU" dirty="0" smtClean="0"/>
              <a:t>-значений </a:t>
            </a:r>
            <a:r>
              <a:rPr lang="ru-RU" dirty="0"/>
              <a:t>приводит к тому, что часто в некоторых </a:t>
            </a:r>
            <a:r>
              <a:rPr lang="ru-RU" dirty="0" smtClean="0"/>
              <a:t>выражениях </a:t>
            </a:r>
            <a:r>
              <a:rPr lang="ru-RU" dirty="0"/>
              <a:t>вместо ожидаемого нуля получается </a:t>
            </a:r>
            <a:r>
              <a:rPr lang="ru-RU" dirty="0" err="1" smtClean="0"/>
              <a:t>Null</a:t>
            </a:r>
            <a:r>
              <a:rPr lang="ru-RU" dirty="0" smtClean="0"/>
              <a:t>-значение</a:t>
            </a:r>
            <a:r>
              <a:rPr lang="ru-RU" dirty="0"/>
              <a:t>, например:</a:t>
            </a:r>
          </a:p>
          <a:p>
            <a:pPr marL="0" indent="0">
              <a:buNone/>
            </a:pPr>
            <a:r>
              <a:rPr lang="en-US" dirty="0"/>
              <a:t>(x – x), y * (x – x), x * 0 := Null </a:t>
            </a:r>
            <a:r>
              <a:rPr lang="ru-RU" dirty="0"/>
              <a:t>при </a:t>
            </a:r>
            <a:r>
              <a:rPr lang="en-US" dirty="0"/>
              <a:t>x = Null.</a:t>
            </a:r>
          </a:p>
          <a:p>
            <a:pPr marL="0" indent="0">
              <a:buNone/>
            </a:pPr>
            <a:r>
              <a:rPr lang="ru-RU" dirty="0"/>
              <a:t>Все дело в том, что при подстановке, например, в выражение (x – </a:t>
            </a:r>
            <a:r>
              <a:rPr lang="ru-RU" dirty="0" smtClean="0"/>
              <a:t>x) значения </a:t>
            </a:r>
            <a:r>
              <a:rPr lang="ru-RU" dirty="0"/>
              <a:t>x = </a:t>
            </a:r>
            <a:r>
              <a:rPr lang="ru-RU" dirty="0" err="1"/>
              <a:t>Null</a:t>
            </a:r>
            <a:r>
              <a:rPr lang="ru-RU" dirty="0"/>
              <a:t>, мы получаем выражение (</a:t>
            </a:r>
            <a:r>
              <a:rPr lang="ru-RU" dirty="0" err="1"/>
              <a:t>Null</a:t>
            </a:r>
            <a:r>
              <a:rPr lang="ru-RU" dirty="0"/>
              <a:t> – </a:t>
            </a:r>
            <a:r>
              <a:rPr lang="ru-RU" dirty="0" err="1"/>
              <a:t>Null</a:t>
            </a:r>
            <a:r>
              <a:rPr lang="ru-RU" dirty="0"/>
              <a:t>), и в силу </a:t>
            </a:r>
            <a:r>
              <a:rPr lang="ru-RU" dirty="0" smtClean="0"/>
              <a:t>вступает </a:t>
            </a:r>
            <a:r>
              <a:rPr lang="ru-RU" dirty="0"/>
              <a:t>общее правило вычисления значения выражения, содержащего</a:t>
            </a:r>
          </a:p>
          <a:p>
            <a:pPr marL="0" indent="0">
              <a:buNone/>
            </a:pPr>
            <a:r>
              <a:rPr lang="ru-RU" dirty="0" err="1" smtClean="0"/>
              <a:t>Null</a:t>
            </a:r>
            <a:r>
              <a:rPr lang="ru-RU" dirty="0" smtClean="0"/>
              <a:t>-значения</a:t>
            </a:r>
            <a:r>
              <a:rPr lang="ru-RU" dirty="0"/>
              <a:t>, и информация о том, что здесь </a:t>
            </a:r>
            <a:r>
              <a:rPr lang="ru-RU" dirty="0" err="1" smtClean="0"/>
              <a:t>Null</a:t>
            </a:r>
            <a:r>
              <a:rPr lang="ru-RU" dirty="0" smtClean="0"/>
              <a:t>-значение соответствует </a:t>
            </a:r>
            <a:r>
              <a:rPr lang="ru-RU" dirty="0"/>
              <a:t>одной и той же переменной теряется.</a:t>
            </a:r>
          </a:p>
        </p:txBody>
      </p:sp>
    </p:spTree>
    <p:extLst>
      <p:ext uri="{BB962C8B-B14F-4D97-AF65-F5344CB8AC3E}">
        <p14:creationId xmlns:p14="http://schemas.microsoft.com/office/powerpoint/2010/main" val="3009524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Можно сделать вывод, что при вычислении любых операций, </a:t>
            </a:r>
            <a:r>
              <a:rPr lang="ru-RU" dirty="0" smtClean="0"/>
              <a:t>кроме логических</a:t>
            </a:r>
            <a:r>
              <a:rPr lang="ru-RU" dirty="0"/>
              <a:t>, </a:t>
            </a:r>
            <a:r>
              <a:rPr lang="ru-RU" dirty="0" err="1"/>
              <a:t>Nullзначения</a:t>
            </a:r>
            <a:r>
              <a:rPr lang="ru-RU" dirty="0"/>
              <a:t> интерпретируются как неприменимые, и </a:t>
            </a:r>
            <a:r>
              <a:rPr lang="ru-RU" dirty="0" smtClean="0"/>
              <a:t>поэтому </a:t>
            </a:r>
            <a:r>
              <a:rPr lang="ru-RU" dirty="0"/>
              <a:t>в результате получается тоже </a:t>
            </a:r>
            <a:r>
              <a:rPr lang="ru-RU" dirty="0" err="1" smtClean="0"/>
              <a:t>Null</a:t>
            </a:r>
            <a:r>
              <a:rPr lang="ru-RU" dirty="0" smtClean="0"/>
              <a:t>-значение</a:t>
            </a:r>
            <a:r>
              <a:rPr lang="ru-RU" dirty="0"/>
              <a:t>.</a:t>
            </a:r>
          </a:p>
          <a:p>
            <a:r>
              <a:rPr lang="ru-RU" dirty="0"/>
              <a:t>К не менее неожиданным результатам приводит </a:t>
            </a:r>
            <a:r>
              <a:rPr lang="ru-RU" dirty="0" smtClean="0"/>
              <a:t>использование </a:t>
            </a:r>
            <a:r>
              <a:rPr lang="ru-RU" dirty="0" err="1" smtClean="0"/>
              <a:t>Null</a:t>
            </a:r>
            <a:r>
              <a:rPr lang="ru-RU" dirty="0" smtClean="0"/>
              <a:t>-значений </a:t>
            </a:r>
            <a:r>
              <a:rPr lang="ru-RU" dirty="0"/>
              <a:t>в операциях сравнения. Например, в следующих </a:t>
            </a:r>
            <a:r>
              <a:rPr lang="ru-RU" dirty="0" smtClean="0"/>
              <a:t>выражениях </a:t>
            </a:r>
            <a:r>
              <a:rPr lang="ru-RU" dirty="0"/>
              <a:t>также получаются </a:t>
            </a:r>
            <a:r>
              <a:rPr lang="ru-RU" dirty="0" err="1" smtClean="0"/>
              <a:t>Null</a:t>
            </a:r>
            <a:r>
              <a:rPr lang="ru-RU" dirty="0" smtClean="0"/>
              <a:t>-значения </a:t>
            </a:r>
            <a:r>
              <a:rPr lang="ru-RU" dirty="0"/>
              <a:t>вместо ожидаемых </a:t>
            </a:r>
            <a:r>
              <a:rPr lang="ru-RU" dirty="0" smtClean="0"/>
              <a:t>логических </a:t>
            </a:r>
            <a:r>
              <a:rPr lang="ru-RU" dirty="0"/>
              <a:t>значений </a:t>
            </a:r>
            <a:r>
              <a:rPr lang="ru-RU" dirty="0" err="1"/>
              <a:t>True</a:t>
            </a:r>
            <a:r>
              <a:rPr lang="ru-RU" dirty="0"/>
              <a:t> или </a:t>
            </a:r>
            <a:r>
              <a:rPr lang="ru-RU" dirty="0" err="1"/>
              <a:t>False</a:t>
            </a:r>
            <a:r>
              <a:rPr lang="ru-RU" dirty="0"/>
              <a:t>:</a:t>
            </a:r>
          </a:p>
          <a:p>
            <a:r>
              <a:rPr lang="ru-RU" dirty="0"/>
              <a:t>(</a:t>
            </a:r>
            <a:r>
              <a:rPr lang="ru-RU" dirty="0" err="1" smtClean="0"/>
              <a:t>Null</a:t>
            </a:r>
            <a:r>
              <a:rPr lang="en-US" dirty="0" smtClean="0"/>
              <a:t>&lt;</a:t>
            </a:r>
            <a:r>
              <a:rPr lang="ru-RU" dirty="0" err="1" smtClean="0"/>
              <a:t>Null</a:t>
            </a:r>
            <a:r>
              <a:rPr lang="ru-RU" dirty="0"/>
              <a:t>); (</a:t>
            </a:r>
            <a:r>
              <a:rPr lang="ru-RU" dirty="0" err="1" smtClean="0"/>
              <a:t>Null</a:t>
            </a:r>
            <a:r>
              <a:rPr lang="en-US" dirty="0" smtClean="0"/>
              <a:t>&lt;=</a:t>
            </a:r>
            <a:r>
              <a:rPr lang="ru-RU" dirty="0" err="1" smtClean="0"/>
              <a:t>Null</a:t>
            </a:r>
            <a:r>
              <a:rPr lang="ru-RU" dirty="0"/>
              <a:t>); (</a:t>
            </a:r>
            <a:r>
              <a:rPr lang="ru-RU" dirty="0" err="1"/>
              <a:t>Null</a:t>
            </a:r>
            <a:r>
              <a:rPr lang="ru-RU" dirty="0"/>
              <a:t> = </a:t>
            </a:r>
            <a:r>
              <a:rPr lang="ru-RU" dirty="0" err="1"/>
              <a:t>Null</a:t>
            </a:r>
            <a:r>
              <a:rPr lang="ru-RU" dirty="0"/>
              <a:t>); (</a:t>
            </a:r>
            <a:r>
              <a:rPr lang="ru-RU" dirty="0" err="1" smtClean="0"/>
              <a:t>Null</a:t>
            </a:r>
            <a:r>
              <a:rPr lang="en-US" dirty="0" smtClean="0"/>
              <a:t>&lt;&gt;</a:t>
            </a:r>
            <a:r>
              <a:rPr lang="ru-RU" dirty="0" err="1" smtClean="0"/>
              <a:t>Null</a:t>
            </a:r>
            <a:r>
              <a:rPr lang="ru-RU" dirty="0" smtClean="0"/>
              <a:t>);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Null</a:t>
            </a:r>
            <a:r>
              <a:rPr lang="en-US" dirty="0" smtClean="0"/>
              <a:t>&gt;</a:t>
            </a:r>
            <a:r>
              <a:rPr lang="ru-RU" dirty="0" err="1" smtClean="0"/>
              <a:t>Null</a:t>
            </a:r>
            <a:r>
              <a:rPr lang="ru-RU" dirty="0"/>
              <a:t>); (</a:t>
            </a:r>
            <a:r>
              <a:rPr lang="ru-RU" dirty="0" err="1" smtClean="0"/>
              <a:t>Null</a:t>
            </a:r>
            <a:r>
              <a:rPr lang="en-US" dirty="0" smtClean="0"/>
              <a:t>&gt;=</a:t>
            </a:r>
            <a:r>
              <a:rPr lang="ru-RU" dirty="0" err="1" smtClean="0"/>
              <a:t>Null</a:t>
            </a:r>
            <a:r>
              <a:rPr lang="ru-RU" dirty="0"/>
              <a:t>) := </a:t>
            </a:r>
            <a:r>
              <a:rPr lang="ru-RU" dirty="0" err="1"/>
              <a:t>Null</a:t>
            </a:r>
            <a:r>
              <a:rPr lang="ru-RU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4107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Таким образом, делаем вывод, что нельзя говорить о том, что </a:t>
            </a:r>
            <a:r>
              <a:rPr lang="ru-RU" dirty="0" err="1" smtClean="0"/>
              <a:t>Null</a:t>
            </a:r>
            <a:r>
              <a:rPr lang="en-US" dirty="0"/>
              <a:t>-</a:t>
            </a:r>
            <a:r>
              <a:rPr lang="ru-RU" dirty="0" smtClean="0"/>
              <a:t>значение </a:t>
            </a:r>
            <a:r>
              <a:rPr lang="ru-RU" dirty="0"/>
              <a:t>равно или не равно самому себе. Каждое новое вхождение </a:t>
            </a:r>
            <a:r>
              <a:rPr lang="ru-RU" dirty="0" err="1" smtClean="0"/>
              <a:t>Null</a:t>
            </a:r>
            <a:r>
              <a:rPr lang="en-US" dirty="0" smtClean="0"/>
              <a:t>-</a:t>
            </a:r>
            <a:r>
              <a:rPr lang="ru-RU" dirty="0" smtClean="0"/>
              <a:t>значения </a:t>
            </a:r>
            <a:r>
              <a:rPr lang="ru-RU" dirty="0"/>
              <a:t>рассматривается как </a:t>
            </a:r>
            <a:r>
              <a:rPr lang="ru-RU" dirty="0"/>
              <a:t>н</a:t>
            </a:r>
            <a:r>
              <a:rPr lang="ru-RU" dirty="0" smtClean="0"/>
              <a:t>езависимое</a:t>
            </a:r>
            <a:r>
              <a:rPr lang="ru-RU" dirty="0"/>
              <a:t>, и каждый раз </a:t>
            </a:r>
            <a:r>
              <a:rPr lang="ru-RU" dirty="0" err="1" smtClean="0"/>
              <a:t>Null</a:t>
            </a:r>
            <a:r>
              <a:rPr lang="ru-RU" dirty="0" smtClean="0"/>
              <a:t>-значения воспринимаются </a:t>
            </a:r>
            <a:r>
              <a:rPr lang="ru-RU" dirty="0"/>
              <a:t>как различные неизвестные значения. Этим </a:t>
            </a:r>
            <a:r>
              <a:rPr lang="ru-RU" dirty="0" err="1" smtClean="0"/>
              <a:t>Null</a:t>
            </a:r>
            <a:r>
              <a:rPr lang="ru-RU" dirty="0" smtClean="0"/>
              <a:t>-значения </a:t>
            </a:r>
            <a:r>
              <a:rPr lang="ru-RU" dirty="0"/>
              <a:t>кардинально отличаются от всех остальных типов данных, ведь </a:t>
            </a:r>
            <a:r>
              <a:rPr lang="ru-RU" dirty="0" smtClean="0"/>
              <a:t>мы знаем</a:t>
            </a:r>
            <a:r>
              <a:rPr lang="ru-RU" dirty="0"/>
              <a:t>, что обо всех пройденных ранее величинах и их типах с </a:t>
            </a:r>
            <a:r>
              <a:rPr lang="ru-RU" dirty="0" smtClean="0"/>
              <a:t>уверенностью </a:t>
            </a:r>
            <a:r>
              <a:rPr lang="ru-RU" dirty="0"/>
              <a:t>можно было говорить, что они равны или не равны друг другу.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068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800" dirty="0"/>
              <a:t>Итак, мы видим, что </a:t>
            </a:r>
            <a:r>
              <a:rPr lang="ru-RU" sz="2800" dirty="0" err="1" smtClean="0"/>
              <a:t>Null</a:t>
            </a:r>
            <a:r>
              <a:rPr lang="ru-RU" sz="2800" dirty="0" smtClean="0"/>
              <a:t>-значения </a:t>
            </a:r>
            <a:r>
              <a:rPr lang="ru-RU" sz="2800" dirty="0"/>
              <a:t>не являются значениями </a:t>
            </a:r>
            <a:r>
              <a:rPr lang="ru-RU" sz="2800" dirty="0" smtClean="0"/>
              <a:t>переменных </a:t>
            </a:r>
            <a:r>
              <a:rPr lang="ru-RU" sz="2800" dirty="0"/>
              <a:t>в обычном смысле этого слова. Поэтому становится </a:t>
            </a:r>
            <a:r>
              <a:rPr lang="ru-RU" sz="2800" dirty="0" smtClean="0"/>
              <a:t>невоз</a:t>
            </a:r>
            <a:r>
              <a:rPr lang="ru-RU" sz="2800" dirty="0"/>
              <a:t>можным сравнивать значения переменных или выражения, </a:t>
            </a:r>
            <a:r>
              <a:rPr lang="ru-RU" sz="2800" dirty="0" smtClean="0"/>
              <a:t>содержащие </a:t>
            </a:r>
            <a:r>
              <a:rPr lang="ru-RU" sz="2800" dirty="0" err="1" smtClean="0"/>
              <a:t>Null</a:t>
            </a:r>
            <a:r>
              <a:rPr lang="ru-RU" sz="2800" dirty="0" smtClean="0"/>
              <a:t>-значения</a:t>
            </a:r>
            <a:r>
              <a:rPr lang="ru-RU" sz="2800" dirty="0"/>
              <a:t>, поскольку в результате мы будем получать не </a:t>
            </a:r>
            <a:r>
              <a:rPr lang="ru-RU" sz="2800" dirty="0" smtClean="0"/>
              <a:t>логические </a:t>
            </a:r>
            <a:r>
              <a:rPr lang="ru-RU" sz="2800" dirty="0"/>
              <a:t>значения </a:t>
            </a:r>
            <a:r>
              <a:rPr lang="ru-RU" sz="2800" dirty="0" err="1"/>
              <a:t>True</a:t>
            </a:r>
            <a:r>
              <a:rPr lang="ru-RU" sz="2800" dirty="0"/>
              <a:t> или </a:t>
            </a:r>
            <a:r>
              <a:rPr lang="ru-RU" sz="2800" dirty="0" err="1"/>
              <a:t>False</a:t>
            </a:r>
            <a:r>
              <a:rPr lang="ru-RU" sz="2800" dirty="0"/>
              <a:t>, а </a:t>
            </a:r>
            <a:r>
              <a:rPr lang="ru-RU" sz="2800" dirty="0" err="1" smtClean="0"/>
              <a:t>Null</a:t>
            </a:r>
            <a:r>
              <a:rPr lang="ru-RU" sz="2800" dirty="0" smtClean="0"/>
              <a:t>-значения</a:t>
            </a:r>
            <a:r>
              <a:rPr lang="ru-RU" sz="2800" dirty="0"/>
              <a:t>, как в </a:t>
            </a:r>
            <a:r>
              <a:rPr lang="ru-RU" sz="2800" dirty="0" smtClean="0"/>
              <a:t>следующих примерах: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64" y="4581128"/>
            <a:ext cx="775039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08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2000" dirty="0"/>
              <a:t>Поэтому по аналогии с пустыми значениями для проверки </a:t>
            </a:r>
            <a:r>
              <a:rPr lang="ru-RU" sz="2000" dirty="0" smtClean="0"/>
              <a:t>выражения </a:t>
            </a:r>
            <a:r>
              <a:rPr lang="ru-RU" sz="2000" dirty="0"/>
              <a:t>на </a:t>
            </a:r>
            <a:r>
              <a:rPr lang="ru-RU" sz="2000" dirty="0" err="1" smtClean="0"/>
              <a:t>Null</a:t>
            </a:r>
            <a:r>
              <a:rPr lang="ru-RU" sz="2000" dirty="0" smtClean="0"/>
              <a:t>-значения </a:t>
            </a:r>
            <a:r>
              <a:rPr lang="ru-RU" sz="2000" dirty="0"/>
              <a:t>необходимо использовать специальный предикат:</a:t>
            </a:r>
          </a:p>
          <a:p>
            <a:r>
              <a:rPr lang="ru-RU" sz="2000" b="1" dirty="0" err="1"/>
              <a:t>IsNull</a:t>
            </a:r>
            <a:r>
              <a:rPr lang="ru-RU" sz="2000" b="1" dirty="0"/>
              <a:t> (&lt;выражение&gt;)</a:t>
            </a:r>
            <a:r>
              <a:rPr lang="ru-RU" sz="2000" dirty="0"/>
              <a:t>, что буквально означает «есть </a:t>
            </a:r>
            <a:r>
              <a:rPr lang="ru-RU" sz="2000" dirty="0" err="1"/>
              <a:t>Null</a:t>
            </a:r>
            <a:r>
              <a:rPr lang="ru-RU" sz="2000" dirty="0"/>
              <a:t>».</a:t>
            </a:r>
          </a:p>
          <a:p>
            <a:r>
              <a:rPr lang="ru-RU" sz="2000" dirty="0"/>
              <a:t>Логическая функция возвращает значение </a:t>
            </a:r>
            <a:r>
              <a:rPr lang="ru-RU" sz="2000" dirty="0" err="1"/>
              <a:t>True</a:t>
            </a:r>
            <a:r>
              <a:rPr lang="ru-RU" sz="2000" dirty="0"/>
              <a:t>, если в </a:t>
            </a:r>
            <a:r>
              <a:rPr lang="ru-RU" sz="2000" dirty="0" smtClean="0"/>
              <a:t>выражении </a:t>
            </a:r>
            <a:r>
              <a:rPr lang="ru-RU" sz="2000" dirty="0"/>
              <a:t>присутствует </a:t>
            </a:r>
            <a:r>
              <a:rPr lang="ru-RU" sz="2000" dirty="0" err="1"/>
              <a:t>Null</a:t>
            </a:r>
            <a:r>
              <a:rPr lang="ru-RU" sz="2000" dirty="0"/>
              <a:t> или оно равно </a:t>
            </a:r>
            <a:r>
              <a:rPr lang="ru-RU" sz="2000" dirty="0" err="1"/>
              <a:t>Null</a:t>
            </a:r>
            <a:r>
              <a:rPr lang="ru-RU" sz="2000" dirty="0"/>
              <a:t>, и </a:t>
            </a:r>
            <a:r>
              <a:rPr lang="ru-RU" sz="2000" dirty="0" err="1"/>
              <a:t>False</a:t>
            </a:r>
            <a:r>
              <a:rPr lang="ru-RU" sz="2000" dirty="0"/>
              <a:t> — в </a:t>
            </a:r>
            <a:r>
              <a:rPr lang="ru-RU" sz="2000" dirty="0" smtClean="0"/>
              <a:t>противном случае</a:t>
            </a:r>
            <a:r>
              <a:rPr lang="ru-RU" sz="2000" dirty="0"/>
              <a:t>, но никогда не возвращает значение </a:t>
            </a:r>
            <a:r>
              <a:rPr lang="ru-RU" sz="2000" dirty="0" err="1"/>
              <a:t>Null</a:t>
            </a:r>
            <a:r>
              <a:rPr lang="ru-RU" sz="2000" dirty="0"/>
              <a:t>. Предикат </a:t>
            </a:r>
            <a:r>
              <a:rPr lang="ru-RU" sz="2000" dirty="0" err="1" smtClean="0"/>
              <a:t>IsNull</a:t>
            </a:r>
            <a:r>
              <a:rPr lang="ru-RU" sz="2000" dirty="0" smtClean="0"/>
              <a:t> может </a:t>
            </a:r>
            <a:r>
              <a:rPr lang="ru-RU" sz="2000" dirty="0"/>
              <a:t>применяться к переменным и выражению любого типа. </a:t>
            </a:r>
            <a:r>
              <a:rPr lang="ru-RU" sz="2000" dirty="0" smtClean="0"/>
              <a:t>Если применять </a:t>
            </a:r>
            <a:r>
              <a:rPr lang="ru-RU" sz="2000" dirty="0"/>
              <a:t>его к выражениям пустого типа, предикат всегда </a:t>
            </a:r>
            <a:r>
              <a:rPr lang="ru-RU" sz="2000" dirty="0" smtClean="0"/>
              <a:t>будет возвращать </a:t>
            </a:r>
            <a:r>
              <a:rPr lang="en-US" sz="2000" dirty="0"/>
              <a:t>False.</a:t>
            </a:r>
          </a:p>
          <a:p>
            <a:r>
              <a:rPr lang="ru-RU" sz="2000" dirty="0"/>
              <a:t>Например</a:t>
            </a:r>
            <a:r>
              <a:rPr lang="ru-RU" sz="2000" dirty="0" smtClean="0"/>
              <a:t>:</a:t>
            </a:r>
          </a:p>
          <a:p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27" y="4024636"/>
            <a:ext cx="4826113" cy="180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010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sz="2400" b="1" i="1" dirty="0" smtClean="0"/>
              <a:t>Null</a:t>
            </a:r>
            <a:r>
              <a:rPr lang="ru-RU" sz="2400" b="1" i="1" dirty="0" smtClean="0"/>
              <a:t>-значения </a:t>
            </a:r>
            <a:r>
              <a:rPr lang="ru-RU" sz="2400" b="1" i="1" dirty="0"/>
              <a:t>и логические операции</a:t>
            </a:r>
            <a:endParaRPr lang="ru-RU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652448" cy="216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57" y="3140968"/>
            <a:ext cx="749817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12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А теперь приведем таблицы истинности логических операций </a:t>
            </a:r>
            <a:r>
              <a:rPr lang="ru-RU" dirty="0" smtClean="0"/>
              <a:t>отрицания</a:t>
            </a:r>
            <a:r>
              <a:rPr lang="ru-RU" dirty="0"/>
              <a:t>, конъюнкции и дизъюнкции, но кроме привычных </a:t>
            </a:r>
            <a:r>
              <a:rPr lang="ru-RU" dirty="0" smtClean="0"/>
              <a:t>значений </a:t>
            </a:r>
            <a:r>
              <a:rPr lang="ru-RU" dirty="0" err="1"/>
              <a:t>True</a:t>
            </a:r>
            <a:r>
              <a:rPr lang="ru-RU" dirty="0"/>
              <a:t> и </a:t>
            </a:r>
            <a:r>
              <a:rPr lang="ru-RU" dirty="0" err="1"/>
              <a:t>False</a:t>
            </a:r>
            <a:r>
              <a:rPr lang="ru-RU" dirty="0"/>
              <a:t>, используем также </a:t>
            </a:r>
            <a:r>
              <a:rPr lang="ru-RU" dirty="0" err="1" smtClean="0"/>
              <a:t>Null</a:t>
            </a:r>
            <a:r>
              <a:rPr lang="ru-RU" dirty="0" smtClean="0"/>
              <a:t>-значение </a:t>
            </a:r>
            <a:r>
              <a:rPr lang="ru-RU" dirty="0"/>
              <a:t>в качестве </a:t>
            </a:r>
            <a:r>
              <a:rPr lang="ru-RU" dirty="0" smtClean="0"/>
              <a:t>операндов</a:t>
            </a:r>
            <a:r>
              <a:rPr lang="ru-RU" dirty="0"/>
              <a:t>. Для удобства введем следующие обозначения: вместо </a:t>
            </a:r>
            <a:r>
              <a:rPr lang="ru-RU" dirty="0" err="1"/>
              <a:t>True</a:t>
            </a:r>
            <a:r>
              <a:rPr lang="ru-RU" dirty="0"/>
              <a:t> </a:t>
            </a:r>
            <a:r>
              <a:rPr lang="ru-RU" dirty="0" smtClean="0"/>
              <a:t>будем писать </a:t>
            </a:r>
            <a:r>
              <a:rPr lang="ru-RU" dirty="0"/>
              <a:t>t, вместо </a:t>
            </a:r>
            <a:r>
              <a:rPr lang="ru-RU" dirty="0" err="1"/>
              <a:t>False</a:t>
            </a:r>
            <a:r>
              <a:rPr lang="ru-RU" dirty="0"/>
              <a:t> — f, а вместо </a:t>
            </a:r>
            <a:r>
              <a:rPr lang="ru-RU" dirty="0" err="1"/>
              <a:t>Null</a:t>
            </a:r>
            <a:r>
              <a:rPr lang="ru-RU" dirty="0"/>
              <a:t> — 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57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47153"/>
            <a:ext cx="7920880" cy="416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476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3972"/>
            <a:ext cx="7821331" cy="481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871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260"/>
            <a:ext cx="7670201" cy="532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442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dirty="0"/>
              <a:t>Эти дополнительные </a:t>
            </a:r>
            <a:r>
              <a:rPr lang="ru-RU" dirty="0" smtClean="0"/>
              <a:t>правила формулируются </a:t>
            </a:r>
            <a:r>
              <a:rPr lang="ru-RU" dirty="0"/>
              <a:t>для того, чтобы</a:t>
            </a:r>
          </a:p>
          <a:p>
            <a:r>
              <a:rPr lang="ru-RU" dirty="0"/>
              <a:t>при замене </a:t>
            </a:r>
            <a:r>
              <a:rPr lang="ru-RU" dirty="0" err="1" smtClean="0"/>
              <a:t>Null</a:t>
            </a:r>
            <a:r>
              <a:rPr lang="ru-RU" dirty="0" smtClean="0"/>
              <a:t>-значения </a:t>
            </a:r>
            <a:r>
              <a:rPr lang="ru-RU" dirty="0"/>
              <a:t>значениями </a:t>
            </a:r>
            <a:r>
              <a:rPr lang="ru-RU" dirty="0" err="1"/>
              <a:t>False</a:t>
            </a:r>
            <a:r>
              <a:rPr lang="ru-RU" dirty="0"/>
              <a:t> или </a:t>
            </a:r>
            <a:r>
              <a:rPr lang="ru-RU" dirty="0" err="1"/>
              <a:t>True</a:t>
            </a:r>
            <a:r>
              <a:rPr lang="ru-RU" dirty="0"/>
              <a:t> результат бы </a:t>
            </a:r>
            <a:r>
              <a:rPr lang="ru-RU" dirty="0" smtClean="0"/>
              <a:t>все равно </a:t>
            </a:r>
            <a:r>
              <a:rPr lang="ru-RU" dirty="0"/>
              <a:t>не зависел бы от этого значения.</a:t>
            </a:r>
          </a:p>
          <a:p>
            <a:r>
              <a:rPr lang="ru-RU" dirty="0"/>
              <a:t>Как и ранее было показано для других типов операций, </a:t>
            </a:r>
            <a:r>
              <a:rPr lang="ru-RU" dirty="0" smtClean="0"/>
              <a:t>применение </a:t>
            </a:r>
            <a:r>
              <a:rPr lang="ru-RU" dirty="0" err="1" smtClean="0"/>
              <a:t>Null</a:t>
            </a:r>
            <a:r>
              <a:rPr lang="ru-RU" dirty="0" smtClean="0"/>
              <a:t>-значений </a:t>
            </a:r>
            <a:r>
              <a:rPr lang="ru-RU" dirty="0"/>
              <a:t>в логических операциях могут также </a:t>
            </a:r>
            <a:r>
              <a:rPr lang="ru-RU" dirty="0" smtClean="0"/>
              <a:t>привести к </a:t>
            </a:r>
            <a:r>
              <a:rPr lang="ru-RU" dirty="0"/>
              <a:t>неожиданным значениям.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250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при </a:t>
            </a:r>
            <a:r>
              <a:rPr lang="en-US" dirty="0"/>
              <a:t>x := Null </a:t>
            </a:r>
            <a:r>
              <a:rPr lang="ru-RU" dirty="0"/>
              <a:t>имеем</a:t>
            </a:r>
            <a:r>
              <a:rPr lang="ru-RU" dirty="0" smtClean="0"/>
              <a:t>: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05" y="1628800"/>
            <a:ext cx="8049619" cy="2860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658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Null</a:t>
            </a:r>
            <a:r>
              <a:rPr lang="ru-RU" dirty="0" smtClean="0"/>
              <a:t>-значения </a:t>
            </a:r>
            <a:r>
              <a:rPr lang="ru-RU" dirty="0"/>
              <a:t>и проверка условий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dirty="0"/>
              <a:t>Итак, из всего вышесказанного можно сделать вывод, что в </a:t>
            </a:r>
            <a:r>
              <a:rPr lang="ru-RU" dirty="0" smtClean="0"/>
              <a:t>логике систем </a:t>
            </a:r>
            <a:r>
              <a:rPr lang="ru-RU" dirty="0"/>
              <a:t>управления базами данных имеются не два логических </a:t>
            </a:r>
            <a:r>
              <a:rPr lang="ru-RU" dirty="0" smtClean="0"/>
              <a:t>значения </a:t>
            </a:r>
            <a:r>
              <a:rPr lang="ru-RU" dirty="0"/>
              <a:t>(</a:t>
            </a:r>
            <a:r>
              <a:rPr lang="ru-RU" dirty="0" err="1"/>
              <a:t>True</a:t>
            </a:r>
            <a:r>
              <a:rPr lang="ru-RU" dirty="0"/>
              <a:t> и </a:t>
            </a:r>
            <a:r>
              <a:rPr lang="ru-RU" dirty="0" err="1"/>
              <a:t>False</a:t>
            </a:r>
            <a:r>
              <a:rPr lang="ru-RU" dirty="0"/>
              <a:t>), а три, ведь </a:t>
            </a:r>
            <a:r>
              <a:rPr lang="ru-RU" dirty="0" err="1" smtClean="0"/>
              <a:t>Null</a:t>
            </a:r>
            <a:r>
              <a:rPr lang="ru-RU" dirty="0" smtClean="0"/>
              <a:t>-значение </a:t>
            </a:r>
            <a:r>
              <a:rPr lang="ru-RU" dirty="0"/>
              <a:t>также рассматривается </a:t>
            </a:r>
            <a:r>
              <a:rPr lang="ru-RU" dirty="0" smtClean="0"/>
              <a:t>как одно </a:t>
            </a:r>
            <a:r>
              <a:rPr lang="ru-RU" dirty="0"/>
              <a:t>из возможных логических значений. Именно поэтому на </a:t>
            </a:r>
            <a:r>
              <a:rPr lang="ru-RU" dirty="0" smtClean="0"/>
              <a:t>него часто </a:t>
            </a:r>
            <a:r>
              <a:rPr lang="ru-RU" dirty="0"/>
              <a:t>ссылаются как на неизвестное значение, значение </a:t>
            </a:r>
            <a:r>
              <a:rPr lang="ru-RU" dirty="0" err="1"/>
              <a:t>Unknown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951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Однако, несмотря на это, в системах управления базами </a:t>
            </a:r>
            <a:r>
              <a:rPr lang="ru-RU" dirty="0" smtClean="0"/>
              <a:t>данных реализуется </a:t>
            </a:r>
            <a:r>
              <a:rPr lang="ru-RU" dirty="0"/>
              <a:t>только двузначная логика. Поэтому условие с </a:t>
            </a:r>
            <a:r>
              <a:rPr lang="ru-RU" dirty="0" err="1" smtClean="0"/>
              <a:t>Null</a:t>
            </a:r>
            <a:r>
              <a:rPr lang="ru-RU" dirty="0" smtClean="0"/>
              <a:t>-значением </a:t>
            </a:r>
            <a:r>
              <a:rPr lang="ru-RU" dirty="0"/>
              <a:t>(неопределенное условие) должно интерпретироваться </a:t>
            </a:r>
            <a:r>
              <a:rPr lang="ru-RU" dirty="0" smtClean="0"/>
              <a:t>машиной </a:t>
            </a:r>
            <a:r>
              <a:rPr lang="ru-RU" dirty="0"/>
              <a:t>либо как </a:t>
            </a:r>
            <a:r>
              <a:rPr lang="ru-RU" dirty="0" err="1"/>
              <a:t>True</a:t>
            </a:r>
            <a:r>
              <a:rPr lang="ru-RU" dirty="0"/>
              <a:t>, либо как </a:t>
            </a:r>
            <a:r>
              <a:rPr lang="ru-RU" dirty="0" err="1"/>
              <a:t>False</a:t>
            </a:r>
            <a:r>
              <a:rPr lang="ru-RU" dirty="0"/>
              <a:t>.</a:t>
            </a:r>
          </a:p>
          <a:p>
            <a:r>
              <a:rPr lang="ru-RU" dirty="0"/>
              <a:t>В языке СУБД по умолчанию установлено опознавание условия</a:t>
            </a:r>
          </a:p>
          <a:p>
            <a:r>
              <a:rPr lang="ru-RU" dirty="0"/>
              <a:t>с </a:t>
            </a:r>
            <a:r>
              <a:rPr lang="ru-RU" dirty="0" err="1" smtClean="0"/>
              <a:t>Null</a:t>
            </a:r>
            <a:r>
              <a:rPr lang="ru-RU" dirty="0" smtClean="0"/>
              <a:t>-значением </a:t>
            </a:r>
            <a:r>
              <a:rPr lang="ru-RU" dirty="0"/>
              <a:t>как значения </a:t>
            </a:r>
            <a:r>
              <a:rPr lang="ru-RU" dirty="0" err="1"/>
              <a:t>False</a:t>
            </a:r>
            <a:r>
              <a:rPr lang="ru-RU" dirty="0"/>
              <a:t>. Проиллюстрируем это </a:t>
            </a:r>
            <a:r>
              <a:rPr lang="ru-RU" dirty="0" smtClean="0"/>
              <a:t>следующими </a:t>
            </a:r>
            <a:r>
              <a:rPr lang="ru-RU" dirty="0"/>
              <a:t>примерами реализации в системах управления базами </a:t>
            </a:r>
            <a:r>
              <a:rPr lang="ru-RU" dirty="0" smtClean="0"/>
              <a:t>данных условных </a:t>
            </a:r>
            <a:r>
              <a:rPr lang="ru-RU" dirty="0"/>
              <a:t>операторов </a:t>
            </a:r>
            <a:r>
              <a:rPr lang="ru-RU" dirty="0" err="1"/>
              <a:t>If</a:t>
            </a:r>
            <a:r>
              <a:rPr lang="ru-RU" dirty="0"/>
              <a:t> и </a:t>
            </a:r>
            <a:r>
              <a:rPr lang="ru-RU" dirty="0" err="1"/>
              <a:t>While</a:t>
            </a:r>
            <a:r>
              <a:rPr lang="ru-RU" dirty="0"/>
              <a:t>:</a:t>
            </a:r>
          </a:p>
          <a:p>
            <a:r>
              <a:rPr lang="en-US" dirty="0"/>
              <a:t>If P then A else B;</a:t>
            </a:r>
          </a:p>
          <a:p>
            <a:r>
              <a:rPr lang="ru-RU" dirty="0"/>
              <a:t>Эта запись означает: если P принимает значение </a:t>
            </a:r>
            <a:r>
              <a:rPr lang="ru-RU" dirty="0" err="1"/>
              <a:t>True</a:t>
            </a:r>
            <a:r>
              <a:rPr lang="ru-RU" dirty="0"/>
              <a:t>, то </a:t>
            </a:r>
            <a:r>
              <a:rPr lang="ru-RU" dirty="0" smtClean="0"/>
              <a:t>выполняется </a:t>
            </a:r>
            <a:r>
              <a:rPr lang="ru-RU" dirty="0"/>
              <a:t>действие A, а если P принимает значение </a:t>
            </a:r>
            <a:r>
              <a:rPr lang="ru-RU" dirty="0" err="1"/>
              <a:t>False</a:t>
            </a:r>
            <a:r>
              <a:rPr lang="ru-RU" dirty="0"/>
              <a:t> или </a:t>
            </a:r>
            <a:r>
              <a:rPr lang="ru-RU" dirty="0" err="1"/>
              <a:t>Null</a:t>
            </a:r>
            <a:r>
              <a:rPr lang="ru-RU" dirty="0"/>
              <a:t>, то </a:t>
            </a:r>
            <a:r>
              <a:rPr lang="ru-RU" dirty="0" smtClean="0"/>
              <a:t>выполняется </a:t>
            </a:r>
            <a:r>
              <a:rPr lang="ru-RU" dirty="0"/>
              <a:t>действие </a:t>
            </a:r>
            <a:r>
              <a:rPr lang="en-US" dirty="0"/>
              <a:t>B.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194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99" y="908720"/>
            <a:ext cx="781915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845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А теперь рассмотрим действие условного оператора </a:t>
            </a:r>
            <a:r>
              <a:rPr lang="ru-RU" dirty="0" err="1"/>
              <a:t>While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en-US" dirty="0"/>
              <a:t>While P do A; B;</a:t>
            </a:r>
          </a:p>
          <a:p>
            <a:pPr marL="0" indent="0">
              <a:buNone/>
            </a:pPr>
            <a:r>
              <a:rPr lang="ru-RU" dirty="0"/>
              <a:t>Как работает этот оператор? Пока переменная P имеет значение</a:t>
            </a:r>
          </a:p>
          <a:p>
            <a:pPr marL="0" indent="0">
              <a:buNone/>
            </a:pPr>
            <a:r>
              <a:rPr lang="ru-RU" dirty="0" err="1"/>
              <a:t>True</a:t>
            </a:r>
            <a:r>
              <a:rPr lang="ru-RU" dirty="0"/>
              <a:t>, будет выполняться действие A, а как только P примет значение</a:t>
            </a:r>
          </a:p>
          <a:p>
            <a:pPr marL="0" indent="0">
              <a:buNone/>
            </a:pPr>
            <a:r>
              <a:rPr lang="ru-RU" dirty="0" err="1"/>
              <a:t>False</a:t>
            </a:r>
            <a:r>
              <a:rPr lang="ru-RU" dirty="0"/>
              <a:t> или </a:t>
            </a:r>
            <a:r>
              <a:rPr lang="ru-RU" dirty="0" err="1"/>
              <a:t>Null</a:t>
            </a:r>
            <a:r>
              <a:rPr lang="ru-RU" dirty="0"/>
              <a:t>, выполнится действие B.</a:t>
            </a:r>
          </a:p>
          <a:p>
            <a:pPr marL="0" indent="0">
              <a:buNone/>
            </a:pPr>
            <a:r>
              <a:rPr lang="ru-RU" dirty="0"/>
              <a:t>Но не всегда </a:t>
            </a:r>
            <a:r>
              <a:rPr lang="ru-RU" dirty="0" err="1"/>
              <a:t>Nullзначения</a:t>
            </a:r>
            <a:r>
              <a:rPr lang="ru-RU" dirty="0"/>
              <a:t> интерпретируются как </a:t>
            </a:r>
            <a:r>
              <a:rPr lang="ru-RU" dirty="0" err="1"/>
              <a:t>False</a:t>
            </a:r>
            <a:r>
              <a:rPr lang="ru-RU" dirty="0"/>
              <a:t>. </a:t>
            </a:r>
            <a:r>
              <a:rPr lang="ru-RU" dirty="0" smtClean="0"/>
              <a:t>Например</a:t>
            </a:r>
            <a:r>
              <a:rPr lang="ru-RU" dirty="0"/>
              <a:t>, в ограничениях целостности неопределенные условия </a:t>
            </a:r>
            <a:r>
              <a:rPr lang="ru-RU" dirty="0" smtClean="0"/>
              <a:t>опознаются </a:t>
            </a:r>
            <a:r>
              <a:rPr lang="ru-RU" dirty="0"/>
              <a:t>как </a:t>
            </a:r>
            <a:r>
              <a:rPr lang="ru-RU" dirty="0" err="1"/>
              <a:t>True</a:t>
            </a:r>
            <a:r>
              <a:rPr lang="ru-RU" dirty="0"/>
              <a:t> (ограничения целостности — это условия, накладываемые</a:t>
            </a:r>
          </a:p>
          <a:p>
            <a:pPr marL="0" indent="0">
              <a:buNone/>
            </a:pPr>
            <a:r>
              <a:rPr lang="ru-RU" dirty="0"/>
              <a:t>на входные данные и обеспечивающие их корректность). Это </a:t>
            </a:r>
            <a:r>
              <a:rPr lang="ru-RU" dirty="0" smtClean="0"/>
              <a:t>происходит </a:t>
            </a:r>
            <a:r>
              <a:rPr lang="ru-RU" dirty="0"/>
              <a:t>потому, что в таких ограничениях отвергнуть нужно только </a:t>
            </a:r>
            <a:r>
              <a:rPr lang="ru-RU" dirty="0" smtClean="0"/>
              <a:t>заведомо </a:t>
            </a:r>
            <a:r>
              <a:rPr lang="ru-RU" dirty="0"/>
              <a:t>ложные данные.</a:t>
            </a:r>
          </a:p>
          <a:p>
            <a:pPr marL="0" indent="0">
              <a:buNone/>
            </a:pPr>
            <a:r>
              <a:rPr lang="ru-RU" dirty="0"/>
              <a:t>И </a:t>
            </a:r>
            <a:r>
              <a:rPr lang="ru-RU" dirty="0" smtClean="0"/>
              <a:t>опять-таки </a:t>
            </a:r>
            <a:r>
              <a:rPr lang="ru-RU" dirty="0"/>
              <a:t>в системах управления базами данных существует</a:t>
            </a:r>
          </a:p>
          <a:p>
            <a:pPr marL="0" indent="0">
              <a:buNone/>
            </a:pPr>
            <a:r>
              <a:rPr lang="ru-RU" dirty="0"/>
              <a:t>специальная </a:t>
            </a:r>
            <a:r>
              <a:rPr lang="ru-RU" b="1" dirty="0"/>
              <a:t>функция подмены </a:t>
            </a:r>
            <a:r>
              <a:rPr lang="ru-RU" b="1" dirty="0" err="1"/>
              <a:t>IfNull</a:t>
            </a:r>
            <a:r>
              <a:rPr lang="ru-RU" b="1" dirty="0"/>
              <a:t> (ограничения целостности, </a:t>
            </a:r>
            <a:r>
              <a:rPr lang="ru-RU" b="1" dirty="0" err="1"/>
              <a:t>True</a:t>
            </a:r>
            <a:r>
              <a:rPr lang="ru-RU" b="1" dirty="0" smtClean="0"/>
              <a:t>)</a:t>
            </a:r>
            <a:r>
              <a:rPr lang="ru-RU" dirty="0" smtClean="0"/>
              <a:t>, с </a:t>
            </a:r>
            <a:r>
              <a:rPr lang="ru-RU" dirty="0"/>
              <a:t>помощью которой </a:t>
            </a:r>
            <a:r>
              <a:rPr lang="ru-RU" dirty="0" err="1" smtClean="0"/>
              <a:t>Null</a:t>
            </a:r>
            <a:r>
              <a:rPr lang="ru-RU" dirty="0" smtClean="0"/>
              <a:t>-значения </a:t>
            </a:r>
            <a:r>
              <a:rPr lang="ru-RU" dirty="0"/>
              <a:t>и неопределенные условия </a:t>
            </a:r>
            <a:r>
              <a:rPr lang="ru-RU" dirty="0" smtClean="0"/>
              <a:t>можно представить </a:t>
            </a:r>
            <a:r>
              <a:rPr lang="ru-RU" dirty="0"/>
              <a:t>в явном виде.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551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62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Перепишем условные операторы </a:t>
            </a:r>
            <a:r>
              <a:rPr lang="ru-RU" dirty="0" err="1"/>
              <a:t>If</a:t>
            </a:r>
            <a:r>
              <a:rPr lang="ru-RU" dirty="0"/>
              <a:t> и </a:t>
            </a:r>
            <a:r>
              <a:rPr lang="ru-RU" dirty="0" err="1"/>
              <a:t>While</a:t>
            </a:r>
            <a:r>
              <a:rPr lang="ru-RU" dirty="0"/>
              <a:t> </a:t>
            </a:r>
            <a:r>
              <a:rPr lang="ru-RU"/>
              <a:t>с </a:t>
            </a:r>
            <a:r>
              <a:rPr lang="ru-RU" smtClean="0"/>
              <a:t>использованием этой </a:t>
            </a:r>
            <a:r>
              <a:rPr lang="ru-RU" dirty="0"/>
              <a:t>функции:</a:t>
            </a:r>
          </a:p>
          <a:p>
            <a:pPr marL="0" indent="0">
              <a:buNone/>
            </a:pPr>
            <a:r>
              <a:rPr lang="en-US" dirty="0"/>
              <a:t>1) If </a:t>
            </a:r>
            <a:r>
              <a:rPr lang="en-US" dirty="0" err="1"/>
              <a:t>IfNull</a:t>
            </a:r>
            <a:r>
              <a:rPr lang="en-US" dirty="0"/>
              <a:t> (P, False) then A else B;</a:t>
            </a:r>
          </a:p>
          <a:p>
            <a:pPr marL="0" indent="0">
              <a:buNone/>
            </a:pPr>
            <a:r>
              <a:rPr lang="en-US" dirty="0"/>
              <a:t>2) While </a:t>
            </a:r>
            <a:r>
              <a:rPr lang="en-US" dirty="0" err="1"/>
              <a:t>IfNull</a:t>
            </a:r>
            <a:r>
              <a:rPr lang="en-US" dirty="0"/>
              <a:t> (P, False) do A; B;</a:t>
            </a:r>
          </a:p>
          <a:p>
            <a:pPr marL="0" indent="0">
              <a:buNone/>
            </a:pPr>
            <a:r>
              <a:rPr lang="ru-RU" dirty="0"/>
              <a:t>Итак, функция подмены </a:t>
            </a:r>
            <a:r>
              <a:rPr lang="ru-RU" dirty="0" err="1"/>
              <a:t>IfNull</a:t>
            </a:r>
            <a:r>
              <a:rPr lang="ru-RU" dirty="0"/>
              <a:t> (выражение 1, выражение 2) </a:t>
            </a:r>
            <a:r>
              <a:rPr lang="ru-RU" dirty="0" smtClean="0"/>
              <a:t>возвращает </a:t>
            </a:r>
            <a:r>
              <a:rPr lang="ru-RU" dirty="0"/>
              <a:t>значение первого выражения, если оно не содержит </a:t>
            </a:r>
            <a:r>
              <a:rPr lang="ru-RU" dirty="0" err="1" smtClean="0"/>
              <a:t>Null</a:t>
            </a:r>
            <a:r>
              <a:rPr lang="ru-RU" dirty="0" smtClean="0"/>
              <a:t>-значения</a:t>
            </a:r>
            <a:r>
              <a:rPr lang="ru-RU" dirty="0"/>
              <a:t>, и значение второго выражения — в противном случае.</a:t>
            </a:r>
          </a:p>
          <a:p>
            <a:pPr marL="0" indent="0">
              <a:buNone/>
            </a:pPr>
            <a:r>
              <a:rPr lang="ru-RU" dirty="0"/>
              <a:t>Надо заметить, что на тип возвращаемого функцией </a:t>
            </a:r>
            <a:r>
              <a:rPr lang="ru-RU" dirty="0" err="1"/>
              <a:t>IfNull</a:t>
            </a:r>
            <a:r>
              <a:rPr lang="ru-RU" dirty="0"/>
              <a:t> </a:t>
            </a:r>
            <a:r>
              <a:rPr lang="ru-RU" dirty="0" smtClean="0"/>
              <a:t>выражения </a:t>
            </a:r>
            <a:r>
              <a:rPr lang="ru-RU" dirty="0"/>
              <a:t>никаких ограничений не накладывается. Поэтому с </a:t>
            </a:r>
            <a:r>
              <a:rPr lang="ru-RU" dirty="0" smtClean="0"/>
              <a:t>помощью этой </a:t>
            </a:r>
            <a:r>
              <a:rPr lang="ru-RU" dirty="0"/>
              <a:t>функции можно явно переопределить любые правила работы</a:t>
            </a:r>
          </a:p>
          <a:p>
            <a:pPr marL="0" indent="0">
              <a:buNone/>
            </a:pPr>
            <a:r>
              <a:rPr lang="ru-RU" dirty="0"/>
              <a:t>с </a:t>
            </a:r>
            <a:r>
              <a:rPr lang="en-US" dirty="0" smtClean="0"/>
              <a:t>Null</a:t>
            </a:r>
            <a:r>
              <a:rPr lang="ru-RU" dirty="0" smtClean="0"/>
              <a:t>-значениями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7167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1037</Words>
  <Application>Microsoft Office PowerPoint</Application>
  <PresentationFormat>Экран (4:3)</PresentationFormat>
  <Paragraphs>54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Null-значения и общее правило вычисления выражений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Null-значения и логические операции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Null-значения и проверка условий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Null-значения и общее правило вычисления выражений</dc:title>
  <dc:creator>Галимянов Анис Фуатович</dc:creator>
  <cp:lastModifiedBy>Галимянов Анис Фуатович</cp:lastModifiedBy>
  <cp:revision>6</cp:revision>
  <dcterms:created xsi:type="dcterms:W3CDTF">2018-02-09T09:44:19Z</dcterms:created>
  <dcterms:modified xsi:type="dcterms:W3CDTF">2018-02-16T09:56:15Z</dcterms:modified>
</cp:coreProperties>
</file>