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7" r:id="rId2"/>
    <p:sldId id="354" r:id="rId3"/>
    <p:sldId id="355" r:id="rId4"/>
    <p:sldId id="351" r:id="rId5"/>
    <p:sldId id="362" r:id="rId6"/>
    <p:sldId id="363" r:id="rId7"/>
    <p:sldId id="364" r:id="rId8"/>
    <p:sldId id="365" r:id="rId9"/>
    <p:sldId id="367" r:id="rId10"/>
    <p:sldId id="368" r:id="rId11"/>
    <p:sldId id="369" r:id="rId12"/>
    <p:sldId id="370" r:id="rId13"/>
    <p:sldId id="372" r:id="rId14"/>
    <p:sldId id="371" r:id="rId15"/>
    <p:sldId id="350" r:id="rId16"/>
    <p:sldId id="270" r:id="rId17"/>
    <p:sldId id="271" r:id="rId18"/>
    <p:sldId id="274" r:id="rId19"/>
    <p:sldId id="285" r:id="rId20"/>
    <p:sldId id="286" r:id="rId21"/>
    <p:sldId id="273" r:id="rId22"/>
    <p:sldId id="309" r:id="rId23"/>
    <p:sldId id="258" r:id="rId24"/>
    <p:sldId id="275" r:id="rId25"/>
    <p:sldId id="295" r:id="rId26"/>
    <p:sldId id="296" r:id="rId27"/>
    <p:sldId id="297" r:id="rId28"/>
    <p:sldId id="288" r:id="rId29"/>
    <p:sldId id="257" r:id="rId30"/>
    <p:sldId id="259" r:id="rId31"/>
    <p:sldId id="260" r:id="rId32"/>
    <p:sldId id="261" r:id="rId33"/>
    <p:sldId id="262" r:id="rId34"/>
    <p:sldId id="298" r:id="rId35"/>
    <p:sldId id="263" r:id="rId36"/>
    <p:sldId id="356" r:id="rId37"/>
    <p:sldId id="299" r:id="rId38"/>
    <p:sldId id="265" r:id="rId39"/>
    <p:sldId id="284" r:id="rId40"/>
    <p:sldId id="300" r:id="rId41"/>
    <p:sldId id="267" r:id="rId42"/>
    <p:sldId id="301" r:id="rId43"/>
    <p:sldId id="302" r:id="rId44"/>
    <p:sldId id="277" r:id="rId45"/>
    <p:sldId id="276" r:id="rId46"/>
    <p:sldId id="278" r:id="rId47"/>
    <p:sldId id="279" r:id="rId48"/>
    <p:sldId id="280" r:id="rId49"/>
    <p:sldId id="281" r:id="rId50"/>
    <p:sldId id="268" r:id="rId51"/>
    <p:sldId id="282" r:id="rId52"/>
    <p:sldId id="289" r:id="rId53"/>
    <p:sldId id="293" r:id="rId54"/>
    <p:sldId id="283" r:id="rId55"/>
    <p:sldId id="269" r:id="rId56"/>
    <p:sldId id="287" r:id="rId57"/>
    <p:sldId id="304" r:id="rId58"/>
    <p:sldId id="305" r:id="rId59"/>
    <p:sldId id="306" r:id="rId60"/>
    <p:sldId id="307" r:id="rId61"/>
    <p:sldId id="308" r:id="rId62"/>
    <p:sldId id="311" r:id="rId63"/>
    <p:sldId id="312" r:id="rId64"/>
    <p:sldId id="313" r:id="rId65"/>
    <p:sldId id="315" r:id="rId66"/>
    <p:sldId id="316" r:id="rId67"/>
    <p:sldId id="317" r:id="rId68"/>
    <p:sldId id="318" r:id="rId69"/>
    <p:sldId id="319" r:id="rId70"/>
    <p:sldId id="320" r:id="rId71"/>
    <p:sldId id="290" r:id="rId72"/>
    <p:sldId id="291" r:id="rId73"/>
    <p:sldId id="310" r:id="rId74"/>
    <p:sldId id="357" r:id="rId75"/>
    <p:sldId id="314" r:id="rId76"/>
    <p:sldId id="358" r:id="rId77"/>
    <p:sldId id="359" r:id="rId78"/>
    <p:sldId id="361" r:id="rId79"/>
    <p:sldId id="360" r:id="rId80"/>
    <p:sldId id="321" r:id="rId81"/>
    <p:sldId id="322" r:id="rId82"/>
    <p:sldId id="323" r:id="rId83"/>
    <p:sldId id="324" r:id="rId84"/>
    <p:sldId id="325" r:id="rId85"/>
    <p:sldId id="327" r:id="rId86"/>
    <p:sldId id="328" r:id="rId87"/>
    <p:sldId id="329" r:id="rId88"/>
    <p:sldId id="330" r:id="rId89"/>
    <p:sldId id="331" r:id="rId90"/>
    <p:sldId id="332" r:id="rId91"/>
    <p:sldId id="333" r:id="rId92"/>
    <p:sldId id="373" r:id="rId93"/>
    <p:sldId id="334" r:id="rId94"/>
    <p:sldId id="335" r:id="rId95"/>
    <p:sldId id="377" r:id="rId96"/>
    <p:sldId id="378" r:id="rId97"/>
    <p:sldId id="374" r:id="rId98"/>
    <p:sldId id="375" r:id="rId99"/>
    <p:sldId id="376" r:id="rId100"/>
    <p:sldId id="336" r:id="rId101"/>
    <p:sldId id="338" r:id="rId102"/>
    <p:sldId id="339" r:id="rId103"/>
    <p:sldId id="340" r:id="rId104"/>
    <p:sldId id="341" r:id="rId105"/>
    <p:sldId id="342" r:id="rId106"/>
    <p:sldId id="343" r:id="rId107"/>
    <p:sldId id="344" r:id="rId108"/>
    <p:sldId id="379" r:id="rId109"/>
    <p:sldId id="380" r:id="rId110"/>
    <p:sldId id="381" r:id="rId111"/>
    <p:sldId id="382" r:id="rId112"/>
    <p:sldId id="383" r:id="rId113"/>
    <p:sldId id="384" r:id="rId114"/>
    <p:sldId id="345" r:id="rId115"/>
    <p:sldId id="385" r:id="rId116"/>
    <p:sldId id="386" r:id="rId117"/>
    <p:sldId id="387" r:id="rId118"/>
    <p:sldId id="390" r:id="rId119"/>
    <p:sldId id="388" r:id="rId120"/>
    <p:sldId id="389" r:id="rId121"/>
    <p:sldId id="346" r:id="rId122"/>
    <p:sldId id="347" r:id="rId123"/>
    <p:sldId id="391" r:id="rId124"/>
    <p:sldId id="348" r:id="rId125"/>
    <p:sldId id="349" r:id="rId126"/>
    <p:sldId id="392" r:id="rId127"/>
    <p:sldId id="393" r:id="rId128"/>
    <p:sldId id="394" r:id="rId129"/>
    <p:sldId id="397" r:id="rId130"/>
    <p:sldId id="395" r:id="rId131"/>
    <p:sldId id="396" r:id="rId1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0" d="100"/>
          <a:sy n="70" d="100"/>
        </p:scale>
        <p:origin x="190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51456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4268958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2898258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A20AEDF-62FB-44CC-9794-5DB1243B448F}"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288511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A20AEDF-62FB-44CC-9794-5DB1243B448F}" type="datetimeFigureOut">
              <a:rPr lang="ru-RU" smtClean="0"/>
              <a:t>14.04.2016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3392151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A20AEDF-62FB-44CC-9794-5DB1243B448F}" type="datetimeFigureOut">
              <a:rPr lang="ru-RU" smtClean="0"/>
              <a:t>14.04.2016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337221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A20AEDF-62FB-44CC-9794-5DB1243B448F}" type="datetimeFigureOut">
              <a:rPr lang="ru-RU" smtClean="0"/>
              <a:t>14.04.2016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304653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A20AEDF-62FB-44CC-9794-5DB1243B448F}"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567836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A20AEDF-62FB-44CC-9794-5DB1243B448F}" type="datetimeFigureOut">
              <a:rPr lang="ru-RU" smtClean="0"/>
              <a:t>14.04.2016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644804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235941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53BBFE-EA08-4D14-B3FD-DB0BBEBA5356}" type="slidenum">
              <a:rPr lang="ru-RU" smtClean="0"/>
              <a:t>‹#›</a:t>
            </a:fld>
            <a:endParaRPr lang="ru-RU"/>
          </a:p>
        </p:txBody>
      </p:sp>
    </p:spTree>
    <p:extLst>
      <p:ext uri="{BB962C8B-B14F-4D97-AF65-F5344CB8AC3E}">
        <p14:creationId xmlns:p14="http://schemas.microsoft.com/office/powerpoint/2010/main" val="4034724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0AEDF-62FB-44CC-9794-5DB1243B448F}" type="datetimeFigureOut">
              <a:rPr lang="ru-RU" smtClean="0"/>
              <a:t>14.04.2016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3BBFE-EA08-4D14-B3FD-DB0BBEBA5356}" type="slidenum">
              <a:rPr lang="ru-RU" smtClean="0"/>
              <a:t>‹#›</a:t>
            </a:fld>
            <a:endParaRPr lang="ru-RU"/>
          </a:p>
        </p:txBody>
      </p:sp>
    </p:spTree>
    <p:extLst>
      <p:ext uri="{BB962C8B-B14F-4D97-AF65-F5344CB8AC3E}">
        <p14:creationId xmlns:p14="http://schemas.microsoft.com/office/powerpoint/2010/main" val="282812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professorweb.ru/my/csharp/assembly/level3/3_4.php"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msdn.microsoft.com/ru-ru/library/system.threading.thread.start.aspx" TargetMode="External"/><Relationship Id="rId2" Type="http://schemas.openxmlformats.org/officeDocument/2006/relationships/hyperlink" Target="http://msdn.microsoft.com/ru-ru/library/system.threading.thread.aspx" TargetMode="External"/><Relationship Id="rId1" Type="http://schemas.openxmlformats.org/officeDocument/2006/relationships/slideLayout" Target="../slideLayouts/slideLayout7.xml"/><Relationship Id="rId4" Type="http://schemas.openxmlformats.org/officeDocument/2006/relationships/hyperlink" Target="http://msdn.microsoft.com/ru-ru/library/system.threading.thread.abort.aspx"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msdn.microsoft.com/ru-ru/library/system.threading.thread.sleep.aspx" TargetMode="External"/><Relationship Id="rId7" Type="http://schemas.openxmlformats.org/officeDocument/2006/relationships/hyperlink" Target="http://msdn.microsoft.com/ru-ru/library/system.threading.thread.join.aspx" TargetMode="External"/><Relationship Id="rId2" Type="http://schemas.openxmlformats.org/officeDocument/2006/relationships/hyperlink" Target="http://msdn.microsoft.com/ru-ru/library/system.threading.thread.start.aspx" TargetMode="External"/><Relationship Id="rId1" Type="http://schemas.openxmlformats.org/officeDocument/2006/relationships/slideLayout" Target="../slideLayouts/slideLayout2.xml"/><Relationship Id="rId6" Type="http://schemas.openxmlformats.org/officeDocument/2006/relationships/hyperlink" Target="http://msdn.microsoft.com/ru-ru/library/system.threading.thread.resume.aspx" TargetMode="External"/><Relationship Id="rId5" Type="http://schemas.openxmlformats.org/officeDocument/2006/relationships/hyperlink" Target="http://msdn.microsoft.com/ru-ru/library/system.threading.thread.abort.aspx" TargetMode="External"/><Relationship Id="rId4" Type="http://schemas.openxmlformats.org/officeDocument/2006/relationships/hyperlink" Target="http://msdn.microsoft.com/ru-ru/library/system.threading.thread.suspend.aspx"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msdn.microsoft.com/ru-ru/library/system.threading.thread.suspend.aspx" TargetMode="External"/><Relationship Id="rId2" Type="http://schemas.openxmlformats.org/officeDocument/2006/relationships/hyperlink" Target="http://msdn.microsoft.com/ru-ru/library/system.threading.thread.abort.aspx"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msdn.microsoft.com/ru-ru/library/system.threading.thread.threadstate.aspx" TargetMode="External"/><Relationship Id="rId3" Type="http://schemas.openxmlformats.org/officeDocument/2006/relationships/hyperlink" Target="http://msdn.microsoft.com/ru-ru/library/system.threading.thread.isbackground.aspx" TargetMode="External"/><Relationship Id="rId7" Type="http://schemas.openxmlformats.org/officeDocument/2006/relationships/hyperlink" Target="http://msdn.microsoft.com/ru-ru/library/system.threading.thread.apartmentstate.aspx" TargetMode="External"/><Relationship Id="rId2" Type="http://schemas.openxmlformats.org/officeDocument/2006/relationships/hyperlink" Target="http://msdn.microsoft.com/ru-ru/library/system.threading.thread.isalive.aspx" TargetMode="External"/><Relationship Id="rId1" Type="http://schemas.openxmlformats.org/officeDocument/2006/relationships/slideLayout" Target="../slideLayouts/slideLayout2.xml"/><Relationship Id="rId6" Type="http://schemas.openxmlformats.org/officeDocument/2006/relationships/hyperlink" Target="http://msdn.microsoft.com/ru-ru/library/system.threading.thread.priority.aspx" TargetMode="External"/><Relationship Id="rId5" Type="http://schemas.openxmlformats.org/officeDocument/2006/relationships/hyperlink" Target="http://msdn.microsoft.com/ru-ru/library/system.threading.thread.name.aspx" TargetMode="External"/><Relationship Id="rId4" Type="http://schemas.openxmlformats.org/officeDocument/2006/relationships/hyperlink" Target="http://msdn.microsoft.com/ru-ru/library/system.threading.thread.abort.aspx"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msdn.microsoft.com/ru-ru/library/system.threading.threadpriority.aspx" TargetMode="External"/><Relationship Id="rId2" Type="http://schemas.openxmlformats.org/officeDocument/2006/relationships/hyperlink" Target="http://msdn.microsoft.com/ru-ru/library/system.threading.thread.priority.aspx"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msdn.microsoft.com/ru-ru/library/system.threading.threadstate.aspx"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hyperlink" Target="http://professorweb.ru/my/csharp/charp_theory/level12/12_19.php"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Параллельные вычисления</a:t>
            </a:r>
          </a:p>
        </p:txBody>
      </p:sp>
    </p:spTree>
    <p:extLst>
      <p:ext uri="{BB962C8B-B14F-4D97-AF65-F5344CB8AC3E}">
        <p14:creationId xmlns:p14="http://schemas.microsoft.com/office/powerpoint/2010/main" val="173649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036496" cy="980728"/>
          </a:xfrm>
        </p:spPr>
        <p:txBody>
          <a:bodyPr>
            <a:noAutofit/>
          </a:bodyPr>
          <a:lstStyle/>
          <a:p>
            <a:r>
              <a:rPr lang="ru-RU" sz="3200" dirty="0"/>
              <a:t>И</a:t>
            </a:r>
            <a:r>
              <a:rPr lang="ru-RU" sz="3200" dirty="0" smtClean="0"/>
              <a:t>зменения </a:t>
            </a:r>
            <a:r>
              <a:rPr lang="ru-RU" sz="3200" dirty="0"/>
              <a:t>в архитектуре процессоров, связанные </a:t>
            </a:r>
            <a:r>
              <a:rPr lang="ru-RU" sz="3200" dirty="0" smtClean="0"/>
              <a:t>с </a:t>
            </a:r>
            <a:r>
              <a:rPr lang="ru-RU" sz="3200" dirty="0"/>
              <a:t>процессом распараллеливания</a:t>
            </a:r>
          </a:p>
        </p:txBody>
      </p:sp>
      <p:sp>
        <p:nvSpPr>
          <p:cNvPr id="3" name="Объект 2"/>
          <p:cNvSpPr>
            <a:spLocks noGrp="1"/>
          </p:cNvSpPr>
          <p:nvPr>
            <p:ph idx="1"/>
          </p:nvPr>
        </p:nvSpPr>
        <p:spPr>
          <a:xfrm>
            <a:off x="0" y="1052736"/>
            <a:ext cx="9144000" cy="5805264"/>
          </a:xfrm>
        </p:spPr>
        <p:txBody>
          <a:bodyPr>
            <a:normAutofit fontScale="85000" lnSpcReduction="10000"/>
          </a:bodyPr>
          <a:lstStyle/>
          <a:p>
            <a:r>
              <a:rPr lang="ru-RU" b="1" dirty="0"/>
              <a:t>Векторные и матричные процессоры. </a:t>
            </a:r>
            <a:r>
              <a:rPr lang="ru-RU" dirty="0"/>
              <a:t>В набор команд таких процессоров включаются базисные операции над векторами и матрицами. Одной командой, например, можно сложить две матрицы. Такая команда фактически реализует параллельные вычисления. </a:t>
            </a:r>
            <a:endParaRPr lang="ru-RU" dirty="0" smtClean="0"/>
          </a:p>
          <a:p>
            <a:r>
              <a:rPr lang="ru-RU" b="1" dirty="0" smtClean="0"/>
              <a:t>Длинные команды. </a:t>
            </a:r>
            <a:r>
              <a:rPr lang="ru-RU" dirty="0"/>
              <a:t>Архитектура некоторых компьютеров включала несколько процессоров, позволяющих выполнять логические и арифметические операции над целыми числами, несколько процессоров, выполняющих операции над числами с плавающей точкой. Длинная команда позволяла указать в одной команде действия, которые должен выполнить каждый из существующих </a:t>
            </a:r>
            <a:r>
              <a:rPr lang="ru-RU" dirty="0" smtClean="0"/>
              <a:t>процессоров. Это </a:t>
            </a:r>
            <a:r>
              <a:rPr lang="ru-RU" dirty="0"/>
              <a:t>позволяло реализовать параллелизм на аппаратном уровне</a:t>
            </a:r>
            <a:r>
              <a:rPr lang="ru-RU" dirty="0" smtClean="0"/>
              <a:t>.</a:t>
            </a:r>
          </a:p>
          <a:p>
            <a:endParaRPr lang="ru-RU" dirty="0"/>
          </a:p>
          <a:p>
            <a:endParaRPr lang="ru-RU" dirty="0"/>
          </a:p>
        </p:txBody>
      </p:sp>
    </p:spTree>
    <p:extLst>
      <p:ext uri="{BB962C8B-B14F-4D97-AF65-F5344CB8AC3E}">
        <p14:creationId xmlns:p14="http://schemas.microsoft.com/office/powerpoint/2010/main" val="2945323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fontScale="92500"/>
          </a:bodyPr>
          <a:lstStyle/>
          <a:p>
            <a:r>
              <a:rPr lang="ru-RU" b="1" dirty="0" smtClean="0"/>
              <a:t>Графические </a:t>
            </a:r>
            <a:r>
              <a:rPr lang="ru-RU" b="1" dirty="0"/>
              <a:t>процессоры. </a:t>
            </a:r>
            <a:r>
              <a:rPr lang="ru-RU" dirty="0"/>
              <a:t>Еще одним важным видом приложений, где на аппаратном уровне происходит параллельное выполнение, являются приложения, интенсивно работающие с графическими изображениями. Эту обработку осуществляют графические процессоры. </a:t>
            </a:r>
            <a:r>
              <a:rPr lang="ru-RU" dirty="0" smtClean="0"/>
              <a:t>Поэтому </a:t>
            </a:r>
            <a:r>
              <a:rPr lang="ru-RU" dirty="0"/>
              <a:t>графические процессоры давно уже стали многоядерными, что позволяет распараллелить обработку и эффективно обрабатывать изображение</a:t>
            </a:r>
            <a:r>
              <a:rPr lang="ru-RU" dirty="0" smtClean="0"/>
              <a:t>.</a:t>
            </a:r>
          </a:p>
          <a:p>
            <a:r>
              <a:rPr lang="ru-RU" b="1" dirty="0" smtClean="0"/>
              <a:t>Суперкомпьютеры. </a:t>
            </a:r>
            <a:r>
              <a:rPr lang="ru-RU" dirty="0" smtClean="0"/>
              <a:t>К суперкомпьютерам относят компьютеры с максимальными характеристиками производительности на данный момент. В их состав входят сотни тысяч процессоров. </a:t>
            </a:r>
            <a:endParaRPr lang="ru-RU" dirty="0"/>
          </a:p>
        </p:txBody>
      </p:sp>
    </p:spTree>
    <p:extLst>
      <p:ext uri="{BB962C8B-B14F-4D97-AF65-F5344CB8AC3E}">
        <p14:creationId xmlns:p14="http://schemas.microsoft.com/office/powerpoint/2010/main" val="1386632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692696"/>
          </a:xfrm>
        </p:spPr>
        <p:txBody>
          <a:bodyPr>
            <a:normAutofit fontScale="90000"/>
          </a:bodyPr>
          <a:lstStyle/>
          <a:p>
            <a:r>
              <a:rPr lang="ru-RU" dirty="0" smtClean="0"/>
              <a:t>Классы пар. </a:t>
            </a:r>
            <a:r>
              <a:rPr lang="ru-RU" dirty="0" err="1"/>
              <a:t>в</a:t>
            </a:r>
            <a:r>
              <a:rPr lang="ru-RU" dirty="0" err="1" smtClean="0"/>
              <a:t>ыч</a:t>
            </a:r>
            <a:r>
              <a:rPr lang="ru-RU" dirty="0" smtClean="0"/>
              <a:t>. систем</a:t>
            </a:r>
            <a:endParaRPr lang="ru-RU" dirty="0"/>
          </a:p>
        </p:txBody>
      </p:sp>
      <p:sp>
        <p:nvSpPr>
          <p:cNvPr id="3" name="Объект 2"/>
          <p:cNvSpPr>
            <a:spLocks noGrp="1"/>
          </p:cNvSpPr>
          <p:nvPr>
            <p:ph idx="1"/>
          </p:nvPr>
        </p:nvSpPr>
        <p:spPr>
          <a:xfrm>
            <a:off x="0" y="692696"/>
            <a:ext cx="9144000" cy="6165304"/>
          </a:xfrm>
        </p:spPr>
        <p:txBody>
          <a:bodyPr>
            <a:normAutofit fontScale="70000" lnSpcReduction="20000"/>
          </a:bodyPr>
          <a:lstStyle/>
          <a:p>
            <a:r>
              <a:rPr lang="ru-RU" dirty="0"/>
              <a:t>Мультипроцессорные вычислительные комплексы - это компьютеры, обладающие множеством процессоров, работающих на общей памяти. В этот класс входит большинство продаваемых сегодня на рынке многоядерных компьютеров.</a:t>
            </a:r>
          </a:p>
          <a:p>
            <a:r>
              <a:rPr lang="ru-RU" dirty="0"/>
              <a:t>Мультикомпьютерные вычислительные комплексы - представляют множество компьютеров, соединенных высокоскоростными линиями связи. Каждый компьютер обладает собственной памятью и обменивается сообщениями с другими компьютерами системы для передачи данных. В этот класс входят кластеры. </a:t>
            </a:r>
            <a:r>
              <a:rPr lang="ru-RU" dirty="0" smtClean="0"/>
              <a:t>Кластер -вычислительный </a:t>
            </a:r>
            <a:r>
              <a:rPr lang="ru-RU" dirty="0"/>
              <a:t>комплекс, рассматриваемый как единое целое, с некоторым выделенным компьютером, играющим роль сервера. </a:t>
            </a:r>
            <a:r>
              <a:rPr lang="ru-RU" dirty="0" smtClean="0"/>
              <a:t>Большинство </a:t>
            </a:r>
            <a:r>
              <a:rPr lang="ru-RU" dirty="0"/>
              <a:t>входящих в </a:t>
            </a:r>
            <a:r>
              <a:rPr lang="ru-RU" dirty="0" err="1"/>
              <a:t>Top</a:t>
            </a:r>
            <a:r>
              <a:rPr lang="ru-RU" dirty="0"/>
              <a:t> 500 суперкомпьютеров являются кластерами.</a:t>
            </a:r>
          </a:p>
          <a:p>
            <a:r>
              <a:rPr lang="ru-RU" dirty="0"/>
              <a:t>Гибридные вычислительные комплексы - состоят из множества узлов, каждый из которых может быть </a:t>
            </a:r>
            <a:r>
              <a:rPr lang="ru-RU" dirty="0" err="1"/>
              <a:t>мультикомпьютером</a:t>
            </a:r>
            <a:r>
              <a:rPr lang="ru-RU" dirty="0"/>
              <a:t>, мультипроцессором, графическим или векторным процессором. Такие комплексы, как правило, являются суперкомпьютерами</a:t>
            </a:r>
          </a:p>
          <a:p>
            <a:endParaRPr lang="ru-RU" dirty="0"/>
          </a:p>
        </p:txBody>
      </p:sp>
    </p:spTree>
    <p:extLst>
      <p:ext uri="{BB962C8B-B14F-4D97-AF65-F5344CB8AC3E}">
        <p14:creationId xmlns:p14="http://schemas.microsoft.com/office/powerpoint/2010/main" val="3612480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266"/>
            <a:ext cx="8229600" cy="681430"/>
          </a:xfrm>
        </p:spPr>
        <p:txBody>
          <a:bodyPr>
            <a:normAutofit fontScale="90000"/>
          </a:bodyPr>
          <a:lstStyle/>
          <a:p>
            <a:r>
              <a:rPr lang="ru-RU" dirty="0" smtClean="0"/>
              <a:t>Основные положения понятия</a:t>
            </a:r>
            <a:endParaRPr lang="ru-RU" dirty="0"/>
          </a:p>
        </p:txBody>
      </p:sp>
      <p:sp>
        <p:nvSpPr>
          <p:cNvPr id="3" name="Объект 2"/>
          <p:cNvSpPr>
            <a:spLocks noGrp="1"/>
          </p:cNvSpPr>
          <p:nvPr>
            <p:ph idx="1"/>
          </p:nvPr>
        </p:nvSpPr>
        <p:spPr>
          <a:xfrm>
            <a:off x="0" y="692696"/>
            <a:ext cx="9144000" cy="6165304"/>
          </a:xfrm>
        </p:spPr>
        <p:txBody>
          <a:bodyPr>
            <a:normAutofit fontScale="85000" lnSpcReduction="20000"/>
          </a:bodyPr>
          <a:lstStyle/>
          <a:p>
            <a:pPr marL="0" indent="0">
              <a:buNone/>
            </a:pPr>
            <a:r>
              <a:rPr lang="ru-RU" dirty="0"/>
              <a:t>Параллельные вычисления (параллельная обработка) – это </a:t>
            </a:r>
          </a:p>
          <a:p>
            <a:pPr marL="0" indent="0">
              <a:buNone/>
            </a:pPr>
            <a:r>
              <a:rPr lang="ru-RU" dirty="0"/>
              <a:t>использование нескольких или многих вычислительных устройств для </a:t>
            </a:r>
            <a:r>
              <a:rPr lang="ru-RU" dirty="0" smtClean="0"/>
              <a:t>одновременного </a:t>
            </a:r>
            <a:r>
              <a:rPr lang="ru-RU" dirty="0"/>
              <a:t>выполнения разных частей одной программы (одного </a:t>
            </a:r>
            <a:r>
              <a:rPr lang="ru-RU" dirty="0" smtClean="0"/>
              <a:t>проекта</a:t>
            </a:r>
            <a:r>
              <a:rPr lang="ru-RU" dirty="0"/>
              <a:t>). </a:t>
            </a:r>
            <a:endParaRPr lang="ru-RU" dirty="0" smtClean="0"/>
          </a:p>
          <a:p>
            <a:pPr marL="0" indent="0">
              <a:buNone/>
            </a:pPr>
            <a:endParaRPr lang="ru-RU" dirty="0"/>
          </a:p>
          <a:p>
            <a:pPr marL="0" indent="0">
              <a:buNone/>
            </a:pPr>
            <a:r>
              <a:rPr lang="ru-RU" dirty="0"/>
              <a:t>Параллельные вычисления – такой способ организации </a:t>
            </a:r>
            <a:r>
              <a:rPr lang="ru-RU" dirty="0" smtClean="0"/>
              <a:t> компьютерных вычислений</a:t>
            </a:r>
            <a:r>
              <a:rPr lang="ru-RU" dirty="0"/>
              <a:t>, при котором программы разрабатываются как набор </a:t>
            </a:r>
            <a:r>
              <a:rPr lang="ru-RU" dirty="0" smtClean="0"/>
              <a:t>взаимодействующих </a:t>
            </a:r>
            <a:r>
              <a:rPr lang="ru-RU" dirty="0"/>
              <a:t>вычислительных процессов, работающих параллельно. </a:t>
            </a:r>
            <a:r>
              <a:rPr lang="ru-RU" dirty="0" smtClean="0"/>
              <a:t> (</a:t>
            </a:r>
            <a:r>
              <a:rPr lang="ru-RU" dirty="0"/>
              <a:t>Википедия) </a:t>
            </a:r>
            <a:endParaRPr lang="ru-RU" dirty="0" smtClean="0"/>
          </a:p>
          <a:p>
            <a:pPr marL="0" indent="0">
              <a:buNone/>
            </a:pPr>
            <a:endParaRPr lang="ru-RU" dirty="0"/>
          </a:p>
          <a:p>
            <a:pPr marL="0" indent="0">
              <a:buNone/>
            </a:pPr>
            <a:r>
              <a:rPr lang="ru-RU" dirty="0"/>
              <a:t>Параллельные вычисления – вычисления, которые можно реализовать </a:t>
            </a:r>
            <a:r>
              <a:rPr lang="ru-RU" dirty="0" smtClean="0"/>
              <a:t>на </a:t>
            </a:r>
            <a:r>
              <a:rPr lang="ru-RU" dirty="0"/>
              <a:t>многопроцессорных системах с использованием возможности </a:t>
            </a:r>
            <a:r>
              <a:rPr lang="ru-RU" dirty="0" smtClean="0"/>
              <a:t> одновременного </a:t>
            </a:r>
            <a:r>
              <a:rPr lang="ru-RU" dirty="0"/>
              <a:t>выполнения многих действий, </a:t>
            </a:r>
            <a:r>
              <a:rPr lang="ru-RU" dirty="0" smtClean="0"/>
              <a:t>порождаемых процессом решения </a:t>
            </a:r>
            <a:r>
              <a:rPr lang="ru-RU" dirty="0"/>
              <a:t>одной или многих задач. (Словарь по кибернетике) </a:t>
            </a:r>
          </a:p>
          <a:p>
            <a:endParaRPr lang="ru-RU" dirty="0"/>
          </a:p>
        </p:txBody>
      </p:sp>
    </p:spTree>
    <p:extLst>
      <p:ext uri="{BB962C8B-B14F-4D97-AF65-F5344CB8AC3E}">
        <p14:creationId xmlns:p14="http://schemas.microsoft.com/office/powerpoint/2010/main" val="394989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r>
              <a:rPr lang="ru-RU" dirty="0"/>
              <a:t>Основная цель параллельных вычислений – уменьшение времени </a:t>
            </a:r>
            <a:r>
              <a:rPr lang="ru-RU" dirty="0" smtClean="0"/>
              <a:t>решения </a:t>
            </a:r>
            <a:r>
              <a:rPr lang="ru-RU" dirty="0"/>
              <a:t>задачи. Многие необходимые для нужд практики задачи требуется </a:t>
            </a:r>
            <a:r>
              <a:rPr lang="ru-RU" dirty="0" smtClean="0"/>
              <a:t>решать </a:t>
            </a:r>
            <a:r>
              <a:rPr lang="ru-RU" dirty="0"/>
              <a:t>в реальном времени или для их решения требуется очень большой </a:t>
            </a:r>
            <a:r>
              <a:rPr lang="ru-RU" dirty="0" smtClean="0"/>
              <a:t>объем </a:t>
            </a:r>
            <a:r>
              <a:rPr lang="ru-RU" dirty="0"/>
              <a:t>вычислений. </a:t>
            </a:r>
          </a:p>
          <a:p>
            <a:r>
              <a:rPr lang="ru-RU" dirty="0"/>
              <a:t>У</a:t>
            </a:r>
            <a:r>
              <a:rPr lang="ru-RU" dirty="0" smtClean="0"/>
              <a:t>величение </a:t>
            </a:r>
            <a:r>
              <a:rPr lang="ru-RU" dirty="0"/>
              <a:t>числа процессоров не обязательно приводит </a:t>
            </a:r>
            <a:r>
              <a:rPr lang="ru-RU" dirty="0" smtClean="0"/>
              <a:t>к </a:t>
            </a:r>
            <a:r>
              <a:rPr lang="ru-RU" dirty="0"/>
              <a:t>уменьшению времени решения задачи. (Если небольшую яму попытаются </a:t>
            </a:r>
            <a:r>
              <a:rPr lang="ru-RU" dirty="0" smtClean="0"/>
              <a:t>рыть </a:t>
            </a:r>
            <a:r>
              <a:rPr lang="ru-RU" dirty="0"/>
              <a:t>одновременно 10 человек, то они будут только мешать друг другу.) </a:t>
            </a:r>
          </a:p>
          <a:p>
            <a:endParaRPr lang="ru-RU" dirty="0"/>
          </a:p>
        </p:txBody>
      </p:sp>
    </p:spTree>
    <p:extLst>
      <p:ext uri="{BB962C8B-B14F-4D97-AF65-F5344CB8AC3E}">
        <p14:creationId xmlns:p14="http://schemas.microsoft.com/office/powerpoint/2010/main" val="1856862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0" y="115888"/>
            <a:ext cx="9144000" cy="6742112"/>
          </a:xfrm>
        </p:spPr>
        <p:txBody>
          <a:bodyPr>
            <a:normAutofit fontScale="85000" lnSpcReduction="10000"/>
          </a:bodyPr>
          <a:lstStyle/>
          <a:p>
            <a:pPr marL="0" indent="0">
              <a:buNone/>
            </a:pPr>
            <a:r>
              <a:rPr lang="ru-RU" dirty="0"/>
              <a:t>Использование параллельной обработки данных – не единственный </a:t>
            </a:r>
            <a:r>
              <a:rPr lang="ru-RU" dirty="0" smtClean="0"/>
              <a:t>путь </a:t>
            </a:r>
            <a:r>
              <a:rPr lang="ru-RU" dirty="0"/>
              <a:t>увеличить скорость вычислений. Другой подход – увеличивать </a:t>
            </a:r>
            <a:r>
              <a:rPr lang="ru-RU" dirty="0" smtClean="0"/>
              <a:t>мощность </a:t>
            </a:r>
            <a:r>
              <a:rPr lang="ru-RU" dirty="0"/>
              <a:t>процессорных </a:t>
            </a:r>
            <a:r>
              <a:rPr lang="ru-RU" dirty="0" smtClean="0"/>
              <a:t>устройств.</a:t>
            </a:r>
          </a:p>
          <a:p>
            <a:pPr marL="0" indent="0">
              <a:buNone/>
            </a:pPr>
            <a:r>
              <a:rPr lang="ru-RU" dirty="0" smtClean="0"/>
              <a:t>Ограничениями </a:t>
            </a:r>
            <a:r>
              <a:rPr lang="ru-RU" dirty="0"/>
              <a:t>такого подхода </a:t>
            </a:r>
            <a:r>
              <a:rPr lang="ru-RU" dirty="0" smtClean="0"/>
              <a:t>являются:</a:t>
            </a:r>
          </a:p>
          <a:p>
            <a:pPr marL="0" indent="0">
              <a:buNone/>
            </a:pPr>
            <a:r>
              <a:rPr lang="ru-RU" dirty="0"/>
              <a:t>1. Ограниченность скорости переключения. Даже при самых быстрых </a:t>
            </a:r>
            <a:r>
              <a:rPr lang="ru-RU" dirty="0" smtClean="0"/>
              <a:t>коммуникациях </a:t>
            </a:r>
            <a:r>
              <a:rPr lang="ru-RU" dirty="0"/>
              <a:t>– оптических – скорость переключения не может превышать </a:t>
            </a:r>
            <a:r>
              <a:rPr lang="ru-RU" dirty="0" smtClean="0"/>
              <a:t>скорость </a:t>
            </a:r>
            <a:r>
              <a:rPr lang="ru-RU" dirty="0"/>
              <a:t>света. </a:t>
            </a:r>
            <a:endParaRPr lang="ru-RU" dirty="0" smtClean="0"/>
          </a:p>
          <a:p>
            <a:pPr marL="0" indent="0">
              <a:buNone/>
            </a:pPr>
            <a:r>
              <a:rPr lang="ru-RU" dirty="0" smtClean="0"/>
              <a:t>2</a:t>
            </a:r>
            <a:r>
              <a:rPr lang="ru-RU" dirty="0"/>
              <a:t>. Ограниченность размеров переключателей. Чем меньше размер </a:t>
            </a:r>
            <a:r>
              <a:rPr lang="ru-RU" dirty="0" smtClean="0"/>
              <a:t>компонентов </a:t>
            </a:r>
            <a:r>
              <a:rPr lang="ru-RU" dirty="0"/>
              <a:t>устройства, тем быстрее устройство может </a:t>
            </a:r>
            <a:r>
              <a:rPr lang="ru-RU" dirty="0" smtClean="0"/>
              <a:t>работать. Однако существует </a:t>
            </a:r>
            <a:r>
              <a:rPr lang="ru-RU" dirty="0"/>
              <a:t>физический предел на размер компонентов, что связано с </a:t>
            </a:r>
            <a:r>
              <a:rPr lang="ru-RU" dirty="0" smtClean="0"/>
              <a:t>их молекулярным </a:t>
            </a:r>
            <a:r>
              <a:rPr lang="ru-RU" dirty="0"/>
              <a:t>и атомным строением. </a:t>
            </a:r>
          </a:p>
          <a:p>
            <a:pPr marL="0" indent="0">
              <a:buNone/>
            </a:pPr>
            <a:r>
              <a:rPr lang="ru-RU" dirty="0"/>
              <a:t>3. Экономические ограничения. Для увеличения скорости процессора, </a:t>
            </a:r>
            <a:r>
              <a:rPr lang="ru-RU" dirty="0" smtClean="0"/>
              <a:t> плотности </a:t>
            </a:r>
            <a:r>
              <a:rPr lang="ru-RU" dirty="0"/>
              <a:t>упаковки, числа слоев в кристалле приходится решать все </a:t>
            </a:r>
            <a:r>
              <a:rPr lang="ru-RU" dirty="0" smtClean="0"/>
              <a:t>усложняющиеся </a:t>
            </a:r>
            <a:r>
              <a:rPr lang="ru-RU" dirty="0"/>
              <a:t>научные, инженерные, производственные проблемы. </a:t>
            </a:r>
          </a:p>
        </p:txBody>
      </p:sp>
    </p:spTree>
    <p:extLst>
      <p:ext uri="{BB962C8B-B14F-4D97-AF65-F5344CB8AC3E}">
        <p14:creationId xmlns:p14="http://schemas.microsoft.com/office/powerpoint/2010/main" val="4202080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84976" cy="6552728"/>
          </a:xfrm>
        </p:spPr>
        <p:txBody>
          <a:bodyPr>
            <a:normAutofit fontScale="92500" lnSpcReduction="20000"/>
          </a:bodyPr>
          <a:lstStyle/>
          <a:p>
            <a:pPr marL="0" indent="0">
              <a:buNone/>
            </a:pPr>
            <a:r>
              <a:rPr lang="ru-RU" dirty="0"/>
              <a:t>Задача параллельных вычислений – создание ресурса параллелизма </a:t>
            </a:r>
            <a:r>
              <a:rPr lang="ru-RU" dirty="0" smtClean="0"/>
              <a:t>(</a:t>
            </a:r>
            <a:r>
              <a:rPr lang="ru-RU" dirty="0"/>
              <a:t>получение параллельного алгоритма) в процессах решения задач и </a:t>
            </a:r>
            <a:r>
              <a:rPr lang="ru-RU" dirty="0" smtClean="0"/>
              <a:t>управление </a:t>
            </a:r>
            <a:r>
              <a:rPr lang="ru-RU" dirty="0"/>
              <a:t>реализацией этого параллелизма с целью достижения </a:t>
            </a:r>
            <a:r>
              <a:rPr lang="ru-RU" dirty="0" smtClean="0"/>
              <a:t>наибольшей </a:t>
            </a:r>
            <a:r>
              <a:rPr lang="ru-RU" dirty="0"/>
              <a:t>эффективности использования многопроцессорной </a:t>
            </a:r>
            <a:r>
              <a:rPr lang="ru-RU" dirty="0" smtClean="0"/>
              <a:t>вычислительной </a:t>
            </a:r>
            <a:r>
              <a:rPr lang="ru-RU" dirty="0"/>
              <a:t>техники. </a:t>
            </a:r>
          </a:p>
          <a:p>
            <a:pPr marL="0" indent="0">
              <a:buNone/>
            </a:pPr>
            <a:endParaRPr lang="ru-RU" dirty="0" smtClean="0"/>
          </a:p>
          <a:p>
            <a:pPr marL="0" indent="0">
              <a:buNone/>
            </a:pPr>
            <a:r>
              <a:rPr lang="ru-RU" dirty="0" smtClean="0"/>
              <a:t>Получить </a:t>
            </a:r>
            <a:r>
              <a:rPr lang="ru-RU" dirty="0"/>
              <a:t>параллельный алгоритм решения задачи можно путем </a:t>
            </a:r>
            <a:r>
              <a:rPr lang="ru-RU" dirty="0" smtClean="0"/>
              <a:t>распараллеливания </a:t>
            </a:r>
            <a:r>
              <a:rPr lang="ru-RU" dirty="0"/>
              <a:t>имеющегося последовательного алгоритма или путем  </a:t>
            </a:r>
            <a:r>
              <a:rPr lang="ru-RU" dirty="0" smtClean="0"/>
              <a:t>разработки </a:t>
            </a:r>
            <a:r>
              <a:rPr lang="ru-RU" dirty="0"/>
              <a:t>нового параллельного алгоритма. Возможно, для осуществления </a:t>
            </a:r>
            <a:r>
              <a:rPr lang="ru-RU" dirty="0" smtClean="0"/>
              <a:t>распараллеливания </a:t>
            </a:r>
            <a:r>
              <a:rPr lang="ru-RU" dirty="0"/>
              <a:t>алгоритм решения задачи придется заменить или </a:t>
            </a:r>
            <a:r>
              <a:rPr lang="ru-RU" dirty="0" smtClean="0"/>
              <a:t>модифицировать </a:t>
            </a:r>
            <a:r>
              <a:rPr lang="ru-RU" dirty="0"/>
              <a:t>(например, устранить некоторые зависимости между </a:t>
            </a:r>
            <a:r>
              <a:rPr lang="ru-RU" dirty="0" smtClean="0"/>
              <a:t>операциями</a:t>
            </a:r>
            <a:r>
              <a:rPr lang="ru-RU" dirty="0"/>
              <a:t>). </a:t>
            </a:r>
          </a:p>
          <a:p>
            <a:endParaRPr lang="ru-RU" dirty="0"/>
          </a:p>
        </p:txBody>
      </p:sp>
    </p:spTree>
    <p:extLst>
      <p:ext uri="{BB962C8B-B14F-4D97-AF65-F5344CB8AC3E}">
        <p14:creationId xmlns:p14="http://schemas.microsoft.com/office/powerpoint/2010/main" val="366295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84976" cy="6480720"/>
          </a:xfrm>
        </p:spPr>
        <p:txBody>
          <a:bodyPr>
            <a:normAutofit fontScale="85000" lnSpcReduction="10000"/>
          </a:bodyPr>
          <a:lstStyle/>
          <a:p>
            <a:pPr marL="0" indent="0">
              <a:buNone/>
            </a:pPr>
            <a:r>
              <a:rPr lang="ru-RU" dirty="0" smtClean="0"/>
              <a:t>Параллельные </a:t>
            </a:r>
            <a:r>
              <a:rPr lang="ru-RU" dirty="0"/>
              <a:t>задания – задания, допускающие одновременное (не </a:t>
            </a:r>
            <a:r>
              <a:rPr lang="ru-RU" dirty="0" smtClean="0"/>
              <a:t>обязательно </a:t>
            </a:r>
            <a:r>
              <a:rPr lang="ru-RU" dirty="0"/>
              <a:t>независимое) выполнение. </a:t>
            </a:r>
          </a:p>
          <a:p>
            <a:pPr marL="0" indent="0">
              <a:buNone/>
            </a:pPr>
            <a:endParaRPr lang="ru-RU" dirty="0" smtClean="0"/>
          </a:p>
          <a:p>
            <a:pPr marL="0" indent="0">
              <a:buNone/>
            </a:pPr>
            <a:r>
              <a:rPr lang="ru-RU" dirty="0" smtClean="0"/>
              <a:t>Параллельный </a:t>
            </a:r>
            <a:r>
              <a:rPr lang="ru-RU" dirty="0"/>
              <a:t>алгоритм – алгоритм, операции которого могут </a:t>
            </a:r>
            <a:r>
              <a:rPr lang="ru-RU" dirty="0" smtClean="0"/>
              <a:t>выполняться </a:t>
            </a:r>
            <a:r>
              <a:rPr lang="ru-RU" dirty="0"/>
              <a:t>одновременно (не обязательно независимо); подразумевается, </a:t>
            </a:r>
            <a:r>
              <a:rPr lang="ru-RU" dirty="0" smtClean="0"/>
              <a:t>что </a:t>
            </a:r>
            <a:r>
              <a:rPr lang="ru-RU" dirty="0"/>
              <a:t>в явном или неявном виде указаны одновременно выполняемые операции </a:t>
            </a:r>
            <a:r>
              <a:rPr lang="ru-RU" dirty="0" smtClean="0"/>
              <a:t>или </a:t>
            </a:r>
            <a:r>
              <a:rPr lang="ru-RU" dirty="0"/>
              <a:t>множества операций. Строгое понятие параллельного алгоритма не </a:t>
            </a:r>
            <a:r>
              <a:rPr lang="ru-RU" dirty="0" smtClean="0"/>
              <a:t>введено</a:t>
            </a:r>
            <a:r>
              <a:rPr lang="ru-RU" dirty="0"/>
              <a:t>. </a:t>
            </a:r>
          </a:p>
          <a:p>
            <a:pPr marL="0" indent="0">
              <a:buNone/>
            </a:pPr>
            <a:endParaRPr lang="ru-RU" dirty="0" smtClean="0"/>
          </a:p>
          <a:p>
            <a:pPr marL="0" indent="0">
              <a:buNone/>
            </a:pPr>
            <a:r>
              <a:rPr lang="ru-RU" dirty="0" smtClean="0"/>
              <a:t>Параллельная </a:t>
            </a:r>
            <a:r>
              <a:rPr lang="ru-RU" dirty="0"/>
              <a:t>программа – параллельный алгоритм, записанный в </a:t>
            </a:r>
            <a:r>
              <a:rPr lang="ru-RU" dirty="0" smtClean="0"/>
              <a:t>некоторой </a:t>
            </a:r>
            <a:r>
              <a:rPr lang="ru-RU" dirty="0"/>
              <a:t>системе программирования, ориентированной на вычислительные </a:t>
            </a:r>
            <a:r>
              <a:rPr lang="ru-RU" dirty="0" smtClean="0"/>
              <a:t>системы </a:t>
            </a:r>
            <a:r>
              <a:rPr lang="ru-RU" dirty="0"/>
              <a:t>параллельной архитектуры. </a:t>
            </a:r>
          </a:p>
          <a:p>
            <a:endParaRPr lang="ru-RU" dirty="0"/>
          </a:p>
        </p:txBody>
      </p:sp>
    </p:spTree>
    <p:extLst>
      <p:ext uri="{BB962C8B-B14F-4D97-AF65-F5344CB8AC3E}">
        <p14:creationId xmlns:p14="http://schemas.microsoft.com/office/powerpoint/2010/main" val="1776388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a:bodyPr>
          <a:lstStyle/>
          <a:p>
            <a:r>
              <a:rPr lang="ru-RU" dirty="0"/>
              <a:t>Реальная производительность вычислительной системы – </a:t>
            </a:r>
            <a:r>
              <a:rPr lang="ru-RU" dirty="0" smtClean="0"/>
              <a:t>количество операций</a:t>
            </a:r>
            <a:r>
              <a:rPr lang="ru-RU" dirty="0"/>
              <a:t>, реально выполняемых в среднем за единицу времени. </a:t>
            </a:r>
          </a:p>
          <a:p>
            <a:r>
              <a:rPr lang="ru-RU" dirty="0"/>
              <a:t>Пиковая </a:t>
            </a:r>
            <a:r>
              <a:rPr lang="ru-RU" dirty="0" smtClean="0"/>
              <a:t>производительность вычислительной </a:t>
            </a:r>
            <a:r>
              <a:rPr lang="ru-RU" dirty="0"/>
              <a:t>системы – </a:t>
            </a:r>
            <a:r>
              <a:rPr lang="ru-RU" dirty="0" smtClean="0"/>
              <a:t>максимальное </a:t>
            </a:r>
            <a:r>
              <a:rPr lang="ru-RU" dirty="0"/>
              <a:t>количество операций, которое может быть выполнено </a:t>
            </a:r>
            <a:r>
              <a:rPr lang="ru-RU" dirty="0" smtClean="0"/>
              <a:t>системой </a:t>
            </a:r>
            <a:r>
              <a:rPr lang="ru-RU" dirty="0"/>
              <a:t>за единицу времени</a:t>
            </a:r>
          </a:p>
        </p:txBody>
      </p:sp>
    </p:spTree>
    <p:extLst>
      <p:ext uri="{BB962C8B-B14F-4D97-AF65-F5344CB8AC3E}">
        <p14:creationId xmlns:p14="http://schemas.microsoft.com/office/powerpoint/2010/main" val="2181336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2"/>
            <a:ext cx="8856984" cy="6552728"/>
          </a:xfrm>
        </p:spPr>
        <p:txBody>
          <a:bodyPr>
            <a:normAutofit fontScale="85000" lnSpcReduction="10000"/>
          </a:bodyPr>
          <a:lstStyle/>
          <a:p>
            <a:pPr marL="0" indent="0">
              <a:buNone/>
            </a:pPr>
            <a:r>
              <a:rPr lang="ru-RU" dirty="0"/>
              <a:t>Загруженность процессора на данном отрезке времени – отношение  </a:t>
            </a:r>
            <a:r>
              <a:rPr lang="ru-RU" dirty="0" smtClean="0"/>
              <a:t>времени </a:t>
            </a:r>
            <a:r>
              <a:rPr lang="ru-RU" dirty="0"/>
              <a:t>реальной работы процессора на данном отрезке к длине всего </a:t>
            </a:r>
            <a:r>
              <a:rPr lang="ru-RU" dirty="0" smtClean="0"/>
              <a:t>отрезка</a:t>
            </a:r>
            <a:r>
              <a:rPr lang="ru-RU" dirty="0"/>
              <a:t>. Загруженность вычислительной системы, состоящей из одинаковых </a:t>
            </a:r>
            <a:r>
              <a:rPr lang="ru-RU" dirty="0" smtClean="0"/>
              <a:t>процессоров </a:t>
            </a:r>
            <a:r>
              <a:rPr lang="ru-RU" dirty="0"/>
              <a:t>– среднее арифметическое загруженностей всех процессоров. Из </a:t>
            </a:r>
            <a:r>
              <a:rPr lang="ru-RU" dirty="0" smtClean="0"/>
              <a:t>определения </a:t>
            </a:r>
            <a:r>
              <a:rPr lang="ru-RU" dirty="0"/>
              <a:t>следует, что загруженность p удовлетворяет условию 0≤p≤ 1. </a:t>
            </a:r>
          </a:p>
          <a:p>
            <a:pPr marL="0" indent="0">
              <a:buNone/>
            </a:pPr>
            <a:endParaRPr lang="ru-RU" dirty="0" smtClean="0"/>
          </a:p>
          <a:p>
            <a:pPr marL="0" indent="0">
              <a:buNone/>
            </a:pPr>
            <a:r>
              <a:rPr lang="ru-RU" dirty="0" smtClean="0"/>
              <a:t>Ускорение </a:t>
            </a:r>
            <a:r>
              <a:rPr lang="ru-RU" dirty="0"/>
              <a:t>реализации алгоритма на вычислительной системе, </a:t>
            </a:r>
            <a:r>
              <a:rPr lang="ru-RU" dirty="0" smtClean="0"/>
              <a:t>состоящей </a:t>
            </a:r>
            <a:r>
              <a:rPr lang="ru-RU" dirty="0"/>
              <a:t>из одинаковых процессоров – отношение времени выполнения </a:t>
            </a:r>
            <a:r>
              <a:rPr lang="ru-RU" dirty="0" smtClean="0"/>
              <a:t>алгоритма </a:t>
            </a:r>
            <a:r>
              <a:rPr lang="ru-RU" dirty="0"/>
              <a:t>на одном процессоре (на одном ядре процессора) ко времени </a:t>
            </a:r>
            <a:r>
              <a:rPr lang="ru-RU" dirty="0" smtClean="0"/>
              <a:t>параллельного </a:t>
            </a:r>
            <a:r>
              <a:rPr lang="ru-RU" dirty="0"/>
              <a:t>выполнения. Ускорение зависит от выбора параллельного </a:t>
            </a:r>
            <a:r>
              <a:rPr lang="ru-RU" dirty="0" smtClean="0"/>
              <a:t>алгоритма </a:t>
            </a:r>
            <a:r>
              <a:rPr lang="ru-RU" dirty="0"/>
              <a:t>и от того, насколько этот алгоритм адекватен архитектуре </a:t>
            </a:r>
            <a:r>
              <a:rPr lang="ru-RU" dirty="0" smtClean="0"/>
              <a:t>вычислительной </a:t>
            </a:r>
            <a:r>
              <a:rPr lang="ru-RU" dirty="0"/>
              <a:t>системы. </a:t>
            </a:r>
          </a:p>
          <a:p>
            <a:endParaRPr lang="ru-RU" dirty="0"/>
          </a:p>
        </p:txBody>
      </p:sp>
    </p:spTree>
    <p:extLst>
      <p:ext uri="{BB962C8B-B14F-4D97-AF65-F5344CB8AC3E}">
        <p14:creationId xmlns:p14="http://schemas.microsoft.com/office/powerpoint/2010/main" val="1394185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fontScale="62500" lnSpcReduction="20000"/>
          </a:bodyPr>
          <a:lstStyle/>
          <a:p>
            <a:pPr marL="0" indent="0">
              <a:buNone/>
            </a:pPr>
            <a:r>
              <a:rPr lang="ru-RU" b="1" dirty="0"/>
              <a:t>Синхронизация (работы процессоров). </a:t>
            </a:r>
            <a:endParaRPr lang="ru-RU" b="1" dirty="0" smtClean="0"/>
          </a:p>
          <a:p>
            <a:pPr marL="0" indent="0">
              <a:buNone/>
            </a:pPr>
            <a:r>
              <a:rPr lang="ru-RU" dirty="0" smtClean="0"/>
              <a:t>В </a:t>
            </a:r>
            <a:r>
              <a:rPr lang="ru-RU" dirty="0"/>
              <a:t>многопроцессорной </a:t>
            </a:r>
            <a:r>
              <a:rPr lang="ru-RU" dirty="0" smtClean="0"/>
              <a:t>системе </a:t>
            </a:r>
            <a:r>
              <a:rPr lang="ru-RU" dirty="0"/>
              <a:t>необходимо координировать обмен данными между процессорами, а </a:t>
            </a:r>
            <a:r>
              <a:rPr lang="ru-RU" dirty="0" smtClean="0"/>
              <a:t>также</a:t>
            </a:r>
            <a:r>
              <a:rPr lang="ru-RU" dirty="0"/>
              <a:t>, при использовании общей памяти, между процессорами и общей </a:t>
            </a:r>
            <a:r>
              <a:rPr lang="ru-RU" dirty="0" smtClean="0"/>
              <a:t>памятью</a:t>
            </a:r>
            <a:r>
              <a:rPr lang="ru-RU" dirty="0"/>
              <a:t>. </a:t>
            </a:r>
            <a:endParaRPr lang="ru-RU" dirty="0" smtClean="0"/>
          </a:p>
          <a:p>
            <a:pPr marL="0" indent="0">
              <a:buNone/>
            </a:pPr>
            <a:endParaRPr lang="ru-RU" dirty="0" smtClean="0"/>
          </a:p>
          <a:p>
            <a:pPr marL="0" indent="0">
              <a:buNone/>
            </a:pPr>
            <a:r>
              <a:rPr lang="ru-RU" dirty="0" smtClean="0"/>
              <a:t>Синхронизация </a:t>
            </a:r>
            <a:r>
              <a:rPr lang="ru-RU" dirty="0"/>
              <a:t>– это согласование по времени выполнения </a:t>
            </a:r>
          </a:p>
          <a:p>
            <a:pPr marL="0" indent="0">
              <a:buNone/>
            </a:pPr>
            <a:r>
              <a:rPr lang="ru-RU" dirty="0"/>
              <a:t>параллельных заданий. Она включает в себя ожидание того, что выполнение </a:t>
            </a:r>
          </a:p>
          <a:p>
            <a:pPr marL="0" indent="0">
              <a:buNone/>
            </a:pPr>
            <a:r>
              <a:rPr lang="ru-RU" dirty="0"/>
              <a:t>задачи достигнет особой точки, называемой точкой синхронизации. После </a:t>
            </a:r>
          </a:p>
          <a:p>
            <a:pPr marL="0" indent="0">
              <a:buNone/>
            </a:pPr>
            <a:r>
              <a:rPr lang="ru-RU" dirty="0"/>
              <a:t>того, как все задания достигнут точки синхронизации, выполнение заданий </a:t>
            </a:r>
          </a:p>
          <a:p>
            <a:pPr marL="0" indent="0">
              <a:buNone/>
            </a:pPr>
            <a:r>
              <a:rPr lang="ru-RU" dirty="0"/>
              <a:t>может быть продолжено до следующей точки синхронизации. При </a:t>
            </a:r>
          </a:p>
          <a:p>
            <a:pPr marL="0" indent="0">
              <a:buNone/>
            </a:pPr>
            <a:r>
              <a:rPr lang="ru-RU" dirty="0"/>
              <a:t>использовании модели передачи сообщений (обычно MPI – </a:t>
            </a:r>
            <a:r>
              <a:rPr lang="ru-RU" dirty="0" err="1"/>
              <a:t>Message</a:t>
            </a:r>
            <a:r>
              <a:rPr lang="ru-RU" dirty="0"/>
              <a:t> </a:t>
            </a:r>
            <a:r>
              <a:rPr lang="ru-RU" dirty="0" err="1"/>
              <a:t>Passing</a:t>
            </a:r>
            <a:r>
              <a:rPr lang="ru-RU" dirty="0"/>
              <a:t> </a:t>
            </a:r>
          </a:p>
          <a:p>
            <a:pPr marL="0" indent="0">
              <a:buNone/>
            </a:pPr>
            <a:r>
              <a:rPr lang="ru-RU" dirty="0" err="1"/>
              <a:t>Interface</a:t>
            </a:r>
            <a:r>
              <a:rPr lang="ru-RU" dirty="0"/>
              <a:t>) работу процессоров синхронизируют функции обмена данными. </a:t>
            </a:r>
          </a:p>
          <a:p>
            <a:pPr marL="0" indent="0">
              <a:buNone/>
            </a:pPr>
            <a:r>
              <a:rPr lang="ru-RU" dirty="0"/>
              <a:t>Синхронизация нужна для того, чтобы согласовать обмен информацией </a:t>
            </a:r>
          </a:p>
          <a:p>
            <a:pPr marL="0" indent="0">
              <a:buNone/>
            </a:pPr>
            <a:r>
              <a:rPr lang="ru-RU" dirty="0"/>
              <a:t>между заданиями (между параллельно выполняемыми множествами </a:t>
            </a:r>
          </a:p>
          <a:p>
            <a:pPr marL="0" indent="0">
              <a:buNone/>
            </a:pPr>
            <a:r>
              <a:rPr lang="ru-RU" dirty="0"/>
              <a:t>операций). Синхронизация может привести к простою процессора, т.к. после </a:t>
            </a:r>
          </a:p>
          <a:p>
            <a:pPr marL="0" indent="0">
              <a:buNone/>
            </a:pPr>
            <a:r>
              <a:rPr lang="ru-RU" dirty="0"/>
              <a:t>достижения точки синхронизации он должен ждать, пока другие задания </a:t>
            </a:r>
          </a:p>
          <a:p>
            <a:pPr marL="0" indent="0">
              <a:buNone/>
            </a:pPr>
            <a:r>
              <a:rPr lang="ru-RU" dirty="0"/>
              <a:t>достигнут точки синхронизации. Задержка с подачей в процессор </a:t>
            </a:r>
          </a:p>
          <a:p>
            <a:pPr marL="0" indent="0">
              <a:buNone/>
            </a:pPr>
            <a:r>
              <a:rPr lang="ru-RU" dirty="0"/>
              <a:t>необходимых данных ведет к простою процессора и снижению </a:t>
            </a:r>
          </a:p>
          <a:p>
            <a:pPr marL="0" indent="0">
              <a:buNone/>
            </a:pPr>
            <a:r>
              <a:rPr lang="ru-RU" dirty="0"/>
              <a:t>эффективности параллельной обработки. </a:t>
            </a:r>
          </a:p>
          <a:p>
            <a:endParaRPr lang="ru-RU" dirty="0"/>
          </a:p>
        </p:txBody>
      </p:sp>
    </p:spTree>
    <p:extLst>
      <p:ext uri="{BB962C8B-B14F-4D97-AF65-F5344CB8AC3E}">
        <p14:creationId xmlns:p14="http://schemas.microsoft.com/office/powerpoint/2010/main" val="1687821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84976" cy="6552728"/>
          </a:xfrm>
        </p:spPr>
        <p:txBody>
          <a:bodyPr>
            <a:normAutofit fontScale="85000" lnSpcReduction="10000"/>
          </a:bodyPr>
          <a:lstStyle/>
          <a:p>
            <a:pPr marL="0" indent="0">
              <a:buNone/>
            </a:pPr>
            <a:r>
              <a:rPr lang="ru-RU" b="1" dirty="0"/>
              <a:t>Зернистость. </a:t>
            </a:r>
            <a:r>
              <a:rPr lang="ru-RU" dirty="0"/>
              <a:t>Под зерном вычислений (или </a:t>
            </a:r>
            <a:r>
              <a:rPr lang="ru-RU" dirty="0" err="1"/>
              <a:t>тайлом</a:t>
            </a:r>
            <a:r>
              <a:rPr lang="ru-RU" dirty="0"/>
              <a:t>) понимается </a:t>
            </a:r>
            <a:r>
              <a:rPr lang="ru-RU" dirty="0" smtClean="0"/>
              <a:t>множество </a:t>
            </a:r>
            <a:r>
              <a:rPr lang="ru-RU" dirty="0"/>
              <a:t>операций алгоритма, выполняемых атомарно: вычисления, </a:t>
            </a:r>
            <a:r>
              <a:rPr lang="ru-RU" dirty="0" smtClean="0"/>
              <a:t>принадлежащие </a:t>
            </a:r>
            <a:r>
              <a:rPr lang="ru-RU" dirty="0"/>
              <a:t>одному зерну, не могут прерываться синхронизацией или </a:t>
            </a:r>
            <a:r>
              <a:rPr lang="ru-RU" dirty="0" smtClean="0"/>
              <a:t>обменом </a:t>
            </a:r>
            <a:r>
              <a:rPr lang="ru-RU" dirty="0"/>
              <a:t>данными, требуемыми для выполнения этих операций. </a:t>
            </a:r>
          </a:p>
          <a:p>
            <a:pPr marL="0" indent="0">
              <a:buNone/>
            </a:pPr>
            <a:endParaRPr lang="ru-RU" dirty="0" smtClean="0"/>
          </a:p>
          <a:p>
            <a:pPr marL="0" indent="0">
              <a:buNone/>
            </a:pPr>
            <a:r>
              <a:rPr lang="ru-RU" dirty="0" smtClean="0"/>
              <a:t>Зернистость </a:t>
            </a:r>
            <a:r>
              <a:rPr lang="ru-RU" dirty="0"/>
              <a:t>– это мера отношения количества вычислений, сделанных </a:t>
            </a:r>
            <a:r>
              <a:rPr lang="ru-RU" dirty="0" smtClean="0"/>
              <a:t> в </a:t>
            </a:r>
            <a:r>
              <a:rPr lang="ru-RU" dirty="0"/>
              <a:t>параллельной задаче, к количеству пересылок данных. </a:t>
            </a:r>
            <a:endParaRPr lang="ru-RU" dirty="0" smtClean="0"/>
          </a:p>
          <a:p>
            <a:pPr marL="0" indent="0">
              <a:buNone/>
            </a:pPr>
            <a:r>
              <a:rPr lang="ru-RU" dirty="0" smtClean="0"/>
              <a:t>Мелкозернистый параллелизм </a:t>
            </a:r>
            <a:r>
              <a:rPr lang="ru-RU" dirty="0"/>
              <a:t>– очень мало вычислений на каждую пересылку данных. </a:t>
            </a:r>
          </a:p>
          <a:p>
            <a:pPr marL="0" indent="0">
              <a:buNone/>
            </a:pPr>
            <a:r>
              <a:rPr lang="ru-RU" dirty="0"/>
              <a:t>Крупнозернистый параллелизм – интенсивные вычисления на каждую  </a:t>
            </a:r>
            <a:r>
              <a:rPr lang="ru-RU" dirty="0" smtClean="0"/>
              <a:t>пересылку </a:t>
            </a:r>
            <a:r>
              <a:rPr lang="ru-RU" dirty="0"/>
              <a:t>данных (данные пересылаются большими порциями). Чем мельче </a:t>
            </a:r>
            <a:r>
              <a:rPr lang="ru-RU" dirty="0" smtClean="0"/>
              <a:t>зернистость</a:t>
            </a:r>
            <a:r>
              <a:rPr lang="ru-RU" dirty="0"/>
              <a:t>, тем больше точек синхронизации. </a:t>
            </a:r>
          </a:p>
        </p:txBody>
      </p:sp>
    </p:spTree>
    <p:extLst>
      <p:ext uri="{BB962C8B-B14F-4D97-AF65-F5344CB8AC3E}">
        <p14:creationId xmlns:p14="http://schemas.microsoft.com/office/powerpoint/2010/main" val="3111745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0" y="0"/>
            <a:ext cx="9144000" cy="6858000"/>
          </a:xfrm>
        </p:spPr>
        <p:txBody>
          <a:bodyPr>
            <a:normAutofit fontScale="85000" lnSpcReduction="10000"/>
          </a:bodyPr>
          <a:lstStyle/>
          <a:p>
            <a:pPr marL="0" indent="0">
              <a:buNone/>
            </a:pPr>
            <a:r>
              <a:rPr lang="ru-RU" b="1" dirty="0"/>
              <a:t>Естественный параллелизм. </a:t>
            </a:r>
            <a:r>
              <a:rPr lang="ru-RU" dirty="0"/>
              <a:t>Алгоритм обладает </a:t>
            </a:r>
            <a:r>
              <a:rPr lang="ru-RU" dirty="0" smtClean="0"/>
              <a:t>естественным параллелизмом</a:t>
            </a:r>
            <a:r>
              <a:rPr lang="ru-RU" dirty="0"/>
              <a:t>, если его можно разбить на независимо выполняемые части. </a:t>
            </a:r>
          </a:p>
          <a:p>
            <a:pPr marL="0" indent="0">
              <a:buNone/>
            </a:pPr>
            <a:r>
              <a:rPr lang="ru-RU" b="1" dirty="0"/>
              <a:t>Внутренний параллелизм. </a:t>
            </a:r>
            <a:r>
              <a:rPr lang="ru-RU" dirty="0"/>
              <a:t>Алгоритм обладает внутренним </a:t>
            </a:r>
          </a:p>
          <a:p>
            <a:pPr marL="0" indent="0">
              <a:buNone/>
            </a:pPr>
            <a:r>
              <a:rPr lang="ru-RU" dirty="0"/>
              <a:t>параллелизмом, если его можно разбить на параллельно (но не обязательно </a:t>
            </a:r>
            <a:r>
              <a:rPr lang="ru-RU" dirty="0" smtClean="0"/>
              <a:t>независимо</a:t>
            </a:r>
            <a:r>
              <a:rPr lang="ru-RU" dirty="0"/>
              <a:t>) выполняемые части. </a:t>
            </a:r>
          </a:p>
          <a:p>
            <a:pPr marL="0" indent="0">
              <a:buNone/>
            </a:pPr>
            <a:r>
              <a:rPr lang="ru-RU" b="1" dirty="0"/>
              <a:t>Распараллеливание. </a:t>
            </a:r>
            <a:r>
              <a:rPr lang="ru-RU" dirty="0"/>
              <a:t>Выявление (указание) операций или множеств </a:t>
            </a:r>
            <a:r>
              <a:rPr lang="ru-RU" dirty="0" smtClean="0"/>
              <a:t>операций </a:t>
            </a:r>
            <a:r>
              <a:rPr lang="ru-RU" dirty="0"/>
              <a:t>последовательного алгоритма, которые могут выполняться </a:t>
            </a:r>
            <a:r>
              <a:rPr lang="ru-RU" dirty="0" smtClean="0"/>
              <a:t>одновременно</a:t>
            </a:r>
            <a:r>
              <a:rPr lang="ru-RU" dirty="0"/>
              <a:t>. </a:t>
            </a:r>
          </a:p>
          <a:p>
            <a:pPr marL="0" indent="0">
              <a:buNone/>
            </a:pPr>
            <a:r>
              <a:rPr lang="ru-RU" b="1" dirty="0"/>
              <a:t>Статическое распараллеливание. </a:t>
            </a:r>
            <a:r>
              <a:rPr lang="ru-RU" dirty="0"/>
              <a:t>Распараллеливание, </a:t>
            </a:r>
          </a:p>
          <a:p>
            <a:pPr marL="0" indent="0">
              <a:buNone/>
            </a:pPr>
            <a:r>
              <a:rPr lang="ru-RU" dirty="0"/>
              <a:t>осуществляемое до начала выполнения алгоритма (программы). </a:t>
            </a:r>
          </a:p>
          <a:p>
            <a:pPr marL="0" indent="0">
              <a:buNone/>
            </a:pPr>
            <a:r>
              <a:rPr lang="ru-RU" b="1" dirty="0"/>
              <a:t>Динамическое распараллеливание. </a:t>
            </a:r>
            <a:r>
              <a:rPr lang="ru-RU" dirty="0"/>
              <a:t>Распараллеливание, </a:t>
            </a:r>
          </a:p>
          <a:p>
            <a:pPr marL="0" indent="0">
              <a:buNone/>
            </a:pPr>
            <a:r>
              <a:rPr lang="ru-RU" dirty="0"/>
              <a:t>осуществляемое во время выполнения алгоритма (программы). </a:t>
            </a:r>
          </a:p>
        </p:txBody>
      </p:sp>
    </p:spTree>
    <p:extLst>
      <p:ext uri="{BB962C8B-B14F-4D97-AF65-F5344CB8AC3E}">
        <p14:creationId xmlns:p14="http://schemas.microsoft.com/office/powerpoint/2010/main" val="2103536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Процессы и потоки</a:t>
            </a:r>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87159"/>
            <a:ext cx="8229600" cy="2952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543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036496" cy="6624736"/>
          </a:xfrm>
        </p:spPr>
        <p:txBody>
          <a:bodyPr>
            <a:normAutofit fontScale="85000" lnSpcReduction="10000"/>
          </a:bodyPr>
          <a:lstStyle/>
          <a:p>
            <a:r>
              <a:rPr lang="ru-RU" dirty="0"/>
              <a:t>Процесс – объект, который создается </a:t>
            </a:r>
            <a:r>
              <a:rPr lang="ru-RU" dirty="0" smtClean="0"/>
              <a:t>операционной системой </a:t>
            </a:r>
            <a:r>
              <a:rPr lang="ru-RU" dirty="0"/>
              <a:t>для приложения </a:t>
            </a:r>
            <a:r>
              <a:rPr lang="ru-RU" dirty="0" smtClean="0"/>
              <a:t>в </a:t>
            </a:r>
            <a:r>
              <a:rPr lang="ru-RU" dirty="0"/>
              <a:t>момент его запуска. Характеризуется собственным адресным пространством, которое напрямую недоступно другим процессам.</a:t>
            </a:r>
          </a:p>
          <a:p>
            <a:r>
              <a:rPr lang="ru-RU" dirty="0"/>
              <a:t>Поток. В рамках процесса создаются потоки (один – первичный – создается всегда). Это последовательность выполняемых команд процессора. В </a:t>
            </a:r>
            <a:r>
              <a:rPr lang="ru-RU" dirty="0" smtClean="0"/>
              <a:t>процессе может </a:t>
            </a:r>
            <a:r>
              <a:rPr lang="ru-RU" dirty="0"/>
              <a:t>быть несколько потоков (первичный поток и дополнительные потоки).</a:t>
            </a:r>
          </a:p>
          <a:p>
            <a:r>
              <a:rPr lang="ru-RU" dirty="0"/>
              <a:t>Потоки в процессе разделяют совместно используемые данные и имеют собственные стеки вызовов и локальную память потока (</a:t>
            </a:r>
            <a:r>
              <a:rPr lang="ru-RU" dirty="0" err="1"/>
              <a:t>Thread</a:t>
            </a:r>
            <a:r>
              <a:rPr lang="ru-RU" dirty="0"/>
              <a:t> </a:t>
            </a:r>
            <a:r>
              <a:rPr lang="ru-RU" dirty="0" err="1"/>
              <a:t>Local</a:t>
            </a:r>
            <a:r>
              <a:rPr lang="ru-RU" dirty="0"/>
              <a:t> </a:t>
            </a:r>
            <a:r>
              <a:rPr lang="ru-RU" dirty="0" err="1"/>
              <a:t>Storage</a:t>
            </a:r>
            <a:r>
              <a:rPr lang="ru-RU" dirty="0"/>
              <a:t> – TLS). TLS потока содержит информацию о ресурсах, используемых потоком, о регистрах, состоянии памяти, выполняемой инструкции процессора.</a:t>
            </a:r>
          </a:p>
        </p:txBody>
      </p:sp>
    </p:spTree>
    <p:extLst>
      <p:ext uri="{BB962C8B-B14F-4D97-AF65-F5344CB8AC3E}">
        <p14:creationId xmlns:p14="http://schemas.microsoft.com/office/powerpoint/2010/main" val="1938411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20000"/>
          </a:bodyPr>
          <a:lstStyle/>
          <a:p>
            <a:r>
              <a:rPr lang="ru-RU" dirty="0"/>
              <a:t>Общее управление выполнением потоков осуществляется на уровне ОС. Нет ничего, кроме выполняющихся потоков, которыми руководит управляющий поток ОС. В этом управляющем потоке принимается решение относительно того, на протяжении какого времени будет выполняться данный поток. </a:t>
            </a:r>
            <a:endParaRPr lang="en-US" dirty="0" smtClean="0"/>
          </a:p>
          <a:p>
            <a:r>
              <a:rPr lang="ru-RU" dirty="0" smtClean="0"/>
              <a:t>Управляющий </a:t>
            </a:r>
            <a:r>
              <a:rPr lang="ru-RU" dirty="0"/>
              <a:t>поток ОС прерывает выполнение текущего потока, состояние прерванного потока фиксируется в TLS, после чего управление передается другому потоку.</a:t>
            </a:r>
          </a:p>
          <a:p>
            <a:r>
              <a:rPr lang="ru-RU" dirty="0"/>
              <a:t>В приложении все потоки выполняются в рамках общего адресного пространства.  О</a:t>
            </a:r>
            <a:r>
              <a:rPr lang="ru-RU" dirty="0" smtClean="0"/>
              <a:t>рганизация </a:t>
            </a:r>
            <a:r>
              <a:rPr lang="ru-RU" dirty="0"/>
              <a:t>взаимодействия между потоками, выполняемыми в общем процессе, проще, </a:t>
            </a:r>
            <a:r>
              <a:rPr lang="ru-RU" dirty="0" smtClean="0"/>
              <a:t> но при </a:t>
            </a:r>
            <a:r>
              <a:rPr lang="ru-RU" dirty="0"/>
              <a:t>этом все равно требуется специальный инструментарий (критические секции, </a:t>
            </a:r>
            <a:r>
              <a:rPr lang="ru-RU" dirty="0" err="1"/>
              <a:t>мьютексы</a:t>
            </a:r>
            <a:r>
              <a:rPr lang="ru-RU" dirty="0"/>
              <a:t> и семафоры) и остается множество </a:t>
            </a:r>
            <a:r>
              <a:rPr lang="ru-RU" dirty="0" smtClean="0"/>
              <a:t>проблем.</a:t>
            </a:r>
            <a:endParaRPr lang="ru-RU" dirty="0"/>
          </a:p>
          <a:p>
            <a:endParaRPr lang="ru-RU" dirty="0"/>
          </a:p>
        </p:txBody>
      </p:sp>
    </p:spTree>
    <p:extLst>
      <p:ext uri="{BB962C8B-B14F-4D97-AF65-F5344CB8AC3E}">
        <p14:creationId xmlns:p14="http://schemas.microsoft.com/office/powerpoint/2010/main" val="27393511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266"/>
            <a:ext cx="8229600" cy="562074"/>
          </a:xfrm>
        </p:spPr>
        <p:txBody>
          <a:bodyPr>
            <a:normAutofit fontScale="90000"/>
          </a:bodyPr>
          <a:lstStyle/>
          <a:p>
            <a:r>
              <a:rPr lang="ru-RU" dirty="0"/>
              <a:t>Виды </a:t>
            </a:r>
            <a:r>
              <a:rPr lang="ru-RU" dirty="0" err="1"/>
              <a:t>многопоточности</a:t>
            </a:r>
            <a:r>
              <a:rPr lang="ru-RU" dirty="0"/>
              <a:t>:</a:t>
            </a:r>
          </a:p>
        </p:txBody>
      </p:sp>
      <p:sp>
        <p:nvSpPr>
          <p:cNvPr id="3" name="Объект 2"/>
          <p:cNvSpPr>
            <a:spLocks noGrp="1"/>
          </p:cNvSpPr>
          <p:nvPr>
            <p:ph idx="1"/>
          </p:nvPr>
        </p:nvSpPr>
        <p:spPr>
          <a:xfrm>
            <a:off x="0" y="692696"/>
            <a:ext cx="9144000" cy="6165304"/>
          </a:xfrm>
        </p:spPr>
        <p:txBody>
          <a:bodyPr>
            <a:normAutofit fontScale="77500" lnSpcReduction="20000"/>
          </a:bodyPr>
          <a:lstStyle/>
          <a:p>
            <a:r>
              <a:rPr lang="ru-RU" dirty="0"/>
              <a:t>Переключательная </a:t>
            </a:r>
            <a:r>
              <a:rPr lang="ru-RU" dirty="0" err="1"/>
              <a:t>многопоточность</a:t>
            </a:r>
            <a:r>
              <a:rPr lang="ru-RU" dirty="0"/>
              <a:t>. Основа – резидентные программы. Программа размещалась в памяти компьютера вплоть до перезагрузки системы, и управление ей передавалось каким-либо заранее согласованным способом (предопределенной комбинацией клавиш на клавиатуре).</a:t>
            </a:r>
          </a:p>
          <a:p>
            <a:r>
              <a:rPr lang="ru-RU" dirty="0"/>
              <a:t>Совместная </a:t>
            </a:r>
            <a:r>
              <a:rPr lang="ru-RU" dirty="0" err="1"/>
              <a:t>многопоточность</a:t>
            </a:r>
            <a:r>
              <a:rPr lang="ru-RU" dirty="0"/>
              <a:t>. Передача управления от одной программы другой. При этом возвращение управления – это проблема выполняемой программы. Возможность блокировки, при которой </a:t>
            </a:r>
            <a:r>
              <a:rPr lang="ru-RU" dirty="0" err="1"/>
              <a:t>аварийно</a:t>
            </a:r>
            <a:r>
              <a:rPr lang="ru-RU" dirty="0"/>
              <a:t> завершаются ВСЕ программы.</a:t>
            </a:r>
          </a:p>
          <a:p>
            <a:r>
              <a:rPr lang="ru-RU" dirty="0"/>
              <a:t>Вытесняющая </a:t>
            </a:r>
            <a:r>
              <a:rPr lang="ru-RU" dirty="0" err="1"/>
              <a:t>многопоточность</a:t>
            </a:r>
            <a:r>
              <a:rPr lang="ru-RU" dirty="0"/>
              <a:t>. ОС централизованно выделяет всем запущенным приложениям определенный квант времени для выполнения в соответствии с приоритетом приложения. Реальная возможность работы нескольких приложений в ПСЕВДОПАРАЛЛЕЛЬНОМ режиме. "Зависание" одного приложения не является крахом для всей системы и оставшихся приложений.</a:t>
            </a:r>
          </a:p>
          <a:p>
            <a:endParaRPr lang="ru-RU" dirty="0"/>
          </a:p>
        </p:txBody>
      </p:sp>
    </p:spTree>
    <p:extLst>
      <p:ext uri="{BB962C8B-B14F-4D97-AF65-F5344CB8AC3E}">
        <p14:creationId xmlns:p14="http://schemas.microsoft.com/office/powerpoint/2010/main" val="1292168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80728"/>
          </a:xfrm>
        </p:spPr>
        <p:txBody>
          <a:bodyPr>
            <a:normAutofit/>
          </a:bodyPr>
          <a:lstStyle/>
          <a:p>
            <a:r>
              <a:rPr lang="ru-RU" b="1" dirty="0"/>
              <a:t>Преимущества </a:t>
            </a:r>
            <a:r>
              <a:rPr lang="ru-RU" b="1" dirty="0" err="1" smtClean="0"/>
              <a:t>многопоточности</a:t>
            </a:r>
            <a:endParaRPr lang="ru-RU" dirty="0"/>
          </a:p>
        </p:txBody>
      </p:sp>
      <p:sp>
        <p:nvSpPr>
          <p:cNvPr id="3" name="Объект 2"/>
          <p:cNvSpPr>
            <a:spLocks noGrp="1"/>
          </p:cNvSpPr>
          <p:nvPr>
            <p:ph idx="1"/>
          </p:nvPr>
        </p:nvSpPr>
        <p:spPr>
          <a:xfrm>
            <a:off x="0" y="764704"/>
            <a:ext cx="9144000" cy="6093296"/>
          </a:xfrm>
        </p:spPr>
        <p:txBody>
          <a:bodyPr>
            <a:normAutofit fontScale="85000" lnSpcReduction="20000"/>
          </a:bodyPr>
          <a:lstStyle/>
          <a:p>
            <a:r>
              <a:rPr lang="ru-RU" dirty="0"/>
              <a:t>Улучшенная реакция приложения - любая программа, содержащая много не зависящих друг от друга действий, может быть перепроектирована так, чтобы каждое действие выполнялось в отдельном потоке. Например, пользователь многопоточного интерфейса не должен ждать завершения одной задачи, чтобы начать выполнение другой.</a:t>
            </a:r>
          </a:p>
          <a:p>
            <a:r>
              <a:rPr lang="ru-RU" dirty="0"/>
              <a:t>Более эффективное использование мультипроцессирования - как правило, приложения, реализующие параллелизм через потоки, не должны учитывать число доступных процессоров. Производительность приложения равномерно увеличивается при наличии дополнительных процессоров. Численные алгоритмы и приложения с высокой степенью параллелизма, например перемножение матриц, могут выполняться намного быстрее.</a:t>
            </a:r>
          </a:p>
          <a:p>
            <a:pPr marL="0" indent="0">
              <a:buNone/>
            </a:pPr>
            <a:endParaRPr lang="ru-RU" dirty="0"/>
          </a:p>
        </p:txBody>
      </p:sp>
    </p:spTree>
    <p:extLst>
      <p:ext uri="{BB962C8B-B14F-4D97-AF65-F5344CB8AC3E}">
        <p14:creationId xmlns:p14="http://schemas.microsoft.com/office/powerpoint/2010/main" val="1453688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20000"/>
          </a:bodyPr>
          <a:lstStyle/>
          <a:p>
            <a:r>
              <a:rPr lang="ru-RU" dirty="0"/>
              <a:t>Улучшенная структура программы - некоторые программы более эффективно представляются в виде нескольких независимых или полуавтономных единиц, чем в виде единой монолитной программы. Многопоточные программы легче адаптировать к изменениям требований пользователя.</a:t>
            </a:r>
          </a:p>
          <a:p>
            <a:r>
              <a:rPr lang="ru-RU" dirty="0"/>
              <a:t>Эффективное использование ресурсов системы - Программы, использующие два или более процессов, которые имеют доступ к общим данным через разделяемую память, содержат более одного потока управления. При этом каждый процесс имеет полное адресное пространство и состояние в операционной системе. Стоимость создания и поддержания большого количества служебной информации делает каждый процесс более затратным, чем поток. </a:t>
            </a:r>
          </a:p>
        </p:txBody>
      </p:sp>
    </p:spTree>
    <p:extLst>
      <p:ext uri="{BB962C8B-B14F-4D97-AF65-F5344CB8AC3E}">
        <p14:creationId xmlns:p14="http://schemas.microsoft.com/office/powerpoint/2010/main" val="97731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Случаи использования </a:t>
            </a:r>
            <a:r>
              <a:rPr lang="ru-RU" dirty="0" err="1"/>
              <a:t>многопоточности</a:t>
            </a:r>
            <a:r>
              <a:rPr lang="ru-RU" dirty="0"/>
              <a:t>:</a:t>
            </a:r>
          </a:p>
        </p:txBody>
      </p:sp>
      <p:sp>
        <p:nvSpPr>
          <p:cNvPr id="3" name="Объект 2"/>
          <p:cNvSpPr>
            <a:spLocks noGrp="1"/>
          </p:cNvSpPr>
          <p:nvPr>
            <p:ph idx="1"/>
          </p:nvPr>
        </p:nvSpPr>
        <p:spPr>
          <a:xfrm>
            <a:off x="179512" y="1600200"/>
            <a:ext cx="8856984" cy="5069160"/>
          </a:xfrm>
        </p:spPr>
        <p:txBody>
          <a:bodyPr>
            <a:normAutofit/>
          </a:bodyPr>
          <a:lstStyle/>
          <a:p>
            <a:r>
              <a:rPr lang="ru-RU" dirty="0"/>
              <a:t>выполнение длительных процедур, ходом выполнения которых надо управлять;</a:t>
            </a:r>
          </a:p>
          <a:p>
            <a:r>
              <a:rPr lang="ru-RU" dirty="0"/>
              <a:t>функциональное разделение программного кода: пользовательский интерфейс – функции обработки информации;</a:t>
            </a:r>
          </a:p>
          <a:p>
            <a:r>
              <a:rPr lang="ru-RU" dirty="0"/>
              <a:t>обращение к серверам и службам Интернета, базам данных, передача данных по сети;</a:t>
            </a:r>
          </a:p>
          <a:p>
            <a:r>
              <a:rPr lang="ru-RU" dirty="0"/>
              <a:t>одновременное выполнение нескольких задач, имеющих различный приоритет</a:t>
            </a:r>
            <a:r>
              <a:rPr lang="ru-RU" dirty="0" smtClean="0"/>
              <a:t>.</a:t>
            </a:r>
            <a:endParaRPr lang="ru-RU" dirty="0"/>
          </a:p>
        </p:txBody>
      </p:sp>
    </p:spTree>
    <p:extLst>
      <p:ext uri="{BB962C8B-B14F-4D97-AF65-F5344CB8AC3E}">
        <p14:creationId xmlns:p14="http://schemas.microsoft.com/office/powerpoint/2010/main" val="1133618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t>Потоки в С</a:t>
            </a:r>
            <a:r>
              <a:rPr lang="en-US" dirty="0" smtClean="0"/>
              <a:t>#</a:t>
            </a:r>
            <a:endParaRPr lang="ru-RU" dirty="0"/>
          </a:p>
        </p:txBody>
      </p:sp>
      <p:sp>
        <p:nvSpPr>
          <p:cNvPr id="3" name="Объект 2"/>
          <p:cNvSpPr>
            <a:spLocks noGrp="1"/>
          </p:cNvSpPr>
          <p:nvPr>
            <p:ph idx="1"/>
          </p:nvPr>
        </p:nvSpPr>
        <p:spPr>
          <a:xfrm>
            <a:off x="179512" y="1268760"/>
            <a:ext cx="8712968" cy="5400600"/>
          </a:xfrm>
        </p:spPr>
        <p:txBody>
          <a:bodyPr>
            <a:normAutofit fontScale="92500" lnSpcReduction="20000"/>
          </a:bodyPr>
          <a:lstStyle/>
          <a:p>
            <a:r>
              <a:rPr lang="ru-RU" dirty="0"/>
              <a:t>Классы, поддерживающие многопоточное программирование, определены в пространстве </a:t>
            </a:r>
            <a:r>
              <a:rPr lang="ru-RU" dirty="0" err="1"/>
              <a:t>имен</a:t>
            </a:r>
            <a:r>
              <a:rPr lang="ru-RU" b="1" dirty="0" err="1"/>
              <a:t>System.Threading</a:t>
            </a:r>
            <a:r>
              <a:rPr lang="ru-RU" dirty="0"/>
              <a:t>. </a:t>
            </a:r>
          </a:p>
          <a:p>
            <a:r>
              <a:rPr lang="ru-RU" dirty="0"/>
              <a:t>На платформе .NET не существует прямого соответствия "один к одному" между </a:t>
            </a:r>
            <a:r>
              <a:rPr lang="ru-RU" dirty="0">
                <a:hlinkClick r:id="rId2"/>
              </a:rPr>
              <a:t>доменами приложений (</a:t>
            </a:r>
            <a:r>
              <a:rPr lang="ru-RU" dirty="0" err="1">
                <a:hlinkClick r:id="rId2"/>
              </a:rPr>
              <a:t>AppDomain</a:t>
            </a:r>
            <a:r>
              <a:rPr lang="ru-RU" dirty="0">
                <a:hlinkClick r:id="rId2"/>
              </a:rPr>
              <a:t>)</a:t>
            </a:r>
            <a:r>
              <a:rPr lang="ru-RU" dirty="0"/>
              <a:t> и потоками. Фактически определенный </a:t>
            </a:r>
            <a:r>
              <a:rPr lang="ru-RU" dirty="0" err="1"/>
              <a:t>AppDomain</a:t>
            </a:r>
            <a:r>
              <a:rPr lang="ru-RU" dirty="0"/>
              <a:t> может иметь несколько потоков, выполняющихся в каждый конкретный момент времени. Более того, конкретный поток не привязан к одному домену приложений на протяжении своего времени существования. Потоки могут пересекать границы доменов приложений, когда это вздумается планировщику </a:t>
            </a:r>
            <a:r>
              <a:rPr lang="ru-RU" dirty="0" err="1"/>
              <a:t>Windows</a:t>
            </a:r>
            <a:r>
              <a:rPr lang="ru-RU" dirty="0"/>
              <a:t> и CLR.</a:t>
            </a:r>
          </a:p>
          <a:p>
            <a:endParaRPr lang="ru-RU" dirty="0"/>
          </a:p>
        </p:txBody>
      </p:sp>
    </p:spTree>
    <p:extLst>
      <p:ext uri="{BB962C8B-B14F-4D97-AF65-F5344CB8AC3E}">
        <p14:creationId xmlns:p14="http://schemas.microsoft.com/office/powerpoint/2010/main" val="14471274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856984" cy="6524863"/>
          </a:xfrm>
          <a:prstGeom prst="rect">
            <a:avLst/>
          </a:prstGeom>
        </p:spPr>
        <p:txBody>
          <a:bodyPr wrap="square">
            <a:spAutoFit/>
          </a:bodyPr>
          <a:lstStyle/>
          <a:p>
            <a:r>
              <a:rPr lang="ru-RU" sz="2000" dirty="0"/>
              <a:t>C# поддерживает параллельное выполнение кода через </a:t>
            </a:r>
            <a:r>
              <a:rPr lang="ru-RU" sz="2000" dirty="0" err="1"/>
              <a:t>многопоточность</a:t>
            </a:r>
            <a:r>
              <a:rPr lang="ru-RU" sz="2000" dirty="0"/>
              <a:t>. Поток – это независимый путь исполнения, способный выполняться одновременно с другими потоками.</a:t>
            </a:r>
          </a:p>
          <a:p>
            <a:r>
              <a:rPr lang="ru-RU" sz="2000" dirty="0"/>
              <a:t>Программа на C# запускается как единственный поток, автоматически создаваемый CLR и операционной системой (“главный” поток), и становится многопоточной при помощи создания дополнительных потоков.</a:t>
            </a:r>
          </a:p>
          <a:p>
            <a:endParaRPr lang="en-US"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Новый </a:t>
            </a:r>
            <a:r>
              <a:rPr lang="ru-RU" sz="2000" dirty="0">
                <a:latin typeface="Times New Roman" pitchFamily="18" charset="0"/>
                <a:cs typeface="Times New Roman" pitchFamily="18" charset="0"/>
              </a:rPr>
              <a:t>поток создается путем объявления переменной типа </a:t>
            </a:r>
            <a:r>
              <a:rPr lang="ru-RU" sz="2000" dirty="0" err="1">
                <a:latin typeface="Times New Roman" pitchFamily="18" charset="0"/>
                <a:cs typeface="Times New Roman" pitchFamily="18" charset="0"/>
                <a:hlinkClick r:id="rId2"/>
              </a:rPr>
              <a:t>Thread</a:t>
            </a:r>
            <a:r>
              <a:rPr lang="ru-RU" sz="2000" dirty="0">
                <a:latin typeface="Times New Roman" pitchFamily="18" charset="0"/>
                <a:cs typeface="Times New Roman" pitchFamily="18" charset="0"/>
              </a:rPr>
              <a:t> и вызова конструктора, которому предоставляется имя процедуры или метода, которые требуется выполнить в новом потоке</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System.Threading.Thread</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newThread</a:t>
            </a:r>
            <a:r>
              <a:rPr lang="en-US" sz="2000" dirty="0" smtClean="0">
                <a:latin typeface="Times New Roman" pitchFamily="18" charset="0"/>
                <a:cs typeface="Times New Roman" pitchFamily="18" charset="0"/>
              </a:rPr>
              <a:t> =    new </a:t>
            </a:r>
            <a:r>
              <a:rPr lang="en-US" sz="2000" dirty="0" err="1" smtClean="0">
                <a:latin typeface="Times New Roman" pitchFamily="18" charset="0"/>
                <a:cs typeface="Times New Roman" pitchFamily="18" charset="0"/>
              </a:rPr>
              <a:t>System.Threading.Thread</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AMethod</a:t>
            </a:r>
            <a:r>
              <a:rPr lang="en-US"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Чтобы начать выполнение нового потока, следует использовать метод </a:t>
            </a:r>
            <a:r>
              <a:rPr lang="ru-RU" sz="2000" dirty="0" err="1" smtClean="0">
                <a:latin typeface="Times New Roman" pitchFamily="18" charset="0"/>
                <a:cs typeface="Times New Roman" pitchFamily="18" charset="0"/>
                <a:hlinkClick r:id="rId3"/>
              </a:rPr>
              <a:t>Start</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newThread.Start</a:t>
            </a:r>
            <a:r>
              <a:rPr lang="en-US"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Чтобы остановить выполнение потока, следует использовать метод </a:t>
            </a:r>
            <a:r>
              <a:rPr lang="ru-RU" sz="2000" dirty="0" err="1" smtClean="0">
                <a:latin typeface="Times New Roman" pitchFamily="18" charset="0"/>
                <a:cs typeface="Times New Roman" pitchFamily="18" charset="0"/>
                <a:hlinkClick r:id="rId4"/>
              </a:rPr>
              <a:t>Abort</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newThread.Abort</a:t>
            </a:r>
            <a:r>
              <a:rPr lang="en-US"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endParaRPr lang="ru-RU" dirty="0"/>
          </a:p>
        </p:txBody>
      </p:sp>
      <p:sp>
        <p:nvSpPr>
          <p:cNvPr id="3" name="Прямоугольник 2"/>
          <p:cNvSpPr/>
          <p:nvPr/>
        </p:nvSpPr>
        <p:spPr>
          <a:xfrm>
            <a:off x="467544" y="1772816"/>
            <a:ext cx="8136904" cy="646331"/>
          </a:xfrm>
          <a:prstGeom prst="rect">
            <a:avLst/>
          </a:prstGeom>
        </p:spPr>
        <p:txBody>
          <a:bodyPr wrap="square">
            <a:spAutoFit/>
          </a:bodyPr>
          <a:lstStyle/>
          <a:p>
            <a:endParaRPr lang="ru-RU" dirty="0"/>
          </a:p>
          <a:p>
            <a:endParaRPr lang="en-US" dirty="0"/>
          </a:p>
        </p:txBody>
      </p:sp>
    </p:spTree>
    <p:extLst>
      <p:ext uri="{BB962C8B-B14F-4D97-AF65-F5344CB8AC3E}">
        <p14:creationId xmlns:p14="http://schemas.microsoft.com/office/powerpoint/2010/main" val="2830649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9144000" cy="6552728"/>
          </a:xfrm>
        </p:spPr>
        <p:txBody>
          <a:bodyPr>
            <a:normAutofit/>
          </a:bodyPr>
          <a:lstStyle/>
          <a:p>
            <a:pPr marL="0" indent="0">
              <a:buNone/>
            </a:pPr>
            <a:r>
              <a:rPr lang="ru-RU" dirty="0" smtClean="0"/>
              <a:t>Деятельность </a:t>
            </a:r>
            <a:r>
              <a:rPr lang="ru-RU" dirty="0"/>
              <a:t>по созданию потока предполагает три этапа:</a:t>
            </a:r>
          </a:p>
          <a:p>
            <a:r>
              <a:rPr lang="ru-RU" dirty="0"/>
              <a:t>определение метода, который будет играть роль точки входа в поток;</a:t>
            </a:r>
          </a:p>
          <a:p>
            <a:r>
              <a:rPr lang="ru-RU" dirty="0"/>
              <a:t>создание объекта – представителя специального класса-делегата ( </a:t>
            </a:r>
            <a:r>
              <a:rPr lang="ru-RU" dirty="0" err="1"/>
              <a:t>ThreadStart</a:t>
            </a:r>
            <a:r>
              <a:rPr lang="ru-RU" dirty="0"/>
              <a:t> </a:t>
            </a:r>
            <a:r>
              <a:rPr lang="ru-RU" dirty="0" err="1"/>
              <a:t>class</a:t>
            </a:r>
            <a:r>
              <a:rPr lang="ru-RU" dirty="0"/>
              <a:t> ), который настраивается на точку входа в поток;</a:t>
            </a:r>
          </a:p>
          <a:p>
            <a:r>
              <a:rPr lang="ru-RU" dirty="0"/>
              <a:t>создание объекта – представителя класса потока. При создании объекта потока конструктору потока передается в качестве параметра ссылка на делегата, настроенного на точку входа.</a:t>
            </a:r>
          </a:p>
          <a:p>
            <a:endParaRPr lang="ru-RU" dirty="0"/>
          </a:p>
        </p:txBody>
      </p:sp>
    </p:spTree>
    <p:extLst>
      <p:ext uri="{BB962C8B-B14F-4D97-AF65-F5344CB8AC3E}">
        <p14:creationId xmlns:p14="http://schemas.microsoft.com/office/powerpoint/2010/main" val="2983363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0"/>
            <a:ext cx="8640960" cy="6669360"/>
          </a:xfrm>
        </p:spPr>
        <p:txBody>
          <a:bodyPr>
            <a:normAutofit/>
          </a:bodyPr>
          <a:lstStyle/>
          <a:p>
            <a:r>
              <a:rPr lang="ru-RU" dirty="0"/>
              <a:t>Класс </a:t>
            </a:r>
            <a:r>
              <a:rPr lang="ru-RU" dirty="0" err="1"/>
              <a:t>Thread</a:t>
            </a:r>
            <a:r>
              <a:rPr lang="ru-RU" dirty="0"/>
              <a:t> является самым элементарным из всех типов пространства имен </a:t>
            </a:r>
            <a:r>
              <a:rPr lang="ru-RU" dirty="0" err="1"/>
              <a:t>System.Threading</a:t>
            </a:r>
            <a:r>
              <a:rPr lang="ru-RU" dirty="0"/>
              <a:t>. Этот класс представляет объектно-ориентированную оболочку вокруг заданного пути выполнения внутри определенного </a:t>
            </a:r>
            <a:r>
              <a:rPr lang="ru-RU" dirty="0" err="1"/>
              <a:t>AppDomain</a:t>
            </a:r>
            <a:r>
              <a:rPr lang="ru-RU" dirty="0"/>
              <a:t>. Этот тип также определяет набор методов (как статических, так и уровня экземпляра), которые позволяют создавать новые потоки внутри текущего </a:t>
            </a:r>
            <a:r>
              <a:rPr lang="ru-RU" dirty="0" err="1"/>
              <a:t>AppDomain</a:t>
            </a:r>
            <a:r>
              <a:rPr lang="ru-RU" dirty="0"/>
              <a:t>, а также приостанавливать, останавливать и уничтожать определенный поток.</a:t>
            </a:r>
          </a:p>
        </p:txBody>
      </p:sp>
    </p:spTree>
    <p:extLst>
      <p:ext uri="{BB962C8B-B14F-4D97-AF65-F5344CB8AC3E}">
        <p14:creationId xmlns:p14="http://schemas.microsoft.com/office/powerpoint/2010/main" val="25516512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Основные статические свойства: </a:t>
            </a:r>
            <a:endParaRPr lang="ru-RU" dirty="0"/>
          </a:p>
        </p:txBody>
      </p:sp>
      <p:sp>
        <p:nvSpPr>
          <p:cNvPr id="3" name="Объект 2"/>
          <p:cNvSpPr>
            <a:spLocks noGrp="1"/>
          </p:cNvSpPr>
          <p:nvPr>
            <p:ph idx="1"/>
          </p:nvPr>
        </p:nvSpPr>
        <p:spPr/>
        <p:txBody>
          <a:bodyPr>
            <a:normAutofit fontScale="92500" lnSpcReduction="10000"/>
          </a:bodyPr>
          <a:lstStyle/>
          <a:p>
            <a:pPr fontAlgn="base"/>
            <a:r>
              <a:rPr lang="ru-RU" b="1" dirty="0" err="1" smtClean="0"/>
              <a:t>CurrentContext</a:t>
            </a:r>
            <a:r>
              <a:rPr lang="ru-RU" b="1" dirty="0" smtClean="0"/>
              <a:t> -</a:t>
            </a:r>
            <a:r>
              <a:rPr lang="ru-RU" dirty="0" smtClean="0"/>
              <a:t> </a:t>
            </a:r>
            <a:r>
              <a:rPr lang="ru-RU" dirty="0"/>
              <a:t>свойство только для чтения возвращает контекст, в котором в данный момент выполняется поток</a:t>
            </a:r>
          </a:p>
          <a:p>
            <a:pPr fontAlgn="base"/>
            <a:r>
              <a:rPr lang="ru-RU" b="1" dirty="0" err="1" smtClean="0"/>
              <a:t>CurrentThread</a:t>
            </a:r>
            <a:r>
              <a:rPr lang="ru-RU" b="1" dirty="0" smtClean="0"/>
              <a:t>- </a:t>
            </a:r>
            <a:r>
              <a:rPr lang="ru-RU" dirty="0" smtClean="0"/>
              <a:t> </a:t>
            </a:r>
            <a:r>
              <a:rPr lang="ru-RU" dirty="0"/>
              <a:t>свойство только для чтения возвращает ссылку на текущий выполняемый поток</a:t>
            </a:r>
          </a:p>
          <a:p>
            <a:pPr fontAlgn="base"/>
            <a:r>
              <a:rPr lang="ru-RU" b="1" dirty="0" err="1"/>
              <a:t>GetDomain</a:t>
            </a:r>
            <a:r>
              <a:rPr lang="ru-RU" b="1" dirty="0"/>
              <a:t>(), </a:t>
            </a:r>
            <a:r>
              <a:rPr lang="ru-RU" b="1" dirty="0" err="1"/>
              <a:t>GetDomainID</a:t>
            </a:r>
            <a:r>
              <a:rPr lang="ru-RU" b="1" dirty="0" smtClean="0"/>
              <a:t>() </a:t>
            </a:r>
            <a:r>
              <a:rPr lang="ru-RU" dirty="0" smtClean="0"/>
              <a:t> методы </a:t>
            </a:r>
            <a:r>
              <a:rPr lang="ru-RU" dirty="0"/>
              <a:t>возвращает ссылку на текущий </a:t>
            </a:r>
            <a:r>
              <a:rPr lang="ru-RU" dirty="0" err="1"/>
              <a:t>AppDomain</a:t>
            </a:r>
            <a:r>
              <a:rPr lang="ru-RU" dirty="0"/>
              <a:t> или идентификатор этого домена, в котором выполняется </a:t>
            </a:r>
            <a:r>
              <a:rPr lang="ru-RU" dirty="0" err="1"/>
              <a:t>текущии</a:t>
            </a:r>
            <a:r>
              <a:rPr lang="ru-RU" dirty="0"/>
              <a:t> поток</a:t>
            </a:r>
          </a:p>
          <a:p>
            <a:endParaRPr lang="ru-RU" dirty="0"/>
          </a:p>
        </p:txBody>
      </p:sp>
    </p:spTree>
    <p:extLst>
      <p:ext uri="{BB962C8B-B14F-4D97-AF65-F5344CB8AC3E}">
        <p14:creationId xmlns:p14="http://schemas.microsoft.com/office/powerpoint/2010/main" val="36577627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Получение статистики о текущем </a:t>
            </a:r>
            <a:r>
              <a:rPr lang="ru-RU" b="1" dirty="0" smtClean="0"/>
              <a:t>потоке</a:t>
            </a:r>
            <a:endParaRPr lang="ru-RU" dirty="0"/>
          </a:p>
        </p:txBody>
      </p:sp>
      <p:sp>
        <p:nvSpPr>
          <p:cNvPr id="3" name="Объект 2"/>
          <p:cNvSpPr>
            <a:spLocks noGrp="1"/>
          </p:cNvSpPr>
          <p:nvPr>
            <p:ph idx="1"/>
          </p:nvPr>
        </p:nvSpPr>
        <p:spPr/>
        <p:txBody>
          <a:bodyPr>
            <a:normAutofit fontScale="85000" lnSpcReduction="10000"/>
          </a:bodyPr>
          <a:lstStyle/>
          <a:p>
            <a:r>
              <a:rPr lang="en-US" dirty="0" err="1"/>
              <a:t>Console.Title</a:t>
            </a:r>
            <a:r>
              <a:rPr lang="en-US" dirty="0"/>
              <a:t> = "</a:t>
            </a:r>
            <a:r>
              <a:rPr lang="ru-RU" dirty="0"/>
              <a:t>Информация о главном потоке программы"; </a:t>
            </a:r>
            <a:endParaRPr lang="ru-RU" dirty="0" smtClean="0"/>
          </a:p>
          <a:p>
            <a:r>
              <a:rPr lang="en-US" dirty="0" smtClean="0"/>
              <a:t>Thread </a:t>
            </a:r>
            <a:r>
              <a:rPr lang="en-US" dirty="0" err="1"/>
              <a:t>thread</a:t>
            </a:r>
            <a:r>
              <a:rPr lang="en-US" dirty="0"/>
              <a:t> = </a:t>
            </a:r>
            <a:r>
              <a:rPr lang="en-US" dirty="0" err="1"/>
              <a:t>Thread.CurrentThread</a:t>
            </a:r>
            <a:r>
              <a:rPr lang="en-US" dirty="0"/>
              <a:t>; </a:t>
            </a:r>
            <a:r>
              <a:rPr lang="en-US" dirty="0" err="1"/>
              <a:t>thread.Name</a:t>
            </a:r>
            <a:r>
              <a:rPr lang="en-US" dirty="0"/>
              <a:t> = "</a:t>
            </a:r>
            <a:r>
              <a:rPr lang="en-US" dirty="0" err="1"/>
              <a:t>MyThread</a:t>
            </a:r>
            <a:r>
              <a:rPr lang="en-US" dirty="0"/>
              <a:t>"; </a:t>
            </a:r>
            <a:r>
              <a:rPr lang="en-US" dirty="0" err="1"/>
              <a:t>Console.WriteLine</a:t>
            </a:r>
            <a:r>
              <a:rPr lang="en-US" dirty="0"/>
              <a:t>(@"</a:t>
            </a:r>
            <a:r>
              <a:rPr lang="ru-RU" dirty="0"/>
              <a:t>Имя домена приложения: {0} </a:t>
            </a:r>
            <a:r>
              <a:rPr lang="en-US" dirty="0"/>
              <a:t>ID </a:t>
            </a:r>
            <a:r>
              <a:rPr lang="ru-RU" dirty="0"/>
              <a:t>контекста: {1} Имя потока: {2} Запущен ли поток? {3} Приоритет потока: {4} Состояние потока: {5}", </a:t>
            </a:r>
            <a:r>
              <a:rPr lang="en-US" dirty="0" err="1"/>
              <a:t>Thread.GetDomain</a:t>
            </a:r>
            <a:r>
              <a:rPr lang="en-US" dirty="0"/>
              <a:t>().</a:t>
            </a:r>
            <a:r>
              <a:rPr lang="en-US" dirty="0" err="1"/>
              <a:t>FriendlyName</a:t>
            </a:r>
            <a:r>
              <a:rPr lang="en-US" dirty="0"/>
              <a:t>, </a:t>
            </a:r>
            <a:r>
              <a:rPr lang="en-US" dirty="0" err="1"/>
              <a:t>Thread.CurrentContext.ContextID</a:t>
            </a:r>
            <a:r>
              <a:rPr lang="en-US" dirty="0"/>
              <a:t>, </a:t>
            </a:r>
            <a:r>
              <a:rPr lang="en-US" dirty="0" err="1"/>
              <a:t>thread.Name</a:t>
            </a:r>
            <a:r>
              <a:rPr lang="en-US" dirty="0"/>
              <a:t>, </a:t>
            </a:r>
            <a:r>
              <a:rPr lang="en-US" dirty="0" err="1"/>
              <a:t>thread.IsAlive</a:t>
            </a:r>
            <a:r>
              <a:rPr lang="en-US" dirty="0"/>
              <a:t>, </a:t>
            </a:r>
            <a:r>
              <a:rPr lang="en-US" dirty="0" err="1"/>
              <a:t>thread.Priority</a:t>
            </a:r>
            <a:r>
              <a:rPr lang="en-US" dirty="0"/>
              <a:t>, </a:t>
            </a:r>
            <a:r>
              <a:rPr lang="en-US" dirty="0" err="1"/>
              <a:t>thread.ThreadState</a:t>
            </a:r>
            <a:r>
              <a:rPr lang="en-US" dirty="0"/>
              <a:t>); </a:t>
            </a:r>
            <a:endParaRPr lang="ru-RU" dirty="0" smtClean="0"/>
          </a:p>
          <a:p>
            <a:r>
              <a:rPr lang="en-US" dirty="0" err="1" smtClean="0"/>
              <a:t>Console.ReadLine</a:t>
            </a:r>
            <a:r>
              <a:rPr lang="en-US" dirty="0"/>
              <a:t>();</a:t>
            </a:r>
            <a:endParaRPr lang="ru-RU" dirty="0"/>
          </a:p>
        </p:txBody>
      </p:sp>
    </p:spTree>
    <p:extLst>
      <p:ext uri="{BB962C8B-B14F-4D97-AF65-F5344CB8AC3E}">
        <p14:creationId xmlns:p14="http://schemas.microsoft.com/office/powerpoint/2010/main" val="2266839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b="1" dirty="0"/>
              <a:t>Недостатки </a:t>
            </a:r>
            <a:r>
              <a:rPr lang="ru-RU" b="1" dirty="0" err="1" smtClean="0"/>
              <a:t>многопоточности</a:t>
            </a:r>
            <a:endParaRPr lang="ru-RU" dirty="0"/>
          </a:p>
        </p:txBody>
      </p:sp>
      <p:sp>
        <p:nvSpPr>
          <p:cNvPr id="3" name="Объект 2"/>
          <p:cNvSpPr>
            <a:spLocks noGrp="1"/>
          </p:cNvSpPr>
          <p:nvPr>
            <p:ph idx="1"/>
          </p:nvPr>
        </p:nvSpPr>
        <p:spPr>
          <a:xfrm>
            <a:off x="0" y="908720"/>
            <a:ext cx="9144000" cy="5949280"/>
          </a:xfrm>
        </p:spPr>
        <p:txBody>
          <a:bodyPr>
            <a:normAutofit fontScale="85000" lnSpcReduction="20000"/>
          </a:bodyPr>
          <a:lstStyle/>
          <a:p>
            <a:r>
              <a:rPr lang="ru-RU" dirty="0"/>
              <a:t>Память, используемая системой для обработки контекстных данных, необходимых в процессах, объектах </a:t>
            </a:r>
            <a:r>
              <a:rPr lang="ru-RU" b="1" dirty="0" err="1"/>
              <a:t>AppDomain</a:t>
            </a:r>
            <a:r>
              <a:rPr lang="ru-RU" b="1" dirty="0"/>
              <a:t> </a:t>
            </a:r>
            <a:r>
              <a:rPr lang="ru-RU" dirty="0"/>
              <a:t>и потоках. Поэтому количество создаваемых процессов, объектов </a:t>
            </a:r>
            <a:r>
              <a:rPr lang="ru-RU" b="1" dirty="0" err="1"/>
              <a:t>AppDomain</a:t>
            </a:r>
            <a:r>
              <a:rPr lang="ru-RU" b="1" dirty="0"/>
              <a:t> </a:t>
            </a:r>
            <a:r>
              <a:rPr lang="ru-RU" dirty="0"/>
              <a:t>и потоков ограничено объемом доступной памяти.</a:t>
            </a:r>
          </a:p>
          <a:p>
            <a:r>
              <a:rPr lang="ru-RU" dirty="0"/>
              <a:t>Время процессора, используемое для отслеживания количества потоков. Если количество потоков велико, большинство из них не будет работать должным образом. Если большинство текущих потоков находится в одном процессе, потоки других процессов планируются реже.</a:t>
            </a:r>
          </a:p>
          <a:p>
            <a:r>
              <a:rPr lang="ru-RU" dirty="0"/>
              <a:t>Контроль выполнения кода с большим количеством потоков достаточно сложен и может являться причиной ошибок.</a:t>
            </a:r>
          </a:p>
          <a:p>
            <a:r>
              <a:rPr lang="ru-RU" dirty="0"/>
              <a:t>При уничтожении потоков необходимо учитывать возможные проблемы и предусмотреть способы их решения.</a:t>
            </a:r>
          </a:p>
          <a:p>
            <a:endParaRPr lang="ru-RU" dirty="0"/>
          </a:p>
        </p:txBody>
      </p:sp>
    </p:spTree>
    <p:extLst>
      <p:ext uri="{BB962C8B-B14F-4D97-AF65-F5344CB8AC3E}">
        <p14:creationId xmlns:p14="http://schemas.microsoft.com/office/powerpoint/2010/main" val="19575316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b="1" dirty="0"/>
              <a:t>Методы управления </a:t>
            </a:r>
            <a:r>
              <a:rPr lang="ru-RU" b="1" dirty="0" smtClean="0"/>
              <a:t>потоками</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490823866"/>
              </p:ext>
            </p:extLst>
          </p:nvPr>
        </p:nvGraphicFramePr>
        <p:xfrm>
          <a:off x="539552" y="837247"/>
          <a:ext cx="7792394" cy="5896652"/>
        </p:xfrm>
        <a:graphic>
          <a:graphicData uri="http://schemas.openxmlformats.org/drawingml/2006/table">
            <a:tbl>
              <a:tblPr/>
              <a:tblGrid>
                <a:gridCol w="2088232"/>
                <a:gridCol w="5704162"/>
              </a:tblGrid>
              <a:tr h="296513">
                <a:tc>
                  <a:txBody>
                    <a:bodyPr/>
                    <a:lstStyle/>
                    <a:p>
                      <a:pPr algn="l"/>
                      <a:r>
                        <a:rPr lang="ru-RU" sz="1500" b="0" i="0" dirty="0">
                          <a:solidFill>
                            <a:srgbClr val="000000"/>
                          </a:solidFill>
                          <a:effectLst/>
                          <a:latin typeface="Segoe UI"/>
                        </a:rPr>
                        <a:t>Метод</a:t>
                      </a:r>
                    </a:p>
                  </a:txBody>
                  <a:tcPr marL="31387" marR="31387" marT="31387" marB="31387">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E5E5E5"/>
                    </a:solidFill>
                  </a:tcPr>
                </a:tc>
                <a:tc>
                  <a:txBody>
                    <a:bodyPr/>
                    <a:lstStyle/>
                    <a:p>
                      <a:pPr algn="l"/>
                      <a:r>
                        <a:rPr lang="ru-RU" sz="1500" b="0" i="0">
                          <a:solidFill>
                            <a:srgbClr val="000000"/>
                          </a:solidFill>
                          <a:effectLst/>
                          <a:latin typeface="Segoe UI"/>
                        </a:rPr>
                        <a:t>Действие</a:t>
                      </a:r>
                    </a:p>
                  </a:txBody>
                  <a:tcPr marL="31387" marR="31387" marT="31387" marB="31387">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E5E5E5"/>
                    </a:solidFill>
                  </a:tcPr>
                </a:tc>
              </a:tr>
              <a:tr h="431382">
                <a:tc>
                  <a:txBody>
                    <a:bodyPr/>
                    <a:lstStyle/>
                    <a:p>
                      <a:r>
                        <a:rPr lang="en-US" sz="2000" u="none" strike="noStrike">
                          <a:solidFill>
                            <a:srgbClr val="960BB4"/>
                          </a:solidFill>
                          <a:effectLst/>
                          <a:latin typeface="Times New Roman" pitchFamily="18" charset="0"/>
                          <a:cs typeface="Times New Roman" pitchFamily="18" charset="0"/>
                          <a:hlinkClick r:id="rId2"/>
                        </a:rPr>
                        <a:t>Start</a:t>
                      </a:r>
                      <a:endParaRPr lang="en-US" sz="200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a:effectLst/>
                          <a:latin typeface="Times New Roman" pitchFamily="18" charset="0"/>
                          <a:cs typeface="Times New Roman" pitchFamily="18" charset="0"/>
                        </a:rPr>
                        <a:t>Запускает поток.</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726166">
                <a:tc>
                  <a:txBody>
                    <a:bodyPr/>
                    <a:lstStyle/>
                    <a:p>
                      <a:r>
                        <a:rPr lang="en-US" sz="2000" u="none" strike="noStrike" dirty="0">
                          <a:solidFill>
                            <a:srgbClr val="960BB4"/>
                          </a:solidFill>
                          <a:effectLst/>
                          <a:latin typeface="Times New Roman" pitchFamily="18" charset="0"/>
                          <a:cs typeface="Times New Roman" pitchFamily="18" charset="0"/>
                          <a:hlinkClick r:id="rId3"/>
                        </a:rPr>
                        <a:t>Sleep</a:t>
                      </a:r>
                      <a:endParaRPr lang="en-US" sz="2000" dirty="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a:effectLst/>
                          <a:latin typeface="Times New Roman" pitchFamily="18" charset="0"/>
                          <a:cs typeface="Times New Roman" pitchFamily="18" charset="0"/>
                        </a:rPr>
                        <a:t>Приостанавливает поток на определенное время.</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726166">
                <a:tc>
                  <a:txBody>
                    <a:bodyPr/>
                    <a:lstStyle/>
                    <a:p>
                      <a:r>
                        <a:rPr lang="en-US" sz="2000" u="none" strike="noStrike">
                          <a:solidFill>
                            <a:srgbClr val="960BB4"/>
                          </a:solidFill>
                          <a:effectLst/>
                          <a:latin typeface="Times New Roman" pitchFamily="18" charset="0"/>
                          <a:cs typeface="Times New Roman" pitchFamily="18" charset="0"/>
                          <a:hlinkClick r:id="rId4"/>
                        </a:rPr>
                        <a:t>Suspend</a:t>
                      </a:r>
                      <a:endParaRPr lang="en-US" sz="200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a:effectLst/>
                          <a:latin typeface="Times New Roman" pitchFamily="18" charset="0"/>
                          <a:cs typeface="Times New Roman" pitchFamily="18" charset="0"/>
                        </a:rPr>
                        <a:t>Приостанавливает поток, когда он достигает безопасной точки.</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726166">
                <a:tc>
                  <a:txBody>
                    <a:bodyPr/>
                    <a:lstStyle/>
                    <a:p>
                      <a:r>
                        <a:rPr lang="en-US" sz="2000" u="none" strike="noStrike">
                          <a:solidFill>
                            <a:srgbClr val="960BB4"/>
                          </a:solidFill>
                          <a:effectLst/>
                          <a:latin typeface="Times New Roman" pitchFamily="18" charset="0"/>
                          <a:cs typeface="Times New Roman" pitchFamily="18" charset="0"/>
                          <a:hlinkClick r:id="rId5"/>
                        </a:rPr>
                        <a:t>Abort</a:t>
                      </a:r>
                      <a:endParaRPr lang="en-US" sz="200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Останавливает поток, когда он достигает безопасной точки.</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726166">
                <a:tc>
                  <a:txBody>
                    <a:bodyPr/>
                    <a:lstStyle/>
                    <a:p>
                      <a:r>
                        <a:rPr lang="en-US" sz="2000" u="none" strike="noStrike">
                          <a:solidFill>
                            <a:srgbClr val="960BB4"/>
                          </a:solidFill>
                          <a:effectLst/>
                          <a:latin typeface="Times New Roman" pitchFamily="18" charset="0"/>
                          <a:cs typeface="Times New Roman" pitchFamily="18" charset="0"/>
                          <a:hlinkClick r:id="rId6"/>
                        </a:rPr>
                        <a:t>Resume</a:t>
                      </a:r>
                      <a:endParaRPr lang="en-US" sz="200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Возобновляет работу приостановленного потока</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2200087">
                <a:tc>
                  <a:txBody>
                    <a:bodyPr/>
                    <a:lstStyle/>
                    <a:p>
                      <a:r>
                        <a:rPr lang="en-US" sz="2000" u="none" strike="noStrike" dirty="0">
                          <a:solidFill>
                            <a:srgbClr val="960BB4"/>
                          </a:solidFill>
                          <a:effectLst/>
                          <a:latin typeface="Times New Roman" pitchFamily="18" charset="0"/>
                          <a:cs typeface="Times New Roman" pitchFamily="18" charset="0"/>
                          <a:hlinkClick r:id="rId7"/>
                        </a:rPr>
                        <a:t>Join</a:t>
                      </a:r>
                      <a:endParaRPr lang="en-US" sz="2000" dirty="0">
                        <a:effectLst/>
                        <a:latin typeface="Times New Roman" pitchFamily="18" charset="0"/>
                        <a:cs typeface="Times New Roman" pitchFamily="18" charset="0"/>
                      </a:endParaRP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Приостанавливает текущий поток до тех пор, пока не будет завершен другой поток. При заданном времени ожидания этот метод возвращает значение </a:t>
                      </a:r>
                      <a:r>
                        <a:rPr lang="ru-RU" sz="2000" b="1" dirty="0" err="1">
                          <a:effectLst/>
                          <a:latin typeface="Times New Roman" pitchFamily="18" charset="0"/>
                          <a:cs typeface="Times New Roman" pitchFamily="18" charset="0"/>
                        </a:rPr>
                        <a:t>True</a:t>
                      </a:r>
                      <a:r>
                        <a:rPr lang="ru-RU" sz="2000" dirty="0">
                          <a:effectLst/>
                          <a:latin typeface="Times New Roman" pitchFamily="18" charset="0"/>
                          <a:cs typeface="Times New Roman" pitchFamily="18" charset="0"/>
                        </a:rPr>
                        <a:t> при условии, что другой поток закончится за это время.</a:t>
                      </a:r>
                    </a:p>
                  </a:txBody>
                  <a:tcPr marL="31387" marR="31387" marT="70620" marB="706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2220133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40960" cy="6740307"/>
          </a:xfrm>
          <a:prstGeom prst="rect">
            <a:avLst/>
          </a:prstGeom>
        </p:spPr>
        <p:txBody>
          <a:bodyPr wrap="square">
            <a:spAutoFit/>
          </a:bodyPr>
          <a:lstStyle/>
          <a:p>
            <a:r>
              <a:rPr lang="ru-RU" sz="2400" dirty="0">
                <a:latin typeface="Times New Roman" pitchFamily="18" charset="0"/>
                <a:cs typeface="Times New Roman" pitchFamily="18" charset="0"/>
              </a:rPr>
              <a:t> Безопасные точки располагаются в тех местах кода, в которых среда CLR может безопасно выполнить автоматическую </a:t>
            </a:r>
            <a:r>
              <a:rPr lang="ru-RU" sz="2400" i="1" dirty="0">
                <a:latin typeface="Times New Roman" pitchFamily="18" charset="0"/>
                <a:cs typeface="Times New Roman" pitchFamily="18" charset="0"/>
              </a:rPr>
              <a:t>сборку мусора</a:t>
            </a:r>
            <a:r>
              <a:rPr lang="ru-RU" sz="2400" dirty="0">
                <a:latin typeface="Times New Roman" pitchFamily="18" charset="0"/>
                <a:cs typeface="Times New Roman" pitchFamily="18" charset="0"/>
              </a:rPr>
              <a:t> — процесс уничтожения неиспользуемых переменных и освобождения памяти. При вызове методов потока </a:t>
            </a:r>
            <a:r>
              <a:rPr lang="ru-RU" sz="2400" dirty="0" err="1">
                <a:latin typeface="Times New Roman" pitchFamily="18" charset="0"/>
                <a:cs typeface="Times New Roman" pitchFamily="18" charset="0"/>
                <a:hlinkClick r:id="rId2"/>
              </a:rPr>
              <a:t>Abort</a:t>
            </a:r>
            <a:r>
              <a:rPr lang="ru-RU" sz="2400" dirty="0">
                <a:latin typeface="Times New Roman" pitchFamily="18" charset="0"/>
                <a:cs typeface="Times New Roman" pitchFamily="18" charset="0"/>
              </a:rPr>
              <a:t> или </a:t>
            </a:r>
            <a:r>
              <a:rPr lang="ru-RU" sz="2400" dirty="0" err="1">
                <a:latin typeface="Times New Roman" pitchFamily="18" charset="0"/>
                <a:cs typeface="Times New Roman" pitchFamily="18" charset="0"/>
                <a:hlinkClick r:id="rId3"/>
              </a:rPr>
              <a:t>Suspend</a:t>
            </a:r>
            <a:r>
              <a:rPr lang="ru-RU" sz="2400" dirty="0">
                <a:latin typeface="Times New Roman" pitchFamily="18" charset="0"/>
                <a:cs typeface="Times New Roman" pitchFamily="18" charset="0"/>
              </a:rPr>
              <a:t> среда CLR анализирует код и определяет подходящее место для остановки потока</a:t>
            </a:r>
            <a:r>
              <a:rPr lang="ru-RU" sz="2400" dirty="0" smtClean="0">
                <a:latin typeface="Times New Roman" pitchFamily="18" charset="0"/>
                <a:cs typeface="Times New Roman" pitchFamily="18" charset="0"/>
              </a:rPr>
              <a:t>.</a:t>
            </a:r>
          </a:p>
          <a:p>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class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ThreadTest</a:t>
            </a:r>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static </a:t>
            </a:r>
            <a:r>
              <a:rPr lang="en-US" sz="2400" dirty="0">
                <a:latin typeface="Times New Roman" pitchFamily="18" charset="0"/>
                <a:cs typeface="Times New Roman" pitchFamily="18" charset="0"/>
              </a:rPr>
              <a:t>void</a:t>
            </a:r>
            <a:r>
              <a:rPr lang="en-US" sz="2400" dirty="0" smtClean="0">
                <a:latin typeface="Times New Roman" pitchFamily="18" charset="0"/>
                <a:cs typeface="Times New Roman" pitchFamily="18" charset="0"/>
              </a:rPr>
              <a:t> Main()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Thread t = </a:t>
            </a:r>
            <a:r>
              <a:rPr lang="en-US" sz="2400" dirty="0">
                <a:latin typeface="Times New Roman" pitchFamily="18" charset="0"/>
                <a:cs typeface="Times New Roman" pitchFamily="18" charset="0"/>
              </a:rPr>
              <a:t>new</a:t>
            </a:r>
            <a:r>
              <a:rPr lang="en-US" sz="2400" dirty="0" smtClean="0">
                <a:latin typeface="Times New Roman" pitchFamily="18" charset="0"/>
                <a:cs typeface="Times New Roman" pitchFamily="18" charset="0"/>
              </a:rPr>
              <a:t> Thread(</a:t>
            </a:r>
            <a:r>
              <a:rPr lang="en-US" sz="2400" dirty="0">
                <a:latin typeface="Times New Roman" pitchFamily="18" charset="0"/>
                <a:cs typeface="Times New Roman" pitchFamily="18" charset="0"/>
              </a:rPr>
              <a:t>new</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ThreadStart</a:t>
            </a:r>
            <a:r>
              <a:rPr lang="en-US" sz="2400" dirty="0" smtClean="0">
                <a:latin typeface="Times New Roman" pitchFamily="18" charset="0"/>
                <a:cs typeface="Times New Roman" pitchFamily="18" charset="0"/>
              </a:rPr>
              <a:t>(Go)); </a:t>
            </a:r>
            <a:endParaRPr lang="ru-RU"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t.Start</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Выполнить </a:t>
            </a:r>
            <a:r>
              <a:rPr lang="en-US" sz="2400" dirty="0">
                <a:latin typeface="Times New Roman" pitchFamily="18" charset="0"/>
                <a:cs typeface="Times New Roman" pitchFamily="18" charset="0"/>
              </a:rPr>
              <a:t>Go</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в новом потоке.</a:t>
            </a:r>
            <a:r>
              <a:rPr lang="ru-RU" sz="2400" dirty="0" smtClean="0">
                <a:latin typeface="Times New Roman" pitchFamily="18" charset="0"/>
                <a:cs typeface="Times New Roman" pitchFamily="18" charset="0"/>
              </a:rPr>
              <a:t> </a:t>
            </a:r>
          </a:p>
          <a:p>
            <a:r>
              <a:rPr lang="ru-RU" sz="2400" dirty="0" smtClean="0">
                <a:latin typeface="Times New Roman" pitchFamily="18" charset="0"/>
                <a:cs typeface="Times New Roman" pitchFamily="18" charset="0"/>
              </a:rPr>
              <a:t> } </a:t>
            </a:r>
          </a:p>
          <a:p>
            <a:r>
              <a:rPr lang="en-US" sz="2400" dirty="0" smtClean="0">
                <a:latin typeface="Times New Roman" pitchFamily="18" charset="0"/>
                <a:cs typeface="Times New Roman" pitchFamily="18" charset="0"/>
              </a:rPr>
              <a:t>static </a:t>
            </a:r>
            <a:r>
              <a:rPr lang="en-US" sz="2400" dirty="0">
                <a:latin typeface="Times New Roman" pitchFamily="18" charset="0"/>
                <a:cs typeface="Times New Roman" pitchFamily="18" charset="0"/>
              </a:rPr>
              <a:t>void</a:t>
            </a:r>
            <a:r>
              <a:rPr lang="en-US" sz="2400" dirty="0" smtClean="0">
                <a:latin typeface="Times New Roman" pitchFamily="18" charset="0"/>
                <a:cs typeface="Times New Roman" pitchFamily="18" charset="0"/>
              </a:rPr>
              <a:t> Go()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Console.WriteLine</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"hello!"</a:t>
            </a:r>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129821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92696"/>
          </a:xfrm>
        </p:spPr>
        <p:txBody>
          <a:bodyPr>
            <a:normAutofit fontScale="90000"/>
          </a:bodyPr>
          <a:lstStyle/>
          <a:p>
            <a:r>
              <a:rPr lang="ru-RU" b="1" dirty="0"/>
              <a:t>Свойства </a:t>
            </a:r>
            <a:r>
              <a:rPr lang="ru-RU" b="1" dirty="0" smtClean="0"/>
              <a:t>потока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406882142"/>
              </p:ext>
            </p:extLst>
          </p:nvPr>
        </p:nvGraphicFramePr>
        <p:xfrm>
          <a:off x="0" y="620688"/>
          <a:ext cx="9144000" cy="6498210"/>
        </p:xfrm>
        <a:graphic>
          <a:graphicData uri="http://schemas.openxmlformats.org/drawingml/2006/table">
            <a:tbl>
              <a:tblPr/>
              <a:tblGrid>
                <a:gridCol w="1987826"/>
                <a:gridCol w="7156174"/>
              </a:tblGrid>
              <a:tr h="225233">
                <a:tc>
                  <a:txBody>
                    <a:bodyPr/>
                    <a:lstStyle/>
                    <a:p>
                      <a:pPr algn="l"/>
                      <a:r>
                        <a:rPr lang="ru-RU" sz="1000" b="0" i="0" dirty="0">
                          <a:solidFill>
                            <a:srgbClr val="000000"/>
                          </a:solidFill>
                          <a:effectLst/>
                          <a:latin typeface="Segoe UI"/>
                        </a:rPr>
                        <a:t>Свойство.</a:t>
                      </a:r>
                    </a:p>
                  </a:txBody>
                  <a:tcPr marL="20259" marR="20259" marT="20259" marB="20259">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E5E5E5"/>
                    </a:solidFill>
                  </a:tcPr>
                </a:tc>
                <a:tc>
                  <a:txBody>
                    <a:bodyPr/>
                    <a:lstStyle/>
                    <a:p>
                      <a:pPr algn="l"/>
                      <a:r>
                        <a:rPr lang="ru-RU" sz="1000" b="0" i="0" dirty="0">
                          <a:solidFill>
                            <a:srgbClr val="000000"/>
                          </a:solidFill>
                          <a:effectLst/>
                          <a:latin typeface="Segoe UI"/>
                        </a:rPr>
                        <a:t>Значение</a:t>
                      </a:r>
                    </a:p>
                  </a:txBody>
                  <a:tcPr marL="20259" marR="20259" marT="20259" marB="20259">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E5E5E5"/>
                    </a:solidFill>
                  </a:tcPr>
                </a:tc>
              </a:tr>
              <a:tr h="447044">
                <a:tc>
                  <a:txBody>
                    <a:bodyPr/>
                    <a:lstStyle/>
                    <a:p>
                      <a:r>
                        <a:rPr lang="en-US" sz="2000" u="none" strike="noStrike">
                          <a:solidFill>
                            <a:srgbClr val="960BB4"/>
                          </a:solidFill>
                          <a:effectLst/>
                          <a:latin typeface="Times New Roman" pitchFamily="18" charset="0"/>
                          <a:cs typeface="Times New Roman" pitchFamily="18" charset="0"/>
                          <a:hlinkClick r:id="rId2"/>
                        </a:rPr>
                        <a:t>IsAlive</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Содержит значение </a:t>
                      </a:r>
                      <a:r>
                        <a:rPr lang="ru-RU" sz="2000" b="1" dirty="0" err="1">
                          <a:effectLst/>
                          <a:latin typeface="Times New Roman" pitchFamily="18" charset="0"/>
                          <a:cs typeface="Times New Roman" pitchFamily="18" charset="0"/>
                        </a:rPr>
                        <a:t>True</a:t>
                      </a:r>
                      <a:r>
                        <a:rPr lang="ru-RU" sz="2000" dirty="0">
                          <a:effectLst/>
                          <a:latin typeface="Times New Roman" pitchFamily="18" charset="0"/>
                          <a:cs typeface="Times New Roman" pitchFamily="18" charset="0"/>
                        </a:rPr>
                        <a:t>, если поток активен.</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2294975">
                <a:tc>
                  <a:txBody>
                    <a:bodyPr/>
                    <a:lstStyle/>
                    <a:p>
                      <a:r>
                        <a:rPr lang="en-US" sz="2000" u="none" strike="noStrike">
                          <a:solidFill>
                            <a:srgbClr val="960BB4"/>
                          </a:solidFill>
                          <a:effectLst/>
                          <a:latin typeface="Times New Roman" pitchFamily="18" charset="0"/>
                          <a:cs typeface="Times New Roman" pitchFamily="18" charset="0"/>
                          <a:hlinkClick r:id="rId3"/>
                        </a:rPr>
                        <a:t>IsBackground</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Возвращает или задает логическое значение, которое указывает, является ли поток (должен ли являться) фоновым потоком. Фоновые потоки отличаются от основного потока лишь тем, что они не влияют на завершение процесса. Когда обработка всех основных потоков закончена, общеязыковая среда выполнения завершает процесс, применяя метод </a:t>
                      </a:r>
                      <a:r>
                        <a:rPr lang="ru-RU" sz="2000" u="none" strike="noStrike" dirty="0" err="1">
                          <a:solidFill>
                            <a:srgbClr val="960BB4"/>
                          </a:solidFill>
                          <a:effectLst/>
                          <a:latin typeface="Times New Roman" pitchFamily="18" charset="0"/>
                          <a:cs typeface="Times New Roman" pitchFamily="18" charset="0"/>
                          <a:hlinkClick r:id="rId4"/>
                        </a:rPr>
                        <a:t>Abort</a:t>
                      </a:r>
                      <a:r>
                        <a:rPr lang="ru-RU" sz="2000" dirty="0">
                          <a:effectLst/>
                          <a:latin typeface="Times New Roman" pitchFamily="18" charset="0"/>
                          <a:cs typeface="Times New Roman" pitchFamily="18" charset="0"/>
                        </a:rPr>
                        <a:t> к тем фоновым потокам, которые еще продолжают существовать.</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912311">
                <a:tc>
                  <a:txBody>
                    <a:bodyPr/>
                    <a:lstStyle/>
                    <a:p>
                      <a:r>
                        <a:rPr lang="en-US" sz="2000" u="none" strike="noStrike">
                          <a:solidFill>
                            <a:srgbClr val="960BB4"/>
                          </a:solidFill>
                          <a:effectLst/>
                          <a:latin typeface="Times New Roman" pitchFamily="18" charset="0"/>
                          <a:cs typeface="Times New Roman" pitchFamily="18" charset="0"/>
                          <a:hlinkClick r:id="rId5"/>
                        </a:rPr>
                        <a:t>Name</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a:effectLst/>
                          <a:latin typeface="Times New Roman" pitchFamily="18" charset="0"/>
                          <a:cs typeface="Times New Roman" pitchFamily="18" charset="0"/>
                        </a:rPr>
                        <a:t>Возвращает или задает имя потока. Наиболее часто используется для обнаружения отдельных потоков при отладке.</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912311">
                <a:tc>
                  <a:txBody>
                    <a:bodyPr/>
                    <a:lstStyle/>
                    <a:p>
                      <a:r>
                        <a:rPr lang="en-US" sz="2000" u="none" strike="noStrike">
                          <a:solidFill>
                            <a:srgbClr val="960BB4"/>
                          </a:solidFill>
                          <a:effectLst/>
                          <a:latin typeface="Times New Roman" pitchFamily="18" charset="0"/>
                          <a:cs typeface="Times New Roman" pitchFamily="18" charset="0"/>
                          <a:hlinkClick r:id="rId6"/>
                        </a:rPr>
                        <a:t>Priority</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a:effectLst/>
                          <a:latin typeface="Times New Roman" pitchFamily="18" charset="0"/>
                          <a:cs typeface="Times New Roman" pitchFamily="18" charset="0"/>
                        </a:rPr>
                        <a:t>Возвращает или задает значение, используемое операционной системой для установки приоритетов потоков.</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912311">
                <a:tc>
                  <a:txBody>
                    <a:bodyPr/>
                    <a:lstStyle/>
                    <a:p>
                      <a:r>
                        <a:rPr lang="en-US" sz="2000" u="none" strike="noStrike">
                          <a:solidFill>
                            <a:srgbClr val="960BB4"/>
                          </a:solidFill>
                          <a:effectLst/>
                          <a:latin typeface="Times New Roman" pitchFamily="18" charset="0"/>
                          <a:cs typeface="Times New Roman" pitchFamily="18" charset="0"/>
                          <a:hlinkClick r:id="rId7"/>
                        </a:rPr>
                        <a:t>ApartmentState</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Возвращает или задает потоковую модель для конкретного потока. Потоковые модели важны, когда поток вызывает неуправляемый код.</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635779">
                <a:tc>
                  <a:txBody>
                    <a:bodyPr/>
                    <a:lstStyle/>
                    <a:p>
                      <a:r>
                        <a:rPr lang="en-US" sz="2000" u="none" strike="noStrike">
                          <a:solidFill>
                            <a:srgbClr val="960BB4"/>
                          </a:solidFill>
                          <a:effectLst/>
                          <a:latin typeface="Times New Roman" pitchFamily="18" charset="0"/>
                          <a:cs typeface="Times New Roman" pitchFamily="18" charset="0"/>
                          <a:hlinkClick r:id="rId8"/>
                        </a:rPr>
                        <a:t>ThreadState</a:t>
                      </a:r>
                      <a:endParaRPr lang="en-US" sz="2000">
                        <a:effectLst/>
                        <a:latin typeface="Times New Roman" pitchFamily="18" charset="0"/>
                        <a:cs typeface="Times New Roman" pitchFamily="18" charset="0"/>
                      </a:endParaRP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r>
                        <a:rPr lang="ru-RU" sz="2000" dirty="0">
                          <a:effectLst/>
                          <a:latin typeface="Times New Roman" pitchFamily="18" charset="0"/>
                          <a:cs typeface="Times New Roman" pitchFamily="18" charset="0"/>
                        </a:rPr>
                        <a:t>Содержит значение, описывающее состояние или состояния потока.</a:t>
                      </a:r>
                    </a:p>
                  </a:txBody>
                  <a:tcPr marL="20259" marR="20259" marT="45584" marB="45584">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0071617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b="1" dirty="0"/>
              <a:t>Приоритеты </a:t>
            </a:r>
            <a:r>
              <a:rPr lang="ru-RU" b="1" dirty="0" smtClean="0"/>
              <a:t>потоков</a:t>
            </a:r>
            <a:endParaRPr lang="ru-RU" dirty="0"/>
          </a:p>
        </p:txBody>
      </p:sp>
      <p:sp>
        <p:nvSpPr>
          <p:cNvPr id="3" name="Объект 2"/>
          <p:cNvSpPr>
            <a:spLocks noGrp="1"/>
          </p:cNvSpPr>
          <p:nvPr>
            <p:ph idx="1"/>
          </p:nvPr>
        </p:nvSpPr>
        <p:spPr>
          <a:xfrm>
            <a:off x="457200" y="1052736"/>
            <a:ext cx="8229600" cy="5544616"/>
          </a:xfrm>
        </p:spPr>
        <p:txBody>
          <a:bodyPr>
            <a:normAutofit fontScale="85000" lnSpcReduction="20000"/>
          </a:bodyPr>
          <a:lstStyle/>
          <a:p>
            <a:r>
              <a:rPr lang="ru-RU" dirty="0"/>
              <a:t>Каждый поток имеет приоритетное свойство, которое определяет, какую часть процессорного времени он должен занять при выполнении</a:t>
            </a:r>
            <a:r>
              <a:rPr lang="ru-RU" dirty="0" smtClean="0"/>
              <a:t>.</a:t>
            </a:r>
            <a:r>
              <a:rPr lang="en-US" dirty="0" smtClean="0"/>
              <a:t> </a:t>
            </a:r>
            <a:r>
              <a:rPr lang="ru-RU" dirty="0" smtClean="0"/>
              <a:t>Операционная </a:t>
            </a:r>
            <a:r>
              <a:rPr lang="ru-RU" dirty="0"/>
              <a:t>система выделяет более длинные отрезки времени на потоки с высоким приоритетом и более короткие на потоки с низким приоритетом</a:t>
            </a:r>
            <a:r>
              <a:rPr lang="ru-RU" dirty="0" smtClean="0"/>
              <a:t>.</a:t>
            </a:r>
            <a:r>
              <a:rPr lang="en-US" dirty="0" smtClean="0"/>
              <a:t> </a:t>
            </a:r>
            <a:r>
              <a:rPr lang="ru-RU" dirty="0" smtClean="0"/>
              <a:t>Новые </a:t>
            </a:r>
            <a:r>
              <a:rPr lang="ru-RU" dirty="0"/>
              <a:t>потоки создаются со значением </a:t>
            </a:r>
            <a:r>
              <a:rPr lang="ru-RU" b="1" dirty="0" err="1"/>
              <a:t>Normal</a:t>
            </a:r>
            <a:r>
              <a:rPr lang="ru-RU" dirty="0"/>
              <a:t>, но можно изменить свойство </a:t>
            </a:r>
            <a:r>
              <a:rPr lang="ru-RU" dirty="0" err="1">
                <a:hlinkClick r:id="rId2"/>
              </a:rPr>
              <a:t>Priority</a:t>
            </a:r>
            <a:r>
              <a:rPr lang="ru-RU" dirty="0"/>
              <a:t> на любое значение в перечислении </a:t>
            </a:r>
            <a:r>
              <a:rPr lang="ru-RU" dirty="0" err="1">
                <a:hlinkClick r:id="rId3"/>
              </a:rPr>
              <a:t>ThreadPriority</a:t>
            </a:r>
            <a:r>
              <a:rPr lang="ru-RU" dirty="0" smtClean="0"/>
              <a:t>.</a:t>
            </a:r>
          </a:p>
          <a:p>
            <a:r>
              <a:rPr lang="en-US" b="1" dirty="0" smtClean="0"/>
              <a:t>Lowest</a:t>
            </a:r>
          </a:p>
          <a:p>
            <a:r>
              <a:rPr lang="en-US" b="1" dirty="0" err="1" smtClean="0"/>
              <a:t>BelowNormal</a:t>
            </a:r>
            <a:endParaRPr lang="en-US" b="1" dirty="0" smtClean="0"/>
          </a:p>
          <a:p>
            <a:r>
              <a:rPr lang="en-US" b="1" dirty="0" smtClean="0"/>
              <a:t>Normal</a:t>
            </a:r>
          </a:p>
          <a:p>
            <a:r>
              <a:rPr lang="en-US" b="1" dirty="0" err="1" smtClean="0"/>
              <a:t>AboveNormal</a:t>
            </a:r>
            <a:endParaRPr lang="en-US" b="1" dirty="0" smtClean="0"/>
          </a:p>
          <a:p>
            <a:r>
              <a:rPr lang="en-US" b="1" dirty="0"/>
              <a:t>Highest</a:t>
            </a:r>
            <a:endParaRPr lang="en-US" dirty="0" smtClean="0"/>
          </a:p>
          <a:p>
            <a:endParaRPr lang="ru-RU" dirty="0"/>
          </a:p>
        </p:txBody>
      </p:sp>
    </p:spTree>
    <p:extLst>
      <p:ext uri="{BB962C8B-B14F-4D97-AF65-F5344CB8AC3E}">
        <p14:creationId xmlns:p14="http://schemas.microsoft.com/office/powerpoint/2010/main" val="7696014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r>
              <a:rPr lang="ru-RU" dirty="0" smtClean="0"/>
              <a:t>Планирование выполнения потоков осуществляется с учетом их приоритета. </a:t>
            </a:r>
            <a:endParaRPr lang="en-US" dirty="0" smtClean="0"/>
          </a:p>
          <a:p>
            <a:r>
              <a:rPr lang="ru-RU" dirty="0" smtClean="0"/>
              <a:t>Алгоритмы планирования, которые используются для определения порядка выполнения потоков, отличаются в разных операционных системах. </a:t>
            </a:r>
            <a:endParaRPr lang="en-US" dirty="0" smtClean="0"/>
          </a:p>
          <a:p>
            <a:r>
              <a:rPr lang="ru-RU" dirty="0" smtClean="0"/>
              <a:t>Операционная система может также изменять приоритеты потоков динамически при перемещении фокуса пользовательского интерфейса между приложениями переднего плана и фоновыми приложениями.</a:t>
            </a:r>
            <a:r>
              <a:rPr lang="en-US" dirty="0" smtClean="0"/>
              <a:t> </a:t>
            </a:r>
          </a:p>
          <a:p>
            <a:r>
              <a:rPr lang="ru-RU" dirty="0" smtClean="0"/>
              <a:t>Приоритет потока не влияет на состояние потока; чтобы операционная система могла планировать выполнение потока, состояние потока должно иметь значение </a:t>
            </a:r>
            <a:r>
              <a:rPr lang="ru-RU" dirty="0" err="1" smtClean="0">
                <a:hlinkClick r:id="rId2"/>
              </a:rPr>
              <a:t>Running</a:t>
            </a:r>
            <a:endParaRPr lang="ru-RU" dirty="0" smtClean="0"/>
          </a:p>
          <a:p>
            <a:endParaRPr lang="ru-RU" dirty="0"/>
          </a:p>
        </p:txBody>
      </p:sp>
    </p:spTree>
    <p:extLst>
      <p:ext uri="{BB962C8B-B14F-4D97-AF65-F5344CB8AC3E}">
        <p14:creationId xmlns:p14="http://schemas.microsoft.com/office/powerpoint/2010/main" val="1942866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8892480" cy="6669360"/>
          </a:xfrm>
        </p:spPr>
        <p:txBody>
          <a:bodyPr>
            <a:normAutofit/>
          </a:bodyPr>
          <a:lstStyle/>
          <a:p>
            <a:r>
              <a:rPr lang="ru-RU" dirty="0"/>
              <a:t>При установке уровня приоритета потока равным значению, отличному от принятого по умолчанию (</a:t>
            </a:r>
            <a:r>
              <a:rPr lang="ru-RU" dirty="0" err="1"/>
              <a:t>ThreadPriority.Normal</a:t>
            </a:r>
            <a:r>
              <a:rPr lang="ru-RU" dirty="0"/>
              <a:t>), следует иметь в виду, что это не предоставляет прямого контроля над тем, как планировщик потоков будет переключать потоки между собой. На самом деле уровень приоритета потока предоставляет CLR подсказку относительно важности действий потока. Таким образом, поток с уровнем приоритета </a:t>
            </a:r>
            <a:r>
              <a:rPr lang="ru-RU" dirty="0" err="1"/>
              <a:t>ThreadPriority</a:t>
            </a:r>
            <a:r>
              <a:rPr lang="ru-RU" dirty="0"/>
              <a:t>. </a:t>
            </a:r>
            <a:r>
              <a:rPr lang="ru-RU" dirty="0" err="1"/>
              <a:t>Highest</a:t>
            </a:r>
            <a:r>
              <a:rPr lang="ru-RU" dirty="0"/>
              <a:t> не обязательно гарантированно получит наивысший приоритет.</a:t>
            </a:r>
          </a:p>
        </p:txBody>
      </p:sp>
    </p:spTree>
    <p:extLst>
      <p:ext uri="{BB962C8B-B14F-4D97-AF65-F5344CB8AC3E}">
        <p14:creationId xmlns:p14="http://schemas.microsoft.com/office/powerpoint/2010/main" val="11084393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fontScale="92500" lnSpcReduction="20000"/>
          </a:bodyPr>
          <a:lstStyle/>
          <a:p>
            <a:r>
              <a:rPr lang="ru-RU" dirty="0"/>
              <a:t>У</a:t>
            </a:r>
            <a:r>
              <a:rPr lang="ru-RU" dirty="0" smtClean="0"/>
              <a:t>правление </a:t>
            </a:r>
            <a:r>
              <a:rPr lang="ru-RU" dirty="0" err="1"/>
              <a:t>многопоточностью</a:t>
            </a:r>
            <a:r>
              <a:rPr lang="ru-RU" dirty="0"/>
              <a:t> осуществляет планировщик потоков, эту функцию CLR обычно делегирует операционной системе. Планировщик потоков гарантирует, что активным потокам выделяется соответствующее время на выполнение, а потоки, ожидающие или блокированные, к примеру, на ожидании эксклюзивной блокировки, или пользовательского ввода – не потребляют времени CPU.</a:t>
            </a:r>
          </a:p>
          <a:p>
            <a:r>
              <a:rPr lang="ru-RU" dirty="0"/>
              <a:t>На однопроцессорных компьютерах планировщик потоков использует квантование времени – быстрое переключение между выполнением каждого из активных потоков. </a:t>
            </a:r>
            <a:r>
              <a:rPr lang="ru-RU" dirty="0" smtClean="0"/>
              <a:t>В </a:t>
            </a:r>
            <a:r>
              <a:rPr lang="ru-RU" dirty="0" err="1"/>
              <a:t>Windows</a:t>
            </a:r>
            <a:r>
              <a:rPr lang="ru-RU" dirty="0"/>
              <a:t> XP типичное значение кванта времени – десятки миллисекунд – выбрано как намного большее, чем затраты CPU на переключение контекста между потоками (несколько микросекунд).</a:t>
            </a:r>
          </a:p>
          <a:p>
            <a:endParaRPr lang="ru-RU" dirty="0"/>
          </a:p>
        </p:txBody>
      </p:sp>
    </p:spTree>
    <p:extLst>
      <p:ext uri="{BB962C8B-B14F-4D97-AF65-F5344CB8AC3E}">
        <p14:creationId xmlns:p14="http://schemas.microsoft.com/office/powerpoint/2010/main" val="8025049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964488" cy="6480720"/>
          </a:xfrm>
        </p:spPr>
        <p:txBody>
          <a:bodyPr>
            <a:normAutofit lnSpcReduction="10000"/>
          </a:bodyPr>
          <a:lstStyle/>
          <a:p>
            <a:r>
              <a:rPr lang="ru-RU" dirty="0"/>
              <a:t>На многопроцессорных компьютерах </a:t>
            </a:r>
            <a:r>
              <a:rPr lang="ru-RU" dirty="0" err="1"/>
              <a:t>многопоточность</a:t>
            </a:r>
            <a:r>
              <a:rPr lang="ru-RU" dirty="0"/>
              <a:t> реализована как смесь квантования времени и подлинного параллелизма, когда разные потоки выполняют код на разных CPU. Необходимость квантования времени все равно остается, так как операционная система должна обслуживать как свои собственные потоки, так и потоки других приложений.</a:t>
            </a:r>
          </a:p>
          <a:p>
            <a:r>
              <a:rPr lang="ru-RU" dirty="0"/>
              <a:t>Говорят, что поток вытесняется, когда его выполнение приостанавливается из-за внешних факторов типа квантования времени. В большинстве случаев поток не может контролировать, когда и где он будет вытеснен.</a:t>
            </a:r>
          </a:p>
          <a:p>
            <a:endParaRPr lang="ru-RU" dirty="0"/>
          </a:p>
        </p:txBody>
      </p:sp>
    </p:spTree>
    <p:extLst>
      <p:ext uri="{BB962C8B-B14F-4D97-AF65-F5344CB8AC3E}">
        <p14:creationId xmlns:p14="http://schemas.microsoft.com/office/powerpoint/2010/main" val="39868897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Передача данных в </a:t>
            </a:r>
            <a:r>
              <a:rPr lang="en-US" b="1" dirty="0" err="1"/>
              <a:t>ThreadStart</a:t>
            </a:r>
            <a:endParaRPr lang="ru-RU" dirty="0"/>
          </a:p>
        </p:txBody>
      </p:sp>
      <p:sp>
        <p:nvSpPr>
          <p:cNvPr id="3" name="Объект 2"/>
          <p:cNvSpPr>
            <a:spLocks noGrp="1"/>
          </p:cNvSpPr>
          <p:nvPr>
            <p:ph idx="1"/>
          </p:nvPr>
        </p:nvSpPr>
        <p:spPr>
          <a:xfrm>
            <a:off x="251520" y="1600200"/>
            <a:ext cx="8568952" cy="4997152"/>
          </a:xfrm>
        </p:spPr>
        <p:txBody>
          <a:bodyPr>
            <a:normAutofit/>
          </a:bodyPr>
          <a:lstStyle/>
          <a:p>
            <a:r>
              <a:rPr lang="ru-RU" dirty="0" smtClean="0"/>
              <a:t>Тип </a:t>
            </a:r>
            <a:r>
              <a:rPr lang="ru-RU" dirty="0"/>
              <a:t>делегата </a:t>
            </a:r>
            <a:r>
              <a:rPr lang="ru-RU" dirty="0" err="1"/>
              <a:t>ParametrizedThreadStart</a:t>
            </a:r>
            <a:r>
              <a:rPr lang="ru-RU" dirty="0"/>
              <a:t> позволяет передать единственный параметр типа </a:t>
            </a:r>
            <a:r>
              <a:rPr lang="ru-RU" dirty="0" err="1"/>
              <a:t>System.Object</a:t>
            </a:r>
            <a:r>
              <a:rPr lang="ru-RU" dirty="0"/>
              <a:t>. </a:t>
            </a:r>
            <a:endParaRPr lang="en-US" dirty="0" smtClean="0"/>
          </a:p>
          <a:p>
            <a:r>
              <a:rPr lang="ru-RU" dirty="0" err="1" smtClean="0"/>
              <a:t>Т.к</a:t>
            </a:r>
            <a:r>
              <a:rPr lang="ru-RU" dirty="0" smtClean="0"/>
              <a:t> </a:t>
            </a:r>
            <a:r>
              <a:rPr lang="ru-RU" dirty="0" err="1" smtClean="0"/>
              <a:t>System.Object</a:t>
            </a:r>
            <a:r>
              <a:rPr lang="ru-RU" dirty="0" smtClean="0"/>
              <a:t> </a:t>
            </a:r>
            <a:r>
              <a:rPr lang="ru-RU" dirty="0"/>
              <a:t>представляется все, что угодно, можно передать любое количество параметров через специальный класс или структуру.</a:t>
            </a:r>
          </a:p>
        </p:txBody>
      </p:sp>
    </p:spTree>
    <p:extLst>
      <p:ext uri="{BB962C8B-B14F-4D97-AF65-F5344CB8AC3E}">
        <p14:creationId xmlns:p14="http://schemas.microsoft.com/office/powerpoint/2010/main" val="10878973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70000" lnSpcReduction="20000"/>
          </a:bodyPr>
          <a:lstStyle/>
          <a:p>
            <a:r>
              <a:rPr lang="en-US" dirty="0"/>
              <a:t>class Program</a:t>
            </a:r>
          </a:p>
          <a:p>
            <a:r>
              <a:rPr lang="ru-RU" dirty="0"/>
              <a:t>    {</a:t>
            </a:r>
          </a:p>
          <a:p>
            <a:r>
              <a:rPr lang="en-US" dirty="0"/>
              <a:t>        static void Main()</a:t>
            </a:r>
          </a:p>
          <a:p>
            <a:r>
              <a:rPr lang="ru-RU" dirty="0"/>
              <a:t>        {</a:t>
            </a:r>
          </a:p>
          <a:p>
            <a:r>
              <a:rPr lang="en-US" dirty="0"/>
              <a:t>            Thread t1 = new Thread(Go1);</a:t>
            </a:r>
          </a:p>
          <a:p>
            <a:r>
              <a:rPr lang="en-US" dirty="0"/>
              <a:t>            t1.Priority = </a:t>
            </a:r>
            <a:r>
              <a:rPr lang="en-US" dirty="0" err="1"/>
              <a:t>ThreadPriority.Lowest</a:t>
            </a:r>
            <a:r>
              <a:rPr lang="en-US" dirty="0"/>
              <a:t>;</a:t>
            </a:r>
          </a:p>
          <a:p>
            <a:r>
              <a:rPr lang="en-US" dirty="0"/>
              <a:t>            t1.Start("Hello1");</a:t>
            </a:r>
          </a:p>
          <a:p>
            <a:endParaRPr lang="ru-RU" dirty="0"/>
          </a:p>
          <a:p>
            <a:r>
              <a:rPr lang="en-US" dirty="0"/>
              <a:t>            Thread t2 = new Thread(Go1);</a:t>
            </a:r>
          </a:p>
          <a:p>
            <a:r>
              <a:rPr lang="en-US" dirty="0"/>
              <a:t>            t2.Priority = </a:t>
            </a:r>
            <a:r>
              <a:rPr lang="en-US" dirty="0" err="1"/>
              <a:t>ThreadPriority.Lowest</a:t>
            </a:r>
            <a:r>
              <a:rPr lang="en-US" dirty="0"/>
              <a:t>;</a:t>
            </a:r>
          </a:p>
          <a:p>
            <a:r>
              <a:rPr lang="en-US" dirty="0"/>
              <a:t>            t2.Start("Hello2");</a:t>
            </a:r>
          </a:p>
          <a:p>
            <a:r>
              <a:rPr lang="en-US" dirty="0"/>
              <a:t>            </a:t>
            </a:r>
            <a:r>
              <a:rPr lang="en-US" dirty="0" err="1"/>
              <a:t>Console.ReadLine</a:t>
            </a:r>
            <a:r>
              <a:rPr lang="en-US" dirty="0"/>
              <a:t>();</a:t>
            </a:r>
          </a:p>
          <a:p>
            <a:r>
              <a:rPr lang="ru-RU" dirty="0"/>
              <a:t>        }</a:t>
            </a:r>
          </a:p>
          <a:p>
            <a:endParaRPr lang="ru-RU" dirty="0"/>
          </a:p>
          <a:p>
            <a:r>
              <a:rPr lang="en-US" dirty="0"/>
              <a:t>        static void Go1(object hello)</a:t>
            </a:r>
          </a:p>
          <a:p>
            <a:r>
              <a:rPr lang="ru-RU" dirty="0"/>
              <a:t>        {</a:t>
            </a:r>
          </a:p>
          <a:p>
            <a:r>
              <a:rPr lang="en-US" dirty="0"/>
              <a:t>            </a:t>
            </a:r>
            <a:r>
              <a:rPr lang="en-US" dirty="0" err="1"/>
              <a:t>Console.WriteLine</a:t>
            </a:r>
            <a:r>
              <a:rPr lang="en-US" dirty="0"/>
              <a:t>(hello);</a:t>
            </a:r>
          </a:p>
          <a:p>
            <a:r>
              <a:rPr lang="ru-RU" dirty="0"/>
              <a:t>        }</a:t>
            </a:r>
          </a:p>
          <a:p>
            <a:r>
              <a:rPr lang="ru-RU" dirty="0"/>
              <a:t>    }</a:t>
            </a:r>
          </a:p>
        </p:txBody>
      </p:sp>
    </p:spTree>
    <p:extLst>
      <p:ext uri="{BB962C8B-B14F-4D97-AF65-F5344CB8AC3E}">
        <p14:creationId xmlns:p14="http://schemas.microsoft.com/office/powerpoint/2010/main" val="30019710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b="1" dirty="0"/>
              <a:t>Основные и фоновые </a:t>
            </a:r>
            <a:r>
              <a:rPr lang="ru-RU" b="1" dirty="0" smtClean="0"/>
              <a:t>потоки</a:t>
            </a:r>
            <a:endParaRPr lang="ru-RU" dirty="0"/>
          </a:p>
        </p:txBody>
      </p:sp>
      <p:sp>
        <p:nvSpPr>
          <p:cNvPr id="3" name="Объект 2"/>
          <p:cNvSpPr>
            <a:spLocks noGrp="1"/>
          </p:cNvSpPr>
          <p:nvPr>
            <p:ph idx="1"/>
          </p:nvPr>
        </p:nvSpPr>
        <p:spPr>
          <a:xfrm>
            <a:off x="0" y="1124744"/>
            <a:ext cx="9144000" cy="5733256"/>
          </a:xfrm>
        </p:spPr>
        <p:txBody>
          <a:bodyPr>
            <a:normAutofit/>
          </a:bodyPr>
          <a:lstStyle/>
          <a:p>
            <a:r>
              <a:rPr lang="ru-RU" dirty="0"/>
              <a:t>По умолчанию потоки создаются как основные, что означает, что приложение не будет завершено, пока один из таких потоков будет исполняться. C# также поддерживает фоновые потоки, они не продлевают жизнь приложению, а завершаются сразу же, как только все основные потоки будут завершены</a:t>
            </a:r>
            <a:r>
              <a:rPr lang="ru-RU" dirty="0" smtClean="0"/>
              <a:t>.</a:t>
            </a:r>
            <a:endParaRPr lang="en-US" dirty="0" smtClean="0"/>
          </a:p>
          <a:p>
            <a:r>
              <a:rPr lang="ru-RU" dirty="0"/>
              <a:t>Статус потока переключается с основного на фоновый при помощи свойства </a:t>
            </a:r>
            <a:r>
              <a:rPr lang="ru-RU" b="1" dirty="0" err="1" smtClean="0"/>
              <a:t>IsBackground</a:t>
            </a:r>
            <a:r>
              <a:rPr lang="en-US" b="1" dirty="0" smtClean="0"/>
              <a:t>.</a:t>
            </a:r>
          </a:p>
          <a:p>
            <a:endParaRPr lang="en-US" b="1" dirty="0"/>
          </a:p>
          <a:p>
            <a:endParaRPr lang="en-US" b="1" dirty="0" smtClean="0"/>
          </a:p>
          <a:p>
            <a:endParaRPr lang="ru-RU" dirty="0"/>
          </a:p>
        </p:txBody>
      </p:sp>
    </p:spTree>
    <p:extLst>
      <p:ext uri="{BB962C8B-B14F-4D97-AF65-F5344CB8AC3E}">
        <p14:creationId xmlns:p14="http://schemas.microsoft.com/office/powerpoint/2010/main" val="9094731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9036496" cy="6669360"/>
          </a:xfrm>
        </p:spPr>
        <p:txBody>
          <a:bodyPr>
            <a:normAutofit fontScale="92500" lnSpcReduction="10000"/>
          </a:bodyPr>
          <a:lstStyle/>
          <a:p>
            <a:r>
              <a:rPr lang="ru-RU" b="1" i="1" dirty="0" smtClean="0"/>
              <a:t>Основные или потоки </a:t>
            </a:r>
            <a:r>
              <a:rPr lang="ru-RU" b="1" i="1" dirty="0"/>
              <a:t>переднего плана (</a:t>
            </a:r>
            <a:r>
              <a:rPr lang="ru-RU" b="1" i="1" dirty="0" err="1"/>
              <a:t>foreground</a:t>
            </a:r>
            <a:r>
              <a:rPr lang="ru-RU" b="1" i="1" dirty="0"/>
              <a:t> </a:t>
            </a:r>
            <a:r>
              <a:rPr lang="ru-RU" b="1" i="1" dirty="0" err="1"/>
              <a:t>threads</a:t>
            </a:r>
            <a:r>
              <a:rPr lang="ru-RU" b="1" i="1" dirty="0"/>
              <a:t>)</a:t>
            </a:r>
            <a:r>
              <a:rPr lang="ru-RU" dirty="0"/>
              <a:t> обеспечивают предохранение текущего приложения от завершения. Среда CLR не остановит приложение (что означает выгрузку текущего домена приложения) до тех пор, пока не будут завершены все </a:t>
            </a:r>
            <a:r>
              <a:rPr lang="ru-RU" dirty="0" smtClean="0"/>
              <a:t>эти потоки.</a:t>
            </a:r>
          </a:p>
          <a:p>
            <a:r>
              <a:rPr lang="ru-RU" b="1" i="1" dirty="0"/>
              <a:t>Фоновые потоки (</a:t>
            </a:r>
            <a:r>
              <a:rPr lang="ru-RU" b="1" i="1" dirty="0" err="1"/>
              <a:t>background</a:t>
            </a:r>
            <a:r>
              <a:rPr lang="ru-RU" b="1" i="1" dirty="0"/>
              <a:t> </a:t>
            </a:r>
            <a:r>
              <a:rPr lang="ru-RU" b="1" i="1" dirty="0" err="1"/>
              <a:t>threads</a:t>
            </a:r>
            <a:r>
              <a:rPr lang="ru-RU" b="1" i="1" dirty="0"/>
              <a:t>)</a:t>
            </a:r>
            <a:r>
              <a:rPr lang="ru-RU" dirty="0"/>
              <a:t>, иногда называемые потоками-демонами, воспринимаются средой CLR как расширяемые пути выполнения, которые в любой момент времени могут игнорироваться (даже если они в текущее время заняты выполнением некоторой части работы). </a:t>
            </a:r>
            <a:r>
              <a:rPr lang="ru-RU" dirty="0" smtClean="0"/>
              <a:t>Если </a:t>
            </a:r>
            <a:r>
              <a:rPr lang="ru-RU" dirty="0"/>
              <a:t>все потоки переднего плана прекращаются, то все фоновые потоки автоматически уничтожаются при выгрузке домена приложения.</a:t>
            </a:r>
          </a:p>
        </p:txBody>
      </p:sp>
    </p:spTree>
    <p:extLst>
      <p:ext uri="{BB962C8B-B14F-4D97-AF65-F5344CB8AC3E}">
        <p14:creationId xmlns:p14="http://schemas.microsoft.com/office/powerpoint/2010/main" val="2275719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88640"/>
            <a:ext cx="8291264" cy="6669360"/>
          </a:xfrm>
        </p:spPr>
        <p:txBody>
          <a:bodyPr>
            <a:normAutofit fontScale="70000" lnSpcReduction="20000"/>
          </a:bodyPr>
          <a:lstStyle/>
          <a:p>
            <a:pPr marL="0" indent="0">
              <a:buNone/>
            </a:pPr>
            <a:r>
              <a:rPr lang="en-US" dirty="0"/>
              <a:t>class</a:t>
            </a:r>
            <a:r>
              <a:rPr lang="en-US" dirty="0" smtClean="0"/>
              <a:t> </a:t>
            </a:r>
            <a:r>
              <a:rPr lang="en-US" dirty="0" err="1" smtClean="0"/>
              <a:t>PriorityTest</a:t>
            </a:r>
            <a:r>
              <a:rPr lang="en-US" dirty="0" smtClean="0"/>
              <a:t> </a:t>
            </a:r>
            <a:endParaRPr lang="ru-RU" dirty="0" smtClean="0"/>
          </a:p>
          <a:p>
            <a:pPr marL="0" indent="0">
              <a:buNone/>
            </a:pPr>
            <a:r>
              <a:rPr lang="en-US" dirty="0" smtClean="0"/>
              <a:t>{ </a:t>
            </a:r>
            <a:endParaRPr lang="ru-RU" dirty="0" smtClean="0"/>
          </a:p>
          <a:p>
            <a:pPr marL="0" indent="0">
              <a:buNone/>
            </a:pPr>
            <a:r>
              <a:rPr lang="en-US" dirty="0" smtClean="0"/>
              <a:t>static </a:t>
            </a:r>
            <a:r>
              <a:rPr lang="en-US" dirty="0"/>
              <a:t>void</a:t>
            </a:r>
            <a:r>
              <a:rPr lang="en-US" dirty="0" smtClean="0"/>
              <a:t> Main(</a:t>
            </a:r>
            <a:r>
              <a:rPr lang="en-US" dirty="0"/>
              <a:t>string</a:t>
            </a:r>
            <a:r>
              <a:rPr lang="en-US" dirty="0" smtClean="0"/>
              <a:t>[] </a:t>
            </a:r>
            <a:r>
              <a:rPr lang="en-US" dirty="0" err="1" smtClean="0"/>
              <a:t>args</a:t>
            </a:r>
            <a:r>
              <a:rPr lang="en-US" dirty="0" smtClean="0"/>
              <a:t>) </a:t>
            </a:r>
            <a:endParaRPr lang="ru-RU" dirty="0" smtClean="0"/>
          </a:p>
          <a:p>
            <a:pPr marL="0" indent="0">
              <a:buNone/>
            </a:pPr>
            <a:r>
              <a:rPr lang="en-US" dirty="0" smtClean="0"/>
              <a:t>{ </a:t>
            </a:r>
            <a:endParaRPr lang="ru-RU" dirty="0" smtClean="0"/>
          </a:p>
          <a:p>
            <a:pPr marL="0" indent="0">
              <a:buNone/>
            </a:pPr>
            <a:r>
              <a:rPr lang="en-US" dirty="0" smtClean="0"/>
              <a:t>Thread worker = </a:t>
            </a:r>
            <a:r>
              <a:rPr lang="en-US" dirty="0"/>
              <a:t>new</a:t>
            </a:r>
            <a:r>
              <a:rPr lang="en-US" dirty="0" smtClean="0"/>
              <a:t> Thread(</a:t>
            </a:r>
            <a:r>
              <a:rPr lang="en-US" dirty="0"/>
              <a:t>delegate</a:t>
            </a:r>
            <a:r>
              <a:rPr lang="en-US" dirty="0" smtClean="0"/>
              <a:t>() { </a:t>
            </a:r>
            <a:r>
              <a:rPr lang="en-US" dirty="0" err="1" smtClean="0"/>
              <a:t>Console.ReadLine</a:t>
            </a:r>
            <a:r>
              <a:rPr lang="en-US" dirty="0" smtClean="0"/>
              <a:t>(); }); </a:t>
            </a:r>
            <a:endParaRPr lang="ru-RU" dirty="0" smtClean="0"/>
          </a:p>
          <a:p>
            <a:pPr marL="0" indent="0">
              <a:buNone/>
            </a:pPr>
            <a:r>
              <a:rPr lang="en-US" dirty="0" smtClean="0"/>
              <a:t>if (</a:t>
            </a:r>
            <a:r>
              <a:rPr lang="en-US" dirty="0" err="1" smtClean="0"/>
              <a:t>args.Length</a:t>
            </a:r>
            <a:r>
              <a:rPr lang="en-US" dirty="0" smtClean="0"/>
              <a:t> &gt; 0) </a:t>
            </a:r>
            <a:endParaRPr lang="ru-RU" dirty="0" smtClean="0"/>
          </a:p>
          <a:p>
            <a:pPr marL="0" indent="0">
              <a:buNone/>
            </a:pPr>
            <a:r>
              <a:rPr lang="en-US" dirty="0" err="1" smtClean="0"/>
              <a:t>worker.IsBackground</a:t>
            </a:r>
            <a:r>
              <a:rPr lang="en-US" dirty="0" smtClean="0"/>
              <a:t> = </a:t>
            </a:r>
            <a:r>
              <a:rPr lang="en-US" dirty="0"/>
              <a:t>true</a:t>
            </a:r>
            <a:r>
              <a:rPr lang="en-US" dirty="0" smtClean="0"/>
              <a:t>; </a:t>
            </a:r>
            <a:endParaRPr lang="ru-RU" dirty="0" smtClean="0"/>
          </a:p>
          <a:p>
            <a:pPr marL="0" indent="0">
              <a:buNone/>
            </a:pPr>
            <a:r>
              <a:rPr lang="en-US" dirty="0" err="1" smtClean="0"/>
              <a:t>worker.Start</a:t>
            </a:r>
            <a:r>
              <a:rPr lang="en-US" dirty="0" smtClean="0"/>
              <a:t>(); </a:t>
            </a:r>
            <a:endParaRPr lang="ru-RU" dirty="0" smtClean="0"/>
          </a:p>
          <a:p>
            <a:pPr marL="0" indent="0">
              <a:buNone/>
            </a:pPr>
            <a:r>
              <a:rPr lang="en-US" dirty="0" smtClean="0"/>
              <a:t>} </a:t>
            </a:r>
            <a:endParaRPr lang="ru-RU" dirty="0" smtClean="0"/>
          </a:p>
          <a:p>
            <a:pPr marL="0" indent="0">
              <a:buNone/>
            </a:pPr>
            <a:r>
              <a:rPr lang="en-US" dirty="0" smtClean="0"/>
              <a:t>}</a:t>
            </a:r>
            <a:endParaRPr lang="ru-RU" dirty="0" smtClean="0"/>
          </a:p>
          <a:p>
            <a:r>
              <a:rPr lang="ru-RU" dirty="0"/>
              <a:t>Если программа вызывается без аргументов, рабочий поток выполняется по умолчанию как основной поток и ожидает на </a:t>
            </a:r>
            <a:r>
              <a:rPr lang="ru-RU" b="1" dirty="0" err="1"/>
              <a:t>ReadLine</a:t>
            </a:r>
            <a:r>
              <a:rPr lang="ru-RU" dirty="0"/>
              <a:t>, пока пользователь не нажмет </a:t>
            </a:r>
            <a:r>
              <a:rPr lang="ru-RU" dirty="0" err="1"/>
              <a:t>Enter</a:t>
            </a:r>
            <a:r>
              <a:rPr lang="ru-RU" dirty="0"/>
              <a:t>. Тем временем главный поток завершается, но приложение продолжает исполняться, так как рабочий поток еще жив.</a:t>
            </a:r>
          </a:p>
          <a:p>
            <a:r>
              <a:rPr lang="ru-RU" dirty="0"/>
              <a:t>Если же программу запустить с аргументами командной строки, рабочий поток получит статус фонового и программа завершится практически сразу после завершения главного потока, с уничтожением потока, ожидающего ввода пользователя с помощью метода </a:t>
            </a:r>
            <a:r>
              <a:rPr lang="ru-RU" b="1" dirty="0" err="1"/>
              <a:t>ReadLine</a:t>
            </a:r>
            <a:r>
              <a:rPr lang="ru-RU" dirty="0"/>
              <a:t>.</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27657628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91264" cy="5793507"/>
          </a:xfrm>
        </p:spPr>
        <p:txBody>
          <a:bodyPr/>
          <a:lstStyle/>
          <a:p>
            <a:r>
              <a:rPr lang="ru-RU" dirty="0"/>
              <a:t>По умолчанию каждый поток, создаваемый через метод </a:t>
            </a:r>
            <a:r>
              <a:rPr lang="ru-RU" dirty="0" err="1"/>
              <a:t>Thread.Start</a:t>
            </a:r>
            <a:r>
              <a:rPr lang="ru-RU" dirty="0"/>
              <a:t>(), автоматически становится потоком переднего плана. Это означает, что домен приложения не выгрузится до тех пор, пока все потоки выполнения не завершат свою часть работы. В большинстве случаев именно такое поведение и нужно</a:t>
            </a:r>
            <a:r>
              <a:rPr lang="ru-RU" dirty="0" smtClean="0"/>
              <a:t>.</a:t>
            </a:r>
          </a:p>
          <a:p>
            <a:endParaRPr lang="ru-RU" dirty="0"/>
          </a:p>
          <a:p>
            <a:r>
              <a:rPr lang="ru-RU" dirty="0"/>
              <a:t>Чтобы создать фоновый поток необходимо установить </a:t>
            </a:r>
            <a:r>
              <a:rPr lang="ru-RU" b="1" dirty="0"/>
              <a:t>свойство </a:t>
            </a:r>
            <a:r>
              <a:rPr lang="ru-RU" b="1" dirty="0" err="1"/>
              <a:t>IsBackground</a:t>
            </a:r>
            <a:r>
              <a:rPr lang="ru-RU" dirty="0"/>
              <a:t> в </a:t>
            </a:r>
            <a:r>
              <a:rPr lang="ru-RU" dirty="0" err="1"/>
              <a:t>true</a:t>
            </a:r>
            <a:endParaRPr lang="ru-RU" dirty="0"/>
          </a:p>
        </p:txBody>
      </p:sp>
    </p:spTree>
    <p:extLst>
      <p:ext uri="{BB962C8B-B14F-4D97-AF65-F5344CB8AC3E}">
        <p14:creationId xmlns:p14="http://schemas.microsoft.com/office/powerpoint/2010/main" val="2219149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потоками</a:t>
            </a:r>
            <a:endParaRPr lang="ru-RU" dirty="0"/>
          </a:p>
        </p:txBody>
      </p:sp>
      <p:sp>
        <p:nvSpPr>
          <p:cNvPr id="3" name="Объект 2"/>
          <p:cNvSpPr>
            <a:spLocks noGrp="1"/>
          </p:cNvSpPr>
          <p:nvPr>
            <p:ph idx="1"/>
          </p:nvPr>
        </p:nvSpPr>
        <p:spPr>
          <a:xfrm>
            <a:off x="179512" y="1412776"/>
            <a:ext cx="8964488" cy="5328592"/>
          </a:xfrm>
        </p:spPr>
        <p:txBody>
          <a:bodyPr>
            <a:normAutofit/>
          </a:bodyPr>
          <a:lstStyle/>
          <a:p>
            <a:r>
              <a:rPr lang="ru-RU" dirty="0"/>
              <a:t>Поток создается за счет вызова метода </a:t>
            </a:r>
            <a:r>
              <a:rPr lang="ru-RU" dirty="0" err="1"/>
              <a:t>Start</a:t>
            </a:r>
            <a:r>
              <a:rPr lang="ru-RU" dirty="0"/>
              <a:t>() объекта </a:t>
            </a:r>
            <a:r>
              <a:rPr lang="ru-RU" dirty="0" err="1"/>
              <a:t>Thread</a:t>
            </a:r>
            <a:r>
              <a:rPr lang="ru-RU" dirty="0"/>
              <a:t>. Однако после вызова метода </a:t>
            </a:r>
            <a:r>
              <a:rPr lang="ru-RU" dirty="0" err="1"/>
              <a:t>Start</a:t>
            </a:r>
            <a:r>
              <a:rPr lang="ru-RU" dirty="0"/>
              <a:t>() новый поток все еще пребывает не в состоянии </a:t>
            </a:r>
            <a:r>
              <a:rPr lang="ru-RU" dirty="0" err="1"/>
              <a:t>Running</a:t>
            </a:r>
            <a:r>
              <a:rPr lang="ru-RU" dirty="0"/>
              <a:t>, а в состоянии </a:t>
            </a:r>
            <a:r>
              <a:rPr lang="ru-RU" i="1" dirty="0" err="1"/>
              <a:t>Unstarted</a:t>
            </a:r>
            <a:r>
              <a:rPr lang="ru-RU" dirty="0"/>
              <a:t>. В состояние </a:t>
            </a:r>
            <a:r>
              <a:rPr lang="ru-RU" dirty="0" err="1"/>
              <a:t>Running</a:t>
            </a:r>
            <a:r>
              <a:rPr lang="ru-RU" dirty="0"/>
              <a:t> поток переходит сразу после того, как планировщик потоков операционной системы выберет его для выполнения. Информация о текущем состоянии потока доступна через свойство </a:t>
            </a:r>
            <a:r>
              <a:rPr lang="ru-RU" b="1" dirty="0" err="1"/>
              <a:t>Thread.ThreadState</a:t>
            </a:r>
            <a:r>
              <a:rPr lang="ru-RU" dirty="0"/>
              <a:t>.</a:t>
            </a:r>
          </a:p>
        </p:txBody>
      </p:sp>
    </p:spTree>
    <p:extLst>
      <p:ext uri="{BB962C8B-B14F-4D97-AF65-F5344CB8AC3E}">
        <p14:creationId xmlns:p14="http://schemas.microsoft.com/office/powerpoint/2010/main" val="12122797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435280" cy="6480720"/>
          </a:xfrm>
        </p:spPr>
        <p:txBody>
          <a:bodyPr>
            <a:normAutofit lnSpcReduction="10000"/>
          </a:bodyPr>
          <a:lstStyle/>
          <a:p>
            <a:pPr marL="0" indent="0">
              <a:buNone/>
            </a:pPr>
            <a:r>
              <a:rPr lang="ru-RU" dirty="0"/>
              <a:t>Вызов </a:t>
            </a:r>
            <a:r>
              <a:rPr lang="ru-RU" b="1" dirty="0" err="1"/>
              <a:t>Thread.Sleep</a:t>
            </a:r>
            <a:r>
              <a:rPr lang="ru-RU" dirty="0"/>
              <a:t> блокирует текущий поток на указанное время </a:t>
            </a:r>
          </a:p>
          <a:p>
            <a:pPr marL="0" indent="0">
              <a:buNone/>
            </a:pPr>
            <a:r>
              <a:rPr lang="en-US" dirty="0" smtClean="0"/>
              <a:t>static </a:t>
            </a:r>
            <a:r>
              <a:rPr lang="en-US" dirty="0"/>
              <a:t>void Main() </a:t>
            </a:r>
            <a:endParaRPr lang="ru-RU" dirty="0" smtClean="0"/>
          </a:p>
          <a:p>
            <a:pPr marL="0" indent="0">
              <a:buNone/>
            </a:pPr>
            <a:r>
              <a:rPr lang="en-US" dirty="0" smtClean="0"/>
              <a:t>{ </a:t>
            </a:r>
            <a:endParaRPr lang="ru-RU" dirty="0" smtClean="0"/>
          </a:p>
          <a:p>
            <a:pPr marL="0" indent="0">
              <a:buNone/>
            </a:pPr>
            <a:r>
              <a:rPr lang="en-US" dirty="0" err="1" smtClean="0"/>
              <a:t>Thread.Sleep</a:t>
            </a:r>
            <a:r>
              <a:rPr lang="en-US" dirty="0" smtClean="0"/>
              <a:t>(0</a:t>
            </a:r>
            <a:r>
              <a:rPr lang="en-US" dirty="0"/>
              <a:t>); // </a:t>
            </a:r>
            <a:r>
              <a:rPr lang="ru-RU" dirty="0"/>
              <a:t>отказаться от одного кванта времени </a:t>
            </a:r>
            <a:r>
              <a:rPr lang="en-US" dirty="0"/>
              <a:t>CPU </a:t>
            </a:r>
            <a:endParaRPr lang="ru-RU" dirty="0" smtClean="0"/>
          </a:p>
          <a:p>
            <a:pPr marL="0" indent="0">
              <a:buNone/>
            </a:pPr>
            <a:r>
              <a:rPr lang="en-US" dirty="0" err="1" smtClean="0"/>
              <a:t>Thread.Sleep</a:t>
            </a:r>
            <a:r>
              <a:rPr lang="en-US" dirty="0" smtClean="0"/>
              <a:t>(1000</a:t>
            </a:r>
            <a:r>
              <a:rPr lang="en-US" dirty="0"/>
              <a:t>); // </a:t>
            </a:r>
            <a:r>
              <a:rPr lang="ru-RU" dirty="0"/>
              <a:t>заснуть на 1000 миллисекунд </a:t>
            </a:r>
            <a:endParaRPr lang="ru-RU" dirty="0" smtClean="0"/>
          </a:p>
          <a:p>
            <a:pPr marL="0" indent="0">
              <a:buNone/>
            </a:pPr>
            <a:r>
              <a:rPr lang="en-US" dirty="0" err="1" smtClean="0"/>
              <a:t>Thread.Sleep</a:t>
            </a:r>
            <a:r>
              <a:rPr lang="en-US" dirty="0" smtClean="0"/>
              <a:t>(</a:t>
            </a:r>
            <a:r>
              <a:rPr lang="en-US" dirty="0" err="1" smtClean="0"/>
              <a:t>TimeSpan.FromHours</a:t>
            </a:r>
            <a:r>
              <a:rPr lang="en-US" dirty="0" smtClean="0"/>
              <a:t>(1</a:t>
            </a:r>
            <a:r>
              <a:rPr lang="en-US" dirty="0"/>
              <a:t>)); // </a:t>
            </a:r>
            <a:r>
              <a:rPr lang="ru-RU" dirty="0"/>
              <a:t>заснуть на 1 час </a:t>
            </a:r>
            <a:endParaRPr lang="ru-RU" dirty="0" smtClean="0"/>
          </a:p>
          <a:p>
            <a:pPr marL="0" indent="0">
              <a:buNone/>
            </a:pPr>
            <a:r>
              <a:rPr lang="en-US" dirty="0" err="1" smtClean="0"/>
              <a:t>Thread.Sleep</a:t>
            </a:r>
            <a:r>
              <a:rPr lang="en-US" dirty="0" smtClean="0"/>
              <a:t>(</a:t>
            </a:r>
            <a:r>
              <a:rPr lang="en-US" dirty="0" err="1" smtClean="0"/>
              <a:t>Timeout.Infinite</a:t>
            </a:r>
            <a:r>
              <a:rPr lang="en-US" dirty="0"/>
              <a:t>); // </a:t>
            </a:r>
            <a:r>
              <a:rPr lang="ru-RU" dirty="0"/>
              <a:t>заснуть до </a:t>
            </a:r>
            <a:r>
              <a:rPr lang="ru-RU" dirty="0" smtClean="0"/>
              <a:t>прерывания</a:t>
            </a:r>
            <a:endParaRPr lang="ru-RU" dirty="0"/>
          </a:p>
          <a:p>
            <a:pPr marL="0" indent="0">
              <a:buNone/>
            </a:pPr>
            <a:r>
              <a:rPr lang="en-US" dirty="0"/>
              <a:t>}</a:t>
            </a:r>
            <a:endParaRPr lang="ru-RU" dirty="0"/>
          </a:p>
        </p:txBody>
      </p:sp>
    </p:spTree>
    <p:extLst>
      <p:ext uri="{BB962C8B-B14F-4D97-AF65-F5344CB8AC3E}">
        <p14:creationId xmlns:p14="http://schemas.microsoft.com/office/powerpoint/2010/main" val="14942884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fontScale="92500" lnSpcReduction="10000"/>
          </a:bodyPr>
          <a:lstStyle/>
          <a:p>
            <a:pPr marL="0" indent="0">
              <a:buNone/>
            </a:pPr>
            <a:r>
              <a:rPr lang="ru-RU" dirty="0"/>
              <a:t>Когда поток остановлен в результате </a:t>
            </a:r>
            <a:r>
              <a:rPr lang="ru-RU" dirty="0" smtClean="0"/>
              <a:t>этих </a:t>
            </a:r>
            <a:r>
              <a:rPr lang="ru-RU" dirty="0"/>
              <a:t>конструкций</a:t>
            </a:r>
            <a:r>
              <a:rPr lang="ru-RU" dirty="0" smtClean="0"/>
              <a:t>, </a:t>
            </a:r>
            <a:r>
              <a:rPr lang="ru-RU" dirty="0"/>
              <a:t>говорят, что он блокирован. Будучи блокированным, поток немедленно перестает получать время CPU, </a:t>
            </a:r>
            <a:r>
              <a:rPr lang="ru-RU" dirty="0" smtClean="0"/>
              <a:t>устанавливает свойство</a:t>
            </a:r>
            <a:r>
              <a:rPr lang="ru-RU" dirty="0"/>
              <a:t> </a:t>
            </a:r>
            <a:r>
              <a:rPr lang="ru-RU" dirty="0" smtClean="0"/>
              <a:t> </a:t>
            </a:r>
            <a:r>
              <a:rPr lang="ru-RU" b="1" dirty="0" err="1" smtClean="0"/>
              <a:t>ThreadState</a:t>
            </a:r>
            <a:r>
              <a:rPr lang="ru-RU" dirty="0"/>
              <a:t> в </a:t>
            </a:r>
            <a:r>
              <a:rPr lang="ru-RU" b="1" dirty="0" err="1"/>
              <a:t>WaitSleepJoin</a:t>
            </a:r>
            <a:r>
              <a:rPr lang="ru-RU" b="1" dirty="0"/>
              <a:t> </a:t>
            </a:r>
            <a:r>
              <a:rPr lang="ru-RU" dirty="0"/>
              <a:t>и остается в таком состоянии, пока не </a:t>
            </a:r>
            <a:r>
              <a:rPr lang="ru-RU" dirty="0" err="1"/>
              <a:t>разблокируется</a:t>
            </a:r>
            <a:r>
              <a:rPr lang="ru-RU" dirty="0"/>
              <a:t>. Разблокировка может произойти в следующих четырех </a:t>
            </a:r>
            <a:r>
              <a:rPr lang="ru-RU" dirty="0" smtClean="0"/>
              <a:t>случаях:</a:t>
            </a:r>
          </a:p>
          <a:p>
            <a:r>
              <a:rPr lang="ru-RU" dirty="0"/>
              <a:t>выполнится условие разблокировки;</a:t>
            </a:r>
          </a:p>
          <a:p>
            <a:r>
              <a:rPr lang="ru-RU" dirty="0"/>
              <a:t>истечет таймаут операции (если он был задан);</a:t>
            </a:r>
          </a:p>
          <a:p>
            <a:r>
              <a:rPr lang="ru-RU" dirty="0"/>
              <a:t>по прерыванию через </a:t>
            </a:r>
            <a:r>
              <a:rPr lang="ru-RU" b="1" dirty="0" err="1"/>
              <a:t>Thread.Interrupt</a:t>
            </a:r>
            <a:r>
              <a:rPr lang="ru-RU" b="1" dirty="0"/>
              <a:t>;</a:t>
            </a:r>
            <a:endParaRPr lang="ru-RU" dirty="0"/>
          </a:p>
          <a:p>
            <a:r>
              <a:rPr lang="ru-RU" dirty="0"/>
              <a:t>по аварийному завершению через </a:t>
            </a:r>
            <a:r>
              <a:rPr lang="ru-RU" b="1" dirty="0" err="1"/>
              <a:t>Thread.Abort</a:t>
            </a:r>
            <a:r>
              <a:rPr lang="ru-RU" b="1" dirty="0" smtClean="0"/>
              <a:t>.</a:t>
            </a:r>
          </a:p>
          <a:p>
            <a:pPr marL="0" indent="0">
              <a:buNone/>
            </a:pPr>
            <a:r>
              <a:rPr lang="ru-RU" dirty="0"/>
              <a:t>Поток не считается блокированным, если его выполнение приостановлено нерекомендуемым методом </a:t>
            </a:r>
            <a:r>
              <a:rPr lang="ru-RU" b="1" dirty="0" err="1"/>
              <a:t>Suspend</a:t>
            </a:r>
            <a:endParaRPr lang="ru-RU" dirty="0"/>
          </a:p>
          <a:p>
            <a:endParaRPr lang="ru-RU" dirty="0"/>
          </a:p>
        </p:txBody>
      </p:sp>
    </p:spTree>
    <p:extLst>
      <p:ext uri="{BB962C8B-B14F-4D97-AF65-F5344CB8AC3E}">
        <p14:creationId xmlns:p14="http://schemas.microsoft.com/office/powerpoint/2010/main" val="10877388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Отстранение потока от </a:t>
            </a:r>
            <a:r>
              <a:rPr lang="ru-RU" b="1" dirty="0" smtClean="0"/>
              <a:t>выполнения</a:t>
            </a:r>
            <a:endParaRPr lang="ru-RU" dirty="0"/>
          </a:p>
        </p:txBody>
      </p:sp>
      <p:sp>
        <p:nvSpPr>
          <p:cNvPr id="3" name="Объект 2"/>
          <p:cNvSpPr>
            <a:spLocks noGrp="1"/>
          </p:cNvSpPr>
          <p:nvPr>
            <p:ph idx="1"/>
          </p:nvPr>
        </p:nvSpPr>
        <p:spPr>
          <a:xfrm>
            <a:off x="457200" y="1268760"/>
            <a:ext cx="8435280" cy="5256584"/>
          </a:xfrm>
        </p:spPr>
        <p:txBody>
          <a:bodyPr>
            <a:normAutofit/>
          </a:bodyPr>
          <a:lstStyle/>
          <a:p>
            <a:r>
              <a:rPr lang="ru-RU" dirty="0"/>
              <a:t>Обеспечивается нестатическим методом </a:t>
            </a:r>
            <a:r>
              <a:rPr lang="ru-RU" dirty="0" err="1"/>
              <a:t>Suspend</a:t>
            </a:r>
            <a:r>
              <a:rPr lang="ru-RU" dirty="0"/>
              <a:t>(). Поток входит в "кому", из которой его можно вывести, вызвав метод </a:t>
            </a:r>
            <a:r>
              <a:rPr lang="ru-RU" dirty="0" err="1"/>
              <a:t>Resume</a:t>
            </a:r>
            <a:r>
              <a:rPr lang="ru-RU" dirty="0"/>
              <a:t>(). Этот </a:t>
            </a:r>
            <a:r>
              <a:rPr lang="ru-RU" dirty="0" smtClean="0"/>
              <a:t>вызов, </a:t>
            </a:r>
            <a:r>
              <a:rPr lang="ru-RU" dirty="0"/>
              <a:t>должен исходить из другого потока. Если все не отстраненные от выполнения потоки оказались завершены и некому запустить отстраненный поток – приложение в буквальном смысле "зависает". </a:t>
            </a:r>
          </a:p>
        </p:txBody>
      </p:sp>
    </p:spTree>
    <p:extLst>
      <p:ext uri="{BB962C8B-B14F-4D97-AF65-F5344CB8AC3E}">
        <p14:creationId xmlns:p14="http://schemas.microsoft.com/office/powerpoint/2010/main" val="30922983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Завершение </a:t>
            </a:r>
            <a:r>
              <a:rPr lang="ru-RU" b="1" dirty="0" smtClean="0"/>
              <a:t>потоков</a:t>
            </a:r>
            <a:endParaRPr lang="ru-RU" dirty="0"/>
          </a:p>
        </p:txBody>
      </p:sp>
      <p:sp>
        <p:nvSpPr>
          <p:cNvPr id="3" name="Объект 2"/>
          <p:cNvSpPr>
            <a:spLocks noGrp="1"/>
          </p:cNvSpPr>
          <p:nvPr>
            <p:ph idx="1"/>
          </p:nvPr>
        </p:nvSpPr>
        <p:spPr>
          <a:xfrm>
            <a:off x="179512" y="1484784"/>
            <a:ext cx="8784976" cy="5256584"/>
          </a:xfrm>
        </p:spPr>
        <p:txBody>
          <a:bodyPr>
            <a:normAutofit/>
          </a:bodyPr>
          <a:lstStyle/>
          <a:p>
            <a:r>
              <a:rPr lang="ru-RU" dirty="0"/>
              <a:t>Поток завершается после выполнения ПОСЛЕДНЕГО оператора выполняемой цепочки операторов</a:t>
            </a:r>
            <a:r>
              <a:rPr lang="ru-RU" dirty="0" smtClean="0"/>
              <a:t>.</a:t>
            </a:r>
            <a:endParaRPr lang="en-US" dirty="0" smtClean="0"/>
          </a:p>
          <a:p>
            <a:r>
              <a:rPr lang="ru-RU" dirty="0"/>
              <a:t>Поток может быть остановлен в результате выполнения метода </a:t>
            </a:r>
            <a:r>
              <a:rPr lang="ru-RU" dirty="0" err="1"/>
              <a:t>Abort</a:t>
            </a:r>
            <a:r>
              <a:rPr lang="ru-RU" dirty="0"/>
              <a:t>(). </a:t>
            </a:r>
            <a:r>
              <a:rPr lang="ru-RU" dirty="0" smtClean="0"/>
              <a:t>При </a:t>
            </a:r>
            <a:r>
              <a:rPr lang="ru-RU" dirty="0"/>
              <a:t>выполнении этого метода происходит активация исключения </a:t>
            </a:r>
            <a:r>
              <a:rPr lang="ru-RU" dirty="0" err="1"/>
              <a:t>ThreadAbortException</a:t>
            </a:r>
            <a:r>
              <a:rPr lang="ru-RU" dirty="0"/>
              <a:t>. </a:t>
            </a:r>
            <a:r>
              <a:rPr lang="ru-RU" dirty="0" smtClean="0"/>
              <a:t>В </a:t>
            </a:r>
            <a:r>
              <a:rPr lang="ru-RU" dirty="0"/>
              <a:t>том числе возможна и реанимация остановленного потока путем вызова метода </a:t>
            </a:r>
            <a:r>
              <a:rPr lang="ru-RU" dirty="0" err="1"/>
              <a:t>ResetAbort</a:t>
            </a:r>
            <a:r>
              <a:rPr lang="ru-RU" dirty="0" smtClean="0"/>
              <a:t>().</a:t>
            </a:r>
            <a:endParaRPr lang="ru-RU" dirty="0"/>
          </a:p>
        </p:txBody>
      </p:sp>
    </p:spTree>
    <p:extLst>
      <p:ext uri="{BB962C8B-B14F-4D97-AF65-F5344CB8AC3E}">
        <p14:creationId xmlns:p14="http://schemas.microsoft.com/office/powerpoint/2010/main" val="16427648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dirty="0"/>
              <a:t>действия, вызывающие смену </a:t>
            </a:r>
            <a:r>
              <a:rPr lang="ru-RU" dirty="0" smtClean="0"/>
              <a:t>состояния</a:t>
            </a:r>
            <a:r>
              <a:rPr lang="en-US" dirty="0" smtClean="0"/>
              <a:t> </a:t>
            </a:r>
            <a:r>
              <a:rPr lang="ru-RU" dirty="0" smtClean="0"/>
              <a:t>потока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3227542"/>
              </p:ext>
            </p:extLst>
          </p:nvPr>
        </p:nvGraphicFramePr>
        <p:xfrm>
          <a:off x="467543" y="1268761"/>
          <a:ext cx="8496944" cy="5376564"/>
        </p:xfrm>
        <a:graphic>
          <a:graphicData uri="http://schemas.openxmlformats.org/drawingml/2006/table">
            <a:tbl>
              <a:tblPr/>
              <a:tblGrid>
                <a:gridCol w="4243300"/>
                <a:gridCol w="4253644"/>
              </a:tblGrid>
              <a:tr h="350257">
                <a:tc>
                  <a:txBody>
                    <a:bodyPr/>
                    <a:lstStyle/>
                    <a:p>
                      <a:r>
                        <a:rPr lang="ru-RU" sz="1000" b="1" dirty="0">
                          <a:effectLst/>
                        </a:rPr>
                        <a:t>Действие</a:t>
                      </a:r>
                    </a:p>
                  </a:txBody>
                  <a:tcPr marL="19050" marR="19050" marT="19050" marB="19050" anchor="ctr">
                    <a:lnL>
                      <a:noFill/>
                    </a:lnL>
                    <a:lnR>
                      <a:noFill/>
                    </a:lnR>
                    <a:lnT>
                      <a:noFill/>
                    </a:lnT>
                    <a:lnB>
                      <a:noFill/>
                    </a:lnB>
                    <a:solidFill>
                      <a:srgbClr val="D8D8D8"/>
                    </a:solidFill>
                  </a:tcPr>
                </a:tc>
                <a:tc>
                  <a:txBody>
                    <a:bodyPr/>
                    <a:lstStyle/>
                    <a:p>
                      <a:r>
                        <a:rPr lang="ru-RU" sz="1000" b="1">
                          <a:effectLst/>
                        </a:rPr>
                        <a:t>Состояние потока</a:t>
                      </a:r>
                    </a:p>
                  </a:txBody>
                  <a:tcPr marL="19050" marR="19050" marT="19050" marB="19050" anchor="ctr">
                    <a:lnL>
                      <a:noFill/>
                    </a:lnL>
                    <a:lnR>
                      <a:noFill/>
                    </a:lnR>
                    <a:lnT>
                      <a:noFill/>
                    </a:lnT>
                    <a:lnB>
                      <a:noFill/>
                    </a:lnB>
                    <a:solidFill>
                      <a:srgbClr val="D8D8D8"/>
                    </a:solidFill>
                  </a:tcPr>
                </a:tc>
              </a:tr>
              <a:tr h="350257">
                <a:tc>
                  <a:txBody>
                    <a:bodyPr/>
                    <a:lstStyle/>
                    <a:p>
                      <a:r>
                        <a:rPr lang="ru-RU" sz="1800" dirty="0">
                          <a:solidFill>
                            <a:srgbClr val="000000"/>
                          </a:solidFill>
                          <a:effectLst/>
                          <a:latin typeface="Times New Roman" pitchFamily="18" charset="0"/>
                          <a:cs typeface="Times New Roman" pitchFamily="18" charset="0"/>
                        </a:rPr>
                        <a:t>Поток создается в среде CLR</a:t>
                      </a: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Unstarted</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Поток вызывает метод </a:t>
                      </a:r>
                      <a:r>
                        <a:rPr lang="en-US" sz="1800">
                          <a:solidFill>
                            <a:srgbClr val="8B0000"/>
                          </a:solidFill>
                          <a:effectLst/>
                          <a:latin typeface="Times New Roman" pitchFamily="18" charset="0"/>
                          <a:cs typeface="Times New Roman" pitchFamily="18" charset="0"/>
                        </a:rPr>
                        <a:t>Start</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Running</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Поток начинает выполнение</a:t>
                      </a: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Running</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Поток вызывает метод </a:t>
                      </a:r>
                      <a:r>
                        <a:rPr lang="en-US" sz="1800">
                          <a:solidFill>
                            <a:srgbClr val="8B0000"/>
                          </a:solidFill>
                          <a:effectLst/>
                          <a:latin typeface="Times New Roman" pitchFamily="18" charset="0"/>
                          <a:cs typeface="Times New Roman" pitchFamily="18" charset="0"/>
                        </a:rPr>
                        <a:t>Sleep</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WaitSleepJoin</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562756">
                <a:tc>
                  <a:txBody>
                    <a:bodyPr/>
                    <a:lstStyle/>
                    <a:p>
                      <a:r>
                        <a:rPr lang="ru-RU" sz="1800" dirty="0">
                          <a:solidFill>
                            <a:srgbClr val="000000"/>
                          </a:solidFill>
                          <a:effectLst/>
                          <a:latin typeface="Times New Roman" pitchFamily="18" charset="0"/>
                          <a:cs typeface="Times New Roman" pitchFamily="18" charset="0"/>
                        </a:rPr>
                        <a:t>Поток вызывает метод </a:t>
                      </a:r>
                      <a:r>
                        <a:rPr lang="ru-RU" sz="1800" dirty="0" err="1">
                          <a:solidFill>
                            <a:srgbClr val="8B0000"/>
                          </a:solidFill>
                          <a:effectLst/>
                          <a:latin typeface="Times New Roman" pitchFamily="18" charset="0"/>
                          <a:cs typeface="Times New Roman" pitchFamily="18" charset="0"/>
                        </a:rPr>
                        <a:t>Wait</a:t>
                      </a:r>
                      <a:r>
                        <a:rPr lang="ru-RU" sz="1800" dirty="0">
                          <a:solidFill>
                            <a:srgbClr val="000000"/>
                          </a:solidFill>
                          <a:effectLst/>
                          <a:latin typeface="Times New Roman" pitchFamily="18" charset="0"/>
                          <a:cs typeface="Times New Roman" pitchFamily="18" charset="0"/>
                        </a:rPr>
                        <a:t> для другого объекта</a:t>
                      </a: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WaitSleepJoin</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562756">
                <a:tc>
                  <a:txBody>
                    <a:bodyPr/>
                    <a:lstStyle/>
                    <a:p>
                      <a:r>
                        <a:rPr lang="ru-RU" sz="1800" dirty="0">
                          <a:solidFill>
                            <a:srgbClr val="000000"/>
                          </a:solidFill>
                          <a:effectLst/>
                          <a:latin typeface="Times New Roman" pitchFamily="18" charset="0"/>
                          <a:cs typeface="Times New Roman" pitchFamily="18" charset="0"/>
                        </a:rPr>
                        <a:t>Поток вызывает метод </a:t>
                      </a:r>
                      <a:r>
                        <a:rPr lang="ru-RU" sz="1800" dirty="0" err="1">
                          <a:solidFill>
                            <a:srgbClr val="8B0000"/>
                          </a:solidFill>
                          <a:effectLst/>
                          <a:latin typeface="Times New Roman" pitchFamily="18" charset="0"/>
                          <a:cs typeface="Times New Roman" pitchFamily="18" charset="0"/>
                        </a:rPr>
                        <a:t>Join</a:t>
                      </a:r>
                      <a:r>
                        <a:rPr lang="ru-RU" sz="1800" dirty="0">
                          <a:solidFill>
                            <a:srgbClr val="000000"/>
                          </a:solidFill>
                          <a:effectLst/>
                          <a:latin typeface="Times New Roman" pitchFamily="18" charset="0"/>
                          <a:cs typeface="Times New Roman" pitchFamily="18" charset="0"/>
                        </a:rPr>
                        <a:t> для другого потока</a:t>
                      </a: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WaitSleepJoin</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Другой поток вызывает метод </a:t>
                      </a:r>
                      <a:r>
                        <a:rPr lang="ru-RU" sz="1800">
                          <a:solidFill>
                            <a:srgbClr val="8B0000"/>
                          </a:solidFill>
                          <a:effectLst/>
                          <a:latin typeface="Times New Roman" pitchFamily="18" charset="0"/>
                          <a:cs typeface="Times New Roman" pitchFamily="18" charset="0"/>
                        </a:rPr>
                        <a:t>Interrupt</a:t>
                      </a:r>
                      <a:endParaRPr lang="ru-RU"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Running</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dirty="0">
                          <a:solidFill>
                            <a:srgbClr val="000000"/>
                          </a:solidFill>
                          <a:effectLst/>
                          <a:latin typeface="Times New Roman" pitchFamily="18" charset="0"/>
                          <a:cs typeface="Times New Roman" pitchFamily="18" charset="0"/>
                        </a:rPr>
                        <a:t>Другой поток вызывает метод </a:t>
                      </a:r>
                      <a:r>
                        <a:rPr lang="ru-RU" sz="1800" dirty="0" err="1">
                          <a:solidFill>
                            <a:srgbClr val="8B0000"/>
                          </a:solidFill>
                          <a:effectLst/>
                          <a:latin typeface="Times New Roman" pitchFamily="18" charset="0"/>
                          <a:cs typeface="Times New Roman" pitchFamily="18" charset="0"/>
                        </a:rPr>
                        <a:t>Suspend</a:t>
                      </a:r>
                      <a:endParaRPr lang="ru-RU"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SuspendRequested</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dirty="0">
                          <a:solidFill>
                            <a:srgbClr val="000000"/>
                          </a:solidFill>
                          <a:effectLst/>
                          <a:latin typeface="Times New Roman" pitchFamily="18" charset="0"/>
                          <a:cs typeface="Times New Roman" pitchFamily="18" charset="0"/>
                        </a:rPr>
                        <a:t>Поток отвечает на запрос метода </a:t>
                      </a:r>
                      <a:r>
                        <a:rPr lang="ru-RU" sz="1800" dirty="0" err="1">
                          <a:solidFill>
                            <a:srgbClr val="8B0000"/>
                          </a:solidFill>
                          <a:effectLst/>
                          <a:latin typeface="Times New Roman" pitchFamily="18" charset="0"/>
                          <a:cs typeface="Times New Roman" pitchFamily="18" charset="0"/>
                        </a:rPr>
                        <a:t>Suspend</a:t>
                      </a:r>
                      <a:endParaRPr lang="ru-RU"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Suspended</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dirty="0">
                          <a:solidFill>
                            <a:srgbClr val="000000"/>
                          </a:solidFill>
                          <a:effectLst/>
                          <a:latin typeface="Times New Roman" pitchFamily="18" charset="0"/>
                          <a:cs typeface="Times New Roman" pitchFamily="18" charset="0"/>
                        </a:rPr>
                        <a:t>Другой поток вызывает метод </a:t>
                      </a:r>
                      <a:r>
                        <a:rPr lang="ru-RU" sz="1800" dirty="0" err="1">
                          <a:solidFill>
                            <a:srgbClr val="8B0000"/>
                          </a:solidFill>
                          <a:effectLst/>
                          <a:latin typeface="Times New Roman" pitchFamily="18" charset="0"/>
                          <a:cs typeface="Times New Roman" pitchFamily="18" charset="0"/>
                        </a:rPr>
                        <a:t>Resume</a:t>
                      </a:r>
                      <a:endParaRPr lang="ru-RU"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Running</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dirty="0">
                          <a:solidFill>
                            <a:srgbClr val="000000"/>
                          </a:solidFill>
                          <a:effectLst/>
                          <a:latin typeface="Times New Roman" pitchFamily="18" charset="0"/>
                          <a:cs typeface="Times New Roman" pitchFamily="18" charset="0"/>
                        </a:rPr>
                        <a:t>Другой поток вызывает метод </a:t>
                      </a:r>
                      <a:r>
                        <a:rPr lang="ru-RU" sz="1800" dirty="0" err="1">
                          <a:solidFill>
                            <a:srgbClr val="8B0000"/>
                          </a:solidFill>
                          <a:effectLst/>
                          <a:latin typeface="Times New Roman" pitchFamily="18" charset="0"/>
                          <a:cs typeface="Times New Roman" pitchFamily="18" charset="0"/>
                        </a:rPr>
                        <a:t>Abort</a:t>
                      </a:r>
                      <a:endParaRPr lang="ru-RU"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dirty="0" err="1">
                          <a:solidFill>
                            <a:srgbClr val="8B0000"/>
                          </a:solidFill>
                          <a:effectLst/>
                          <a:latin typeface="Times New Roman" pitchFamily="18" charset="0"/>
                          <a:cs typeface="Times New Roman" pitchFamily="18" charset="0"/>
                        </a:rPr>
                        <a:t>AbortRequested</a:t>
                      </a:r>
                      <a:endParaRPr lang="en-US"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Поток отвечает на запрос метода </a:t>
                      </a:r>
                      <a:r>
                        <a:rPr lang="ru-RU" sz="1800">
                          <a:solidFill>
                            <a:srgbClr val="8B0000"/>
                          </a:solidFill>
                          <a:effectLst/>
                          <a:latin typeface="Times New Roman" pitchFamily="18" charset="0"/>
                          <a:cs typeface="Times New Roman" pitchFamily="18" charset="0"/>
                        </a:rPr>
                        <a:t>Abort</a:t>
                      </a:r>
                      <a:endParaRPr lang="ru-RU"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c>
                  <a:txBody>
                    <a:bodyPr/>
                    <a:lstStyle/>
                    <a:p>
                      <a:r>
                        <a:rPr lang="en-US" sz="1800">
                          <a:solidFill>
                            <a:srgbClr val="8B0000"/>
                          </a:solidFill>
                          <a:effectLst/>
                          <a:latin typeface="Times New Roman" pitchFamily="18" charset="0"/>
                          <a:cs typeface="Times New Roman" pitchFamily="18" charset="0"/>
                        </a:rPr>
                        <a:t>Stopped</a:t>
                      </a:r>
                      <a:endParaRPr lang="en-US" sz="180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r h="350257">
                <a:tc>
                  <a:txBody>
                    <a:bodyPr/>
                    <a:lstStyle/>
                    <a:p>
                      <a:r>
                        <a:rPr lang="ru-RU" sz="1800">
                          <a:solidFill>
                            <a:srgbClr val="000000"/>
                          </a:solidFill>
                          <a:effectLst/>
                          <a:latin typeface="Times New Roman" pitchFamily="18" charset="0"/>
                          <a:cs typeface="Times New Roman" pitchFamily="18" charset="0"/>
                        </a:rPr>
                        <a:t>Поток завершен</a:t>
                      </a:r>
                    </a:p>
                  </a:txBody>
                  <a:tcPr marL="19050" marR="19050" marT="19050" marB="19050">
                    <a:lnL>
                      <a:noFill/>
                    </a:lnL>
                    <a:lnR>
                      <a:noFill/>
                    </a:lnR>
                    <a:lnT>
                      <a:noFill/>
                    </a:lnT>
                    <a:lnB>
                      <a:noFill/>
                    </a:lnB>
                    <a:solidFill>
                      <a:srgbClr val="EAEAEA"/>
                    </a:solidFill>
                  </a:tcPr>
                </a:tc>
                <a:tc>
                  <a:txBody>
                    <a:bodyPr/>
                    <a:lstStyle/>
                    <a:p>
                      <a:r>
                        <a:rPr lang="en-US" sz="1800" dirty="0">
                          <a:solidFill>
                            <a:srgbClr val="8B0000"/>
                          </a:solidFill>
                          <a:effectLst/>
                          <a:latin typeface="Times New Roman" pitchFamily="18" charset="0"/>
                          <a:cs typeface="Times New Roman" pitchFamily="18" charset="0"/>
                        </a:rPr>
                        <a:t>Stopped</a:t>
                      </a:r>
                      <a:endParaRPr lang="en-US" sz="1800" dirty="0">
                        <a:solidFill>
                          <a:srgbClr val="000000"/>
                        </a:solidFill>
                        <a:effectLst/>
                        <a:latin typeface="Times New Roman" pitchFamily="18" charset="0"/>
                        <a:cs typeface="Times New Roman" pitchFamily="18" charset="0"/>
                      </a:endParaRPr>
                    </a:p>
                  </a:txBody>
                  <a:tcPr marL="19050" marR="19050" marT="19050" marB="19050">
                    <a:lnL>
                      <a:noFill/>
                    </a:lnL>
                    <a:lnR>
                      <a:noFill/>
                    </a:lnR>
                    <a:lnT>
                      <a:noFill/>
                    </a:lnT>
                    <a:lnB>
                      <a:noFill/>
                    </a:lnB>
                    <a:solidFill>
                      <a:srgbClr val="EAEAEA"/>
                    </a:solidFill>
                  </a:tcPr>
                </a:tc>
              </a:tr>
            </a:tbl>
          </a:graphicData>
        </a:graphic>
      </p:graphicFrame>
    </p:spTree>
    <p:extLst>
      <p:ext uri="{BB962C8B-B14F-4D97-AF65-F5344CB8AC3E}">
        <p14:creationId xmlns:p14="http://schemas.microsoft.com/office/powerpoint/2010/main" val="13181426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76672"/>
            <a:ext cx="8235667" cy="559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86990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Синхронизация потоков</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96442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19256" cy="792088"/>
          </a:xfrm>
        </p:spPr>
        <p:txBody>
          <a:bodyPr>
            <a:normAutofit fontScale="90000"/>
          </a:bodyPr>
          <a:lstStyle/>
          <a:p>
            <a:r>
              <a:rPr lang="ru-RU" b="1" dirty="0"/>
              <a:t>Безопасность данных и критические секции </a:t>
            </a:r>
            <a:r>
              <a:rPr lang="ru-RU" b="1" dirty="0" smtClean="0"/>
              <a:t>кода</a:t>
            </a:r>
            <a:endParaRPr lang="ru-RU" dirty="0"/>
          </a:p>
        </p:txBody>
      </p:sp>
      <p:sp>
        <p:nvSpPr>
          <p:cNvPr id="3" name="Объект 2"/>
          <p:cNvSpPr>
            <a:spLocks noGrp="1"/>
          </p:cNvSpPr>
          <p:nvPr>
            <p:ph idx="1"/>
          </p:nvPr>
        </p:nvSpPr>
        <p:spPr>
          <a:xfrm>
            <a:off x="0" y="1052736"/>
            <a:ext cx="9252520" cy="5805264"/>
          </a:xfrm>
        </p:spPr>
        <p:txBody>
          <a:bodyPr>
            <a:normAutofit fontScale="70000" lnSpcReduction="20000"/>
          </a:bodyPr>
          <a:lstStyle/>
          <a:p>
            <a:r>
              <a:rPr lang="ru-RU" sz="3400" dirty="0"/>
              <a:t>Некоторое значение, связанное с конкретным объектом, подвергается воздействию (изменению, преобразованию) со стороны потока. Это означает, что по отношению к объекту (значению объекта) применяется фиксированная последовательность операторов, в результате которой происходит КОРРЕКТНОЕ изменение состояния объекта или его значения.</a:t>
            </a:r>
          </a:p>
          <a:p>
            <a:r>
              <a:rPr lang="ru-RU" sz="3400" dirty="0"/>
              <a:t>В многопоточном приложении один и тот же объект может быть подвергнут одновременному "параллельному" воздействию со стороны нескольких потоков. Подобное воздействие представляет опасность для объекта и его значения, поскольку в этом случае порядок применения операторов из нескольких потоков (пусть даже и содержащих одни и те же операторы) неизбежно будет изменен.</a:t>
            </a:r>
          </a:p>
          <a:p>
            <a:r>
              <a:rPr lang="ru-RU" sz="3400" dirty="0"/>
              <a:t>В многопоточном программировании последовательности операторов, составляющих поток и при неконтролируемом доступе к объекту, возможно, приводящих к некорректному изменению состояния объекта, называются </a:t>
            </a:r>
            <a:r>
              <a:rPr lang="ru-RU" sz="3400" b="1" dirty="0"/>
              <a:t>критическими секциями кода</a:t>
            </a:r>
            <a:r>
              <a:rPr lang="ru-RU" sz="3400" dirty="0"/>
              <a:t>.</a:t>
            </a:r>
          </a:p>
          <a:p>
            <a:endParaRPr lang="ru-RU" dirty="0"/>
          </a:p>
        </p:txBody>
      </p:sp>
    </p:spTree>
    <p:extLst>
      <p:ext uri="{BB962C8B-B14F-4D97-AF65-F5344CB8AC3E}">
        <p14:creationId xmlns:p14="http://schemas.microsoft.com/office/powerpoint/2010/main" val="24523298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Ресурсы, требующие синхронизации:</a:t>
            </a:r>
          </a:p>
        </p:txBody>
      </p:sp>
      <p:sp>
        <p:nvSpPr>
          <p:cNvPr id="3" name="Объект 2"/>
          <p:cNvSpPr>
            <a:spLocks noGrp="1"/>
          </p:cNvSpPr>
          <p:nvPr>
            <p:ph idx="1"/>
          </p:nvPr>
        </p:nvSpPr>
        <p:spPr>
          <a:xfrm>
            <a:off x="457200" y="1600200"/>
            <a:ext cx="8507288" cy="5069160"/>
          </a:xfrm>
        </p:spPr>
        <p:txBody>
          <a:bodyPr/>
          <a:lstStyle/>
          <a:p>
            <a:r>
              <a:rPr lang="ru-RU" dirty="0"/>
              <a:t>системные ресурсы (последовательные порты);</a:t>
            </a:r>
          </a:p>
          <a:p>
            <a:r>
              <a:rPr lang="ru-RU" dirty="0"/>
              <a:t>ресурсы, используемые несколькими процессами (дескрипторы файлов);</a:t>
            </a:r>
          </a:p>
          <a:p>
            <a:r>
              <a:rPr lang="ru-RU" dirty="0"/>
              <a:t>ресурсы отдельного домена приложения (глобальные, статические поля или поля экземпляров), к которым обращаются несколько потоков.</a:t>
            </a:r>
          </a:p>
          <a:p>
            <a:pPr marL="0" indent="0">
              <a:buNone/>
            </a:pPr>
            <a:endParaRPr lang="ru-RU" dirty="0"/>
          </a:p>
        </p:txBody>
      </p:sp>
    </p:spTree>
    <p:extLst>
      <p:ext uri="{BB962C8B-B14F-4D97-AF65-F5344CB8AC3E}">
        <p14:creationId xmlns:p14="http://schemas.microsoft.com/office/powerpoint/2010/main" val="6524772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a:t>В связи с организацией многозадачности на основе потоков возникает потребность в особого рода режиме, который называется </a:t>
            </a:r>
            <a:r>
              <a:rPr lang="ru-RU" i="1" dirty="0"/>
              <a:t>синхронизацией</a:t>
            </a:r>
            <a:r>
              <a:rPr lang="ru-RU" dirty="0"/>
              <a:t> и позволяет координировать выполнение потоков вполне определенным образом. </a:t>
            </a:r>
          </a:p>
        </p:txBody>
      </p:sp>
    </p:spTree>
    <p:extLst>
      <p:ext uri="{BB962C8B-B14F-4D97-AF65-F5344CB8AC3E}">
        <p14:creationId xmlns:p14="http://schemas.microsoft.com/office/powerpoint/2010/main" val="7046422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507288" cy="6264696"/>
          </a:xfrm>
        </p:spPr>
        <p:txBody>
          <a:bodyPr>
            <a:normAutofit/>
          </a:bodyPr>
          <a:lstStyle/>
          <a:p>
            <a:r>
              <a:rPr lang="ru-RU" dirty="0"/>
              <a:t>Управление последовательностью доступа потоков к объекту называют синхронизацией </a:t>
            </a:r>
            <a:r>
              <a:rPr lang="ru-RU" dirty="0" smtClean="0"/>
              <a:t>потоков. Сам </a:t>
            </a:r>
            <a:r>
              <a:rPr lang="ru-RU" dirty="0"/>
              <a:t>же объект называют объектом </a:t>
            </a:r>
            <a:r>
              <a:rPr lang="ru-RU" dirty="0" smtClean="0"/>
              <a:t>синхронизации. Типичными средствами синхронизации потоков являются:</a:t>
            </a:r>
          </a:p>
          <a:p>
            <a:r>
              <a:rPr lang="ru-RU" dirty="0" smtClean="0"/>
              <a:t>критические секции,</a:t>
            </a:r>
          </a:p>
          <a:p>
            <a:r>
              <a:rPr lang="ru-RU" dirty="0" smtClean="0"/>
              <a:t>мониторы</a:t>
            </a:r>
            <a:r>
              <a:rPr lang="ru-RU" dirty="0"/>
              <a:t>,</a:t>
            </a:r>
          </a:p>
          <a:p>
            <a:r>
              <a:rPr lang="ru-RU" dirty="0" err="1"/>
              <a:t>мьютексы</a:t>
            </a:r>
            <a:r>
              <a:rPr lang="ru-RU" dirty="0"/>
              <a:t>.</a:t>
            </a:r>
          </a:p>
        </p:txBody>
      </p:sp>
    </p:spTree>
    <p:extLst>
      <p:ext uri="{BB962C8B-B14F-4D97-AF65-F5344CB8AC3E}">
        <p14:creationId xmlns:p14="http://schemas.microsoft.com/office/powerpoint/2010/main" val="5495279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Простейшие методы блокировки</a:t>
            </a:r>
            <a:endParaRPr lang="ru-RU" dirty="0"/>
          </a:p>
        </p:txBody>
      </p:sp>
      <p:sp>
        <p:nvSpPr>
          <p:cNvPr id="3" name="Объект 2"/>
          <p:cNvSpPr>
            <a:spLocks noGrp="1"/>
          </p:cNvSpPr>
          <p:nvPr>
            <p:ph idx="1"/>
          </p:nvPr>
        </p:nvSpPr>
        <p:spPr/>
        <p:txBody>
          <a:bodyPr>
            <a:normAutofit fontScale="92500" lnSpcReduction="20000"/>
          </a:bodyPr>
          <a:lstStyle/>
          <a:p>
            <a:r>
              <a:rPr lang="en-US" dirty="0" smtClean="0"/>
              <a:t>lock</a:t>
            </a:r>
            <a:r>
              <a:rPr lang="ru-RU" dirty="0" smtClean="0"/>
              <a:t>-</a:t>
            </a:r>
            <a:r>
              <a:rPr lang="en-US" dirty="0" smtClean="0"/>
              <a:t> </a:t>
            </a:r>
            <a:r>
              <a:rPr lang="ru-RU" dirty="0" smtClean="0"/>
              <a:t>выполняет </a:t>
            </a:r>
            <a:r>
              <a:rPr lang="ru-RU" dirty="0"/>
              <a:t>блокировку заданного объекта, выполняет оператор и потом снимает блокировку</a:t>
            </a:r>
            <a:r>
              <a:rPr lang="ru-RU" dirty="0" smtClean="0"/>
              <a:t>.</a:t>
            </a:r>
            <a:endParaRPr lang="en-US" dirty="0" smtClean="0"/>
          </a:p>
          <a:p>
            <a:r>
              <a:rPr lang="en-US" dirty="0" err="1" smtClean="0"/>
              <a:t>Mutex</a:t>
            </a:r>
            <a:r>
              <a:rPr lang="ru-RU" dirty="0" smtClean="0"/>
              <a:t> </a:t>
            </a:r>
            <a:r>
              <a:rPr lang="en-US" dirty="0" smtClean="0"/>
              <a:t>- </a:t>
            </a:r>
            <a:r>
              <a:rPr lang="ru-RU" dirty="0"/>
              <a:t>г</a:t>
            </a:r>
            <a:r>
              <a:rPr lang="ru-RU" dirty="0" smtClean="0"/>
              <a:t>арантирует</a:t>
            </a:r>
            <a:r>
              <a:rPr lang="ru-RU" dirty="0"/>
              <a:t>, что только один поток может получить доступ к ресурсу или секции кода. Может использоваться для предотвращения запуска нескольких экземпляров </a:t>
            </a:r>
            <a:r>
              <a:rPr lang="ru-RU" dirty="0" smtClean="0"/>
              <a:t>приложения</a:t>
            </a:r>
            <a:endParaRPr lang="en-US" dirty="0" smtClean="0"/>
          </a:p>
          <a:p>
            <a:r>
              <a:rPr lang="en-US" dirty="0" smtClean="0"/>
              <a:t>Semaphore</a:t>
            </a:r>
            <a:r>
              <a:rPr lang="ru-RU" dirty="0" smtClean="0"/>
              <a:t> </a:t>
            </a:r>
            <a:r>
              <a:rPr lang="en-US" dirty="0" smtClean="0"/>
              <a:t>-</a:t>
            </a:r>
            <a:r>
              <a:rPr lang="ru-RU" dirty="0" smtClean="0"/>
              <a:t> гарантирует</a:t>
            </a:r>
            <a:r>
              <a:rPr lang="ru-RU" dirty="0"/>
              <a:t>, что не более заданного числа потоков может получить доступ к ресурсу или секции кода.</a:t>
            </a:r>
          </a:p>
        </p:txBody>
      </p:sp>
    </p:spTree>
    <p:extLst>
      <p:ext uri="{BB962C8B-B14F-4D97-AF65-F5344CB8AC3E}">
        <p14:creationId xmlns:p14="http://schemas.microsoft.com/office/powerpoint/2010/main" val="27365422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b="1" dirty="0"/>
              <a:t>Оператор </a:t>
            </a:r>
            <a:r>
              <a:rPr lang="en-US" b="1" dirty="0" smtClean="0"/>
              <a:t>lock</a:t>
            </a:r>
            <a:endParaRPr lang="ru-RU" dirty="0"/>
          </a:p>
        </p:txBody>
      </p:sp>
      <p:sp>
        <p:nvSpPr>
          <p:cNvPr id="3" name="Объект 2"/>
          <p:cNvSpPr>
            <a:spLocks noGrp="1"/>
          </p:cNvSpPr>
          <p:nvPr>
            <p:ph idx="1"/>
          </p:nvPr>
        </p:nvSpPr>
        <p:spPr>
          <a:xfrm>
            <a:off x="395536" y="980728"/>
            <a:ext cx="8352928" cy="5544616"/>
          </a:xfrm>
        </p:spPr>
        <p:txBody>
          <a:bodyPr>
            <a:normAutofit lnSpcReduction="10000"/>
          </a:bodyPr>
          <a:lstStyle/>
          <a:p>
            <a:r>
              <a:rPr lang="ru-RU" dirty="0"/>
              <a:t>При помощи ключевого слова </a:t>
            </a:r>
            <a:r>
              <a:rPr lang="ru-RU" b="1" dirty="0" err="1"/>
              <a:t>lock</a:t>
            </a:r>
            <a:r>
              <a:rPr lang="ru-RU" dirty="0"/>
              <a:t> блок операторов можно пометить как важный фрагмент, получив блокировку взаимного исключения для указанного объекта, выполнив оператор, а затем сняв блокировку. </a:t>
            </a:r>
            <a:endParaRPr lang="en-US" dirty="0" smtClean="0"/>
          </a:p>
          <a:p>
            <a:r>
              <a:rPr lang="ru-RU" dirty="0"/>
              <a:t>Ключевое слово </a:t>
            </a:r>
            <a:r>
              <a:rPr lang="ru-RU" b="1" dirty="0" err="1"/>
              <a:t>lock</a:t>
            </a:r>
            <a:r>
              <a:rPr lang="ru-RU" dirty="0"/>
              <a:t> не позволит одному потоку войти в важный раздел кода в тот момент, когда в нем находится другой поток. При попытке входа другого потока в заблокированный код потребуется дождаться снятия блокировки объекта.</a:t>
            </a:r>
          </a:p>
        </p:txBody>
      </p:sp>
    </p:spTree>
    <p:extLst>
      <p:ext uri="{BB962C8B-B14F-4D97-AF65-F5344CB8AC3E}">
        <p14:creationId xmlns:p14="http://schemas.microsoft.com/office/powerpoint/2010/main" val="2936059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964488" cy="6480720"/>
          </a:xfrm>
        </p:spPr>
        <p:txBody>
          <a:bodyPr>
            <a:normAutofit fontScale="92500" lnSpcReduction="20000"/>
          </a:bodyPr>
          <a:lstStyle/>
          <a:p>
            <a:pPr fontAlgn="base"/>
            <a:r>
              <a:rPr lang="ru-RU" dirty="0" smtClean="0"/>
              <a:t>При </a:t>
            </a:r>
            <a:r>
              <a:rPr lang="ru-RU" dirty="0"/>
              <a:t>получении блокировки поток вступает во владение ею и снимает ее при достижении конца отвечающего за блокировку блока кода. Когда каждый поток, изменяющий объект, на который ссылается переменная состояния, использует блокировку, проблема с состязанием за ресурсы больше не возникает.</a:t>
            </a:r>
          </a:p>
          <a:p>
            <a:pPr fontAlgn="base"/>
            <a:r>
              <a:rPr lang="ru-RU" dirty="0"/>
              <a:t>Слишком большое количество блокировок тоже может приводить к проблемам, например, к взаимоблокировке. </a:t>
            </a:r>
            <a:r>
              <a:rPr lang="ru-RU" b="1" i="1" dirty="0"/>
              <a:t>Взаимоблокировкой (</a:t>
            </a:r>
            <a:r>
              <a:rPr lang="ru-RU" b="1" i="1" dirty="0" err="1"/>
              <a:t>deadlock</a:t>
            </a:r>
            <a:r>
              <a:rPr lang="ru-RU" b="1" i="1" dirty="0"/>
              <a:t>)</a:t>
            </a:r>
            <a:r>
              <a:rPr lang="ru-RU" dirty="0"/>
              <a:t> называется ситуация, когда как минимум два потока останавливаются и ожидают друг от друга снятия блокировки. Поскольку оба потока ожидают друг от друга выполнения соответствующего действия, получается, что они блокируют друг друга, из-за чего их ожидание может длиться бесконечно.</a:t>
            </a:r>
          </a:p>
          <a:p>
            <a:endParaRPr lang="ru-RU" dirty="0"/>
          </a:p>
        </p:txBody>
      </p:sp>
    </p:spTree>
    <p:extLst>
      <p:ext uri="{BB962C8B-B14F-4D97-AF65-F5344CB8AC3E}">
        <p14:creationId xmlns:p14="http://schemas.microsoft.com/office/powerpoint/2010/main" val="17598074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a:t>общая форма блокировки:</a:t>
            </a:r>
          </a:p>
        </p:txBody>
      </p:sp>
      <p:sp>
        <p:nvSpPr>
          <p:cNvPr id="3" name="Объект 2"/>
          <p:cNvSpPr>
            <a:spLocks noGrp="1"/>
          </p:cNvSpPr>
          <p:nvPr>
            <p:ph idx="1"/>
          </p:nvPr>
        </p:nvSpPr>
        <p:spPr>
          <a:xfrm>
            <a:off x="457200" y="1196752"/>
            <a:ext cx="8363272" cy="4929411"/>
          </a:xfrm>
        </p:spPr>
        <p:txBody>
          <a:bodyPr/>
          <a:lstStyle/>
          <a:p>
            <a:pPr marL="0" indent="0" fontAlgn="base">
              <a:buNone/>
            </a:pPr>
            <a:r>
              <a:rPr lang="ru-RU" i="1" dirty="0" err="1"/>
              <a:t>lock</a:t>
            </a:r>
            <a:r>
              <a:rPr lang="ru-RU" i="1" dirty="0"/>
              <a:t>(</a:t>
            </a:r>
            <a:r>
              <a:rPr lang="ru-RU" i="1" dirty="0" err="1"/>
              <a:t>lockObj</a:t>
            </a:r>
            <a:r>
              <a:rPr lang="ru-RU" i="1" dirty="0"/>
              <a:t>) </a:t>
            </a:r>
            <a:endParaRPr lang="ru-RU" i="1" dirty="0" smtClean="0"/>
          </a:p>
          <a:p>
            <a:pPr marL="0" indent="0" fontAlgn="base">
              <a:buNone/>
            </a:pPr>
            <a:r>
              <a:rPr lang="ru-RU" i="1" dirty="0" smtClean="0"/>
              <a:t>{ </a:t>
            </a:r>
          </a:p>
          <a:p>
            <a:pPr marL="0" indent="0" fontAlgn="base">
              <a:buNone/>
            </a:pPr>
            <a:r>
              <a:rPr lang="ru-RU" i="1" dirty="0" smtClean="0"/>
              <a:t>// </a:t>
            </a:r>
            <a:r>
              <a:rPr lang="ru-RU" i="1" dirty="0"/>
              <a:t>синхронизируемые операторы </a:t>
            </a:r>
            <a:endParaRPr lang="ru-RU" i="1" dirty="0" smtClean="0"/>
          </a:p>
          <a:p>
            <a:pPr marL="0" indent="0" fontAlgn="base">
              <a:buNone/>
            </a:pPr>
            <a:r>
              <a:rPr lang="ru-RU" i="1" dirty="0" smtClean="0"/>
              <a:t>}</a:t>
            </a:r>
            <a:endParaRPr lang="ru-RU" dirty="0"/>
          </a:p>
          <a:p>
            <a:pPr fontAlgn="base"/>
            <a:r>
              <a:rPr lang="ru-RU" dirty="0"/>
              <a:t> </a:t>
            </a:r>
            <a:r>
              <a:rPr lang="ru-RU" i="1" dirty="0" err="1"/>
              <a:t>lockObj</a:t>
            </a:r>
            <a:r>
              <a:rPr lang="ru-RU" dirty="0"/>
              <a:t> обозначает ссылку на синхронизируемый объект. Если же требуется синхронизировать только один оператор, то фигурные скобки не нужны.</a:t>
            </a:r>
          </a:p>
          <a:p>
            <a:endParaRPr lang="ru-RU" dirty="0"/>
          </a:p>
        </p:txBody>
      </p:sp>
    </p:spTree>
    <p:extLst>
      <p:ext uri="{BB962C8B-B14F-4D97-AF65-F5344CB8AC3E}">
        <p14:creationId xmlns:p14="http://schemas.microsoft.com/office/powerpoint/2010/main" val="10053711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b="1" dirty="0"/>
              <a:t>Класс </a:t>
            </a:r>
            <a:r>
              <a:rPr lang="en-US" b="1" dirty="0" smtClean="0"/>
              <a:t>Interlocked</a:t>
            </a:r>
            <a:endParaRPr lang="ru-RU" dirty="0"/>
          </a:p>
        </p:txBody>
      </p:sp>
      <p:sp>
        <p:nvSpPr>
          <p:cNvPr id="3" name="Объект 2"/>
          <p:cNvSpPr>
            <a:spLocks noGrp="1"/>
          </p:cNvSpPr>
          <p:nvPr>
            <p:ph idx="1"/>
          </p:nvPr>
        </p:nvSpPr>
        <p:spPr>
          <a:xfrm>
            <a:off x="457200" y="980728"/>
            <a:ext cx="8435280" cy="5877272"/>
          </a:xfrm>
        </p:spPr>
        <p:txBody>
          <a:bodyPr>
            <a:normAutofit fontScale="85000" lnSpcReduction="20000"/>
          </a:bodyPr>
          <a:lstStyle/>
          <a:p>
            <a:pPr fontAlgn="base"/>
            <a:r>
              <a:rPr lang="ru-RU" dirty="0"/>
              <a:t>Класс </a:t>
            </a:r>
            <a:r>
              <a:rPr lang="ru-RU" dirty="0" err="1"/>
              <a:t>Interlocked</a:t>
            </a:r>
            <a:r>
              <a:rPr lang="ru-RU" dirty="0"/>
              <a:t> позволяет создавать простые операторы для атомарных операций с переменными. Например, операция i++ не является безопасной в отношении потоков. Она подразумевает извлечение значения из памяти, увеличение этого значения на 1 и его обратное сохранение в памяти. Такие операции могут прерываться планировщиком потоков. Класс </a:t>
            </a:r>
            <a:r>
              <a:rPr lang="ru-RU" dirty="0" err="1"/>
              <a:t>Interlocked</a:t>
            </a:r>
            <a:r>
              <a:rPr lang="ru-RU" dirty="0"/>
              <a:t> предоставляет методы, позволяющие выполнять инкремент, декремент, обмен и считывание значений в безопасной к потокам манере.</a:t>
            </a:r>
          </a:p>
          <a:p>
            <a:pPr fontAlgn="base"/>
            <a:r>
              <a:rPr lang="ru-RU" dirty="0"/>
              <a:t>Применение класса </a:t>
            </a:r>
            <a:r>
              <a:rPr lang="ru-RU" dirty="0" err="1"/>
              <a:t>Interlocked</a:t>
            </a:r>
            <a:r>
              <a:rPr lang="ru-RU" dirty="0"/>
              <a:t> является гораздо более быстрым подходом по сравнению с остальными приемами по обеспечению синхронизации. Однако пользоваться им можно для устранения только простых последствий синхронизации.</a:t>
            </a:r>
          </a:p>
          <a:p>
            <a:endParaRPr lang="ru-RU" dirty="0"/>
          </a:p>
        </p:txBody>
      </p:sp>
    </p:spTree>
    <p:extLst>
      <p:ext uri="{BB962C8B-B14F-4D97-AF65-F5344CB8AC3E}">
        <p14:creationId xmlns:p14="http://schemas.microsoft.com/office/powerpoint/2010/main" val="10083612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Методы </a:t>
            </a:r>
            <a:r>
              <a:rPr lang="en-US" b="1" dirty="0" smtClean="0"/>
              <a:t>Interlocked</a:t>
            </a:r>
            <a:r>
              <a:rPr lang="ru-RU" dirty="0" smtClean="0"/>
              <a: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756848215"/>
              </p:ext>
            </p:extLst>
          </p:nvPr>
        </p:nvGraphicFramePr>
        <p:xfrm>
          <a:off x="251521" y="1432937"/>
          <a:ext cx="8103792" cy="5020398"/>
        </p:xfrm>
        <a:graphic>
          <a:graphicData uri="http://schemas.openxmlformats.org/drawingml/2006/table">
            <a:tbl>
              <a:tblPr/>
              <a:tblGrid>
                <a:gridCol w="4051896"/>
                <a:gridCol w="4051896"/>
              </a:tblGrid>
              <a:tr h="629435">
                <a:tc>
                  <a:txBody>
                    <a:bodyPr/>
                    <a:lstStyle/>
                    <a:p>
                      <a:pPr algn="l" fontAlgn="base"/>
                      <a:r>
                        <a:rPr lang="ru-RU" sz="1700" b="0" baseline="0" dirty="0" smtClean="0">
                          <a:solidFill>
                            <a:schemeClr val="tx1"/>
                          </a:solidFill>
                          <a:effectLst/>
                          <a:latin typeface="inherit"/>
                        </a:rPr>
                        <a:t>Методы</a:t>
                      </a:r>
                      <a:endParaRPr lang="ru-RU" sz="1700" b="0" baseline="0" dirty="0">
                        <a:solidFill>
                          <a:schemeClr val="tx1"/>
                        </a:solidFill>
                        <a:effectLst/>
                        <a:latin typeface="inherit"/>
                      </a:endParaRP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c>
                  <a:txBody>
                    <a:bodyPr/>
                    <a:lstStyle/>
                    <a:p>
                      <a:pPr algn="l" fontAlgn="base"/>
                      <a:r>
                        <a:rPr lang="ru-RU" sz="1700" b="0" baseline="0">
                          <a:solidFill>
                            <a:schemeClr val="tx1"/>
                          </a:solidFill>
                          <a:effectLst/>
                          <a:latin typeface="inherit"/>
                        </a:rPr>
                        <a:t>Назначение</a:t>
                      </a: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r>
              <a:tr h="1699849">
                <a:tc>
                  <a:txBody>
                    <a:bodyPr/>
                    <a:lstStyle/>
                    <a:p>
                      <a:pPr algn="l" fontAlgn="base"/>
                      <a:r>
                        <a:rPr lang="en-US" sz="1700" b="1" baseline="0" dirty="0" err="1">
                          <a:solidFill>
                            <a:schemeClr val="tx1"/>
                          </a:solidFill>
                          <a:effectLst/>
                          <a:latin typeface="inherit"/>
                        </a:rPr>
                        <a:t>CompareExchange</a:t>
                      </a:r>
                      <a:r>
                        <a:rPr lang="en-US" sz="1700" b="1" baseline="0" dirty="0">
                          <a:solidFill>
                            <a:schemeClr val="tx1"/>
                          </a:solidFill>
                          <a:effectLst/>
                          <a:latin typeface="inherit"/>
                        </a:rPr>
                        <a:t>()</a:t>
                      </a:r>
                      <a:endParaRPr lang="en-US" sz="1700" b="0" baseline="0" dirty="0">
                        <a:solidFill>
                          <a:schemeClr val="tx1"/>
                        </a:solidFill>
                        <a:effectLst/>
                        <a:latin typeface="inherit"/>
                      </a:endParaRP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c>
                  <a:txBody>
                    <a:bodyPr/>
                    <a:lstStyle/>
                    <a:p>
                      <a:pPr algn="l" fontAlgn="base"/>
                      <a:r>
                        <a:rPr lang="ru-RU" sz="1700" b="0" baseline="0" dirty="0">
                          <a:solidFill>
                            <a:schemeClr val="tx1"/>
                          </a:solidFill>
                          <a:effectLst/>
                          <a:latin typeface="inherit"/>
                        </a:rPr>
                        <a:t>Безопасно проверяет два значения на эквивалентность. Если они эквивалентны, изменяет одно из значений на третье</a:t>
                      </a: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r>
              <a:tr h="897038">
                <a:tc>
                  <a:txBody>
                    <a:bodyPr/>
                    <a:lstStyle/>
                    <a:p>
                      <a:pPr algn="l" fontAlgn="base"/>
                      <a:r>
                        <a:rPr lang="en-US" sz="1700" b="1" baseline="0">
                          <a:solidFill>
                            <a:schemeClr val="tx1"/>
                          </a:solidFill>
                          <a:effectLst/>
                          <a:latin typeface="inherit"/>
                        </a:rPr>
                        <a:t>Decrement()</a:t>
                      </a:r>
                      <a:endParaRPr lang="en-US" sz="1700" b="0" baseline="0">
                        <a:solidFill>
                          <a:schemeClr val="tx1"/>
                        </a:solidFill>
                        <a:effectLst/>
                        <a:latin typeface="inherit"/>
                      </a:endParaRP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c>
                  <a:txBody>
                    <a:bodyPr/>
                    <a:lstStyle/>
                    <a:p>
                      <a:pPr algn="l" fontAlgn="base"/>
                      <a:r>
                        <a:rPr lang="ru-RU" sz="1700" b="0" baseline="0" dirty="0">
                          <a:solidFill>
                            <a:schemeClr val="tx1"/>
                          </a:solidFill>
                          <a:effectLst/>
                          <a:latin typeface="inherit"/>
                        </a:rPr>
                        <a:t>Безопасно уменьшает значение на 1</a:t>
                      </a: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r>
              <a:tr h="897038">
                <a:tc>
                  <a:txBody>
                    <a:bodyPr/>
                    <a:lstStyle/>
                    <a:p>
                      <a:pPr algn="l" fontAlgn="base"/>
                      <a:r>
                        <a:rPr lang="en-US" sz="1700" b="1" baseline="0">
                          <a:solidFill>
                            <a:schemeClr val="tx1"/>
                          </a:solidFill>
                          <a:effectLst/>
                          <a:latin typeface="inherit"/>
                        </a:rPr>
                        <a:t>Exchange()</a:t>
                      </a:r>
                      <a:endParaRPr lang="en-US" sz="1700" b="0" baseline="0">
                        <a:solidFill>
                          <a:schemeClr val="tx1"/>
                        </a:solidFill>
                        <a:effectLst/>
                        <a:latin typeface="inherit"/>
                      </a:endParaRP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c>
                  <a:txBody>
                    <a:bodyPr/>
                    <a:lstStyle/>
                    <a:p>
                      <a:pPr algn="l" fontAlgn="base"/>
                      <a:r>
                        <a:rPr lang="ru-RU" sz="1700" b="0" baseline="0" dirty="0">
                          <a:solidFill>
                            <a:schemeClr val="tx1"/>
                          </a:solidFill>
                          <a:effectLst/>
                          <a:latin typeface="inherit"/>
                        </a:rPr>
                        <a:t>Безопасно меняет два значения местами</a:t>
                      </a: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r>
              <a:tr h="897038">
                <a:tc>
                  <a:txBody>
                    <a:bodyPr/>
                    <a:lstStyle/>
                    <a:p>
                      <a:pPr algn="l" fontAlgn="base"/>
                      <a:r>
                        <a:rPr lang="en-US" sz="1700" b="1" baseline="0">
                          <a:solidFill>
                            <a:schemeClr val="tx1"/>
                          </a:solidFill>
                          <a:effectLst/>
                          <a:latin typeface="inherit"/>
                        </a:rPr>
                        <a:t>Increment()</a:t>
                      </a:r>
                      <a:endParaRPr lang="en-US" sz="1700" b="0" baseline="0">
                        <a:solidFill>
                          <a:schemeClr val="tx1"/>
                        </a:solidFill>
                        <a:effectLst/>
                        <a:latin typeface="inherit"/>
                      </a:endParaRP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c>
                  <a:txBody>
                    <a:bodyPr/>
                    <a:lstStyle/>
                    <a:p>
                      <a:pPr algn="l" fontAlgn="base"/>
                      <a:r>
                        <a:rPr lang="ru-RU" sz="1700" b="0" baseline="0" dirty="0">
                          <a:solidFill>
                            <a:schemeClr val="tx1"/>
                          </a:solidFill>
                          <a:effectLst/>
                          <a:latin typeface="inherit"/>
                        </a:rPr>
                        <a:t>Безопасно </a:t>
                      </a:r>
                      <a:r>
                        <a:rPr lang="ru-RU" sz="1700" b="0" baseline="0" dirty="0" smtClean="0">
                          <a:solidFill>
                            <a:schemeClr val="tx1"/>
                          </a:solidFill>
                          <a:effectLst/>
                          <a:latin typeface="inherit"/>
                        </a:rPr>
                        <a:t>увеличивает значение </a:t>
                      </a:r>
                      <a:r>
                        <a:rPr lang="ru-RU" sz="1700" b="0" baseline="0" dirty="0">
                          <a:solidFill>
                            <a:schemeClr val="tx1"/>
                          </a:solidFill>
                          <a:effectLst/>
                          <a:latin typeface="inherit"/>
                        </a:rPr>
                        <a:t>на 1</a:t>
                      </a:r>
                    </a:p>
                  </a:txBody>
                  <a:tcPr marL="175153" marR="175153" marT="175153" marB="175153" anchor="ctr">
                    <a:lnL w="19050" cap="flat" cmpd="sng" algn="ctr">
                      <a:solidFill>
                        <a:srgbClr val="999999"/>
                      </a:solidFill>
                      <a:prstDash val="solid"/>
                      <a:round/>
                      <a:headEnd type="none" w="med" len="med"/>
                      <a:tailEnd type="none" w="med" len="med"/>
                    </a:lnL>
                    <a:lnR w="19050" cap="flat" cmpd="sng" algn="ctr">
                      <a:solidFill>
                        <a:srgbClr val="999999"/>
                      </a:solidFill>
                      <a:prstDash val="solid"/>
                      <a:round/>
                      <a:headEnd type="none" w="med" len="med"/>
                      <a:tailEnd type="none" w="med" len="med"/>
                    </a:lnR>
                    <a:lnT w="19050" cap="flat" cmpd="sng" algn="ctr">
                      <a:solidFill>
                        <a:srgbClr val="999999"/>
                      </a:solidFill>
                      <a:prstDash val="solid"/>
                      <a:round/>
                      <a:headEnd type="none" w="med" len="med"/>
                      <a:tailEnd type="none" w="med" len="med"/>
                    </a:lnT>
                    <a:lnB w="19050" cap="flat" cmpd="sng" algn="ctr">
                      <a:solidFill>
                        <a:srgbClr val="999999"/>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40082871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lstStyle/>
          <a:p>
            <a:pPr marL="0" indent="0">
              <a:buNone/>
            </a:pPr>
            <a:r>
              <a:rPr lang="en-US" dirty="0"/>
              <a:t>public void </a:t>
            </a:r>
            <a:r>
              <a:rPr lang="en-US" dirty="0" err="1"/>
              <a:t>AddOne</a:t>
            </a:r>
            <a:r>
              <a:rPr lang="en-US" dirty="0"/>
              <a:t>() </a:t>
            </a:r>
            <a:endParaRPr lang="ru-RU" dirty="0" smtClean="0"/>
          </a:p>
          <a:p>
            <a:pPr marL="0" indent="0">
              <a:buNone/>
            </a:pPr>
            <a:r>
              <a:rPr lang="en-US" dirty="0" smtClean="0"/>
              <a:t>{ </a:t>
            </a:r>
            <a:endParaRPr lang="ru-RU" dirty="0" smtClean="0"/>
          </a:p>
          <a:p>
            <a:pPr marL="0" indent="0">
              <a:buNone/>
            </a:pPr>
            <a:r>
              <a:rPr lang="en-US" dirty="0" err="1" smtClean="0"/>
              <a:t>int</a:t>
            </a:r>
            <a:r>
              <a:rPr lang="en-US" dirty="0" smtClean="0"/>
              <a:t> </a:t>
            </a:r>
            <a:r>
              <a:rPr lang="en-US" dirty="0" err="1"/>
              <a:t>newVal</a:t>
            </a:r>
            <a:r>
              <a:rPr lang="en-US" dirty="0"/>
              <a:t> = </a:t>
            </a:r>
            <a:r>
              <a:rPr lang="en-US" dirty="0" err="1"/>
              <a:t>Interlocked.Increment</a:t>
            </a:r>
            <a:r>
              <a:rPr lang="en-US" dirty="0"/>
              <a:t>(ref </a:t>
            </a:r>
            <a:r>
              <a:rPr lang="en-US" dirty="0" err="1"/>
              <a:t>intVal</a:t>
            </a:r>
            <a:r>
              <a:rPr lang="en-US" dirty="0" smtClean="0"/>
              <a:t>);</a:t>
            </a:r>
            <a:endParaRPr lang="ru-RU" dirty="0" smtClean="0"/>
          </a:p>
          <a:p>
            <a:pPr marL="0" indent="0">
              <a:buNone/>
            </a:pPr>
            <a:r>
              <a:rPr lang="en-US" dirty="0" smtClean="0"/>
              <a:t>}</a:t>
            </a:r>
            <a:endParaRPr lang="ru-RU" dirty="0" smtClean="0"/>
          </a:p>
          <a:p>
            <a:pPr marL="0" indent="0">
              <a:buNone/>
            </a:pPr>
            <a:endParaRPr lang="ru-RU" dirty="0"/>
          </a:p>
          <a:p>
            <a:pPr marL="0" indent="0">
              <a:buNone/>
            </a:pPr>
            <a:r>
              <a:rPr lang="en-US" dirty="0"/>
              <a:t>public void </a:t>
            </a:r>
            <a:r>
              <a:rPr lang="en-US" dirty="0" err="1"/>
              <a:t>SafeAssignment</a:t>
            </a:r>
            <a:r>
              <a:rPr lang="en-US" dirty="0"/>
              <a:t>() </a:t>
            </a:r>
            <a:endParaRPr lang="ru-RU" dirty="0" smtClean="0"/>
          </a:p>
          <a:p>
            <a:pPr marL="0" indent="0">
              <a:buNone/>
            </a:pPr>
            <a:r>
              <a:rPr lang="en-US" dirty="0" smtClean="0"/>
              <a:t>{ </a:t>
            </a:r>
            <a:endParaRPr lang="ru-RU" dirty="0" smtClean="0"/>
          </a:p>
          <a:p>
            <a:pPr marL="0" indent="0">
              <a:buNone/>
            </a:pPr>
            <a:r>
              <a:rPr lang="en-US" dirty="0" err="1" smtClean="0"/>
              <a:t>Interlocked.Exchange</a:t>
            </a:r>
            <a:r>
              <a:rPr lang="en-US" dirty="0" smtClean="0"/>
              <a:t>(ref </a:t>
            </a:r>
            <a:r>
              <a:rPr lang="en-US" dirty="0" err="1"/>
              <a:t>mylnt</a:t>
            </a:r>
            <a:r>
              <a:rPr lang="en-US" dirty="0"/>
              <a:t>, 83); </a:t>
            </a:r>
            <a:endParaRPr lang="ru-RU" dirty="0" smtClean="0"/>
          </a:p>
          <a:p>
            <a:pPr marL="0" indent="0">
              <a:buNone/>
            </a:pPr>
            <a:r>
              <a:rPr lang="en-US" dirty="0" smtClean="0"/>
              <a:t>}</a:t>
            </a:r>
            <a:endParaRPr lang="ru-RU" dirty="0"/>
          </a:p>
        </p:txBody>
      </p:sp>
    </p:spTree>
    <p:extLst>
      <p:ext uri="{BB962C8B-B14F-4D97-AF65-F5344CB8AC3E}">
        <p14:creationId xmlns:p14="http://schemas.microsoft.com/office/powerpoint/2010/main" val="35450273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Класс </a:t>
            </a:r>
            <a:r>
              <a:rPr lang="en-US" b="1" dirty="0" smtClean="0"/>
              <a:t>Monitor</a:t>
            </a:r>
            <a:endParaRPr lang="ru-RU" dirty="0"/>
          </a:p>
        </p:txBody>
      </p:sp>
      <p:sp>
        <p:nvSpPr>
          <p:cNvPr id="3" name="Объект 2"/>
          <p:cNvSpPr>
            <a:spLocks noGrp="1"/>
          </p:cNvSpPr>
          <p:nvPr>
            <p:ph idx="1"/>
          </p:nvPr>
        </p:nvSpPr>
        <p:spPr/>
        <p:txBody>
          <a:bodyPr/>
          <a:lstStyle/>
          <a:p>
            <a:pPr marL="0" indent="0" fontAlgn="base">
              <a:buNone/>
            </a:pPr>
            <a:r>
              <a:rPr lang="ru-RU" dirty="0"/>
              <a:t>Компилятор С# преобразует оператор </a:t>
            </a:r>
            <a:r>
              <a:rPr lang="ru-RU" dirty="0" err="1"/>
              <a:t>lock</a:t>
            </a:r>
            <a:r>
              <a:rPr lang="ru-RU" dirty="0"/>
              <a:t> в код, использующий класс </a:t>
            </a:r>
            <a:r>
              <a:rPr lang="ru-RU" dirty="0" err="1"/>
              <a:t>Monitor</a:t>
            </a:r>
            <a:r>
              <a:rPr lang="ru-RU" dirty="0"/>
              <a:t>. </a:t>
            </a:r>
            <a:r>
              <a:rPr lang="ru-RU" dirty="0" smtClean="0"/>
              <a:t>Например</a:t>
            </a:r>
            <a:r>
              <a:rPr lang="en-US" dirty="0" smtClean="0"/>
              <a:t> </a:t>
            </a:r>
            <a:r>
              <a:rPr lang="ru-RU" dirty="0" smtClean="0"/>
              <a:t>оператор </a:t>
            </a:r>
            <a:r>
              <a:rPr lang="ru-RU" dirty="0" err="1"/>
              <a:t>lock</a:t>
            </a:r>
            <a:r>
              <a:rPr lang="ru-RU" dirty="0"/>
              <a:t>:</a:t>
            </a:r>
          </a:p>
          <a:p>
            <a:pPr marL="0" indent="0">
              <a:buNone/>
            </a:pPr>
            <a:r>
              <a:rPr lang="ru-RU" dirty="0" err="1"/>
              <a:t>lock</a:t>
            </a:r>
            <a:r>
              <a:rPr lang="ru-RU" dirty="0"/>
              <a:t> (</a:t>
            </a:r>
            <a:r>
              <a:rPr lang="ru-RU" dirty="0" err="1"/>
              <a:t>obj</a:t>
            </a:r>
            <a:r>
              <a:rPr lang="ru-RU" dirty="0"/>
              <a:t>) </a:t>
            </a:r>
            <a:endParaRPr lang="en-US" dirty="0" smtClean="0"/>
          </a:p>
          <a:p>
            <a:pPr marL="0" indent="0">
              <a:buNone/>
            </a:pPr>
            <a:r>
              <a:rPr lang="ru-RU" dirty="0" smtClean="0"/>
              <a:t>{</a:t>
            </a:r>
            <a:endParaRPr lang="en-US" dirty="0" smtClean="0"/>
          </a:p>
          <a:p>
            <a:pPr marL="0" indent="0">
              <a:buNone/>
            </a:pPr>
            <a:r>
              <a:rPr lang="en-US" dirty="0"/>
              <a:t>	</a:t>
            </a:r>
            <a:r>
              <a:rPr lang="ru-RU" dirty="0" smtClean="0"/>
              <a:t> </a:t>
            </a:r>
            <a:r>
              <a:rPr lang="ru-RU" i="1" dirty="0"/>
              <a:t>// синхронизированная область для </a:t>
            </a:r>
            <a:r>
              <a:rPr lang="ru-RU" i="1" dirty="0" err="1"/>
              <a:t>obj</a:t>
            </a:r>
            <a:r>
              <a:rPr lang="ru-RU" dirty="0"/>
              <a:t> </a:t>
            </a:r>
            <a:endParaRPr lang="en-US" dirty="0" smtClean="0"/>
          </a:p>
          <a:p>
            <a:pPr marL="0" indent="0">
              <a:buNone/>
            </a:pPr>
            <a:r>
              <a:rPr lang="ru-RU" dirty="0" smtClean="0"/>
              <a:t>}</a:t>
            </a:r>
            <a:endParaRPr lang="ru-RU" dirty="0"/>
          </a:p>
        </p:txBody>
      </p:sp>
    </p:spTree>
    <p:extLst>
      <p:ext uri="{BB962C8B-B14F-4D97-AF65-F5344CB8AC3E}">
        <p14:creationId xmlns:p14="http://schemas.microsoft.com/office/powerpoint/2010/main" val="27130036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0"/>
            <a:ext cx="9036496" cy="6858000"/>
          </a:xfrm>
        </p:spPr>
        <p:txBody>
          <a:bodyPr>
            <a:normAutofit fontScale="85000" lnSpcReduction="20000"/>
          </a:bodyPr>
          <a:lstStyle/>
          <a:p>
            <a:pPr marL="0" indent="0" fontAlgn="base">
              <a:buNone/>
            </a:pPr>
            <a:r>
              <a:rPr lang="ru-RU" dirty="0"/>
              <a:t>будет преобразован в код, который вызывает метод </a:t>
            </a:r>
            <a:r>
              <a:rPr lang="ru-RU" dirty="0" err="1"/>
              <a:t>Enter</a:t>
            </a:r>
            <a:r>
              <a:rPr lang="ru-RU" dirty="0"/>
              <a:t>() и ожидает, пока поток не получит объектную блокировку. В каждый момент времени только один поток может быть владельцем объектной блокировки. После получения блокировки поток сможет входить в синхронизируемый раздел. Метод </a:t>
            </a:r>
            <a:r>
              <a:rPr lang="ru-RU" dirty="0" err="1"/>
              <a:t>Exit</a:t>
            </a:r>
            <a:r>
              <a:rPr lang="ru-RU" dirty="0"/>
              <a:t>() класса </a:t>
            </a:r>
            <a:r>
              <a:rPr lang="ru-RU" dirty="0" err="1"/>
              <a:t>Monitor</a:t>
            </a:r>
            <a:r>
              <a:rPr lang="ru-RU" dirty="0"/>
              <a:t> позволяет снимать блокировку.</a:t>
            </a:r>
          </a:p>
          <a:p>
            <a:pPr marL="0" indent="0" fontAlgn="base">
              <a:buNone/>
            </a:pPr>
            <a:r>
              <a:rPr lang="ru-RU" dirty="0"/>
              <a:t>Компилятор помещает вызов метода </a:t>
            </a:r>
            <a:r>
              <a:rPr lang="ru-RU" dirty="0" err="1"/>
              <a:t>Exit</a:t>
            </a:r>
            <a:r>
              <a:rPr lang="ru-RU" dirty="0"/>
              <a:t>() в обработчик </a:t>
            </a:r>
            <a:r>
              <a:rPr lang="ru-RU" dirty="0" err="1"/>
              <a:t>finally</a:t>
            </a:r>
            <a:r>
              <a:rPr lang="ru-RU" dirty="0"/>
              <a:t> блока </a:t>
            </a:r>
            <a:r>
              <a:rPr lang="ru-RU" dirty="0" err="1"/>
              <a:t>try</a:t>
            </a:r>
            <a:r>
              <a:rPr lang="ru-RU" dirty="0"/>
              <a:t>, чтобы блокировка снималась даже в случае генерации исключения:</a:t>
            </a:r>
          </a:p>
          <a:p>
            <a:pPr marL="0" indent="0">
              <a:buNone/>
            </a:pPr>
            <a:endParaRPr lang="en-US" dirty="0" smtClean="0"/>
          </a:p>
          <a:p>
            <a:pPr marL="0" indent="0">
              <a:buNone/>
            </a:pPr>
            <a:r>
              <a:rPr lang="en-US" dirty="0" err="1" smtClean="0"/>
              <a:t>Monitor.Enter</a:t>
            </a:r>
            <a:r>
              <a:rPr lang="en-US" dirty="0" smtClean="0"/>
              <a:t>(</a:t>
            </a:r>
            <a:r>
              <a:rPr lang="en-US" dirty="0" err="1" smtClean="0"/>
              <a:t>obj</a:t>
            </a:r>
            <a:r>
              <a:rPr lang="en-US" dirty="0"/>
              <a:t>); </a:t>
            </a:r>
            <a:endParaRPr lang="en-US" dirty="0" smtClean="0"/>
          </a:p>
          <a:p>
            <a:pPr marL="0" indent="0">
              <a:buNone/>
            </a:pPr>
            <a:r>
              <a:rPr lang="en-US" dirty="0" smtClean="0"/>
              <a:t>try </a:t>
            </a:r>
            <a:r>
              <a:rPr lang="en-US" dirty="0"/>
              <a:t>{ </a:t>
            </a:r>
            <a:endParaRPr lang="en-US" dirty="0" smtClean="0"/>
          </a:p>
          <a:p>
            <a:pPr marL="0" indent="0">
              <a:buNone/>
            </a:pPr>
            <a:r>
              <a:rPr lang="en-US" i="1" dirty="0" smtClean="0"/>
              <a:t>	// </a:t>
            </a:r>
            <a:r>
              <a:rPr lang="ru-RU" i="1" dirty="0"/>
              <a:t>синхронизированная область для </a:t>
            </a:r>
            <a:r>
              <a:rPr lang="en-US" i="1" dirty="0" err="1"/>
              <a:t>obj</a:t>
            </a:r>
            <a:r>
              <a:rPr lang="en-US" dirty="0"/>
              <a:t> </a:t>
            </a:r>
            <a:endParaRPr lang="en-US" dirty="0" smtClean="0"/>
          </a:p>
          <a:p>
            <a:pPr marL="0" indent="0">
              <a:buNone/>
            </a:pPr>
            <a:r>
              <a:rPr lang="en-US" dirty="0" smtClean="0"/>
              <a:t>} </a:t>
            </a:r>
          </a:p>
          <a:p>
            <a:pPr marL="0" indent="0">
              <a:buNone/>
            </a:pPr>
            <a:r>
              <a:rPr lang="en-US" dirty="0" smtClean="0"/>
              <a:t>finally </a:t>
            </a:r>
            <a:r>
              <a:rPr lang="en-US" dirty="0"/>
              <a:t>{ </a:t>
            </a:r>
            <a:endParaRPr lang="en-US" dirty="0" smtClean="0"/>
          </a:p>
          <a:p>
            <a:pPr marL="0" indent="0">
              <a:buNone/>
            </a:pPr>
            <a:r>
              <a:rPr lang="en-US" dirty="0" smtClean="0"/>
              <a:t>	</a:t>
            </a:r>
            <a:r>
              <a:rPr lang="en-US" dirty="0" err="1" smtClean="0"/>
              <a:t>Monitor.Exit</a:t>
            </a:r>
            <a:r>
              <a:rPr lang="en-US" dirty="0" smtClean="0"/>
              <a:t>(</a:t>
            </a:r>
            <a:r>
              <a:rPr lang="en-US" dirty="0" err="1" smtClean="0"/>
              <a:t>obj</a:t>
            </a:r>
            <a:r>
              <a:rPr lang="en-US" dirty="0"/>
              <a:t>); </a:t>
            </a:r>
            <a:endParaRPr lang="en-US" dirty="0" smtClean="0"/>
          </a:p>
          <a:p>
            <a:pPr marL="0" indent="0">
              <a:buNone/>
            </a:pPr>
            <a:r>
              <a:rPr lang="en-US" dirty="0" smtClean="0"/>
              <a:t>}</a:t>
            </a:r>
            <a:endParaRPr lang="ru-RU" dirty="0"/>
          </a:p>
        </p:txBody>
      </p:sp>
    </p:spTree>
    <p:extLst>
      <p:ext uri="{BB962C8B-B14F-4D97-AF65-F5344CB8AC3E}">
        <p14:creationId xmlns:p14="http://schemas.microsoft.com/office/powerpoint/2010/main" val="8309643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9144000" cy="6408712"/>
          </a:xfrm>
        </p:spPr>
        <p:txBody>
          <a:bodyPr>
            <a:normAutofit/>
          </a:bodyPr>
          <a:lstStyle/>
          <a:p>
            <a:r>
              <a:rPr lang="ru-RU" dirty="0"/>
              <a:t>Класс </a:t>
            </a:r>
            <a:r>
              <a:rPr lang="ru-RU" dirty="0" err="1"/>
              <a:t>Monitor</a:t>
            </a:r>
            <a:r>
              <a:rPr lang="ru-RU" dirty="0"/>
              <a:t> обладает одним важным преимуществом по сравнению с оператором </a:t>
            </a:r>
            <a:r>
              <a:rPr lang="ru-RU" dirty="0" err="1"/>
              <a:t>lock</a:t>
            </a:r>
            <a:r>
              <a:rPr lang="ru-RU" dirty="0"/>
              <a:t> в С#: он позволяет добавлять значение тайм-аута для ожидания получения блокировки. Таким образом, вместо того, чтобы ожидать блокировку до бесконечности, можно вызвать метод </a:t>
            </a:r>
            <a:r>
              <a:rPr lang="ru-RU" dirty="0" err="1"/>
              <a:t>TryEnter</a:t>
            </a:r>
            <a:r>
              <a:rPr lang="ru-RU" dirty="0"/>
              <a:t> и передать в нем значение тайм-аута, указывающее, сколько максимум времени должно ожидаться получение блокировки.</a:t>
            </a:r>
          </a:p>
        </p:txBody>
      </p:sp>
    </p:spTree>
    <p:extLst>
      <p:ext uri="{BB962C8B-B14F-4D97-AF65-F5344CB8AC3E}">
        <p14:creationId xmlns:p14="http://schemas.microsoft.com/office/powerpoint/2010/main" val="29110993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77500" lnSpcReduction="20000"/>
          </a:bodyPr>
          <a:lstStyle/>
          <a:p>
            <a:r>
              <a:rPr lang="ru-RU" dirty="0"/>
              <a:t>Сообщение между потоками организуется в С# с помощью методов </a:t>
            </a:r>
            <a:r>
              <a:rPr lang="ru-RU" dirty="0" err="1"/>
              <a:t>Wait</a:t>
            </a:r>
            <a:r>
              <a:rPr lang="ru-RU" dirty="0"/>
              <a:t>(), </a:t>
            </a:r>
            <a:r>
              <a:rPr lang="ru-RU" dirty="0" err="1"/>
              <a:t>Pulse</a:t>
            </a:r>
            <a:r>
              <a:rPr lang="ru-RU" dirty="0"/>
              <a:t>() и </a:t>
            </a:r>
            <a:r>
              <a:rPr lang="ru-RU" dirty="0" err="1"/>
              <a:t>PulseAll</a:t>
            </a:r>
            <a:r>
              <a:rPr lang="ru-RU" dirty="0" smtClean="0"/>
              <a:t>() класса </a:t>
            </a:r>
            <a:r>
              <a:rPr lang="en-US" dirty="0" smtClean="0"/>
              <a:t>Monitor</a:t>
            </a:r>
            <a:r>
              <a:rPr lang="ru-RU" dirty="0" smtClean="0"/>
              <a:t>.</a:t>
            </a:r>
          </a:p>
          <a:p>
            <a:r>
              <a:rPr lang="ru-RU" dirty="0" smtClean="0"/>
              <a:t>Когда </a:t>
            </a:r>
            <a:r>
              <a:rPr lang="ru-RU" dirty="0"/>
              <a:t>выполнение </a:t>
            </a:r>
            <a:r>
              <a:rPr lang="ru-RU" dirty="0" smtClean="0"/>
              <a:t>потока необходимо </a:t>
            </a:r>
            <a:r>
              <a:rPr lang="ru-RU" dirty="0"/>
              <a:t>временно </a:t>
            </a:r>
            <a:r>
              <a:rPr lang="ru-RU" dirty="0" smtClean="0"/>
              <a:t>заблокировать, </a:t>
            </a:r>
            <a:r>
              <a:rPr lang="ru-RU" dirty="0"/>
              <a:t>он вызывает </a:t>
            </a:r>
            <a:r>
              <a:rPr lang="ru-RU" b="1" dirty="0"/>
              <a:t>метод </a:t>
            </a:r>
            <a:r>
              <a:rPr lang="ru-RU" b="1" dirty="0" err="1"/>
              <a:t>Wait</a:t>
            </a:r>
            <a:r>
              <a:rPr lang="ru-RU" b="1" dirty="0"/>
              <a:t>()</a:t>
            </a:r>
            <a:r>
              <a:rPr lang="ru-RU" dirty="0"/>
              <a:t>. В итоге поток переходит в состояние ожидания, а блокировка с соответствующего объекта снимается, что дает возможность использовать этот объект в другом потоке. В дальнейшем ожидающий поток активизируется, когда другой поток войдет в аналогичное состояние блокировки, и вызывает </a:t>
            </a:r>
            <a:r>
              <a:rPr lang="ru-RU" b="1" dirty="0"/>
              <a:t>метод </a:t>
            </a:r>
            <a:r>
              <a:rPr lang="ru-RU" b="1" dirty="0" err="1"/>
              <a:t>Pulse</a:t>
            </a:r>
            <a:r>
              <a:rPr lang="ru-RU" b="1" dirty="0"/>
              <a:t>()</a:t>
            </a:r>
            <a:r>
              <a:rPr lang="ru-RU" dirty="0"/>
              <a:t> или </a:t>
            </a:r>
            <a:r>
              <a:rPr lang="ru-RU" b="1" dirty="0" err="1"/>
              <a:t>PulseAll</a:t>
            </a:r>
            <a:r>
              <a:rPr lang="ru-RU" b="1" dirty="0" smtClean="0"/>
              <a:t>()</a:t>
            </a:r>
            <a:r>
              <a:rPr lang="ru-RU" dirty="0" smtClean="0"/>
              <a:t>.</a:t>
            </a:r>
            <a:r>
              <a:rPr lang="en-US" dirty="0" smtClean="0"/>
              <a:t> </a:t>
            </a:r>
            <a:r>
              <a:rPr lang="ru-RU" dirty="0"/>
              <a:t>При вызове метода </a:t>
            </a:r>
            <a:r>
              <a:rPr lang="ru-RU" dirty="0" err="1"/>
              <a:t>Pulse</a:t>
            </a:r>
            <a:r>
              <a:rPr lang="ru-RU" dirty="0"/>
              <a:t>() возобновляется выполнение первого потока, ожидающего своей очереди на получение блокировки. А вызов метода </a:t>
            </a:r>
            <a:r>
              <a:rPr lang="ru-RU" dirty="0" err="1"/>
              <a:t>PulseAll</a:t>
            </a:r>
            <a:r>
              <a:rPr lang="ru-RU" dirty="0"/>
              <a:t>() сигнализирует о снятии блокировки всем ожидающим потокам.</a:t>
            </a:r>
            <a:endParaRPr lang="ru-RU" dirty="0" smtClean="0"/>
          </a:p>
          <a:p>
            <a:r>
              <a:rPr lang="en-US" i="1" dirty="0"/>
              <a:t>public static </a:t>
            </a:r>
            <a:r>
              <a:rPr lang="en-US" i="1" dirty="0" err="1"/>
              <a:t>bool</a:t>
            </a:r>
            <a:r>
              <a:rPr lang="en-US" i="1" dirty="0"/>
              <a:t> Wait(object </a:t>
            </a:r>
            <a:r>
              <a:rPr lang="en-US" i="1" dirty="0" err="1"/>
              <a:t>obj</a:t>
            </a:r>
            <a:r>
              <a:rPr lang="en-US" i="1" dirty="0"/>
              <a:t>) </a:t>
            </a:r>
            <a:endParaRPr lang="ru-RU" i="1" dirty="0" smtClean="0"/>
          </a:p>
          <a:p>
            <a:r>
              <a:rPr lang="en-US" i="1" dirty="0" smtClean="0"/>
              <a:t>public </a:t>
            </a:r>
            <a:r>
              <a:rPr lang="en-US" i="1" dirty="0"/>
              <a:t>static </a:t>
            </a:r>
            <a:r>
              <a:rPr lang="en-US" i="1" dirty="0" err="1"/>
              <a:t>bool</a:t>
            </a:r>
            <a:r>
              <a:rPr lang="en-US" i="1" dirty="0"/>
              <a:t> Wait(object </a:t>
            </a:r>
            <a:r>
              <a:rPr lang="en-US" i="1" dirty="0" err="1"/>
              <a:t>obj</a:t>
            </a:r>
            <a:r>
              <a:rPr lang="en-US" i="1" dirty="0"/>
              <a:t>, </a:t>
            </a:r>
            <a:r>
              <a:rPr lang="en-US" i="1" dirty="0" err="1"/>
              <a:t>int</a:t>
            </a:r>
            <a:r>
              <a:rPr lang="en-US" i="1" dirty="0"/>
              <a:t> </a:t>
            </a:r>
            <a:r>
              <a:rPr lang="ru-RU" i="1" dirty="0" err="1"/>
              <a:t>миллисекунд_простоя</a:t>
            </a:r>
            <a:r>
              <a:rPr lang="ru-RU" i="1" dirty="0" smtClean="0"/>
              <a:t>)</a:t>
            </a:r>
          </a:p>
          <a:p>
            <a:r>
              <a:rPr lang="en-US" i="1" dirty="0"/>
              <a:t>public static void Pulse(object </a:t>
            </a:r>
            <a:r>
              <a:rPr lang="en-US" i="1" dirty="0" err="1"/>
              <a:t>obj</a:t>
            </a:r>
            <a:r>
              <a:rPr lang="en-US" i="1" dirty="0"/>
              <a:t>) </a:t>
            </a:r>
            <a:endParaRPr lang="ru-RU" i="1" dirty="0" smtClean="0"/>
          </a:p>
          <a:p>
            <a:r>
              <a:rPr lang="en-US" i="1" dirty="0" smtClean="0"/>
              <a:t>public </a:t>
            </a:r>
            <a:r>
              <a:rPr lang="en-US" i="1" dirty="0"/>
              <a:t>static void </a:t>
            </a:r>
            <a:r>
              <a:rPr lang="en-US" i="1" dirty="0" err="1"/>
              <a:t>PulseAll</a:t>
            </a:r>
            <a:r>
              <a:rPr lang="en-US" i="1" dirty="0"/>
              <a:t>(object </a:t>
            </a:r>
            <a:r>
              <a:rPr lang="en-US" i="1" dirty="0" err="1"/>
              <a:t>obj</a:t>
            </a:r>
            <a:r>
              <a:rPr lang="en-US" i="1" dirty="0"/>
              <a:t>)</a:t>
            </a:r>
            <a:endParaRPr lang="ru-RU" dirty="0"/>
          </a:p>
        </p:txBody>
      </p:sp>
    </p:spTree>
    <p:extLst>
      <p:ext uri="{BB962C8B-B14F-4D97-AF65-F5344CB8AC3E}">
        <p14:creationId xmlns:p14="http://schemas.microsoft.com/office/powerpoint/2010/main" val="141292161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8003232" cy="504056"/>
          </a:xfrm>
        </p:spPr>
        <p:txBody>
          <a:bodyPr>
            <a:normAutofit fontScale="90000"/>
          </a:bodyPr>
          <a:lstStyle/>
          <a:p>
            <a:r>
              <a:rPr lang="en-US" b="1" dirty="0" err="1" smtClean="0"/>
              <a:t>Mutex</a:t>
            </a:r>
            <a:endParaRPr lang="ru-RU" dirty="0"/>
          </a:p>
        </p:txBody>
      </p:sp>
      <p:sp>
        <p:nvSpPr>
          <p:cNvPr id="3" name="Объект 2"/>
          <p:cNvSpPr>
            <a:spLocks noGrp="1"/>
          </p:cNvSpPr>
          <p:nvPr>
            <p:ph idx="1"/>
          </p:nvPr>
        </p:nvSpPr>
        <p:spPr>
          <a:xfrm>
            <a:off x="0" y="620688"/>
            <a:ext cx="9036496" cy="6336704"/>
          </a:xfrm>
        </p:spPr>
        <p:txBody>
          <a:bodyPr>
            <a:normAutofit fontScale="77500" lnSpcReduction="20000"/>
          </a:bodyPr>
          <a:lstStyle/>
          <a:p>
            <a:pPr fontAlgn="base"/>
            <a:r>
              <a:rPr lang="ru-RU" i="1" dirty="0"/>
              <a:t>Класс </a:t>
            </a:r>
            <a:r>
              <a:rPr lang="ru-RU" i="1" dirty="0" err="1"/>
              <a:t>Mutex</a:t>
            </a:r>
            <a:r>
              <a:rPr lang="ru-RU" i="1" dirty="0"/>
              <a:t> (</a:t>
            </a:r>
            <a:r>
              <a:rPr lang="ru-RU" i="1" dirty="0" err="1"/>
              <a:t>mutual</a:t>
            </a:r>
            <a:r>
              <a:rPr lang="ru-RU" i="1" dirty="0"/>
              <a:t> </a:t>
            </a:r>
            <a:r>
              <a:rPr lang="ru-RU" i="1" dirty="0" err="1"/>
              <a:t>exclusion</a:t>
            </a:r>
            <a:r>
              <a:rPr lang="ru-RU" i="1" dirty="0"/>
              <a:t> — взаимное исключение или </a:t>
            </a:r>
            <a:r>
              <a:rPr lang="ru-RU" i="1" dirty="0" err="1"/>
              <a:t>мьютекс</a:t>
            </a:r>
            <a:r>
              <a:rPr lang="ru-RU" i="1" dirty="0"/>
              <a:t>)</a:t>
            </a:r>
            <a:r>
              <a:rPr lang="ru-RU" dirty="0"/>
              <a:t> является одним из классов в .NET </a:t>
            </a:r>
            <a:r>
              <a:rPr lang="ru-RU" dirty="0" err="1"/>
              <a:t>Framework</a:t>
            </a:r>
            <a:r>
              <a:rPr lang="ru-RU" dirty="0"/>
              <a:t>, позволяющих обеспечить синхронизацию среди множества процессов. </a:t>
            </a:r>
            <a:endParaRPr lang="en-US" dirty="0" smtClean="0"/>
          </a:p>
          <a:p>
            <a:pPr fontAlgn="base"/>
            <a:r>
              <a:rPr lang="ru-RU" b="1" i="1" dirty="0" err="1" smtClean="0"/>
              <a:t>Мьютекс</a:t>
            </a:r>
            <a:r>
              <a:rPr lang="ru-RU" dirty="0"/>
              <a:t> представляет собой взаимно исключающий синхронизирующий объект. Это означает, что он может быть получен потоком только по очереди. </a:t>
            </a:r>
            <a:r>
              <a:rPr lang="ru-RU" dirty="0" err="1"/>
              <a:t>Мьютекс</a:t>
            </a:r>
            <a:r>
              <a:rPr lang="ru-RU" dirty="0"/>
              <a:t> предназначен для тех ситуаций, в которых общий ресурс может быть одновременно использован только в одном потоке. </a:t>
            </a:r>
            <a:endParaRPr lang="en-US" dirty="0" smtClean="0"/>
          </a:p>
          <a:p>
            <a:pPr fontAlgn="base"/>
            <a:r>
              <a:rPr lang="ru-RU" dirty="0" smtClean="0"/>
              <a:t>Пример</a:t>
            </a:r>
            <a:r>
              <a:rPr lang="ru-RU" dirty="0"/>
              <a:t>:</a:t>
            </a:r>
            <a:r>
              <a:rPr lang="en-US" dirty="0"/>
              <a:t> C</a:t>
            </a:r>
            <a:r>
              <a:rPr lang="ru-RU" dirty="0" err="1"/>
              <a:t>истемный</a:t>
            </a:r>
            <a:r>
              <a:rPr lang="ru-RU" dirty="0"/>
              <a:t> журнал совместно используется в нескольких процессах, но только в одном из них данные могут записываться в файл этого журнала в любой момент времени. Для синхронизации процессов в данной ситуации идеально подходит </a:t>
            </a:r>
            <a:r>
              <a:rPr lang="ru-RU" dirty="0" err="1"/>
              <a:t>мьютекс</a:t>
            </a:r>
            <a:r>
              <a:rPr lang="ru-RU" dirty="0"/>
              <a:t>.</a:t>
            </a:r>
          </a:p>
          <a:p>
            <a:pPr fontAlgn="base"/>
            <a:r>
              <a:rPr lang="ru-RU" dirty="0" smtClean="0"/>
              <a:t>В </a:t>
            </a:r>
            <a:r>
              <a:rPr lang="ru-RU" dirty="0"/>
              <a:t>конструкторе класса </a:t>
            </a:r>
            <a:r>
              <a:rPr lang="ru-RU" dirty="0" err="1"/>
              <a:t>Mutex</a:t>
            </a:r>
            <a:r>
              <a:rPr lang="ru-RU" dirty="0"/>
              <a:t> указывается, должен ли </a:t>
            </a:r>
            <a:r>
              <a:rPr lang="ru-RU" dirty="0" err="1"/>
              <a:t>мьютексом</a:t>
            </a:r>
            <a:r>
              <a:rPr lang="ru-RU" dirty="0"/>
              <a:t> изначально владеть вызывающий поток, и его имя. Кроме того, конструктор позволяет получить информацию о том, существует ли уже такой класс.</a:t>
            </a:r>
          </a:p>
          <a:p>
            <a:endParaRPr lang="ru-RU" dirty="0"/>
          </a:p>
        </p:txBody>
      </p:sp>
    </p:spTree>
    <p:extLst>
      <p:ext uri="{BB962C8B-B14F-4D97-AF65-F5344CB8AC3E}">
        <p14:creationId xmlns:p14="http://schemas.microsoft.com/office/powerpoint/2010/main" val="12417922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77500" lnSpcReduction="20000"/>
          </a:bodyPr>
          <a:lstStyle/>
          <a:p>
            <a:pPr fontAlgn="base"/>
            <a:r>
              <a:rPr lang="ru-RU" dirty="0"/>
              <a:t>У </a:t>
            </a:r>
            <a:r>
              <a:rPr lang="ru-RU" dirty="0" err="1"/>
              <a:t>Mutex</a:t>
            </a:r>
            <a:r>
              <a:rPr lang="ru-RU" dirty="0"/>
              <a:t> имеется несколько </a:t>
            </a:r>
            <a:r>
              <a:rPr lang="ru-RU" dirty="0" smtClean="0"/>
              <a:t>конструкторов:</a:t>
            </a:r>
            <a:endParaRPr lang="ru-RU" dirty="0"/>
          </a:p>
          <a:p>
            <a:pPr fontAlgn="base"/>
            <a:r>
              <a:rPr lang="ru-RU" i="1" dirty="0" err="1"/>
              <a:t>public</a:t>
            </a:r>
            <a:r>
              <a:rPr lang="ru-RU" i="1" dirty="0"/>
              <a:t> </a:t>
            </a:r>
            <a:r>
              <a:rPr lang="ru-RU" i="1" dirty="0" err="1"/>
              <a:t>Mutex</a:t>
            </a:r>
            <a:r>
              <a:rPr lang="ru-RU" i="1" dirty="0"/>
              <a:t>() </a:t>
            </a:r>
            <a:endParaRPr lang="ru-RU" i="1" dirty="0" smtClean="0"/>
          </a:p>
          <a:p>
            <a:pPr fontAlgn="base"/>
            <a:r>
              <a:rPr lang="ru-RU" i="1" dirty="0" err="1" smtClean="0"/>
              <a:t>public</a:t>
            </a:r>
            <a:r>
              <a:rPr lang="ru-RU" i="1" dirty="0" smtClean="0"/>
              <a:t> </a:t>
            </a:r>
            <a:r>
              <a:rPr lang="ru-RU" i="1" dirty="0" err="1"/>
              <a:t>Mutex</a:t>
            </a:r>
            <a:r>
              <a:rPr lang="ru-RU" i="1" dirty="0"/>
              <a:t>(</a:t>
            </a:r>
            <a:r>
              <a:rPr lang="ru-RU" i="1" dirty="0" err="1"/>
              <a:t>bool</a:t>
            </a:r>
            <a:r>
              <a:rPr lang="ru-RU" i="1" dirty="0"/>
              <a:t> </a:t>
            </a:r>
            <a:r>
              <a:rPr lang="ru-RU" i="1" dirty="0" err="1"/>
              <a:t>initiallyOwned</a:t>
            </a:r>
            <a:r>
              <a:rPr lang="ru-RU" i="1" dirty="0"/>
              <a:t>)</a:t>
            </a:r>
            <a:endParaRPr lang="ru-RU" dirty="0"/>
          </a:p>
          <a:p>
            <a:pPr fontAlgn="base"/>
            <a:r>
              <a:rPr lang="ru-RU" dirty="0"/>
              <a:t>В первой форме конструктора создается </a:t>
            </a:r>
            <a:r>
              <a:rPr lang="ru-RU" dirty="0" err="1"/>
              <a:t>мьютекс</a:t>
            </a:r>
            <a:r>
              <a:rPr lang="ru-RU" dirty="0"/>
              <a:t>, которым первоначально никто не владеет. А во второй форме исходным состоянием </a:t>
            </a:r>
            <a:r>
              <a:rPr lang="ru-RU" dirty="0" err="1"/>
              <a:t>мьютекса</a:t>
            </a:r>
            <a:r>
              <a:rPr lang="ru-RU" dirty="0"/>
              <a:t> завладевает вызывающий поток, если параметр </a:t>
            </a:r>
            <a:r>
              <a:rPr lang="ru-RU" dirty="0" err="1"/>
              <a:t>initiallyOwned</a:t>
            </a:r>
            <a:r>
              <a:rPr lang="ru-RU" dirty="0"/>
              <a:t> имеет логическое значение </a:t>
            </a:r>
            <a:r>
              <a:rPr lang="ru-RU" dirty="0" err="1"/>
              <a:t>true</a:t>
            </a:r>
            <a:r>
              <a:rPr lang="ru-RU" dirty="0"/>
              <a:t>. В противном случае </a:t>
            </a:r>
            <a:r>
              <a:rPr lang="ru-RU" dirty="0" err="1"/>
              <a:t>мьютексом</a:t>
            </a:r>
            <a:r>
              <a:rPr lang="ru-RU" dirty="0"/>
              <a:t> никто не владеет.</a:t>
            </a:r>
          </a:p>
          <a:p>
            <a:pPr fontAlgn="base"/>
            <a:r>
              <a:rPr lang="ru-RU" dirty="0" smtClean="0"/>
              <a:t>Для </a:t>
            </a:r>
            <a:r>
              <a:rPr lang="ru-RU" dirty="0"/>
              <a:t>того чтобы получить </a:t>
            </a:r>
            <a:r>
              <a:rPr lang="ru-RU" dirty="0" err="1"/>
              <a:t>мьютекс</a:t>
            </a:r>
            <a:r>
              <a:rPr lang="ru-RU" dirty="0"/>
              <a:t>, в коде программы следует вызвать метод </a:t>
            </a:r>
            <a:r>
              <a:rPr lang="ru-RU" b="1" dirty="0" err="1"/>
              <a:t>WaitOne</a:t>
            </a:r>
            <a:r>
              <a:rPr lang="ru-RU" b="1" dirty="0"/>
              <a:t>()</a:t>
            </a:r>
            <a:r>
              <a:rPr lang="ru-RU" dirty="0"/>
              <a:t> для этого </a:t>
            </a:r>
            <a:r>
              <a:rPr lang="ru-RU" dirty="0" err="1"/>
              <a:t>мьютекса</a:t>
            </a:r>
            <a:r>
              <a:rPr lang="ru-RU" dirty="0"/>
              <a:t>. Метод </a:t>
            </a:r>
            <a:r>
              <a:rPr lang="ru-RU" dirty="0" err="1"/>
              <a:t>WaitOne</a:t>
            </a:r>
            <a:r>
              <a:rPr lang="ru-RU" dirty="0"/>
              <a:t>() наследуется классом </a:t>
            </a:r>
            <a:r>
              <a:rPr lang="ru-RU" dirty="0" err="1"/>
              <a:t>Mutex</a:t>
            </a:r>
            <a:r>
              <a:rPr lang="ru-RU" dirty="0"/>
              <a:t> от класса </a:t>
            </a:r>
            <a:r>
              <a:rPr lang="ru-RU" dirty="0" err="1"/>
              <a:t>Thread.WaitHandle</a:t>
            </a:r>
            <a:r>
              <a:rPr lang="ru-RU" dirty="0"/>
              <a:t>. </a:t>
            </a:r>
            <a:endParaRPr lang="ru-RU" dirty="0" smtClean="0"/>
          </a:p>
          <a:p>
            <a:pPr fontAlgn="base"/>
            <a:r>
              <a:rPr lang="ru-RU" dirty="0" smtClean="0"/>
              <a:t>Метод </a:t>
            </a:r>
            <a:r>
              <a:rPr lang="ru-RU" dirty="0" err="1"/>
              <a:t>WaitOne</a:t>
            </a:r>
            <a:r>
              <a:rPr lang="ru-RU" dirty="0"/>
              <a:t>() ожидает до тех пор, пока не будет получен </a:t>
            </a:r>
            <a:r>
              <a:rPr lang="ru-RU" dirty="0" err="1"/>
              <a:t>мьютекс</a:t>
            </a:r>
            <a:r>
              <a:rPr lang="ru-RU" dirty="0"/>
              <a:t>, для которого он был вызван. Следовательно, этот метод блокирует выполнение вызывающего потока до тех пор, пока не станет доступным указанный </a:t>
            </a:r>
            <a:r>
              <a:rPr lang="ru-RU" dirty="0" err="1"/>
              <a:t>мьютекс</a:t>
            </a:r>
            <a:r>
              <a:rPr lang="ru-RU" dirty="0"/>
              <a:t>. Он всегда возвращает логическое значение </a:t>
            </a:r>
            <a:r>
              <a:rPr lang="ru-RU" dirty="0" err="1"/>
              <a:t>true</a:t>
            </a:r>
            <a:r>
              <a:rPr lang="ru-RU" dirty="0"/>
              <a:t>.</a:t>
            </a:r>
          </a:p>
          <a:p>
            <a:pPr fontAlgn="base"/>
            <a:r>
              <a:rPr lang="ru-RU" dirty="0"/>
              <a:t>Когда же в коде больше не требуется владеть </a:t>
            </a:r>
            <a:r>
              <a:rPr lang="ru-RU" dirty="0" err="1"/>
              <a:t>мьютексом</a:t>
            </a:r>
            <a:r>
              <a:rPr lang="ru-RU" dirty="0"/>
              <a:t>, он освобождается посредством вызова </a:t>
            </a:r>
            <a:r>
              <a:rPr lang="ru-RU" dirty="0" smtClean="0"/>
              <a:t>метода</a:t>
            </a:r>
            <a:r>
              <a:rPr lang="en-US" dirty="0" smtClean="0"/>
              <a:t> </a:t>
            </a:r>
            <a:r>
              <a:rPr lang="ru-RU" b="1" dirty="0" err="1" smtClean="0"/>
              <a:t>ReleaseMutex</a:t>
            </a:r>
            <a:r>
              <a:rPr lang="ru-RU" b="1" dirty="0"/>
              <a:t>()</a:t>
            </a:r>
            <a:r>
              <a:rPr lang="ru-RU" dirty="0"/>
              <a:t>.</a:t>
            </a:r>
          </a:p>
        </p:txBody>
      </p:sp>
    </p:spTree>
    <p:extLst>
      <p:ext uri="{BB962C8B-B14F-4D97-AF65-F5344CB8AC3E}">
        <p14:creationId xmlns:p14="http://schemas.microsoft.com/office/powerpoint/2010/main" val="16737115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92088"/>
          </a:xfrm>
        </p:spPr>
        <p:txBody>
          <a:bodyPr>
            <a:normAutofit/>
          </a:bodyPr>
          <a:lstStyle/>
          <a:p>
            <a:pPr fontAlgn="base"/>
            <a:r>
              <a:rPr lang="en-US" b="1" dirty="0"/>
              <a:t>Semaphore</a:t>
            </a:r>
          </a:p>
        </p:txBody>
      </p:sp>
      <p:sp>
        <p:nvSpPr>
          <p:cNvPr id="3" name="Объект 2"/>
          <p:cNvSpPr>
            <a:spLocks noGrp="1"/>
          </p:cNvSpPr>
          <p:nvPr>
            <p:ph idx="1"/>
          </p:nvPr>
        </p:nvSpPr>
        <p:spPr>
          <a:xfrm>
            <a:off x="0" y="764704"/>
            <a:ext cx="9144000" cy="6093296"/>
          </a:xfrm>
        </p:spPr>
        <p:txBody>
          <a:bodyPr>
            <a:normAutofit fontScale="70000" lnSpcReduction="20000"/>
          </a:bodyPr>
          <a:lstStyle/>
          <a:p>
            <a:pPr fontAlgn="base"/>
            <a:r>
              <a:rPr lang="ru-RU" b="1" i="1" dirty="0"/>
              <a:t>Семафор</a:t>
            </a:r>
            <a:r>
              <a:rPr lang="ru-RU" dirty="0"/>
              <a:t> подобен </a:t>
            </a:r>
            <a:r>
              <a:rPr lang="ru-RU" dirty="0" err="1"/>
              <a:t>мьютексу</a:t>
            </a:r>
            <a:r>
              <a:rPr lang="ru-RU" dirty="0"/>
              <a:t>, за исключением того, что он предоставляет одновременный доступ к общему ресурсу не одному, а нескольким потокам. </a:t>
            </a:r>
            <a:endParaRPr lang="en-US" dirty="0" smtClean="0"/>
          </a:p>
          <a:p>
            <a:pPr fontAlgn="base"/>
            <a:r>
              <a:rPr lang="ru-RU" dirty="0" smtClean="0"/>
              <a:t>Семафор </a:t>
            </a:r>
            <a:r>
              <a:rPr lang="ru-RU" dirty="0"/>
              <a:t>управляет доступом к общему ресурсу, используя для этой цели счетчик. Если значение счетчика больше нуля, то доступ к ресурсу разрешен. А если это значение равно нулю, то доступ к ресурсу запрещен. С помощью счетчика ведется подсчет количества разрешений. </a:t>
            </a:r>
            <a:r>
              <a:rPr lang="ru-RU" dirty="0" smtClean="0"/>
              <a:t>Для </a:t>
            </a:r>
            <a:r>
              <a:rPr lang="ru-RU" dirty="0"/>
              <a:t>доступа к ресурсу поток должен получить разрешение от семафора.</a:t>
            </a:r>
          </a:p>
          <a:p>
            <a:pPr fontAlgn="base"/>
            <a:r>
              <a:rPr lang="ru-RU" dirty="0"/>
              <a:t>Обычно поток, которому требуется доступ к общему ресурсу, пытается получить разрешение от семафора. Если значение счетчика семафора больше нуля, то поток получает разрешение, а счетчик семафора декрементируется. В противном случае поток блокируется до тех пор, пока не получит разрешение. </a:t>
            </a:r>
            <a:endParaRPr lang="ru-RU" dirty="0" smtClean="0"/>
          </a:p>
          <a:p>
            <a:pPr fontAlgn="base"/>
            <a:r>
              <a:rPr lang="ru-RU" dirty="0" smtClean="0"/>
              <a:t>Когда </a:t>
            </a:r>
            <a:r>
              <a:rPr lang="ru-RU" dirty="0"/>
              <a:t>же потоку больше не требуется доступ к общему ресурсу, он высвобождает разрешение, а счетчик семафора инкрементируется. Если разрешения ожидает другой поток, то он получает его в этот момент. Количество одновременно разрешаемых доступов указывается при создании семафора. Так, если создать семафор, одновременно разрешающий только один доступ, то такой семафор будет действовать как </a:t>
            </a:r>
            <a:r>
              <a:rPr lang="ru-RU" dirty="0" err="1"/>
              <a:t>мьютекс</a:t>
            </a:r>
            <a:r>
              <a:rPr lang="ru-RU" dirty="0"/>
              <a:t>.</a:t>
            </a:r>
          </a:p>
          <a:p>
            <a:endParaRPr lang="ru-RU" dirty="0"/>
          </a:p>
        </p:txBody>
      </p:sp>
    </p:spTree>
    <p:extLst>
      <p:ext uri="{BB962C8B-B14F-4D97-AF65-F5344CB8AC3E}">
        <p14:creationId xmlns:p14="http://schemas.microsoft.com/office/powerpoint/2010/main" val="30576539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9144000" cy="6669360"/>
          </a:xfrm>
        </p:spPr>
        <p:txBody>
          <a:bodyPr>
            <a:normAutofit fontScale="85000" lnSpcReduction="20000"/>
          </a:bodyPr>
          <a:lstStyle/>
          <a:p>
            <a:pPr fontAlgn="base"/>
            <a:r>
              <a:rPr lang="ru-RU" dirty="0"/>
              <a:t>Семафоры особенно полезны в тех случаях, когда общий ресурс состоит из группы или пула ресурсов. Например, пул ресурсов может состоять из целого ряда сетевых соединений, каждое из которых служит для передачи данных. </a:t>
            </a:r>
            <a:r>
              <a:rPr lang="ru-RU" dirty="0" smtClean="0"/>
              <a:t>Потоку</a:t>
            </a:r>
            <a:r>
              <a:rPr lang="ru-RU" dirty="0"/>
              <a:t>, которому требуется сетевое соединение, все равно, какое именно соединение он получит. В данном случае семафор обеспечивает удобный механизм управления доступом к сетевым соединениям.</a:t>
            </a:r>
          </a:p>
          <a:p>
            <a:pPr fontAlgn="base"/>
            <a:r>
              <a:rPr lang="ru-RU" dirty="0"/>
              <a:t>Семафор реализуется в </a:t>
            </a:r>
            <a:r>
              <a:rPr lang="ru-RU" dirty="0" smtClean="0"/>
              <a:t> классе</a:t>
            </a:r>
            <a:r>
              <a:rPr lang="ru-RU" dirty="0"/>
              <a:t> </a:t>
            </a:r>
            <a:r>
              <a:rPr lang="ru-RU" i="1" dirty="0" err="1" smtClean="0"/>
              <a:t>System.Threading.Semaphore</a:t>
            </a:r>
            <a:r>
              <a:rPr lang="ru-RU" dirty="0" smtClean="0"/>
              <a:t>. </a:t>
            </a:r>
          </a:p>
          <a:p>
            <a:pPr fontAlgn="base"/>
            <a:r>
              <a:rPr lang="ru-RU" dirty="0" smtClean="0"/>
              <a:t>Наиболее простейшая </a:t>
            </a:r>
            <a:r>
              <a:rPr lang="ru-RU" dirty="0"/>
              <a:t>форма </a:t>
            </a:r>
            <a:r>
              <a:rPr lang="ru-RU" dirty="0" smtClean="0"/>
              <a:t>конструктора:</a:t>
            </a:r>
            <a:endParaRPr lang="ru-RU" dirty="0"/>
          </a:p>
          <a:p>
            <a:pPr fontAlgn="base"/>
            <a:r>
              <a:rPr lang="ru-RU" i="1" dirty="0" err="1"/>
              <a:t>public</a:t>
            </a:r>
            <a:r>
              <a:rPr lang="ru-RU" i="1" dirty="0"/>
              <a:t> </a:t>
            </a:r>
            <a:r>
              <a:rPr lang="ru-RU" i="1" dirty="0" err="1"/>
              <a:t>Semaphore</a:t>
            </a:r>
            <a:r>
              <a:rPr lang="ru-RU" i="1" dirty="0"/>
              <a:t>(</a:t>
            </a:r>
            <a:r>
              <a:rPr lang="ru-RU" i="1" dirty="0" err="1"/>
              <a:t>int</a:t>
            </a:r>
            <a:r>
              <a:rPr lang="ru-RU" i="1" dirty="0"/>
              <a:t> </a:t>
            </a:r>
            <a:r>
              <a:rPr lang="ru-RU" i="1" dirty="0" err="1"/>
              <a:t>initialCount</a:t>
            </a:r>
            <a:r>
              <a:rPr lang="ru-RU" i="1" dirty="0"/>
              <a:t>, </a:t>
            </a:r>
            <a:r>
              <a:rPr lang="ru-RU" i="1" dirty="0" err="1"/>
              <a:t>int</a:t>
            </a:r>
            <a:r>
              <a:rPr lang="ru-RU" i="1" dirty="0"/>
              <a:t> </a:t>
            </a:r>
            <a:r>
              <a:rPr lang="ru-RU" i="1" dirty="0" err="1"/>
              <a:t>maximumCount</a:t>
            </a:r>
            <a:r>
              <a:rPr lang="ru-RU" i="1" dirty="0"/>
              <a:t>)</a:t>
            </a:r>
            <a:endParaRPr lang="ru-RU" dirty="0"/>
          </a:p>
          <a:p>
            <a:pPr fontAlgn="base"/>
            <a:r>
              <a:rPr lang="ru-RU" dirty="0"/>
              <a:t>где </a:t>
            </a:r>
            <a:r>
              <a:rPr lang="ru-RU" dirty="0" err="1"/>
              <a:t>initialCount</a:t>
            </a:r>
            <a:r>
              <a:rPr lang="ru-RU" dirty="0"/>
              <a:t> — это первоначальное значение для счетчика разрешений семафора, т.е. количество первоначально доступных разрешений; </a:t>
            </a:r>
            <a:endParaRPr lang="ru-RU" dirty="0" smtClean="0"/>
          </a:p>
          <a:p>
            <a:pPr fontAlgn="base"/>
            <a:r>
              <a:rPr lang="ru-RU" dirty="0" err="1" smtClean="0"/>
              <a:t>maximumCount</a:t>
            </a:r>
            <a:r>
              <a:rPr lang="ru-RU" dirty="0" smtClean="0"/>
              <a:t> </a:t>
            </a:r>
            <a:r>
              <a:rPr lang="ru-RU" dirty="0"/>
              <a:t>— максимальное значение данного счетчика, т.е. максимальное количество разрешений, которые может дать семафор.</a:t>
            </a:r>
          </a:p>
          <a:p>
            <a:endParaRPr lang="ru-RU" dirty="0"/>
          </a:p>
        </p:txBody>
      </p:sp>
    </p:spTree>
    <p:extLst>
      <p:ext uri="{BB962C8B-B14F-4D97-AF65-F5344CB8AC3E}">
        <p14:creationId xmlns:p14="http://schemas.microsoft.com/office/powerpoint/2010/main" val="22554261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8748464" cy="6669360"/>
          </a:xfrm>
        </p:spPr>
        <p:txBody>
          <a:bodyPr>
            <a:normAutofit lnSpcReduction="10000"/>
          </a:bodyPr>
          <a:lstStyle/>
          <a:p>
            <a:pPr fontAlgn="base"/>
            <a:r>
              <a:rPr lang="ru-RU" dirty="0"/>
              <a:t>Семафор применяется таким же образом, как и </a:t>
            </a:r>
            <a:r>
              <a:rPr lang="ru-RU" dirty="0" err="1" smtClean="0"/>
              <a:t>мьютекс</a:t>
            </a:r>
            <a:r>
              <a:rPr lang="ru-RU" dirty="0"/>
              <a:t>. В целях получения доступа к ресурсу в коде программы вызывается метод </a:t>
            </a:r>
            <a:r>
              <a:rPr lang="ru-RU" dirty="0" err="1"/>
              <a:t>WaitOne</a:t>
            </a:r>
            <a:r>
              <a:rPr lang="ru-RU" dirty="0"/>
              <a:t>() для семафора. Этот метод наследуется классом </a:t>
            </a:r>
            <a:r>
              <a:rPr lang="ru-RU" dirty="0" err="1"/>
              <a:t>Semaphore</a:t>
            </a:r>
            <a:r>
              <a:rPr lang="ru-RU" dirty="0"/>
              <a:t> от класса </a:t>
            </a:r>
            <a:r>
              <a:rPr lang="ru-RU" dirty="0" err="1"/>
              <a:t>WaitHandle</a:t>
            </a:r>
            <a:r>
              <a:rPr lang="ru-RU" dirty="0"/>
              <a:t>. Метод </a:t>
            </a:r>
            <a:r>
              <a:rPr lang="ru-RU" dirty="0" err="1"/>
              <a:t>WaitOne</a:t>
            </a:r>
            <a:r>
              <a:rPr lang="ru-RU" dirty="0"/>
              <a:t>() ожидает до тех пор, пока не будет получен семафор, для которого он вызывается. Таким образом, он блокирует выполнение вызывающего потока до тех пор, пока указанный семафор не предоставит разрешение на доступ к ресурсу.</a:t>
            </a:r>
          </a:p>
          <a:p>
            <a:pPr fontAlgn="base"/>
            <a:r>
              <a:rPr lang="ru-RU" dirty="0"/>
              <a:t>Если коду больше не требуется владеть семафором, он освобождает его, вызывая метод </a:t>
            </a:r>
            <a:r>
              <a:rPr lang="ru-RU" b="1" dirty="0" err="1"/>
              <a:t>Release</a:t>
            </a:r>
            <a:r>
              <a:rPr lang="ru-RU" b="1" dirty="0"/>
              <a:t>()</a:t>
            </a:r>
            <a:r>
              <a:rPr lang="ru-RU" dirty="0"/>
              <a:t>.</a:t>
            </a:r>
          </a:p>
          <a:p>
            <a:endParaRPr lang="ru-RU" dirty="0"/>
          </a:p>
        </p:txBody>
      </p:sp>
    </p:spTree>
    <p:extLst>
      <p:ext uri="{BB962C8B-B14F-4D97-AF65-F5344CB8AC3E}">
        <p14:creationId xmlns:p14="http://schemas.microsoft.com/office/powerpoint/2010/main" val="41332169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0297"/>
            <a:ext cx="8229600" cy="1066130"/>
          </a:xfrm>
        </p:spPr>
        <p:txBody>
          <a:bodyPr>
            <a:normAutofit fontScale="90000"/>
          </a:bodyPr>
          <a:lstStyle/>
          <a:p>
            <a:r>
              <a:rPr lang="ru-RU" dirty="0"/>
              <a:t>Классы </a:t>
            </a:r>
            <a:r>
              <a:rPr lang="en-US" dirty="0" err="1"/>
              <a:t>ManualResetEvent</a:t>
            </a:r>
            <a:r>
              <a:rPr lang="en-US" dirty="0"/>
              <a:t> </a:t>
            </a:r>
            <a:r>
              <a:rPr lang="ru-RU" dirty="0"/>
              <a:t>и </a:t>
            </a:r>
            <a:r>
              <a:rPr lang="en-US" dirty="0" err="1" smtClean="0"/>
              <a:t>AutoResetEvent</a:t>
            </a:r>
            <a:endParaRPr lang="ru-RU" dirty="0"/>
          </a:p>
        </p:txBody>
      </p:sp>
      <p:sp>
        <p:nvSpPr>
          <p:cNvPr id="3" name="Объект 2"/>
          <p:cNvSpPr>
            <a:spLocks noGrp="1"/>
          </p:cNvSpPr>
          <p:nvPr>
            <p:ph idx="1"/>
          </p:nvPr>
        </p:nvSpPr>
        <p:spPr>
          <a:xfrm>
            <a:off x="0" y="980728"/>
            <a:ext cx="9144000" cy="5877272"/>
          </a:xfrm>
        </p:spPr>
        <p:txBody>
          <a:bodyPr>
            <a:normAutofit/>
          </a:bodyPr>
          <a:lstStyle/>
          <a:p>
            <a:pPr fontAlgn="base"/>
            <a:r>
              <a:rPr lang="ru-RU" dirty="0" smtClean="0"/>
              <a:t>Используются для вызова системных </a:t>
            </a:r>
            <a:r>
              <a:rPr lang="ru-RU" dirty="0"/>
              <a:t>событий из управляемого кода .NET </a:t>
            </a:r>
            <a:r>
              <a:rPr lang="ru-RU" dirty="0" err="1" smtClean="0"/>
              <a:t>Framework</a:t>
            </a:r>
            <a:r>
              <a:rPr lang="ru-RU" dirty="0" smtClean="0"/>
              <a:t>. Эти </a:t>
            </a:r>
            <a:r>
              <a:rPr lang="ru-RU" dirty="0"/>
              <a:t>классы являются производными от класса </a:t>
            </a:r>
            <a:r>
              <a:rPr lang="ru-RU" i="1" dirty="0" err="1"/>
              <a:t>EventWaitHandle</a:t>
            </a:r>
            <a:r>
              <a:rPr lang="ru-RU" dirty="0"/>
              <a:t>, находящегося на верхнем уровне иерархии классов, и применяются в тех случаях, когда один поток ожидает появления некоторого события в другом потоке. Как только такое событие появляется, второй поток уведомляет о нем первый поток, позволяя тем самым возобновить его выполнение.</a:t>
            </a:r>
          </a:p>
          <a:p>
            <a:endParaRPr lang="ru-RU" dirty="0"/>
          </a:p>
        </p:txBody>
      </p:sp>
    </p:spTree>
    <p:extLst>
      <p:ext uri="{BB962C8B-B14F-4D97-AF65-F5344CB8AC3E}">
        <p14:creationId xmlns:p14="http://schemas.microsoft.com/office/powerpoint/2010/main" val="39470044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210"/>
            <a:ext cx="8229600" cy="490066"/>
          </a:xfrm>
        </p:spPr>
        <p:txBody>
          <a:bodyPr>
            <a:normAutofit fontScale="90000"/>
          </a:bodyPr>
          <a:lstStyle/>
          <a:p>
            <a:r>
              <a:rPr lang="ru-RU" sz="3200" dirty="0" smtClean="0"/>
              <a:t>Классы </a:t>
            </a:r>
            <a:r>
              <a:rPr lang="en-US" sz="3200" dirty="0" err="1"/>
              <a:t>ManualResetEvent</a:t>
            </a:r>
            <a:r>
              <a:rPr lang="en-US" sz="3200" dirty="0"/>
              <a:t> </a:t>
            </a:r>
            <a:r>
              <a:rPr lang="ru-RU" sz="3200" dirty="0"/>
              <a:t>и </a:t>
            </a:r>
            <a:r>
              <a:rPr lang="en-US" sz="3200" dirty="0" err="1"/>
              <a:t>AutoResetEvent</a:t>
            </a:r>
            <a:r>
              <a:rPr lang="en-US" sz="3200" dirty="0"/>
              <a:t>:</a:t>
            </a:r>
            <a:endParaRPr lang="ru-RU" sz="3200" dirty="0"/>
          </a:p>
        </p:txBody>
      </p:sp>
      <p:sp>
        <p:nvSpPr>
          <p:cNvPr id="3" name="Объект 2"/>
          <p:cNvSpPr>
            <a:spLocks noGrp="1"/>
          </p:cNvSpPr>
          <p:nvPr>
            <p:ph idx="1"/>
          </p:nvPr>
        </p:nvSpPr>
        <p:spPr>
          <a:xfrm>
            <a:off x="0" y="548680"/>
            <a:ext cx="9252520" cy="6309320"/>
          </a:xfrm>
        </p:spPr>
        <p:txBody>
          <a:bodyPr>
            <a:normAutofit fontScale="55000" lnSpcReduction="20000"/>
          </a:bodyPr>
          <a:lstStyle/>
          <a:p>
            <a:r>
              <a:rPr lang="en-US" sz="3800" i="1" dirty="0"/>
              <a:t>public </a:t>
            </a:r>
            <a:r>
              <a:rPr lang="en-US" sz="3800" i="1" dirty="0" err="1"/>
              <a:t>ManualResetEvent</a:t>
            </a:r>
            <a:r>
              <a:rPr lang="en-US" sz="3800" i="1" dirty="0"/>
              <a:t>(</a:t>
            </a:r>
            <a:r>
              <a:rPr lang="en-US" sz="3800" i="1" dirty="0" err="1"/>
              <a:t>bool</a:t>
            </a:r>
            <a:r>
              <a:rPr lang="en-US" sz="3800" i="1" dirty="0"/>
              <a:t> </a:t>
            </a:r>
            <a:r>
              <a:rPr lang="en-US" sz="3800" i="1" dirty="0" err="1" smtClean="0"/>
              <a:t>initialState</a:t>
            </a:r>
            <a:r>
              <a:rPr lang="en-US" sz="3800" i="1" dirty="0" smtClean="0"/>
              <a:t>)</a:t>
            </a:r>
            <a:endParaRPr lang="ru-RU" sz="3800" i="1" dirty="0" smtClean="0"/>
          </a:p>
          <a:p>
            <a:r>
              <a:rPr lang="en-US" sz="3800" i="1" dirty="0" smtClean="0"/>
              <a:t>public </a:t>
            </a:r>
            <a:r>
              <a:rPr lang="en-US" sz="3800" i="1" dirty="0" err="1"/>
              <a:t>AutoResetEvent</a:t>
            </a:r>
            <a:r>
              <a:rPr lang="en-US" sz="3800" i="1" dirty="0"/>
              <a:t>(</a:t>
            </a:r>
            <a:r>
              <a:rPr lang="en-US" sz="3800" i="1" dirty="0" err="1"/>
              <a:t>bool</a:t>
            </a:r>
            <a:r>
              <a:rPr lang="en-US" sz="3800" i="1" dirty="0"/>
              <a:t> </a:t>
            </a:r>
            <a:r>
              <a:rPr lang="en-US" sz="3800" i="1" dirty="0" err="1"/>
              <a:t>initialState</a:t>
            </a:r>
            <a:r>
              <a:rPr lang="en-US" sz="3800" i="1" dirty="0" smtClean="0"/>
              <a:t>)</a:t>
            </a:r>
            <a:endParaRPr lang="ru-RU" sz="3800" i="1" dirty="0" smtClean="0"/>
          </a:p>
          <a:p>
            <a:pPr marL="0" indent="0">
              <a:buNone/>
            </a:pPr>
            <a:endParaRPr lang="ru-RU" sz="3800" dirty="0" smtClean="0"/>
          </a:p>
          <a:p>
            <a:pPr fontAlgn="base"/>
            <a:r>
              <a:rPr lang="ru-RU" sz="3800" dirty="0"/>
              <a:t>Если в обеих формах параметр </a:t>
            </a:r>
            <a:r>
              <a:rPr lang="ru-RU" sz="3800" dirty="0" err="1"/>
              <a:t>initialState</a:t>
            </a:r>
            <a:r>
              <a:rPr lang="ru-RU" sz="3800" dirty="0"/>
              <a:t> имеет логическое значение </a:t>
            </a:r>
            <a:r>
              <a:rPr lang="ru-RU" sz="3800" dirty="0" err="1"/>
              <a:t>true</a:t>
            </a:r>
            <a:r>
              <a:rPr lang="ru-RU" sz="3800" dirty="0"/>
              <a:t>, то о событии первоначально уведомляется. А если он имеет логическое значение </a:t>
            </a:r>
            <a:r>
              <a:rPr lang="ru-RU" sz="3800" dirty="0" err="1"/>
              <a:t>false</a:t>
            </a:r>
            <a:r>
              <a:rPr lang="ru-RU" sz="3800" dirty="0"/>
              <a:t>, то о событии первоначально не уведомляется.</a:t>
            </a:r>
          </a:p>
          <a:p>
            <a:pPr fontAlgn="base"/>
            <a:r>
              <a:rPr lang="ru-RU" sz="3800" dirty="0"/>
              <a:t> </a:t>
            </a:r>
            <a:r>
              <a:rPr lang="ru-RU" sz="3800" dirty="0" smtClean="0"/>
              <a:t>Порядок </a:t>
            </a:r>
            <a:r>
              <a:rPr lang="ru-RU" sz="3800" dirty="0"/>
              <a:t>применения </a:t>
            </a:r>
            <a:r>
              <a:rPr lang="ru-RU" sz="3800" dirty="0" smtClean="0"/>
              <a:t>следующий </a:t>
            </a:r>
            <a:r>
              <a:rPr lang="ru-RU" sz="3800" b="1" dirty="0" err="1" smtClean="0"/>
              <a:t>ManualResetEvent</a:t>
            </a:r>
            <a:r>
              <a:rPr lang="ru-RU" sz="3800" dirty="0" smtClean="0"/>
              <a:t>. </a:t>
            </a:r>
            <a:r>
              <a:rPr lang="ru-RU" sz="3800" dirty="0"/>
              <a:t>Поток, ожидающий некоторое событие, вызывает метод </a:t>
            </a:r>
            <a:r>
              <a:rPr lang="ru-RU" sz="3800" dirty="0" err="1"/>
              <a:t>WaitOne</a:t>
            </a:r>
            <a:r>
              <a:rPr lang="ru-RU" sz="3800" dirty="0"/>
              <a:t>() для событийного объекта, представляющего данное событие. Если событийный объект находится в сигнальном состоянии, то происходит немедленный возврат из метода </a:t>
            </a:r>
            <a:r>
              <a:rPr lang="ru-RU" sz="3800" dirty="0" err="1"/>
              <a:t>WaitOne</a:t>
            </a:r>
            <a:r>
              <a:rPr lang="ru-RU" sz="3800" dirty="0"/>
              <a:t>(). В противном случае выполнение вызывающего потока приостанавливается до тех пор, пока не будет получено уведомление о событии. Как только событие произойдет в другом потоке, этот поток установит событийный объект в сигнальное состояние, вызвав метод </a:t>
            </a:r>
            <a:r>
              <a:rPr lang="ru-RU" sz="3800" i="1" dirty="0" err="1"/>
              <a:t>Set</a:t>
            </a:r>
            <a:r>
              <a:rPr lang="ru-RU" sz="3800" i="1" dirty="0"/>
              <a:t>()</a:t>
            </a:r>
            <a:r>
              <a:rPr lang="ru-RU" sz="3800" dirty="0"/>
              <a:t>. Поэтому метод </a:t>
            </a:r>
            <a:r>
              <a:rPr lang="ru-RU" sz="3800" dirty="0" err="1"/>
              <a:t>Set</a:t>
            </a:r>
            <a:r>
              <a:rPr lang="ru-RU" sz="3800" dirty="0"/>
              <a:t>() следует рассматривать как уведомляющий о том, что событие произошло.</a:t>
            </a:r>
          </a:p>
          <a:p>
            <a:pPr fontAlgn="base"/>
            <a:r>
              <a:rPr lang="ru-RU" sz="3800" dirty="0"/>
              <a:t>После установки событийного объекта в сигнальное состояние произойдет немедленный возврат из метода </a:t>
            </a:r>
            <a:r>
              <a:rPr lang="ru-RU" sz="3800" dirty="0" err="1"/>
              <a:t>WaitOne</a:t>
            </a:r>
            <a:r>
              <a:rPr lang="ru-RU" sz="3800" dirty="0"/>
              <a:t>(), и первый поток возобновит свое выполнение. А в результате вызова метода </a:t>
            </a:r>
            <a:r>
              <a:rPr lang="ru-RU" sz="3800" dirty="0" err="1"/>
              <a:t>Reset</a:t>
            </a:r>
            <a:r>
              <a:rPr lang="ru-RU" sz="3800" dirty="0"/>
              <a:t>() событийный объект возвращается в несигнальное состояние.</a:t>
            </a:r>
          </a:p>
          <a:p>
            <a:pPr marL="0" indent="0">
              <a:buNone/>
            </a:pPr>
            <a:endParaRPr lang="ru-RU" dirty="0"/>
          </a:p>
        </p:txBody>
      </p:sp>
    </p:spTree>
    <p:extLst>
      <p:ext uri="{BB962C8B-B14F-4D97-AF65-F5344CB8AC3E}">
        <p14:creationId xmlns:p14="http://schemas.microsoft.com/office/powerpoint/2010/main" val="12662562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332656"/>
            <a:ext cx="9145016" cy="6408712"/>
          </a:xfrm>
        </p:spPr>
        <p:txBody>
          <a:bodyPr>
            <a:normAutofit lnSpcReduction="10000"/>
          </a:bodyPr>
          <a:lstStyle/>
          <a:p>
            <a:r>
              <a:rPr lang="ru-RU" b="1" dirty="0"/>
              <a:t>Событие </a:t>
            </a:r>
            <a:r>
              <a:rPr lang="ru-RU" b="1" dirty="0" err="1"/>
              <a:t>AutoResetEvent</a:t>
            </a:r>
            <a:r>
              <a:rPr lang="ru-RU" dirty="0"/>
              <a:t> отличается от события типа </a:t>
            </a:r>
            <a:r>
              <a:rPr lang="ru-RU" dirty="0" err="1"/>
              <a:t>ManualResetEvent</a:t>
            </a:r>
            <a:r>
              <a:rPr lang="ru-RU" dirty="0"/>
              <a:t> лишь способом установки в исходное состояние. Если для события типа </a:t>
            </a:r>
            <a:r>
              <a:rPr lang="ru-RU" dirty="0" err="1"/>
              <a:t>ManualResetEvent</a:t>
            </a:r>
            <a:r>
              <a:rPr lang="ru-RU" dirty="0"/>
              <a:t> событийный объект остается в сигнальном состоянии до тех пор, пока не будет вызван метод </a:t>
            </a:r>
            <a:r>
              <a:rPr lang="ru-RU" dirty="0" err="1"/>
              <a:t>Reset</a:t>
            </a:r>
            <a:r>
              <a:rPr lang="ru-RU" dirty="0"/>
              <a:t>(), то для события типа </a:t>
            </a:r>
            <a:r>
              <a:rPr lang="ru-RU" dirty="0" err="1"/>
              <a:t>AutoResetEvent</a:t>
            </a:r>
            <a:r>
              <a:rPr lang="ru-RU" dirty="0"/>
              <a:t> событийный объект автоматически переходит в несигнальное состояние, как только поток, ожидающий это событие, получит уведомление о нем и возобновит свое выполнение. Поэтому если применяется событие типа </a:t>
            </a:r>
            <a:r>
              <a:rPr lang="ru-RU" dirty="0" err="1"/>
              <a:t>AutoResetEvent</a:t>
            </a:r>
            <a:r>
              <a:rPr lang="ru-RU" dirty="0"/>
              <a:t>, то вызывать метод </a:t>
            </a:r>
            <a:r>
              <a:rPr lang="ru-RU" dirty="0" err="1"/>
              <a:t>Reset</a:t>
            </a:r>
            <a:r>
              <a:rPr lang="ru-RU" dirty="0"/>
              <a:t>() необязательно.</a:t>
            </a:r>
          </a:p>
        </p:txBody>
      </p:sp>
    </p:spTree>
    <p:extLst>
      <p:ext uri="{BB962C8B-B14F-4D97-AF65-F5344CB8AC3E}">
        <p14:creationId xmlns:p14="http://schemas.microsoft.com/office/powerpoint/2010/main" val="5338576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80728"/>
            <a:ext cx="8712968" cy="5145435"/>
          </a:xfrm>
        </p:spPr>
        <p:txBody>
          <a:bodyPr/>
          <a:lstStyle/>
          <a:p>
            <a:r>
              <a:rPr lang="ru-RU" dirty="0"/>
              <a:t>Вместо ручной блокировки можно осуществлять блокировки декларативно. Используя наследование </a:t>
            </a:r>
            <a:r>
              <a:rPr lang="ru-RU" dirty="0" smtClean="0"/>
              <a:t>от</a:t>
            </a:r>
            <a:r>
              <a:rPr lang="ru-RU" dirty="0"/>
              <a:t> </a:t>
            </a:r>
            <a:r>
              <a:rPr lang="ru-RU" b="1" dirty="0" err="1"/>
              <a:t>ContextBoundObject</a:t>
            </a:r>
            <a:r>
              <a:rPr lang="ru-RU" dirty="0"/>
              <a:t> и применяя атрибут </a:t>
            </a:r>
            <a:r>
              <a:rPr lang="ru-RU" b="1" dirty="0" err="1"/>
              <a:t>Synchronization</a:t>
            </a:r>
            <a:r>
              <a:rPr lang="ru-RU" dirty="0"/>
              <a:t>, можно поручить CLR делать блокировки автоматически.</a:t>
            </a:r>
          </a:p>
        </p:txBody>
      </p:sp>
      <p:sp>
        <p:nvSpPr>
          <p:cNvPr id="4" name="Заголовок 1"/>
          <p:cNvSpPr>
            <a:spLocks noGrp="1"/>
          </p:cNvSpPr>
          <p:nvPr>
            <p:ph type="title"/>
          </p:nvPr>
        </p:nvSpPr>
        <p:spPr>
          <a:xfrm>
            <a:off x="457200" y="0"/>
            <a:ext cx="8147248" cy="836712"/>
          </a:xfrm>
        </p:spPr>
        <p:txBody>
          <a:bodyPr>
            <a:normAutofit/>
          </a:bodyPr>
          <a:lstStyle/>
          <a:p>
            <a:r>
              <a:rPr lang="ru-RU" b="1" dirty="0"/>
              <a:t>Атрибут [</a:t>
            </a:r>
            <a:r>
              <a:rPr lang="en-US" b="1" dirty="0"/>
              <a:t>Synchronization</a:t>
            </a:r>
            <a:r>
              <a:rPr lang="en-US" b="1" dirty="0" smtClean="0"/>
              <a:t>]</a:t>
            </a:r>
            <a:endParaRPr lang="ru-RU" dirty="0"/>
          </a:p>
        </p:txBody>
      </p:sp>
    </p:spTree>
    <p:extLst>
      <p:ext uri="{BB962C8B-B14F-4D97-AF65-F5344CB8AC3E}">
        <p14:creationId xmlns:p14="http://schemas.microsoft.com/office/powerpoint/2010/main" val="360300211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85000" lnSpcReduction="20000"/>
          </a:bodyPr>
          <a:lstStyle/>
          <a:p>
            <a:pPr marL="0" indent="0" fontAlgn="base">
              <a:buNone/>
            </a:pPr>
            <a:r>
              <a:rPr lang="ru-RU" dirty="0"/>
              <a:t>А</a:t>
            </a:r>
            <a:r>
              <a:rPr lang="ru-RU" dirty="0" smtClean="0"/>
              <a:t>трибут </a:t>
            </a:r>
            <a:r>
              <a:rPr lang="ru-RU" dirty="0"/>
              <a:t>[</a:t>
            </a:r>
            <a:r>
              <a:rPr lang="ru-RU" dirty="0" err="1"/>
              <a:t>Synchronization</a:t>
            </a:r>
            <a:r>
              <a:rPr lang="ru-RU" dirty="0"/>
              <a:t>], </a:t>
            </a:r>
            <a:r>
              <a:rPr lang="ru-RU" dirty="0" smtClean="0"/>
              <a:t>является </a:t>
            </a:r>
            <a:r>
              <a:rPr lang="ru-RU" dirty="0"/>
              <a:t>членом пространства </a:t>
            </a:r>
            <a:r>
              <a:rPr lang="ru-RU" dirty="0" smtClean="0"/>
              <a:t>имен</a:t>
            </a:r>
            <a:r>
              <a:rPr lang="ru-RU" dirty="0"/>
              <a:t> </a:t>
            </a:r>
            <a:r>
              <a:rPr lang="ru-RU" i="1" dirty="0" err="1"/>
              <a:t>System.Runtime.Remoting.Contexts</a:t>
            </a:r>
            <a:r>
              <a:rPr lang="ru-RU" dirty="0"/>
              <a:t>. Этот атрибут уровня класса эффективно блокирует весь код членов экземпляра объекта, обеспечивая безопасность в отношении потоков.</a:t>
            </a:r>
          </a:p>
          <a:p>
            <a:pPr marL="0" indent="0" fontAlgn="base">
              <a:buNone/>
            </a:pPr>
            <a:r>
              <a:rPr lang="ru-RU" dirty="0"/>
              <a:t>Когда среда CLR размещает объекты, снабженные атрибутами [</a:t>
            </a:r>
            <a:r>
              <a:rPr lang="ru-RU" dirty="0" err="1"/>
              <a:t>Synchronization</a:t>
            </a:r>
            <a:r>
              <a:rPr lang="ru-RU" dirty="0"/>
              <a:t>], она помещает объект в контекст синхронизации. </a:t>
            </a:r>
            <a:endParaRPr lang="ru-RU" dirty="0" smtClean="0"/>
          </a:p>
          <a:p>
            <a:pPr marL="0" indent="0" fontAlgn="base">
              <a:buNone/>
            </a:pPr>
            <a:endParaRPr lang="ru-RU" dirty="0" smtClean="0"/>
          </a:p>
          <a:p>
            <a:pPr marL="0" indent="0" fontAlgn="base">
              <a:buNone/>
            </a:pPr>
            <a:r>
              <a:rPr lang="en-US" dirty="0"/>
              <a:t>using </a:t>
            </a:r>
            <a:r>
              <a:rPr lang="en-US" dirty="0" err="1"/>
              <a:t>System.Runtime.Remoting.Contexts</a:t>
            </a:r>
            <a:r>
              <a:rPr lang="en-US" dirty="0"/>
              <a:t>; </a:t>
            </a:r>
            <a:endParaRPr lang="ru-RU" dirty="0" smtClean="0"/>
          </a:p>
          <a:p>
            <a:pPr marL="0" indent="0" fontAlgn="base">
              <a:buNone/>
            </a:pPr>
            <a:r>
              <a:rPr lang="en-US" dirty="0" smtClean="0"/>
              <a:t>... </a:t>
            </a:r>
            <a:endParaRPr lang="ru-RU" dirty="0" smtClean="0"/>
          </a:p>
          <a:p>
            <a:pPr marL="0" indent="0" fontAlgn="base">
              <a:buNone/>
            </a:pPr>
            <a:r>
              <a:rPr lang="en-US" i="1" dirty="0" smtClean="0"/>
              <a:t>// </a:t>
            </a:r>
            <a:r>
              <a:rPr lang="ru-RU" i="1" dirty="0"/>
              <a:t>Все методы </a:t>
            </a:r>
            <a:r>
              <a:rPr lang="en-US" i="1" dirty="0" err="1"/>
              <a:t>MyThread</a:t>
            </a:r>
            <a:r>
              <a:rPr lang="en-US" i="1" dirty="0"/>
              <a:t> </a:t>
            </a:r>
            <a:r>
              <a:rPr lang="ru-RU" i="1" dirty="0"/>
              <a:t>теперь безопасны к потокам!</a:t>
            </a:r>
            <a:r>
              <a:rPr lang="ru-RU" dirty="0"/>
              <a:t> </a:t>
            </a:r>
            <a:endParaRPr lang="ru-RU" dirty="0" smtClean="0"/>
          </a:p>
          <a:p>
            <a:pPr marL="0" indent="0" fontAlgn="base">
              <a:buNone/>
            </a:pPr>
            <a:r>
              <a:rPr lang="ru-RU" dirty="0" smtClean="0"/>
              <a:t>[</a:t>
            </a:r>
            <a:r>
              <a:rPr lang="en-US" dirty="0"/>
              <a:t>Synchronization] </a:t>
            </a:r>
            <a:endParaRPr lang="ru-RU" dirty="0" smtClean="0"/>
          </a:p>
          <a:p>
            <a:pPr marL="0" indent="0" fontAlgn="base">
              <a:buNone/>
            </a:pPr>
            <a:r>
              <a:rPr lang="en-US" dirty="0" smtClean="0"/>
              <a:t>public </a:t>
            </a:r>
            <a:r>
              <a:rPr lang="en-US" dirty="0"/>
              <a:t>class </a:t>
            </a:r>
            <a:r>
              <a:rPr lang="en-US" dirty="0" err="1"/>
              <a:t>MyThread</a:t>
            </a:r>
            <a:r>
              <a:rPr lang="en-US" dirty="0"/>
              <a:t> : </a:t>
            </a:r>
            <a:r>
              <a:rPr lang="en-US" dirty="0" err="1"/>
              <a:t>ContextBoundObject</a:t>
            </a:r>
            <a:r>
              <a:rPr lang="en-US" dirty="0"/>
              <a:t> </a:t>
            </a:r>
            <a:endParaRPr lang="ru-RU" dirty="0" smtClean="0"/>
          </a:p>
          <a:p>
            <a:pPr marL="0" indent="0" fontAlgn="base">
              <a:buNone/>
            </a:pPr>
            <a:r>
              <a:rPr lang="en-US" dirty="0" smtClean="0"/>
              <a:t>{ </a:t>
            </a:r>
            <a:endParaRPr lang="ru-RU" dirty="0" smtClean="0"/>
          </a:p>
          <a:p>
            <a:pPr marL="0" indent="0" fontAlgn="base">
              <a:buNone/>
            </a:pPr>
            <a:r>
              <a:rPr lang="ru-RU" dirty="0" smtClean="0"/>
              <a:t>	</a:t>
            </a:r>
            <a:r>
              <a:rPr lang="en-US" dirty="0" smtClean="0"/>
              <a:t>public </a:t>
            </a:r>
            <a:r>
              <a:rPr lang="en-US" dirty="0"/>
              <a:t>void </a:t>
            </a:r>
            <a:r>
              <a:rPr lang="en-US" dirty="0" err="1"/>
              <a:t>ThreadNumbers</a:t>
            </a:r>
            <a:r>
              <a:rPr lang="en-US" dirty="0"/>
              <a:t>() </a:t>
            </a:r>
            <a:endParaRPr lang="ru-RU" dirty="0" smtClean="0"/>
          </a:p>
          <a:p>
            <a:pPr marL="0" indent="0" fontAlgn="base">
              <a:buNone/>
            </a:pPr>
            <a:r>
              <a:rPr lang="ru-RU" dirty="0" smtClean="0"/>
              <a:t>	</a:t>
            </a:r>
            <a:r>
              <a:rPr lang="en-US" dirty="0" smtClean="0"/>
              <a:t>{...} </a:t>
            </a:r>
            <a:endParaRPr lang="ru-RU" dirty="0" smtClean="0"/>
          </a:p>
          <a:p>
            <a:pPr marL="0" indent="0" fontAlgn="base">
              <a:buNone/>
            </a:pPr>
            <a:r>
              <a:rPr lang="en-US" dirty="0" smtClean="0"/>
              <a:t>}</a:t>
            </a:r>
            <a:endParaRPr lang="ru-RU" dirty="0" smtClean="0"/>
          </a:p>
          <a:p>
            <a:pPr marL="0" indent="0" fontAlgn="base">
              <a:buNone/>
            </a:pPr>
            <a:endParaRPr lang="ru-RU" dirty="0"/>
          </a:p>
          <a:p>
            <a:endParaRPr lang="ru-RU" dirty="0"/>
          </a:p>
        </p:txBody>
      </p:sp>
    </p:spTree>
    <p:extLst>
      <p:ext uri="{BB962C8B-B14F-4D97-AF65-F5344CB8AC3E}">
        <p14:creationId xmlns:p14="http://schemas.microsoft.com/office/powerpoint/2010/main" val="11779555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144000" cy="6741368"/>
          </a:xfrm>
        </p:spPr>
        <p:txBody>
          <a:bodyPr>
            <a:normAutofit/>
          </a:bodyPr>
          <a:lstStyle/>
          <a:p>
            <a:r>
              <a:rPr lang="ru-RU" dirty="0"/>
              <a:t>В этом случае CLR гарантирует, что только один поток сможет одновременно исполнять код в </a:t>
            </a:r>
            <a:r>
              <a:rPr lang="ru-RU" b="1" dirty="0" err="1"/>
              <a:t>safeInstance</a:t>
            </a:r>
            <a:r>
              <a:rPr lang="ru-RU" b="1" dirty="0"/>
              <a:t>.</a:t>
            </a:r>
            <a:r>
              <a:rPr lang="ru-RU" dirty="0"/>
              <a:t> CLR делает это, создавая отдельный объект синхронизации и блокируя его при каждом вызове метода или свойства </a:t>
            </a:r>
            <a:r>
              <a:rPr lang="ru-RU" b="1" dirty="0" err="1"/>
              <a:t>safeInstance</a:t>
            </a:r>
            <a:r>
              <a:rPr lang="ru-RU" b="1" dirty="0"/>
              <a:t>.</a:t>
            </a:r>
            <a:r>
              <a:rPr lang="ru-RU" dirty="0"/>
              <a:t> </a:t>
            </a:r>
            <a:endParaRPr lang="ru-RU" dirty="0" smtClean="0"/>
          </a:p>
          <a:p>
            <a:r>
              <a:rPr lang="ru-RU" dirty="0" smtClean="0"/>
              <a:t>Область </a:t>
            </a:r>
            <a:r>
              <a:rPr lang="ru-RU" dirty="0"/>
              <a:t>блокировки, в данном случае – </a:t>
            </a:r>
            <a:r>
              <a:rPr lang="ru-RU" dirty="0" smtClean="0"/>
              <a:t>объект</a:t>
            </a:r>
            <a:r>
              <a:rPr lang="ru-RU" dirty="0"/>
              <a:t> </a:t>
            </a:r>
            <a:r>
              <a:rPr lang="ru-RU" b="1" dirty="0" err="1"/>
              <a:t>safeInstance</a:t>
            </a:r>
            <a:r>
              <a:rPr lang="ru-RU" b="1" dirty="0"/>
              <a:t>,</a:t>
            </a:r>
            <a:r>
              <a:rPr lang="ru-RU" dirty="0"/>
              <a:t> называют </a:t>
            </a:r>
            <a:r>
              <a:rPr lang="ru-RU" b="1" i="1" dirty="0"/>
              <a:t>контекстом синхронизации</a:t>
            </a:r>
            <a:r>
              <a:rPr lang="ru-RU" dirty="0"/>
              <a:t>.</a:t>
            </a:r>
          </a:p>
        </p:txBody>
      </p:sp>
    </p:spTree>
    <p:extLst>
      <p:ext uri="{BB962C8B-B14F-4D97-AF65-F5344CB8AC3E}">
        <p14:creationId xmlns:p14="http://schemas.microsoft.com/office/powerpoint/2010/main" val="341689070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928992" cy="6480720"/>
          </a:xfrm>
        </p:spPr>
        <p:txBody>
          <a:bodyPr>
            <a:normAutofit/>
          </a:bodyPr>
          <a:lstStyle/>
          <a:p>
            <a:r>
              <a:rPr lang="ru-RU" dirty="0"/>
              <a:t>Контекст синхронизации может распространяться за пределы одиночного объекта. По умолчанию, если синхронизированный объект создается в коде другого объекта, оба разделяют один контекст (другими словами, одну большую блокировку!) Это поведение можно изменить, задавая флаг в конструкторе атрибута </a:t>
            </a:r>
            <a:r>
              <a:rPr lang="ru-RU" b="1" dirty="0" err="1"/>
              <a:t>Synchronization</a:t>
            </a:r>
            <a:r>
              <a:rPr lang="ru-RU" dirty="0"/>
              <a:t> с использованием констант, определенных в классе </a:t>
            </a:r>
            <a:r>
              <a:rPr lang="ru-RU" b="1" dirty="0" err="1" smtClean="0"/>
              <a:t>SynchronizationAttribute</a:t>
            </a:r>
            <a:r>
              <a:rPr lang="en-US" b="1" dirty="0"/>
              <a:t>.</a:t>
            </a:r>
            <a:endParaRPr lang="ru-RU" dirty="0"/>
          </a:p>
        </p:txBody>
      </p:sp>
    </p:spTree>
    <p:extLst>
      <p:ext uri="{BB962C8B-B14F-4D97-AF65-F5344CB8AC3E}">
        <p14:creationId xmlns:p14="http://schemas.microsoft.com/office/powerpoint/2010/main" val="160701853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203841730"/>
              </p:ext>
            </p:extLst>
          </p:nvPr>
        </p:nvGraphicFramePr>
        <p:xfrm>
          <a:off x="323527" y="260649"/>
          <a:ext cx="8820472" cy="6480720"/>
        </p:xfrm>
        <a:graphic>
          <a:graphicData uri="http://schemas.openxmlformats.org/drawingml/2006/table">
            <a:tbl>
              <a:tblPr/>
              <a:tblGrid>
                <a:gridCol w="2952329"/>
                <a:gridCol w="5868143"/>
              </a:tblGrid>
              <a:tr h="442385">
                <a:tc>
                  <a:txBody>
                    <a:bodyPr/>
                    <a:lstStyle/>
                    <a:p>
                      <a:r>
                        <a:rPr lang="ru-RU" sz="1500" dirty="0">
                          <a:effectLst/>
                          <a:latin typeface="Verdana"/>
                        </a:rPr>
                        <a:t>Константа</a:t>
                      </a:r>
                    </a:p>
                  </a:txBody>
                  <a:tcPr marL="39813" marR="39813" marT="39813" marB="39813" anchor="ctr">
                    <a:lnL>
                      <a:noFill/>
                    </a:lnL>
                    <a:lnR>
                      <a:noFill/>
                    </a:lnR>
                    <a:lnT>
                      <a:noFill/>
                    </a:lnT>
                    <a:lnB>
                      <a:noFill/>
                    </a:lnB>
                    <a:solidFill>
                      <a:srgbClr val="D4D4D4"/>
                    </a:solidFill>
                  </a:tcPr>
                </a:tc>
                <a:tc>
                  <a:txBody>
                    <a:bodyPr/>
                    <a:lstStyle/>
                    <a:p>
                      <a:r>
                        <a:rPr lang="ru-RU" sz="1500">
                          <a:effectLst/>
                          <a:latin typeface="Verdana"/>
                        </a:rPr>
                        <a:t>Значение</a:t>
                      </a:r>
                    </a:p>
                  </a:txBody>
                  <a:tcPr marL="39813" marR="39813" marT="39813" marB="39813" anchor="ctr">
                    <a:lnL>
                      <a:noFill/>
                    </a:lnL>
                    <a:lnR>
                      <a:noFill/>
                    </a:lnR>
                    <a:lnT>
                      <a:noFill/>
                    </a:lnT>
                    <a:lnB>
                      <a:noFill/>
                    </a:lnB>
                    <a:solidFill>
                      <a:srgbClr val="D4D4D4"/>
                    </a:solidFill>
                  </a:tcPr>
                </a:tc>
              </a:tr>
              <a:tr h="770754">
                <a:tc>
                  <a:txBody>
                    <a:bodyPr/>
                    <a:lstStyle/>
                    <a:p>
                      <a:r>
                        <a:rPr lang="en-US" sz="1500">
                          <a:effectLst/>
                          <a:latin typeface="Verdana"/>
                        </a:rPr>
                        <a:t>NOT_SUPPORTED</a:t>
                      </a:r>
                    </a:p>
                  </a:txBody>
                  <a:tcPr marL="39813" marR="39813" marT="39813" marB="39813" anchor="ctr">
                    <a:lnL>
                      <a:noFill/>
                    </a:lnL>
                    <a:lnR>
                      <a:noFill/>
                    </a:lnR>
                    <a:lnT>
                      <a:noFill/>
                    </a:lnT>
                    <a:lnB>
                      <a:noFill/>
                    </a:lnB>
                    <a:solidFill>
                      <a:srgbClr val="D4D4D4"/>
                    </a:solidFill>
                  </a:tcPr>
                </a:tc>
                <a:tc>
                  <a:txBody>
                    <a:bodyPr/>
                    <a:lstStyle/>
                    <a:p>
                      <a:r>
                        <a:rPr lang="ru-RU" sz="1500">
                          <a:effectLst/>
                          <a:latin typeface="Verdana"/>
                        </a:rPr>
                        <a:t>Эквивалентно неиспользованию атрибутов синхронизации.</a:t>
                      </a:r>
                    </a:p>
                  </a:txBody>
                  <a:tcPr marL="39813" marR="39813" marT="39813" marB="39813" anchor="ctr">
                    <a:lnL>
                      <a:noFill/>
                    </a:lnL>
                    <a:lnR>
                      <a:noFill/>
                    </a:lnR>
                    <a:lnT>
                      <a:noFill/>
                    </a:lnT>
                    <a:lnB>
                      <a:noFill/>
                    </a:lnB>
                    <a:solidFill>
                      <a:srgbClr val="F4F4F4"/>
                    </a:solidFill>
                  </a:tcPr>
                </a:tc>
              </a:tr>
              <a:tr h="2412598">
                <a:tc>
                  <a:txBody>
                    <a:bodyPr/>
                    <a:lstStyle/>
                    <a:p>
                      <a:r>
                        <a:rPr lang="en-US" sz="1500">
                          <a:effectLst/>
                          <a:latin typeface="Verdana"/>
                        </a:rPr>
                        <a:t>SUPPORTED</a:t>
                      </a:r>
                    </a:p>
                  </a:txBody>
                  <a:tcPr marL="39813" marR="39813" marT="39813" marB="39813" anchor="ctr">
                    <a:lnL>
                      <a:noFill/>
                    </a:lnL>
                    <a:lnR>
                      <a:noFill/>
                    </a:lnR>
                    <a:lnT>
                      <a:noFill/>
                    </a:lnT>
                    <a:lnB>
                      <a:noFill/>
                    </a:lnB>
                    <a:solidFill>
                      <a:srgbClr val="D4D4D4"/>
                    </a:solidFill>
                  </a:tcPr>
                </a:tc>
                <a:tc>
                  <a:txBody>
                    <a:bodyPr/>
                    <a:lstStyle/>
                    <a:p>
                      <a:r>
                        <a:rPr lang="ru-RU" sz="1500" dirty="0">
                          <a:effectLst/>
                          <a:latin typeface="Verdana"/>
                        </a:rPr>
                        <a:t>Присоединиться к существующему контексту синхронизации, если создание происходит из синхронизированного объекта, иначе не использовать синхронизацию.</a:t>
                      </a:r>
                    </a:p>
                  </a:txBody>
                  <a:tcPr marL="39813" marR="39813" marT="39813" marB="39813" anchor="ctr">
                    <a:lnL>
                      <a:noFill/>
                    </a:lnL>
                    <a:lnR>
                      <a:noFill/>
                    </a:lnR>
                    <a:lnT>
                      <a:noFill/>
                    </a:lnT>
                    <a:lnB>
                      <a:noFill/>
                    </a:lnB>
                    <a:solidFill>
                      <a:srgbClr val="F4F4F4"/>
                    </a:solidFill>
                  </a:tcPr>
                </a:tc>
              </a:tr>
              <a:tr h="2084229">
                <a:tc>
                  <a:txBody>
                    <a:bodyPr/>
                    <a:lstStyle/>
                    <a:p>
                      <a:r>
                        <a:rPr lang="en-US" sz="1500">
                          <a:effectLst/>
                          <a:latin typeface="Verdana"/>
                        </a:rPr>
                        <a:t>REQUIRED(default)</a:t>
                      </a:r>
                    </a:p>
                  </a:txBody>
                  <a:tcPr marL="39813" marR="39813" marT="39813" marB="39813" anchor="ctr">
                    <a:lnL>
                      <a:noFill/>
                    </a:lnL>
                    <a:lnR>
                      <a:noFill/>
                    </a:lnR>
                    <a:lnT>
                      <a:noFill/>
                    </a:lnT>
                    <a:lnB>
                      <a:noFill/>
                    </a:lnB>
                    <a:solidFill>
                      <a:srgbClr val="D4D4D4"/>
                    </a:solidFill>
                  </a:tcPr>
                </a:tc>
                <a:tc>
                  <a:txBody>
                    <a:bodyPr/>
                    <a:lstStyle/>
                    <a:p>
                      <a:r>
                        <a:rPr lang="ru-RU" sz="1500">
                          <a:effectLst/>
                          <a:latin typeface="Verdana"/>
                        </a:rPr>
                        <a:t>Присоединиться к существующему контексту синхронизации, если создание происходит из синхронизированного объекта, иначе создать новый контекст.</a:t>
                      </a:r>
                    </a:p>
                  </a:txBody>
                  <a:tcPr marL="39813" marR="39813" marT="39813" marB="39813" anchor="ctr">
                    <a:lnL>
                      <a:noFill/>
                    </a:lnL>
                    <a:lnR>
                      <a:noFill/>
                    </a:lnR>
                    <a:lnT>
                      <a:noFill/>
                    </a:lnT>
                    <a:lnB>
                      <a:noFill/>
                    </a:lnB>
                    <a:solidFill>
                      <a:srgbClr val="F4F4F4"/>
                    </a:solidFill>
                  </a:tcPr>
                </a:tc>
              </a:tr>
              <a:tr h="770754">
                <a:tc>
                  <a:txBody>
                    <a:bodyPr/>
                    <a:lstStyle/>
                    <a:p>
                      <a:r>
                        <a:rPr lang="en-US" sz="1500">
                          <a:effectLst/>
                          <a:latin typeface="Verdana"/>
                        </a:rPr>
                        <a:t>REQUIRES_NEW</a:t>
                      </a:r>
                    </a:p>
                  </a:txBody>
                  <a:tcPr marL="39813" marR="39813" marT="39813" marB="39813" anchor="ctr">
                    <a:lnL>
                      <a:noFill/>
                    </a:lnL>
                    <a:lnR>
                      <a:noFill/>
                    </a:lnR>
                    <a:lnT>
                      <a:noFill/>
                    </a:lnT>
                    <a:lnB>
                      <a:noFill/>
                    </a:lnB>
                    <a:solidFill>
                      <a:srgbClr val="D4D4D4"/>
                    </a:solidFill>
                  </a:tcPr>
                </a:tc>
                <a:tc>
                  <a:txBody>
                    <a:bodyPr/>
                    <a:lstStyle/>
                    <a:p>
                      <a:r>
                        <a:rPr lang="ru-RU" sz="1500" dirty="0">
                          <a:effectLst/>
                          <a:latin typeface="Verdana"/>
                        </a:rPr>
                        <a:t>Всегда создавать новый контекст синхронизации.</a:t>
                      </a:r>
                    </a:p>
                  </a:txBody>
                  <a:tcPr marL="39813" marR="39813" marT="39813" marB="39813" anchor="ctr">
                    <a:lnL>
                      <a:noFill/>
                    </a:lnL>
                    <a:lnR>
                      <a:noFill/>
                    </a:lnR>
                    <a:lnT>
                      <a:noFill/>
                    </a:lnT>
                    <a:lnB>
                      <a:noFill/>
                    </a:lnB>
                    <a:solidFill>
                      <a:srgbClr val="F4F4F4"/>
                    </a:solidFill>
                  </a:tcPr>
                </a:tc>
              </a:tr>
            </a:tbl>
          </a:graphicData>
        </a:graphic>
      </p:graphicFrame>
      <p:sp>
        <p:nvSpPr>
          <p:cNvPr id="6" name="Rectangle 1"/>
          <p:cNvSpPr>
            <a:spLocks noChangeArrowheads="1"/>
          </p:cNvSpPr>
          <p:nvPr/>
        </p:nvSpPr>
        <p:spPr bwMode="auto">
          <a:xfrm>
            <a:off x="113188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charset="0"/>
                <a:cs typeface="Arial" charset="0"/>
              </a:rPr>
              <a:t/>
            </a:r>
            <a:br>
              <a:rPr kumimoji="0" lang="ru-RU" altLang="ru-RU" sz="1800" b="0" i="0" u="none" strike="noStrike" cap="none" normalizeH="0" baseline="0" smtClean="0">
                <a:ln>
                  <a:noFill/>
                </a:ln>
                <a:solidFill>
                  <a:schemeClr val="tx1"/>
                </a:solidFill>
                <a:effectLst/>
                <a:latin typeface="Arial" charset="0"/>
                <a:cs typeface="Arial" charset="0"/>
              </a:rPr>
            </a:br>
            <a:endParaRPr kumimoji="0" lang="ru-RU" altLang="ru-RU"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0293680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r>
              <a:rPr lang="ru-RU" dirty="0"/>
              <a:t>Чем больше расширяется контекст синхронизации, тем проще управление, но и тем меньше возможностей для полезного параллелизма. С другой стороны, отдельные контексты синхронизации </a:t>
            </a:r>
            <a:r>
              <a:rPr lang="ru-RU" dirty="0" smtClean="0"/>
              <a:t>могут привести к взаимоблокировкам.</a:t>
            </a:r>
            <a:endParaRPr lang="en-US" dirty="0" smtClean="0"/>
          </a:p>
          <a:p>
            <a:r>
              <a:rPr lang="ru-RU" dirty="0"/>
              <a:t>Поскольку каждый экземпляр </a:t>
            </a:r>
            <a:r>
              <a:rPr lang="ru-RU" b="1" dirty="0" err="1"/>
              <a:t>Deadlock</a:t>
            </a:r>
            <a:r>
              <a:rPr lang="ru-RU" dirty="0"/>
              <a:t> создается внутри несинхронизированного класса</a:t>
            </a:r>
            <a:r>
              <a:rPr lang="ru-RU" b="1" dirty="0"/>
              <a:t> </a:t>
            </a:r>
            <a:r>
              <a:rPr lang="ru-RU" b="1" dirty="0" err="1"/>
              <a:t>Test</a:t>
            </a:r>
            <a:r>
              <a:rPr lang="ru-RU" b="1" dirty="0"/>
              <a:t>,</a:t>
            </a:r>
            <a:r>
              <a:rPr lang="ru-RU" dirty="0"/>
              <a:t> каждый экземпляр получает свой контекст синхронизации, и, следовательно, свою собственную блокировку. Когда оба объекта вызывают методы друг </a:t>
            </a:r>
            <a:r>
              <a:rPr lang="ru-RU" dirty="0" smtClean="0"/>
              <a:t>друга</a:t>
            </a:r>
            <a:r>
              <a:rPr lang="en-US" dirty="0" smtClean="0"/>
              <a:t> </a:t>
            </a:r>
            <a:r>
              <a:rPr lang="ru-RU" dirty="0" smtClean="0"/>
              <a:t>получается взаимоблокировка </a:t>
            </a:r>
            <a:r>
              <a:rPr lang="en-US" dirty="0" smtClean="0"/>
              <a:t>.</a:t>
            </a:r>
          </a:p>
          <a:p>
            <a:r>
              <a:rPr lang="ru-RU" dirty="0" smtClean="0"/>
              <a:t>Проблема </a:t>
            </a:r>
            <a:r>
              <a:rPr lang="ru-RU" dirty="0"/>
              <a:t>особенно </a:t>
            </a:r>
            <a:r>
              <a:rPr lang="ru-RU" dirty="0" smtClean="0"/>
              <a:t>опасна, </a:t>
            </a:r>
            <a:r>
              <a:rPr lang="ru-RU" dirty="0"/>
              <a:t>когда </a:t>
            </a:r>
            <a:r>
              <a:rPr lang="ru-RU" dirty="0" err="1"/>
              <a:t>классы</a:t>
            </a:r>
            <a:r>
              <a:rPr lang="ru-RU" b="1" dirty="0" err="1"/>
              <a:t>Deadlock</a:t>
            </a:r>
            <a:r>
              <a:rPr lang="ru-RU" dirty="0"/>
              <a:t> и </a:t>
            </a:r>
            <a:r>
              <a:rPr lang="ru-RU" b="1" dirty="0" err="1"/>
              <a:t>Test</a:t>
            </a:r>
            <a:r>
              <a:rPr lang="ru-RU" dirty="0"/>
              <a:t> написаны разными группами программистов. </a:t>
            </a:r>
          </a:p>
        </p:txBody>
      </p:sp>
    </p:spTree>
    <p:extLst>
      <p:ext uri="{BB962C8B-B14F-4D97-AF65-F5344CB8AC3E}">
        <p14:creationId xmlns:p14="http://schemas.microsoft.com/office/powerpoint/2010/main" val="31149084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err="1" smtClean="0"/>
              <a:t>BackgroundWorker</a:t>
            </a:r>
            <a:endParaRPr lang="ru-RU" dirty="0"/>
          </a:p>
        </p:txBody>
      </p:sp>
      <p:sp>
        <p:nvSpPr>
          <p:cNvPr id="3" name="Объект 2"/>
          <p:cNvSpPr>
            <a:spLocks noGrp="1"/>
          </p:cNvSpPr>
          <p:nvPr>
            <p:ph idx="1"/>
          </p:nvPr>
        </p:nvSpPr>
        <p:spPr>
          <a:xfrm>
            <a:off x="0" y="1196752"/>
            <a:ext cx="8964488" cy="5661248"/>
          </a:xfrm>
        </p:spPr>
        <p:txBody>
          <a:bodyPr>
            <a:normAutofit fontScale="85000" lnSpcReduction="10000"/>
          </a:bodyPr>
          <a:lstStyle/>
          <a:p>
            <a:pPr marL="0" indent="0">
              <a:buNone/>
            </a:pPr>
            <a:r>
              <a:rPr lang="ru-RU" b="1" dirty="0" err="1"/>
              <a:t>BackgroundWorker</a:t>
            </a:r>
            <a:r>
              <a:rPr lang="ru-RU" dirty="0"/>
              <a:t> – класс-обертка из пространства имен </a:t>
            </a:r>
            <a:r>
              <a:rPr lang="ru-RU" b="1" dirty="0" err="1"/>
              <a:t>System.ComponentModel</a:t>
            </a:r>
            <a:r>
              <a:rPr lang="ru-RU" dirty="0"/>
              <a:t> для управления рабочими потоками. Он обеспечивает следующие возможности</a:t>
            </a:r>
            <a:r>
              <a:rPr lang="ru-RU" dirty="0" smtClean="0"/>
              <a:t>:</a:t>
            </a:r>
            <a:endParaRPr lang="en-US" dirty="0" smtClean="0"/>
          </a:p>
          <a:p>
            <a:r>
              <a:rPr lang="ru-RU" dirty="0"/>
              <a:t>Флаг отмены операции для завершения потока без использования </a:t>
            </a:r>
            <a:r>
              <a:rPr lang="ru-RU" b="1" dirty="0" err="1"/>
              <a:t>Abort</a:t>
            </a:r>
            <a:r>
              <a:rPr lang="ru-RU" dirty="0"/>
              <a:t>.</a:t>
            </a:r>
          </a:p>
          <a:p>
            <a:r>
              <a:rPr lang="ru-RU" dirty="0"/>
              <a:t>Стандартный протокол для сообщений о ходе выполнения операции, ее завершении и отмене.</a:t>
            </a:r>
          </a:p>
          <a:p>
            <a:r>
              <a:rPr lang="ru-RU" dirty="0"/>
              <a:t>Реализация интерфейса </a:t>
            </a:r>
            <a:r>
              <a:rPr lang="ru-RU" b="1" dirty="0" err="1"/>
              <a:t>IComponent</a:t>
            </a:r>
            <a:r>
              <a:rPr lang="ru-RU" dirty="0"/>
              <a:t> для размещения в дизайнере </a:t>
            </a:r>
            <a:r>
              <a:rPr lang="ru-RU" dirty="0" err="1"/>
              <a:t>Visual</a:t>
            </a:r>
            <a:r>
              <a:rPr lang="ru-RU" dirty="0"/>
              <a:t> </a:t>
            </a:r>
            <a:r>
              <a:rPr lang="ru-RU" dirty="0" err="1"/>
              <a:t>Studio</a:t>
            </a:r>
            <a:r>
              <a:rPr lang="ru-RU" dirty="0"/>
              <a:t>.</a:t>
            </a:r>
          </a:p>
          <a:p>
            <a:r>
              <a:rPr lang="ru-RU" dirty="0"/>
              <a:t>Обработка исключений в рабочем потоке.</a:t>
            </a:r>
          </a:p>
          <a:p>
            <a:r>
              <a:rPr lang="ru-RU" dirty="0"/>
              <a:t>Возможность обновления элементов управления </a:t>
            </a:r>
            <a:r>
              <a:rPr lang="ru-RU" dirty="0" err="1"/>
              <a:t>Windows</a:t>
            </a:r>
            <a:r>
              <a:rPr lang="ru-RU" dirty="0"/>
              <a:t> </a:t>
            </a:r>
            <a:r>
              <a:rPr lang="ru-RU" dirty="0" err="1"/>
              <a:t>Forms</a:t>
            </a:r>
            <a:r>
              <a:rPr lang="ru-RU" dirty="0"/>
              <a:t> в процессе выполнения или при завершении операции.</a:t>
            </a:r>
          </a:p>
          <a:p>
            <a:endParaRPr lang="ru-RU" dirty="0"/>
          </a:p>
        </p:txBody>
      </p:sp>
    </p:spTree>
    <p:extLst>
      <p:ext uri="{BB962C8B-B14F-4D97-AF65-F5344CB8AC3E}">
        <p14:creationId xmlns:p14="http://schemas.microsoft.com/office/powerpoint/2010/main" val="37942583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74638"/>
            <a:ext cx="8784976" cy="1426170"/>
          </a:xfrm>
        </p:spPr>
        <p:txBody>
          <a:bodyPr>
            <a:normAutofit fontScale="90000"/>
          </a:bodyPr>
          <a:lstStyle/>
          <a:p>
            <a:r>
              <a:rPr lang="ru-RU" dirty="0"/>
              <a:t>минимально необходимые действия для </a:t>
            </a:r>
            <a:r>
              <a:rPr lang="ru-RU" dirty="0" smtClean="0"/>
              <a:t>использования</a:t>
            </a:r>
            <a:r>
              <a:rPr lang="ru-RU" dirty="0"/>
              <a:t> </a:t>
            </a:r>
            <a:r>
              <a:rPr lang="ru-RU" b="1" dirty="0" err="1"/>
              <a:t>BackgroundWorker</a:t>
            </a:r>
            <a:r>
              <a:rPr lang="ru-RU" dirty="0"/>
              <a:t>:</a:t>
            </a:r>
          </a:p>
        </p:txBody>
      </p:sp>
      <p:sp>
        <p:nvSpPr>
          <p:cNvPr id="3" name="Объект 2"/>
          <p:cNvSpPr>
            <a:spLocks noGrp="1"/>
          </p:cNvSpPr>
          <p:nvPr>
            <p:ph idx="1"/>
          </p:nvPr>
        </p:nvSpPr>
        <p:spPr>
          <a:xfrm>
            <a:off x="179512" y="1772816"/>
            <a:ext cx="8507288" cy="4353347"/>
          </a:xfrm>
        </p:spPr>
        <p:txBody>
          <a:bodyPr>
            <a:normAutofit fontScale="92500" lnSpcReduction="10000"/>
          </a:bodyPr>
          <a:lstStyle/>
          <a:p>
            <a:r>
              <a:rPr lang="ru-RU" dirty="0" smtClean="0"/>
              <a:t>Создать экземпляр</a:t>
            </a:r>
            <a:r>
              <a:rPr lang="ru-RU" dirty="0"/>
              <a:t> </a:t>
            </a:r>
            <a:r>
              <a:rPr lang="ru-RU" b="1" dirty="0" err="1"/>
              <a:t>BackgroundWorker</a:t>
            </a:r>
            <a:r>
              <a:rPr lang="ru-RU" dirty="0"/>
              <a:t> и </a:t>
            </a:r>
            <a:r>
              <a:rPr lang="ru-RU" dirty="0" smtClean="0"/>
              <a:t>назначить обработчик </a:t>
            </a:r>
            <a:r>
              <a:rPr lang="ru-RU" dirty="0"/>
              <a:t>для события </a:t>
            </a:r>
            <a:r>
              <a:rPr lang="ru-RU" b="1" dirty="0" err="1"/>
              <a:t>DoWork</a:t>
            </a:r>
            <a:r>
              <a:rPr lang="ru-RU" b="1" dirty="0"/>
              <a:t>.</a:t>
            </a:r>
            <a:endParaRPr lang="ru-RU" dirty="0"/>
          </a:p>
          <a:p>
            <a:r>
              <a:rPr lang="ru-RU" dirty="0" smtClean="0"/>
              <a:t>Вызвать</a:t>
            </a:r>
            <a:r>
              <a:rPr lang="ru-RU" dirty="0"/>
              <a:t> </a:t>
            </a:r>
            <a:r>
              <a:rPr lang="ru-RU" b="1" dirty="0" err="1"/>
              <a:t>RunWorkerAsync</a:t>
            </a:r>
            <a:r>
              <a:rPr lang="ru-RU" b="1" dirty="0"/>
              <a:t>, </a:t>
            </a:r>
            <a:r>
              <a:rPr lang="ru-RU" dirty="0"/>
              <a:t>если необходимо – с нужным </a:t>
            </a:r>
            <a:r>
              <a:rPr lang="ru-RU" b="1" dirty="0" err="1"/>
              <a:t>object</a:t>
            </a:r>
            <a:r>
              <a:rPr lang="ru-RU" dirty="0"/>
              <a:t> в качестве аргумента.</a:t>
            </a:r>
          </a:p>
          <a:p>
            <a:pPr marL="0" indent="0">
              <a:buNone/>
            </a:pPr>
            <a:endParaRPr lang="en-US" dirty="0" smtClean="0"/>
          </a:p>
          <a:p>
            <a:pPr marL="0" indent="0">
              <a:buNone/>
            </a:pPr>
            <a:r>
              <a:rPr lang="ru-RU" dirty="0" smtClean="0"/>
              <a:t>После </a:t>
            </a:r>
            <a:r>
              <a:rPr lang="ru-RU" dirty="0"/>
              <a:t>этих действий начнется исполнение. Аргумент, переданный в </a:t>
            </a:r>
            <a:r>
              <a:rPr lang="ru-RU" b="1" dirty="0" err="1"/>
              <a:t>RunWorkerAsync</a:t>
            </a:r>
            <a:r>
              <a:rPr lang="ru-RU" b="1" dirty="0"/>
              <a:t>,</a:t>
            </a:r>
            <a:r>
              <a:rPr lang="ru-RU" dirty="0"/>
              <a:t> будет перенаправлен в обработчик </a:t>
            </a:r>
            <a:r>
              <a:rPr lang="ru-RU" b="1" dirty="0" err="1"/>
              <a:t>DoWork</a:t>
            </a:r>
            <a:r>
              <a:rPr lang="ru-RU" dirty="0"/>
              <a:t> как свойство </a:t>
            </a:r>
            <a:r>
              <a:rPr lang="ru-RU" b="1" dirty="0" err="1"/>
              <a:t>Argument</a:t>
            </a:r>
            <a:r>
              <a:rPr lang="ru-RU" dirty="0"/>
              <a:t> </a:t>
            </a:r>
            <a:r>
              <a:rPr lang="ru-RU" dirty="0" err="1"/>
              <a:t>параметра</a:t>
            </a:r>
            <a:r>
              <a:rPr lang="ru-RU" b="1" dirty="0" err="1"/>
              <a:t>DoWorkEventArgs</a:t>
            </a:r>
            <a:r>
              <a:rPr lang="ru-RU" dirty="0"/>
              <a:t>.</a:t>
            </a:r>
          </a:p>
        </p:txBody>
      </p:sp>
    </p:spTree>
    <p:extLst>
      <p:ext uri="{BB962C8B-B14F-4D97-AF65-F5344CB8AC3E}">
        <p14:creationId xmlns:p14="http://schemas.microsoft.com/office/powerpoint/2010/main" val="23556840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r>
              <a:rPr lang="ru-RU" b="1" dirty="0" err="1"/>
              <a:t>BackgroundWorker</a:t>
            </a:r>
            <a:r>
              <a:rPr lang="ru-RU" b="1" dirty="0"/>
              <a:t> </a:t>
            </a:r>
            <a:r>
              <a:rPr lang="ru-RU" dirty="0"/>
              <a:t>также предоставляет событие </a:t>
            </a:r>
            <a:r>
              <a:rPr lang="ru-RU" b="1" dirty="0" err="1"/>
              <a:t>RunWorkerCompleted</a:t>
            </a:r>
            <a:r>
              <a:rPr lang="ru-RU" dirty="0"/>
              <a:t>, которое генерируется после завершения </a:t>
            </a:r>
            <a:r>
              <a:rPr lang="ru-RU" dirty="0" smtClean="0"/>
              <a:t>выполнения действий обработчика события</a:t>
            </a:r>
            <a:r>
              <a:rPr lang="ru-RU" dirty="0"/>
              <a:t> </a:t>
            </a:r>
            <a:r>
              <a:rPr lang="ru-RU" b="1" dirty="0" err="1"/>
              <a:t>DoWork</a:t>
            </a:r>
            <a:r>
              <a:rPr lang="ru-RU" b="1" i="1" dirty="0"/>
              <a:t>. </a:t>
            </a:r>
            <a:endParaRPr lang="ru-RU" b="1" i="1" dirty="0" smtClean="0"/>
          </a:p>
          <a:p>
            <a:r>
              <a:rPr lang="ru-RU" dirty="0" err="1" smtClean="0"/>
              <a:t>Обработка</a:t>
            </a:r>
            <a:r>
              <a:rPr lang="ru-RU" b="1" dirty="0" err="1" smtClean="0"/>
              <a:t>RunWorkerCompleted</a:t>
            </a:r>
            <a:r>
              <a:rPr lang="ru-RU" dirty="0"/>
              <a:t> </a:t>
            </a:r>
            <a:r>
              <a:rPr lang="ru-RU" dirty="0" smtClean="0"/>
              <a:t>необязательна,  но </a:t>
            </a:r>
            <a:r>
              <a:rPr lang="ru-RU" dirty="0"/>
              <a:t>обычно применяется, хотя бы для того, чтобы получить информацию о возможных исключениях в </a:t>
            </a:r>
            <a:r>
              <a:rPr lang="ru-RU" b="1" dirty="0" err="1"/>
              <a:t>DoWork</a:t>
            </a:r>
            <a:r>
              <a:rPr lang="ru-RU" b="1" dirty="0"/>
              <a:t>. </a:t>
            </a:r>
            <a:endParaRPr lang="ru-RU" dirty="0"/>
          </a:p>
        </p:txBody>
      </p:sp>
    </p:spTree>
    <p:extLst>
      <p:ext uri="{BB962C8B-B14F-4D97-AF65-F5344CB8AC3E}">
        <p14:creationId xmlns:p14="http://schemas.microsoft.com/office/powerpoint/2010/main" val="40476362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Чтобы добавить отображение выполнения операции:</a:t>
            </a:r>
          </a:p>
        </p:txBody>
      </p:sp>
      <p:sp>
        <p:nvSpPr>
          <p:cNvPr id="3" name="Объект 2"/>
          <p:cNvSpPr>
            <a:spLocks noGrp="1"/>
          </p:cNvSpPr>
          <p:nvPr>
            <p:ph idx="1"/>
          </p:nvPr>
        </p:nvSpPr>
        <p:spPr/>
        <p:txBody>
          <a:bodyPr>
            <a:normAutofit/>
          </a:bodyPr>
          <a:lstStyle/>
          <a:p>
            <a:pPr algn="just"/>
            <a:r>
              <a:rPr lang="ru-RU" dirty="0" smtClean="0"/>
              <a:t>Установить свойство</a:t>
            </a:r>
            <a:r>
              <a:rPr lang="ru-RU" dirty="0"/>
              <a:t> </a:t>
            </a:r>
            <a:r>
              <a:rPr lang="ru-RU" b="1" dirty="0" err="1"/>
              <a:t>WorkerReportsProgress</a:t>
            </a:r>
            <a:r>
              <a:rPr lang="ru-RU" dirty="0"/>
              <a:t> в </a:t>
            </a:r>
            <a:r>
              <a:rPr lang="ru-RU" dirty="0" err="1"/>
              <a:t>true</a:t>
            </a:r>
            <a:r>
              <a:rPr lang="ru-RU" dirty="0"/>
              <a:t>.</a:t>
            </a:r>
          </a:p>
          <a:p>
            <a:pPr algn="just"/>
            <a:r>
              <a:rPr lang="ru-RU" dirty="0"/>
              <a:t>Периодически </a:t>
            </a:r>
            <a:r>
              <a:rPr lang="ru-RU" dirty="0" smtClean="0"/>
              <a:t>вызывать</a:t>
            </a:r>
            <a:r>
              <a:rPr lang="ru-RU" dirty="0"/>
              <a:t> </a:t>
            </a:r>
            <a:r>
              <a:rPr lang="ru-RU" b="1" dirty="0" err="1"/>
              <a:t>ReportProgress</a:t>
            </a:r>
            <a:r>
              <a:rPr lang="ru-RU" dirty="0"/>
              <a:t> из обработчика </a:t>
            </a:r>
            <a:r>
              <a:rPr lang="ru-RU" b="1" dirty="0" err="1"/>
              <a:t>DoWork</a:t>
            </a:r>
            <a:r>
              <a:rPr lang="ru-RU" dirty="0"/>
              <a:t> с указанием количества “выполненных процентов</a:t>
            </a:r>
            <a:r>
              <a:rPr lang="ru-RU" dirty="0" smtClean="0"/>
              <a:t>”.</a:t>
            </a:r>
            <a:endParaRPr lang="ru-RU" dirty="0"/>
          </a:p>
          <a:p>
            <a:pPr algn="just"/>
            <a:r>
              <a:rPr lang="ru-RU" dirty="0" smtClean="0"/>
              <a:t>Обрабатывать </a:t>
            </a:r>
            <a:r>
              <a:rPr lang="ru-RU" dirty="0"/>
              <a:t>событие </a:t>
            </a:r>
            <a:r>
              <a:rPr lang="ru-RU" b="1" dirty="0" err="1"/>
              <a:t>ProgressChanged</a:t>
            </a:r>
            <a:r>
              <a:rPr lang="ru-RU" dirty="0"/>
              <a:t>, запрашивая </a:t>
            </a:r>
            <a:r>
              <a:rPr lang="ru-RU" dirty="0" err="1" smtClean="0"/>
              <a:t>войство</a:t>
            </a:r>
            <a:r>
              <a:rPr lang="ru-RU" dirty="0"/>
              <a:t> </a:t>
            </a:r>
            <a:r>
              <a:rPr lang="ru-RU" b="1" dirty="0" err="1"/>
              <a:t>ProgressPercentage</a:t>
            </a:r>
            <a:r>
              <a:rPr lang="ru-RU" dirty="0"/>
              <a:t> его аргумента.</a:t>
            </a:r>
          </a:p>
          <a:p>
            <a:endParaRPr lang="ru-RU" dirty="0"/>
          </a:p>
        </p:txBody>
      </p:sp>
    </p:spTree>
    <p:extLst>
      <p:ext uri="{BB962C8B-B14F-4D97-AF65-F5344CB8AC3E}">
        <p14:creationId xmlns:p14="http://schemas.microsoft.com/office/powerpoint/2010/main" val="55422195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Чтобы иметь возможность отмены операции:</a:t>
            </a:r>
          </a:p>
        </p:txBody>
      </p:sp>
      <p:sp>
        <p:nvSpPr>
          <p:cNvPr id="3" name="Объект 2"/>
          <p:cNvSpPr>
            <a:spLocks noGrp="1"/>
          </p:cNvSpPr>
          <p:nvPr>
            <p:ph idx="1"/>
          </p:nvPr>
        </p:nvSpPr>
        <p:spPr>
          <a:xfrm>
            <a:off x="0" y="1484784"/>
            <a:ext cx="9036496" cy="5184576"/>
          </a:xfrm>
        </p:spPr>
        <p:txBody>
          <a:bodyPr>
            <a:normAutofit/>
          </a:bodyPr>
          <a:lstStyle/>
          <a:p>
            <a:r>
              <a:rPr lang="ru-RU" dirty="0" smtClean="0"/>
              <a:t>Установить свойство</a:t>
            </a:r>
            <a:r>
              <a:rPr lang="ru-RU" dirty="0"/>
              <a:t> </a:t>
            </a:r>
            <a:r>
              <a:rPr lang="en-US" b="1" dirty="0" err="1"/>
              <a:t>WorkerSupportsCancellation</a:t>
            </a:r>
            <a:r>
              <a:rPr lang="en-US" dirty="0"/>
              <a:t> </a:t>
            </a:r>
            <a:r>
              <a:rPr lang="ru-RU" dirty="0"/>
              <a:t>в </a:t>
            </a:r>
            <a:r>
              <a:rPr lang="en-US" dirty="0"/>
              <a:t>true.</a:t>
            </a:r>
          </a:p>
          <a:p>
            <a:r>
              <a:rPr lang="ru-RU" dirty="0"/>
              <a:t>Периодически </a:t>
            </a:r>
            <a:r>
              <a:rPr lang="ru-RU" dirty="0" smtClean="0"/>
              <a:t>проверять свойство</a:t>
            </a:r>
            <a:r>
              <a:rPr lang="ru-RU" dirty="0"/>
              <a:t> </a:t>
            </a:r>
            <a:r>
              <a:rPr lang="en-US" b="1" dirty="0" err="1"/>
              <a:t>CancellationPending</a:t>
            </a:r>
            <a:r>
              <a:rPr lang="en-US" dirty="0"/>
              <a:t> </a:t>
            </a:r>
            <a:r>
              <a:rPr lang="ru-RU" dirty="0"/>
              <a:t>в обработчике </a:t>
            </a:r>
            <a:r>
              <a:rPr lang="en-US" b="1" dirty="0" err="1"/>
              <a:t>DoWork</a:t>
            </a:r>
            <a:r>
              <a:rPr lang="en-US" dirty="0"/>
              <a:t> – </a:t>
            </a:r>
            <a:r>
              <a:rPr lang="ru-RU" dirty="0"/>
              <a:t>если оно установлено в </a:t>
            </a:r>
            <a:r>
              <a:rPr lang="en-US" dirty="0"/>
              <a:t>true, </a:t>
            </a:r>
            <a:r>
              <a:rPr lang="ru-RU" dirty="0" smtClean="0"/>
              <a:t>установить свойство</a:t>
            </a:r>
            <a:r>
              <a:rPr lang="ru-RU" dirty="0"/>
              <a:t> </a:t>
            </a:r>
            <a:r>
              <a:rPr lang="en-US" b="1" dirty="0"/>
              <a:t>Cancel</a:t>
            </a:r>
            <a:r>
              <a:rPr lang="en-US" dirty="0"/>
              <a:t> </a:t>
            </a:r>
            <a:r>
              <a:rPr lang="ru-RU" dirty="0"/>
              <a:t>аргумента </a:t>
            </a:r>
            <a:r>
              <a:rPr lang="en-US" b="1" dirty="0" err="1"/>
              <a:t>DoWorkEventArgs</a:t>
            </a:r>
            <a:r>
              <a:rPr lang="en-US" dirty="0"/>
              <a:t> </a:t>
            </a:r>
            <a:r>
              <a:rPr lang="ru-RU" dirty="0"/>
              <a:t>в </a:t>
            </a:r>
            <a:r>
              <a:rPr lang="en-US" dirty="0"/>
              <a:t>true </a:t>
            </a:r>
            <a:r>
              <a:rPr lang="ru-RU" dirty="0"/>
              <a:t>и </a:t>
            </a:r>
            <a:r>
              <a:rPr lang="ru-RU" dirty="0" smtClean="0"/>
              <a:t>сделать </a:t>
            </a:r>
            <a:r>
              <a:rPr lang="en-US" dirty="0" smtClean="0"/>
              <a:t>return</a:t>
            </a:r>
            <a:r>
              <a:rPr lang="ru-RU" dirty="0" smtClean="0"/>
              <a:t>.</a:t>
            </a:r>
          </a:p>
          <a:p>
            <a:r>
              <a:rPr lang="en-US" dirty="0" smtClean="0"/>
              <a:t> </a:t>
            </a:r>
            <a:r>
              <a:rPr lang="ru-RU" dirty="0" smtClean="0"/>
              <a:t>Для </a:t>
            </a:r>
            <a:r>
              <a:rPr lang="ru-RU" dirty="0"/>
              <a:t>запроса отмены операции </a:t>
            </a:r>
            <a:r>
              <a:rPr lang="ru-RU" dirty="0" smtClean="0"/>
              <a:t>вызывать</a:t>
            </a:r>
            <a:r>
              <a:rPr lang="ru-RU" dirty="0"/>
              <a:t> </a:t>
            </a:r>
            <a:r>
              <a:rPr lang="en-US" b="1" dirty="0" err="1"/>
              <a:t>CancelAsync</a:t>
            </a:r>
            <a:r>
              <a:rPr lang="en-US" b="1" dirty="0"/>
              <a:t>.</a:t>
            </a:r>
            <a:endParaRPr lang="en-US" dirty="0"/>
          </a:p>
          <a:p>
            <a:endParaRPr lang="ru-RU" dirty="0"/>
          </a:p>
        </p:txBody>
      </p:sp>
    </p:spTree>
    <p:extLst>
      <p:ext uri="{BB962C8B-B14F-4D97-AF65-F5344CB8AC3E}">
        <p14:creationId xmlns:p14="http://schemas.microsoft.com/office/powerpoint/2010/main" val="6338862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fontAlgn="base"/>
            <a:r>
              <a:rPr lang="en-US" b="1" dirty="0" smtClean="0"/>
              <a:t>TPL(Task Parallel Library)</a:t>
            </a:r>
            <a:endParaRPr lang="ru-RU" b="1"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175952928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741368"/>
          </a:xfrm>
        </p:spPr>
        <p:txBody>
          <a:bodyPr>
            <a:normAutofit fontScale="92500" lnSpcReduction="10000"/>
          </a:bodyPr>
          <a:lstStyle/>
          <a:p>
            <a:r>
              <a:rPr lang="en-US" dirty="0"/>
              <a:t>C</a:t>
            </a:r>
            <a:r>
              <a:rPr lang="ru-RU" dirty="0" err="1" smtClean="0"/>
              <a:t>амым</a:t>
            </a:r>
            <a:r>
              <a:rPr lang="ru-RU" dirty="0" smtClean="0"/>
              <a:t> </a:t>
            </a:r>
            <a:r>
              <a:rPr lang="ru-RU" dirty="0"/>
              <a:t>главным среди новых средств, внедренных в версию 4.0 среды .NET </a:t>
            </a:r>
            <a:r>
              <a:rPr lang="ru-RU" dirty="0" err="1"/>
              <a:t>Framework</a:t>
            </a:r>
            <a:r>
              <a:rPr lang="ru-RU" dirty="0"/>
              <a:t>, </a:t>
            </a:r>
            <a:r>
              <a:rPr lang="ru-RU" dirty="0" smtClean="0"/>
              <a:t>является</a:t>
            </a:r>
            <a:r>
              <a:rPr lang="en-US" dirty="0" smtClean="0"/>
              <a:t> </a:t>
            </a:r>
            <a:r>
              <a:rPr lang="ru-RU" b="1" i="1" dirty="0" smtClean="0"/>
              <a:t>библиотека </a:t>
            </a:r>
            <a:r>
              <a:rPr lang="ru-RU" b="1" i="1" dirty="0"/>
              <a:t>распараллеливания задач (TPL)</a:t>
            </a:r>
            <a:r>
              <a:rPr lang="ru-RU" dirty="0"/>
              <a:t>. Эта библиотека усовершенствует многопоточное программирование двумя основными способами. </a:t>
            </a:r>
            <a:endParaRPr lang="en-US" dirty="0" smtClean="0"/>
          </a:p>
          <a:p>
            <a:r>
              <a:rPr lang="ru-RU" dirty="0" smtClean="0"/>
              <a:t>Во-первых</a:t>
            </a:r>
            <a:r>
              <a:rPr lang="ru-RU" dirty="0"/>
              <a:t>, она упрощает создание и применение многих потоков. </a:t>
            </a:r>
            <a:endParaRPr lang="en-US" dirty="0" smtClean="0"/>
          </a:p>
          <a:p>
            <a:r>
              <a:rPr lang="ru-RU" dirty="0" smtClean="0"/>
              <a:t>И </a:t>
            </a:r>
            <a:r>
              <a:rPr lang="ru-RU" dirty="0"/>
              <a:t>во-вторых, она позволяет автоматически использовать несколько процессоров. </a:t>
            </a:r>
            <a:endParaRPr lang="en-US" dirty="0" smtClean="0"/>
          </a:p>
          <a:p>
            <a:endParaRPr lang="en-US" dirty="0"/>
          </a:p>
          <a:p>
            <a:r>
              <a:rPr lang="ru-RU" dirty="0" smtClean="0"/>
              <a:t>TPL </a:t>
            </a:r>
            <a:r>
              <a:rPr lang="ru-RU" dirty="0"/>
              <a:t>открывает возможности для автоматического масштабирования приложений с целью эффективного использования ряда доступных процессоров.</a:t>
            </a:r>
          </a:p>
        </p:txBody>
      </p:sp>
    </p:spTree>
    <p:extLst>
      <p:ext uri="{BB962C8B-B14F-4D97-AF65-F5344CB8AC3E}">
        <p14:creationId xmlns:p14="http://schemas.microsoft.com/office/powerpoint/2010/main" val="157340234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036496" cy="6858000"/>
          </a:xfrm>
        </p:spPr>
        <p:txBody>
          <a:bodyPr>
            <a:normAutofit/>
          </a:bodyPr>
          <a:lstStyle/>
          <a:p>
            <a:pPr fontAlgn="base"/>
            <a:r>
              <a:rPr lang="ru-RU" dirty="0"/>
              <a:t>Еще одним средством параллельного программирования, внедренным в версию 4.0 среды .NET </a:t>
            </a:r>
            <a:r>
              <a:rPr lang="ru-RU" dirty="0" err="1"/>
              <a:t>Framework</a:t>
            </a:r>
            <a:r>
              <a:rPr lang="ru-RU" dirty="0"/>
              <a:t>, является </a:t>
            </a:r>
            <a:r>
              <a:rPr lang="ru-RU" b="1" dirty="0"/>
              <a:t>параллельный язык интегрированных запросов (PLINQ)</a:t>
            </a:r>
            <a:r>
              <a:rPr lang="ru-RU" dirty="0"/>
              <a:t>. Язык PLINQ дает возможность составлять запросы, для обработки которых автоматически используется несколько процессоров, а также принцип параллелизма, когда это уместно</a:t>
            </a:r>
            <a:r>
              <a:rPr lang="ru-RU" dirty="0" smtClean="0"/>
              <a:t>.</a:t>
            </a:r>
            <a:endParaRPr lang="ru-RU" dirty="0"/>
          </a:p>
        </p:txBody>
      </p:sp>
    </p:spTree>
    <p:extLst>
      <p:ext uri="{BB962C8B-B14F-4D97-AF65-F5344CB8AC3E}">
        <p14:creationId xmlns:p14="http://schemas.microsoft.com/office/powerpoint/2010/main" val="375815321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496944" cy="6336704"/>
          </a:xfrm>
        </p:spPr>
        <p:txBody>
          <a:bodyPr>
            <a:normAutofit/>
          </a:bodyPr>
          <a:lstStyle/>
          <a:p>
            <a:pPr fontAlgn="base"/>
            <a:r>
              <a:rPr lang="ru-RU" dirty="0"/>
              <a:t>Библиотека TPL определена в пространстве имен </a:t>
            </a:r>
            <a:r>
              <a:rPr lang="ru-RU" i="1" dirty="0" err="1"/>
              <a:t>System.Threading.Tasks</a:t>
            </a:r>
            <a:r>
              <a:rPr lang="ru-RU" dirty="0"/>
              <a:t>. Но для работы с ней обычно требуется также включать в программу класс </a:t>
            </a:r>
            <a:r>
              <a:rPr lang="ru-RU" dirty="0" err="1"/>
              <a:t>System.Threading</a:t>
            </a:r>
            <a:r>
              <a:rPr lang="ru-RU" dirty="0"/>
              <a:t>, поскольку он поддерживает синхронизацию и другие средства многопоточной обработки, в том числе и те, что входят в класс </a:t>
            </a:r>
            <a:r>
              <a:rPr lang="ru-RU" dirty="0" err="1"/>
              <a:t>Interlocked</a:t>
            </a:r>
            <a:r>
              <a:rPr lang="ru-RU" dirty="0"/>
              <a:t>.</a:t>
            </a:r>
          </a:p>
          <a:p>
            <a:endParaRPr lang="ru-RU" dirty="0"/>
          </a:p>
        </p:txBody>
      </p:sp>
    </p:spTree>
    <p:extLst>
      <p:ext uri="{BB962C8B-B14F-4D97-AF65-F5344CB8AC3E}">
        <p14:creationId xmlns:p14="http://schemas.microsoft.com/office/powerpoint/2010/main" val="138167591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r>
              <a:rPr lang="ru-RU" dirty="0"/>
              <a:t>Применяя TPL, параллелизм в программу можно ввести двумя основными способами. </a:t>
            </a:r>
            <a:endParaRPr lang="en-US" dirty="0" smtClean="0"/>
          </a:p>
          <a:p>
            <a:r>
              <a:rPr lang="ru-RU" dirty="0" smtClean="0"/>
              <a:t>Первый </a:t>
            </a:r>
            <a:r>
              <a:rPr lang="ru-RU" dirty="0"/>
              <a:t>из них называется </a:t>
            </a:r>
            <a:r>
              <a:rPr lang="ru-RU" b="1" dirty="0"/>
              <a:t>параллелизмом данных</a:t>
            </a:r>
            <a:r>
              <a:rPr lang="ru-RU" dirty="0"/>
              <a:t>. При таком подходе одна операция над совокупностью данных разбивается на два параллельно выполняемых потока или больше, в каждом из которых обрабатывается часть данных. Так, если изменяется каждый элемент массива, то, применяя параллелизм данных, можно организовать параллельную обработку разных областей массива в двух или больше потоках. </a:t>
            </a:r>
            <a:r>
              <a:rPr lang="ru-RU" dirty="0" smtClean="0"/>
              <a:t>Такие </a:t>
            </a:r>
            <a:r>
              <a:rPr lang="ru-RU" dirty="0"/>
              <a:t>параллельно выполняющиеся действия могут привести к значительному ускорению обработки данных по сравнению с последовательным подходом.</a:t>
            </a:r>
          </a:p>
        </p:txBody>
      </p:sp>
    </p:spTree>
    <p:extLst>
      <p:ext uri="{BB962C8B-B14F-4D97-AF65-F5344CB8AC3E}">
        <p14:creationId xmlns:p14="http://schemas.microsoft.com/office/powerpoint/2010/main" val="37926844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20" y="116632"/>
            <a:ext cx="9252520" cy="6741368"/>
          </a:xfrm>
        </p:spPr>
        <p:txBody>
          <a:bodyPr>
            <a:normAutofit/>
          </a:bodyPr>
          <a:lstStyle/>
          <a:p>
            <a:r>
              <a:rPr lang="ru-RU" dirty="0"/>
              <a:t>Второй способ ввода параллелизм называется </a:t>
            </a:r>
            <a:r>
              <a:rPr lang="ru-RU" b="1" dirty="0"/>
              <a:t>параллелизмом задач</a:t>
            </a:r>
            <a:r>
              <a:rPr lang="ru-RU" dirty="0"/>
              <a:t>. При таком подходе две операции или больше выполняются параллельно. Следовательно, параллелизм задач представляет собой разновидность параллелизма, который достигался в прошлом средствами класса </a:t>
            </a:r>
            <a:r>
              <a:rPr lang="ru-RU" dirty="0" err="1"/>
              <a:t>Thread</a:t>
            </a:r>
            <a:r>
              <a:rPr lang="ru-RU" dirty="0"/>
              <a:t>. К</a:t>
            </a:r>
            <a:r>
              <a:rPr lang="ru-RU" dirty="0" smtClean="0"/>
              <a:t> преимуществам TPL </a:t>
            </a:r>
            <a:r>
              <a:rPr lang="ru-RU" dirty="0"/>
              <a:t>относится простота применения и возможность автоматически масштабировать исполнение кода на несколько процессоров.</a:t>
            </a:r>
          </a:p>
        </p:txBody>
      </p:sp>
    </p:spTree>
    <p:extLst>
      <p:ext uri="{BB962C8B-B14F-4D97-AF65-F5344CB8AC3E}">
        <p14:creationId xmlns:p14="http://schemas.microsoft.com/office/powerpoint/2010/main" val="224871760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84976" cy="6480720"/>
          </a:xfrm>
        </p:spPr>
        <p:txBody>
          <a:bodyPr>
            <a:normAutofit/>
          </a:bodyPr>
          <a:lstStyle/>
          <a:p>
            <a:r>
              <a:rPr lang="ru-RU" dirty="0"/>
              <a:t>Библиотека TPL позволяет автоматически распределять нагрузку приложений между доступными процессорами в динамическом режиме, используя пул потоков CLR. </a:t>
            </a:r>
            <a:endParaRPr lang="en-US" dirty="0" smtClean="0"/>
          </a:p>
          <a:p>
            <a:r>
              <a:rPr lang="ru-RU" dirty="0" smtClean="0"/>
              <a:t>Библиотека </a:t>
            </a:r>
            <a:r>
              <a:rPr lang="ru-RU" dirty="0"/>
              <a:t>TPL занимается распределением работы, планированием потоков, управлением состоянием и прочими низкоуровневыми деталями. </a:t>
            </a:r>
            <a:endParaRPr lang="en-US" dirty="0" smtClean="0"/>
          </a:p>
          <a:p>
            <a:r>
              <a:rPr lang="ru-RU" dirty="0" smtClean="0"/>
              <a:t>В </a:t>
            </a:r>
            <a:r>
              <a:rPr lang="ru-RU" dirty="0"/>
              <a:t>результате появляется возможность максимизировать производительность приложений .NET. не имея дела со сложностями прямой работы с потоками.</a:t>
            </a:r>
          </a:p>
        </p:txBody>
      </p:sp>
    </p:spTree>
    <p:extLst>
      <p:ext uri="{BB962C8B-B14F-4D97-AF65-F5344CB8AC3E}">
        <p14:creationId xmlns:p14="http://schemas.microsoft.com/office/powerpoint/2010/main" val="392996781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363272" cy="5001419"/>
          </a:xfrm>
        </p:spPr>
        <p:txBody>
          <a:bodyPr>
            <a:normAutofit/>
          </a:bodyPr>
          <a:lstStyle/>
          <a:p>
            <a:r>
              <a:rPr lang="en-US" dirty="0"/>
              <a:t>Task – </a:t>
            </a:r>
            <a:r>
              <a:rPr lang="ru-RU" dirty="0"/>
              <a:t>инкапсулирует единицу работы</a:t>
            </a:r>
          </a:p>
          <a:p>
            <a:r>
              <a:rPr lang="en-US" dirty="0"/>
              <a:t>Task&lt;</a:t>
            </a:r>
            <a:r>
              <a:rPr lang="en-US" dirty="0" err="1"/>
              <a:t>TResult</a:t>
            </a:r>
            <a:r>
              <a:rPr lang="en-US" dirty="0"/>
              <a:t>&gt;</a:t>
            </a:r>
            <a:r>
              <a:rPr lang="ru-RU" dirty="0"/>
              <a:t> - единица работы с определенным типом результата</a:t>
            </a:r>
          </a:p>
          <a:p>
            <a:r>
              <a:rPr lang="en-US" dirty="0" err="1"/>
              <a:t>TaskFactory</a:t>
            </a:r>
            <a:r>
              <a:rPr lang="en-US" dirty="0"/>
              <a:t>, </a:t>
            </a:r>
            <a:r>
              <a:rPr lang="en-US" dirty="0" err="1"/>
              <a:t>TaskFactory</a:t>
            </a:r>
            <a:r>
              <a:rPr lang="en-US" dirty="0"/>
              <a:t>&lt;</a:t>
            </a:r>
            <a:r>
              <a:rPr lang="en-US" dirty="0" err="1"/>
              <a:t>TResult</a:t>
            </a:r>
            <a:r>
              <a:rPr lang="en-US" dirty="0"/>
              <a:t>&gt; – </a:t>
            </a:r>
            <a:r>
              <a:rPr lang="ru-RU" dirty="0"/>
              <a:t>фабрики создания задач</a:t>
            </a:r>
          </a:p>
          <a:p>
            <a:r>
              <a:rPr lang="en-US" dirty="0" err="1"/>
              <a:t>TaskScheduler</a:t>
            </a:r>
            <a:r>
              <a:rPr lang="en-US" dirty="0"/>
              <a:t> – </a:t>
            </a:r>
            <a:r>
              <a:rPr lang="ru-RU" dirty="0"/>
              <a:t>управляет «расписанием» запуска задач</a:t>
            </a:r>
          </a:p>
          <a:p>
            <a:r>
              <a:rPr lang="en-US" dirty="0" err="1"/>
              <a:t>TaskCompletionSource</a:t>
            </a:r>
            <a:r>
              <a:rPr lang="en-US" dirty="0"/>
              <a:t> – </a:t>
            </a:r>
            <a:r>
              <a:rPr lang="ru-RU" dirty="0"/>
              <a:t>управляет «временем жизни» задачи</a:t>
            </a:r>
            <a:endParaRPr lang="uk-UA" dirty="0"/>
          </a:p>
          <a:p>
            <a:endParaRPr lang="ru-RU" dirty="0"/>
          </a:p>
        </p:txBody>
      </p:sp>
      <p:sp>
        <p:nvSpPr>
          <p:cNvPr id="4" name="Заголовок 1"/>
          <p:cNvSpPr>
            <a:spLocks noGrp="1"/>
          </p:cNvSpPr>
          <p:nvPr>
            <p:ph type="title"/>
          </p:nvPr>
        </p:nvSpPr>
        <p:spPr>
          <a:xfrm>
            <a:off x="457200" y="0"/>
            <a:ext cx="8229600" cy="692696"/>
          </a:xfrm>
        </p:spPr>
        <p:txBody>
          <a:bodyPr>
            <a:normAutofit fontScale="90000"/>
          </a:bodyPr>
          <a:lstStyle/>
          <a:p>
            <a:r>
              <a:rPr lang="ru-RU" b="1" dirty="0"/>
              <a:t>Задачи (класс </a:t>
            </a:r>
            <a:r>
              <a:rPr lang="en-US" b="1" dirty="0"/>
              <a:t>Task</a:t>
            </a:r>
            <a:r>
              <a:rPr lang="en-US" b="1" dirty="0" smtClean="0"/>
              <a:t>)</a:t>
            </a:r>
            <a:endParaRPr lang="ru-RU" dirty="0"/>
          </a:p>
        </p:txBody>
      </p:sp>
    </p:spTree>
    <p:extLst>
      <p:ext uri="{BB962C8B-B14F-4D97-AF65-F5344CB8AC3E}">
        <p14:creationId xmlns:p14="http://schemas.microsoft.com/office/powerpoint/2010/main" val="215292671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9144000" cy="6093296"/>
          </a:xfrm>
        </p:spPr>
        <p:txBody>
          <a:bodyPr>
            <a:normAutofit/>
          </a:bodyPr>
          <a:lstStyle/>
          <a:p>
            <a:pPr fontAlgn="base"/>
            <a:r>
              <a:rPr lang="ru-RU" dirty="0"/>
              <a:t>В основу TPL положен класс </a:t>
            </a:r>
            <a:r>
              <a:rPr lang="ru-RU" dirty="0" err="1"/>
              <a:t>Task</a:t>
            </a:r>
            <a:r>
              <a:rPr lang="ru-RU" dirty="0"/>
              <a:t>. Элементарная единица исполнения инкапсулируется в TPL средствами класса </a:t>
            </a:r>
            <a:r>
              <a:rPr lang="ru-RU" dirty="0" err="1"/>
              <a:t>Task</a:t>
            </a:r>
            <a:r>
              <a:rPr lang="ru-RU" dirty="0"/>
              <a:t>, а не </a:t>
            </a:r>
            <a:r>
              <a:rPr lang="ru-RU" dirty="0" err="1"/>
              <a:t>Thread</a:t>
            </a:r>
            <a:r>
              <a:rPr lang="ru-RU" dirty="0"/>
              <a:t>. Класс </a:t>
            </a:r>
            <a:r>
              <a:rPr lang="ru-RU" dirty="0" err="1"/>
              <a:t>Task</a:t>
            </a:r>
            <a:r>
              <a:rPr lang="ru-RU" dirty="0"/>
              <a:t> отличается от класса </a:t>
            </a:r>
            <a:r>
              <a:rPr lang="ru-RU" dirty="0" err="1"/>
              <a:t>Thread</a:t>
            </a:r>
            <a:r>
              <a:rPr lang="ru-RU" dirty="0"/>
              <a:t> тем, что он является абстракцией, представляющей асинхронную операцию. А в классе </a:t>
            </a:r>
            <a:r>
              <a:rPr lang="ru-RU" dirty="0" err="1"/>
              <a:t>Thread</a:t>
            </a:r>
            <a:r>
              <a:rPr lang="ru-RU" dirty="0"/>
              <a:t> инкапсулируется поток исполнения. </a:t>
            </a:r>
            <a:endParaRPr lang="ru-RU" dirty="0" smtClean="0"/>
          </a:p>
          <a:p>
            <a:pPr fontAlgn="base"/>
            <a:r>
              <a:rPr lang="ru-RU" dirty="0" smtClean="0"/>
              <a:t>Исполнением </a:t>
            </a:r>
            <a:r>
              <a:rPr lang="ru-RU" dirty="0"/>
              <a:t>задач управляет планировщик задач, который работает с пулом потоков. Это, </a:t>
            </a:r>
            <a:r>
              <a:rPr lang="ru-RU" dirty="0" smtClean="0"/>
              <a:t>означает</a:t>
            </a:r>
            <a:r>
              <a:rPr lang="ru-RU" dirty="0"/>
              <a:t>, что несколько задач могут разделять один и тот же поток. </a:t>
            </a:r>
          </a:p>
        </p:txBody>
      </p:sp>
    </p:spTree>
    <p:extLst>
      <p:ext uri="{BB962C8B-B14F-4D97-AF65-F5344CB8AC3E}">
        <p14:creationId xmlns:p14="http://schemas.microsoft.com/office/powerpoint/2010/main" val="225345360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036496" cy="648072"/>
          </a:xfrm>
        </p:spPr>
        <p:txBody>
          <a:bodyPr>
            <a:normAutofit fontScale="90000"/>
          </a:bodyPr>
          <a:lstStyle/>
          <a:p>
            <a:r>
              <a:rPr lang="ru-RU" b="1" dirty="0"/>
              <a:t>Создание </a:t>
            </a:r>
            <a:r>
              <a:rPr lang="ru-RU" b="1" dirty="0" smtClean="0"/>
              <a:t>задачи</a:t>
            </a:r>
            <a:r>
              <a:rPr lang="en-US" b="1" dirty="0" smtClean="0"/>
              <a:t> </a:t>
            </a:r>
            <a:r>
              <a:rPr lang="ru-RU" b="1" dirty="0" smtClean="0"/>
              <a:t>и работа с задачами</a:t>
            </a:r>
            <a:endParaRPr lang="ru-RU" dirty="0"/>
          </a:p>
        </p:txBody>
      </p:sp>
      <p:sp>
        <p:nvSpPr>
          <p:cNvPr id="3" name="Объект 2"/>
          <p:cNvSpPr>
            <a:spLocks noGrp="1"/>
          </p:cNvSpPr>
          <p:nvPr>
            <p:ph idx="1"/>
          </p:nvPr>
        </p:nvSpPr>
        <p:spPr>
          <a:xfrm>
            <a:off x="0" y="692696"/>
            <a:ext cx="9144000" cy="6165304"/>
          </a:xfrm>
        </p:spPr>
        <p:txBody>
          <a:bodyPr>
            <a:normAutofit fontScale="85000" lnSpcReduction="20000"/>
          </a:bodyPr>
          <a:lstStyle/>
          <a:p>
            <a:pPr fontAlgn="base"/>
            <a:r>
              <a:rPr lang="ru-RU" dirty="0"/>
              <a:t>Создать новую задачу в виде объекта класса </a:t>
            </a:r>
            <a:r>
              <a:rPr lang="ru-RU" dirty="0" err="1"/>
              <a:t>Task</a:t>
            </a:r>
            <a:r>
              <a:rPr lang="ru-RU" dirty="0"/>
              <a:t> и начать ее исполнение можно </a:t>
            </a:r>
            <a:r>
              <a:rPr lang="ru-RU" dirty="0" smtClean="0"/>
              <a:t>разными </a:t>
            </a:r>
            <a:r>
              <a:rPr lang="ru-RU" dirty="0"/>
              <a:t>способами. </a:t>
            </a:r>
            <a:r>
              <a:rPr lang="ru-RU" dirty="0" smtClean="0"/>
              <a:t>В </a:t>
            </a:r>
            <a:r>
              <a:rPr lang="ru-RU" dirty="0"/>
              <a:t>классе </a:t>
            </a:r>
            <a:r>
              <a:rPr lang="ru-RU" dirty="0" err="1"/>
              <a:t>Task</a:t>
            </a:r>
            <a:r>
              <a:rPr lang="ru-RU" dirty="0"/>
              <a:t> определено несколько конструкторов. </a:t>
            </a:r>
            <a:r>
              <a:rPr lang="ru-RU" dirty="0" smtClean="0"/>
              <a:t>Например:</a:t>
            </a:r>
            <a:endParaRPr lang="ru-RU" dirty="0"/>
          </a:p>
          <a:p>
            <a:pPr fontAlgn="base"/>
            <a:r>
              <a:rPr lang="ru-RU" i="1" dirty="0" err="1"/>
              <a:t>public</a:t>
            </a:r>
            <a:r>
              <a:rPr lang="ru-RU" i="1" dirty="0"/>
              <a:t> </a:t>
            </a:r>
            <a:r>
              <a:rPr lang="ru-RU" i="1" dirty="0" err="1"/>
              <a:t>Task</a:t>
            </a:r>
            <a:r>
              <a:rPr lang="ru-RU" i="1" dirty="0"/>
              <a:t>(</a:t>
            </a:r>
            <a:r>
              <a:rPr lang="ru-RU" i="1" dirty="0" err="1"/>
              <a:t>Action</a:t>
            </a:r>
            <a:r>
              <a:rPr lang="ru-RU" i="1" dirty="0"/>
              <a:t> действие)</a:t>
            </a:r>
            <a:endParaRPr lang="ru-RU" dirty="0"/>
          </a:p>
          <a:p>
            <a:pPr fontAlgn="base"/>
            <a:r>
              <a:rPr lang="ru-RU" dirty="0"/>
              <a:t>где действие обозначает точку входа в код, представляющий задачу, тогда как </a:t>
            </a:r>
            <a:r>
              <a:rPr lang="ru-RU" dirty="0" err="1"/>
              <a:t>Action</a:t>
            </a:r>
            <a:r>
              <a:rPr lang="ru-RU" dirty="0"/>
              <a:t> — </a:t>
            </a:r>
            <a:r>
              <a:rPr lang="ru-RU" dirty="0" smtClean="0"/>
              <a:t>делегат. Форма </a:t>
            </a:r>
            <a:r>
              <a:rPr lang="ru-RU" dirty="0"/>
              <a:t>делегата </a:t>
            </a:r>
            <a:r>
              <a:rPr lang="ru-RU" dirty="0" err="1" smtClean="0"/>
              <a:t>Action</a:t>
            </a:r>
            <a:r>
              <a:rPr lang="ru-RU" dirty="0" smtClean="0"/>
              <a:t> выглядит </a:t>
            </a:r>
            <a:r>
              <a:rPr lang="ru-RU" dirty="0"/>
              <a:t>следующим образом:</a:t>
            </a:r>
          </a:p>
          <a:p>
            <a:pPr fontAlgn="base"/>
            <a:r>
              <a:rPr lang="ru-RU" i="1" dirty="0" err="1"/>
              <a:t>public</a:t>
            </a:r>
            <a:r>
              <a:rPr lang="ru-RU" i="1" dirty="0"/>
              <a:t> </a:t>
            </a:r>
            <a:r>
              <a:rPr lang="ru-RU" i="1" dirty="0" err="1"/>
              <a:t>delegate</a:t>
            </a:r>
            <a:r>
              <a:rPr lang="ru-RU" i="1" dirty="0"/>
              <a:t> </a:t>
            </a:r>
            <a:r>
              <a:rPr lang="ru-RU" i="1" dirty="0" err="1"/>
              <a:t>void</a:t>
            </a:r>
            <a:r>
              <a:rPr lang="ru-RU" i="1" dirty="0"/>
              <a:t> </a:t>
            </a:r>
            <a:r>
              <a:rPr lang="ru-RU" i="1" dirty="0" err="1"/>
              <a:t>Action</a:t>
            </a:r>
            <a:r>
              <a:rPr lang="ru-RU" i="1" dirty="0"/>
              <a:t>()</a:t>
            </a:r>
            <a:endParaRPr lang="ru-RU" dirty="0"/>
          </a:p>
          <a:p>
            <a:pPr fontAlgn="base"/>
            <a:r>
              <a:rPr lang="ru-RU" dirty="0"/>
              <a:t>Таким образом, точкой входа должен служить метод, не принимающий никаких параметров и не возвращающий никаких значений. </a:t>
            </a:r>
            <a:r>
              <a:rPr lang="ru-RU" dirty="0" smtClean="0"/>
              <a:t>Делегату </a:t>
            </a:r>
            <a:r>
              <a:rPr lang="ru-RU" dirty="0" err="1"/>
              <a:t>Action</a:t>
            </a:r>
            <a:r>
              <a:rPr lang="ru-RU" dirty="0"/>
              <a:t> можно также передать аргумент</a:t>
            </a:r>
            <a:r>
              <a:rPr lang="ru-RU" dirty="0" smtClean="0"/>
              <a:t>.</a:t>
            </a:r>
            <a:endParaRPr lang="ru-RU" dirty="0"/>
          </a:p>
          <a:p>
            <a:pPr fontAlgn="base"/>
            <a:r>
              <a:rPr lang="ru-RU" dirty="0"/>
              <a:t>Как только задача будет создана, ее можно запустить на исполнение, вызвав метод </a:t>
            </a:r>
            <a:r>
              <a:rPr lang="ru-RU" dirty="0" err="1"/>
              <a:t>Start</a:t>
            </a:r>
            <a:r>
              <a:rPr lang="ru-RU" dirty="0"/>
              <a:t>(). После вызова метода </a:t>
            </a:r>
            <a:r>
              <a:rPr lang="ru-RU" dirty="0" err="1"/>
              <a:t>Start</a:t>
            </a:r>
            <a:r>
              <a:rPr lang="ru-RU" dirty="0"/>
              <a:t>() планировщик задач запланирует исполнение задачи.</a:t>
            </a:r>
          </a:p>
          <a:p>
            <a:endParaRPr lang="ru-RU" dirty="0"/>
          </a:p>
        </p:txBody>
      </p:sp>
    </p:spTree>
    <p:extLst>
      <p:ext uri="{BB962C8B-B14F-4D97-AF65-F5344CB8AC3E}">
        <p14:creationId xmlns:p14="http://schemas.microsoft.com/office/powerpoint/2010/main" val="42481379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8640"/>
            <a:ext cx="8568952" cy="6336704"/>
          </a:xfrm>
        </p:spPr>
        <p:txBody>
          <a:bodyPr>
            <a:normAutofit lnSpcReduction="10000"/>
          </a:bodyPr>
          <a:lstStyle/>
          <a:p>
            <a:pPr marL="0" indent="0">
              <a:buNone/>
            </a:pPr>
            <a:r>
              <a:rPr lang="ru-RU" dirty="0"/>
              <a:t>Работа с задачами, как правило, включает три основные </a:t>
            </a:r>
            <a:r>
              <a:rPr lang="ru-RU" i="1" dirty="0"/>
              <a:t>операции</a:t>
            </a:r>
            <a:r>
              <a:rPr lang="ru-RU" dirty="0"/>
              <a:t>: объявление задачи, добавление задачи в </a:t>
            </a:r>
            <a:r>
              <a:rPr lang="ru-RU" i="1" dirty="0"/>
              <a:t>очередь</a:t>
            </a:r>
            <a:r>
              <a:rPr lang="ru-RU" dirty="0"/>
              <a:t> готовых задач, ожидание завершения выполнения задачи.</a:t>
            </a:r>
          </a:p>
          <a:p>
            <a:pPr marL="0" indent="0">
              <a:buNone/>
            </a:pPr>
            <a:r>
              <a:rPr lang="ru-RU" dirty="0"/>
              <a:t>Работа с потоками:</a:t>
            </a:r>
          </a:p>
          <a:p>
            <a:r>
              <a:rPr lang="en-US" dirty="0"/>
              <a:t>Thread </a:t>
            </a:r>
            <a:r>
              <a:rPr lang="en-US" dirty="0" err="1"/>
              <a:t>threadOne</a:t>
            </a:r>
            <a:r>
              <a:rPr lang="en-US" dirty="0"/>
              <a:t> = new Thread(</a:t>
            </a:r>
            <a:r>
              <a:rPr lang="en-US" dirty="0" err="1"/>
              <a:t>SomeWork</a:t>
            </a:r>
            <a:r>
              <a:rPr lang="en-US" dirty="0"/>
              <a:t>); </a:t>
            </a:r>
            <a:r>
              <a:rPr lang="en-US" dirty="0" err="1"/>
              <a:t>threadOne.Start</a:t>
            </a:r>
            <a:r>
              <a:rPr lang="en-US" dirty="0"/>
              <a:t>(); </a:t>
            </a:r>
            <a:endParaRPr lang="en-US" dirty="0" smtClean="0"/>
          </a:p>
          <a:p>
            <a:r>
              <a:rPr lang="en-US" dirty="0" err="1" smtClean="0"/>
              <a:t>threadOne.Join</a:t>
            </a:r>
            <a:r>
              <a:rPr lang="en-US" dirty="0"/>
              <a:t>(); </a:t>
            </a:r>
          </a:p>
          <a:p>
            <a:pPr marL="0" indent="0">
              <a:buNone/>
            </a:pPr>
            <a:r>
              <a:rPr lang="ru-RU" dirty="0"/>
              <a:t>Работа с задачами:</a:t>
            </a:r>
          </a:p>
          <a:p>
            <a:r>
              <a:rPr lang="en-US" dirty="0"/>
              <a:t>Task </a:t>
            </a:r>
            <a:r>
              <a:rPr lang="en-US" dirty="0" err="1"/>
              <a:t>taskOne</a:t>
            </a:r>
            <a:r>
              <a:rPr lang="en-US" dirty="0"/>
              <a:t> = new Task(</a:t>
            </a:r>
            <a:r>
              <a:rPr lang="en-US" dirty="0" err="1"/>
              <a:t>SomeWork</a:t>
            </a:r>
            <a:r>
              <a:rPr lang="en-US" dirty="0"/>
              <a:t>); </a:t>
            </a:r>
            <a:r>
              <a:rPr lang="en-US" dirty="0" err="1"/>
              <a:t>taskOne.Start</a:t>
            </a:r>
            <a:r>
              <a:rPr lang="en-US" dirty="0"/>
              <a:t>(); </a:t>
            </a:r>
            <a:endParaRPr lang="en-US" dirty="0" smtClean="0"/>
          </a:p>
          <a:p>
            <a:r>
              <a:rPr lang="en-US" dirty="0" err="1" smtClean="0"/>
              <a:t>taskOne.Wait</a:t>
            </a:r>
            <a:r>
              <a:rPr lang="en-US" dirty="0"/>
              <a:t>(); </a:t>
            </a:r>
          </a:p>
          <a:p>
            <a:endParaRPr lang="ru-RU" dirty="0"/>
          </a:p>
        </p:txBody>
      </p:sp>
    </p:spTree>
    <p:extLst>
      <p:ext uri="{BB962C8B-B14F-4D97-AF65-F5344CB8AC3E}">
        <p14:creationId xmlns:p14="http://schemas.microsoft.com/office/powerpoint/2010/main" val="218411306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r>
              <a:rPr lang="ru-RU" dirty="0"/>
              <a:t>Важное отличие заключается в том, что </a:t>
            </a:r>
            <a:r>
              <a:rPr lang="ru-RU" i="1" dirty="0"/>
              <a:t>вызов метода</a:t>
            </a:r>
            <a:r>
              <a:rPr lang="ru-RU" dirty="0"/>
              <a:t> </a:t>
            </a:r>
            <a:r>
              <a:rPr lang="ru-RU" dirty="0" err="1"/>
              <a:t>Start</a:t>
            </a:r>
            <a:r>
              <a:rPr lang="ru-RU" dirty="0"/>
              <a:t> для задачи не создает новый </a:t>
            </a:r>
            <a:r>
              <a:rPr lang="ru-RU" i="1" dirty="0"/>
              <a:t>поток</a:t>
            </a:r>
            <a:r>
              <a:rPr lang="ru-RU" dirty="0"/>
              <a:t>, а помещает задачу в </a:t>
            </a:r>
            <a:r>
              <a:rPr lang="ru-RU" i="1" dirty="0" smtClean="0"/>
              <a:t>очередь</a:t>
            </a:r>
            <a:r>
              <a:rPr lang="en-US" i="1" dirty="0" smtClean="0"/>
              <a:t> </a:t>
            </a:r>
            <a:r>
              <a:rPr lang="ru-RU" dirty="0" smtClean="0"/>
              <a:t>готовых </a:t>
            </a:r>
            <a:r>
              <a:rPr lang="ru-RU" dirty="0"/>
              <a:t>задач – </a:t>
            </a:r>
            <a:r>
              <a:rPr lang="ru-RU" i="1" dirty="0"/>
              <a:t>пул</a:t>
            </a:r>
            <a:r>
              <a:rPr lang="ru-RU" dirty="0"/>
              <a:t> потоков. </a:t>
            </a:r>
            <a:endParaRPr lang="en-US" dirty="0" smtClean="0"/>
          </a:p>
          <a:p>
            <a:r>
              <a:rPr lang="ru-RU" i="1" dirty="0" smtClean="0"/>
              <a:t>Планировщик</a:t>
            </a:r>
            <a:r>
              <a:rPr lang="ru-RU" dirty="0"/>
              <a:t> (</a:t>
            </a:r>
            <a:r>
              <a:rPr lang="ru-RU" dirty="0" err="1"/>
              <a:t>TaskScheduler</a:t>
            </a:r>
            <a:r>
              <a:rPr lang="ru-RU" dirty="0"/>
              <a:t>) в соответствии со своими правилами распределяет готовые задачи по рабочим потокам. Действия планировщика можно корректировать с помощью параметров задач. Момент фактического запуска задачи в общем случае не определен и зависит от загруженности пула потоков.</a:t>
            </a:r>
          </a:p>
        </p:txBody>
      </p:sp>
    </p:spTree>
    <p:extLst>
      <p:ext uri="{BB962C8B-B14F-4D97-AF65-F5344CB8AC3E}">
        <p14:creationId xmlns:p14="http://schemas.microsoft.com/office/powerpoint/2010/main" val="363744694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Статусы </a:t>
            </a:r>
            <a:r>
              <a:rPr lang="ru-RU" b="1" dirty="0" smtClean="0"/>
              <a:t>задачи</a:t>
            </a:r>
            <a:endParaRPr lang="ru-RU" dirty="0"/>
          </a:p>
        </p:txBody>
      </p:sp>
      <p:sp>
        <p:nvSpPr>
          <p:cNvPr id="3" name="Объект 2"/>
          <p:cNvSpPr>
            <a:spLocks noGrp="1"/>
          </p:cNvSpPr>
          <p:nvPr>
            <p:ph idx="1"/>
          </p:nvPr>
        </p:nvSpPr>
        <p:spPr>
          <a:xfrm>
            <a:off x="457200" y="1600200"/>
            <a:ext cx="8229600" cy="4925144"/>
          </a:xfrm>
        </p:spPr>
        <p:txBody>
          <a:bodyPr>
            <a:normAutofit fontScale="92500" lnSpcReduction="20000"/>
          </a:bodyPr>
          <a:lstStyle/>
          <a:p>
            <a:r>
              <a:rPr lang="ru-RU" dirty="0"/>
              <a:t>Задача может находиться в нескольких состояниях: </a:t>
            </a:r>
            <a:endParaRPr lang="en-US" dirty="0" smtClean="0"/>
          </a:p>
          <a:p>
            <a:r>
              <a:rPr lang="en-US" dirty="0" smtClean="0"/>
              <a:t>Created</a:t>
            </a:r>
            <a:r>
              <a:rPr lang="en-US" dirty="0"/>
              <a:t>, </a:t>
            </a:r>
            <a:endParaRPr lang="en-US" dirty="0" smtClean="0"/>
          </a:p>
          <a:p>
            <a:r>
              <a:rPr lang="en-US" dirty="0" smtClean="0"/>
              <a:t>Running</a:t>
            </a:r>
            <a:r>
              <a:rPr lang="en-US" dirty="0"/>
              <a:t>, </a:t>
            </a:r>
            <a:endParaRPr lang="en-US" dirty="0" smtClean="0"/>
          </a:p>
          <a:p>
            <a:r>
              <a:rPr lang="en-US" dirty="0" err="1" smtClean="0"/>
              <a:t>WaitingToRun</a:t>
            </a:r>
            <a:r>
              <a:rPr lang="en-US" dirty="0"/>
              <a:t>, </a:t>
            </a:r>
            <a:endParaRPr lang="en-US" dirty="0" smtClean="0"/>
          </a:p>
          <a:p>
            <a:r>
              <a:rPr lang="en-US" dirty="0" smtClean="0"/>
              <a:t>Faulted</a:t>
            </a:r>
            <a:r>
              <a:rPr lang="en-US" dirty="0"/>
              <a:t>, </a:t>
            </a:r>
            <a:endParaRPr lang="en-US" dirty="0" smtClean="0"/>
          </a:p>
          <a:p>
            <a:r>
              <a:rPr lang="en-US" dirty="0" smtClean="0"/>
              <a:t>Canceled,</a:t>
            </a:r>
          </a:p>
          <a:p>
            <a:r>
              <a:rPr lang="en-US" dirty="0" err="1" smtClean="0"/>
              <a:t>RanToCompletion</a:t>
            </a:r>
            <a:r>
              <a:rPr lang="en-US" dirty="0"/>
              <a:t>, </a:t>
            </a:r>
            <a:endParaRPr lang="en-US" dirty="0" smtClean="0"/>
          </a:p>
          <a:p>
            <a:r>
              <a:rPr lang="en-US" dirty="0" err="1" smtClean="0"/>
              <a:t>WaitingForActivation</a:t>
            </a:r>
            <a:r>
              <a:rPr lang="en-US" dirty="0"/>
              <a:t>, </a:t>
            </a:r>
            <a:endParaRPr lang="en-US" dirty="0" smtClean="0"/>
          </a:p>
          <a:p>
            <a:r>
              <a:rPr lang="en-US" dirty="0" err="1" smtClean="0"/>
              <a:t>WaitingForChildrenToComplete</a:t>
            </a:r>
            <a:r>
              <a:rPr lang="en-US" dirty="0"/>
              <a:t>.</a:t>
            </a:r>
            <a:endParaRPr lang="ru-RU" dirty="0"/>
          </a:p>
        </p:txBody>
      </p:sp>
    </p:spTree>
    <p:extLst>
      <p:ext uri="{BB962C8B-B14F-4D97-AF65-F5344CB8AC3E}">
        <p14:creationId xmlns:p14="http://schemas.microsoft.com/office/powerpoint/2010/main" val="287283949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MyPapers\Courses2014\Parallel\Good\C#\%D0%9D%D0%9E%D0%A3 %D0%98%D0%9D%D0%A2%D0%A3%D0%98%D0%A2   %D0%9B%D0%B5%D0%BA%D1%86%D0%B8%D1%8F   %D0%A0%D0%B0%D0%B1%D0%BE%D1%82%D0%B0 %D1%81 %D0%B7%D0%B0%D0%B4%D0%B0%D1%87%D0%B0%D0%BC%D0%B8_files\6_1.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D:\MyPapers\Courses2014\Parallel\Good\C#\%D0%9D%D0%9E%D0%A3 %D0%98%D0%9D%D0%A2%D0%A3%D0%98%D0%A2   %D0%9B%D0%B5%D0%BA%D1%86%D0%B8%D1%8F   %D0%A0%D0%B0%D0%B1%D0%BE%D1%82%D0%B0 %D1%81 %D0%B7%D0%B0%D0%B4%D0%B0%D1%87%D0%B0%D0%BC%D0%B8_files\6_1.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764703"/>
            <a:ext cx="8657279" cy="5250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200495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85000" lnSpcReduction="20000"/>
          </a:bodyPr>
          <a:lstStyle/>
          <a:p>
            <a:r>
              <a:rPr lang="ru-RU" dirty="0"/>
              <a:t>При объявлении задача получает статус </a:t>
            </a:r>
            <a:r>
              <a:rPr lang="ru-RU" dirty="0" err="1"/>
              <a:t>Created</a:t>
            </a:r>
            <a:r>
              <a:rPr lang="ru-RU" dirty="0"/>
              <a:t>. </a:t>
            </a:r>
            <a:endParaRPr lang="en-US" dirty="0" smtClean="0"/>
          </a:p>
          <a:p>
            <a:r>
              <a:rPr lang="ru-RU" i="1" dirty="0" smtClean="0"/>
              <a:t>Запуск</a:t>
            </a:r>
            <a:r>
              <a:rPr lang="ru-RU" dirty="0"/>
              <a:t> задачи с помощью метода </a:t>
            </a:r>
            <a:r>
              <a:rPr lang="ru-RU" dirty="0" err="1"/>
              <a:t>Start</a:t>
            </a:r>
            <a:r>
              <a:rPr lang="ru-RU" dirty="0"/>
              <a:t> или </a:t>
            </a:r>
            <a:r>
              <a:rPr lang="ru-RU" dirty="0" err="1"/>
              <a:t>StartNew</a:t>
            </a:r>
            <a:r>
              <a:rPr lang="ru-RU" dirty="0"/>
              <a:t> помещает задачу </a:t>
            </a:r>
            <a:r>
              <a:rPr lang="ru-RU" dirty="0" err="1"/>
              <a:t>в</a:t>
            </a:r>
            <a:r>
              <a:rPr lang="ru-RU" i="1" dirty="0" err="1"/>
              <a:t>пул</a:t>
            </a:r>
            <a:r>
              <a:rPr lang="ru-RU" dirty="0"/>
              <a:t> потоков со статусом </a:t>
            </a:r>
            <a:r>
              <a:rPr lang="ru-RU" dirty="0" err="1"/>
              <a:t>WaitingToRun</a:t>
            </a:r>
            <a:r>
              <a:rPr lang="ru-RU" dirty="0"/>
              <a:t>. </a:t>
            </a:r>
            <a:endParaRPr lang="en-US" dirty="0" smtClean="0"/>
          </a:p>
          <a:p>
            <a:r>
              <a:rPr lang="ru-RU" dirty="0" smtClean="0"/>
              <a:t>Задача</a:t>
            </a:r>
            <a:r>
              <a:rPr lang="ru-RU" dirty="0"/>
              <a:t>, выполняющаяся в данный момент, имеет статус </a:t>
            </a:r>
            <a:r>
              <a:rPr lang="ru-RU" dirty="0" err="1"/>
              <a:t>Running</a:t>
            </a:r>
            <a:r>
              <a:rPr lang="ru-RU" dirty="0"/>
              <a:t>. </a:t>
            </a:r>
            <a:endParaRPr lang="en-US" dirty="0" smtClean="0"/>
          </a:p>
          <a:p>
            <a:r>
              <a:rPr lang="ru-RU" dirty="0" smtClean="0"/>
              <a:t>Статус</a:t>
            </a:r>
            <a:r>
              <a:rPr lang="ru-RU" dirty="0"/>
              <a:t> </a:t>
            </a:r>
            <a:r>
              <a:rPr lang="ru-RU" dirty="0" err="1" smtClean="0"/>
              <a:t>Canceled</a:t>
            </a:r>
            <a:r>
              <a:rPr lang="en-US" dirty="0" smtClean="0"/>
              <a:t> </a:t>
            </a:r>
            <a:r>
              <a:rPr lang="ru-RU" dirty="0" smtClean="0"/>
              <a:t>соответствует </a:t>
            </a:r>
            <a:r>
              <a:rPr lang="ru-RU" dirty="0"/>
              <a:t>задаче, отмененной с помощью </a:t>
            </a:r>
            <a:r>
              <a:rPr lang="ru-RU" dirty="0" smtClean="0"/>
              <a:t>объекта</a:t>
            </a:r>
            <a:r>
              <a:rPr lang="ru-RU" dirty="0"/>
              <a:t> </a:t>
            </a:r>
            <a:r>
              <a:rPr lang="ru-RU" dirty="0" err="1"/>
              <a:t>CancellationTokenSource</a:t>
            </a:r>
            <a:r>
              <a:rPr lang="ru-RU" dirty="0"/>
              <a:t>. </a:t>
            </a:r>
            <a:endParaRPr lang="en-US" dirty="0" smtClean="0"/>
          </a:p>
          <a:p>
            <a:r>
              <a:rPr lang="ru-RU" dirty="0" smtClean="0"/>
              <a:t>Статус</a:t>
            </a:r>
            <a:r>
              <a:rPr lang="ru-RU" dirty="0"/>
              <a:t> </a:t>
            </a:r>
            <a:r>
              <a:rPr lang="ru-RU" dirty="0" err="1"/>
              <a:t>Faulted</a:t>
            </a:r>
            <a:r>
              <a:rPr lang="ru-RU" dirty="0"/>
              <a:t> – при выполнении задачи произошла какая-то ошибка, необработанная в коде задачи. </a:t>
            </a:r>
            <a:endParaRPr lang="en-US" dirty="0" smtClean="0"/>
          </a:p>
          <a:p>
            <a:r>
              <a:rPr lang="ru-RU" dirty="0" smtClean="0"/>
              <a:t>При </a:t>
            </a:r>
            <a:r>
              <a:rPr lang="ru-RU" dirty="0"/>
              <a:t>успешном завершении задачи - статус </a:t>
            </a:r>
            <a:r>
              <a:rPr lang="ru-RU" dirty="0" err="1"/>
              <a:t>RanToCompletion</a:t>
            </a:r>
            <a:r>
              <a:rPr lang="ru-RU" dirty="0"/>
              <a:t>. </a:t>
            </a:r>
            <a:endParaRPr lang="en-US" dirty="0" smtClean="0"/>
          </a:p>
          <a:p>
            <a:r>
              <a:rPr lang="ru-RU" dirty="0" smtClean="0"/>
              <a:t>Задачи-продолжения начинают </a:t>
            </a:r>
            <a:r>
              <a:rPr lang="ru-RU" dirty="0"/>
              <a:t>со статуса </a:t>
            </a:r>
            <a:r>
              <a:rPr lang="ru-RU" dirty="0" err="1"/>
              <a:t>WaitingForActivation</a:t>
            </a:r>
            <a:r>
              <a:rPr lang="ru-RU" dirty="0"/>
              <a:t>. </a:t>
            </a:r>
            <a:endParaRPr lang="en-US" dirty="0" smtClean="0"/>
          </a:p>
          <a:p>
            <a:r>
              <a:rPr lang="ru-RU" dirty="0" smtClean="0"/>
              <a:t>При </a:t>
            </a:r>
            <a:r>
              <a:rPr lang="ru-RU" dirty="0"/>
              <a:t>наличии дочерних вложенных задач родительская задача после завершения своей работы (</a:t>
            </a:r>
            <a:r>
              <a:rPr lang="ru-RU" i="1" dirty="0" err="1"/>
              <a:t>Running</a:t>
            </a:r>
            <a:r>
              <a:rPr lang="ru-RU" dirty="0"/>
              <a:t>) ожидает завершения вложенных </a:t>
            </a:r>
            <a:r>
              <a:rPr lang="ru-RU" dirty="0" smtClean="0"/>
              <a:t>задач</a:t>
            </a:r>
            <a:endParaRPr lang="ru-RU" dirty="0"/>
          </a:p>
        </p:txBody>
      </p:sp>
    </p:spTree>
    <p:extLst>
      <p:ext uri="{BB962C8B-B14F-4D97-AF65-F5344CB8AC3E}">
        <p14:creationId xmlns:p14="http://schemas.microsoft.com/office/powerpoint/2010/main" val="354693772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928992" cy="764704"/>
          </a:xfrm>
        </p:spPr>
        <p:txBody>
          <a:bodyPr>
            <a:normAutofit fontScale="90000"/>
          </a:bodyPr>
          <a:lstStyle/>
          <a:p>
            <a:r>
              <a:rPr lang="ru-RU" b="1" dirty="0"/>
              <a:t>Применение идентификатора </a:t>
            </a:r>
            <a:r>
              <a:rPr lang="ru-RU" b="1" dirty="0" smtClean="0"/>
              <a:t>задачи</a:t>
            </a:r>
            <a:endParaRPr lang="ru-RU" dirty="0"/>
          </a:p>
        </p:txBody>
      </p:sp>
      <p:sp>
        <p:nvSpPr>
          <p:cNvPr id="3" name="Объект 2"/>
          <p:cNvSpPr>
            <a:spLocks noGrp="1"/>
          </p:cNvSpPr>
          <p:nvPr>
            <p:ph idx="1"/>
          </p:nvPr>
        </p:nvSpPr>
        <p:spPr>
          <a:xfrm>
            <a:off x="0" y="764704"/>
            <a:ext cx="9144000" cy="6093296"/>
          </a:xfrm>
        </p:spPr>
        <p:txBody>
          <a:bodyPr>
            <a:normAutofit fontScale="77500" lnSpcReduction="20000"/>
          </a:bodyPr>
          <a:lstStyle/>
          <a:p>
            <a:pPr fontAlgn="base"/>
            <a:r>
              <a:rPr lang="ru-RU" dirty="0"/>
              <a:t>В отличие от класса </a:t>
            </a:r>
            <a:r>
              <a:rPr lang="ru-RU" dirty="0" err="1"/>
              <a:t>Thread</a:t>
            </a:r>
            <a:r>
              <a:rPr lang="ru-RU" dirty="0"/>
              <a:t>, в классе </a:t>
            </a:r>
            <a:r>
              <a:rPr lang="ru-RU" dirty="0" err="1"/>
              <a:t>Task</a:t>
            </a:r>
            <a:r>
              <a:rPr lang="ru-RU" dirty="0"/>
              <a:t> отсутствует свойство </a:t>
            </a:r>
            <a:r>
              <a:rPr lang="ru-RU" dirty="0" err="1"/>
              <a:t>Name</a:t>
            </a:r>
            <a:r>
              <a:rPr lang="ru-RU" dirty="0"/>
              <a:t> для хранения имени задачи. Но вместо этого в нем имеется свойство </a:t>
            </a:r>
            <a:r>
              <a:rPr lang="ru-RU" dirty="0" err="1"/>
              <a:t>Id</a:t>
            </a:r>
            <a:r>
              <a:rPr lang="ru-RU" dirty="0"/>
              <a:t> для хранения идентификатора задачи, по которому можно распознавать задачи. Свойство </a:t>
            </a:r>
            <a:r>
              <a:rPr lang="ru-RU" dirty="0" err="1"/>
              <a:t>Id</a:t>
            </a:r>
            <a:r>
              <a:rPr lang="ru-RU" dirty="0"/>
              <a:t> доступно только для чтения и относится к типу </a:t>
            </a:r>
            <a:r>
              <a:rPr lang="ru-RU" dirty="0" err="1"/>
              <a:t>int</a:t>
            </a:r>
            <a:r>
              <a:rPr lang="ru-RU" dirty="0"/>
              <a:t>.</a:t>
            </a:r>
          </a:p>
          <a:p>
            <a:pPr fontAlgn="base"/>
            <a:r>
              <a:rPr lang="ru-RU" dirty="0"/>
              <a:t>Каждая задача получает идентификатор, когда она создается. Значения идентификаторов уникальны, но не упорядочены. Поэтому один идентификатор задачи может появиться перед другим, хотя он может и не иметь меньшее значение.</a:t>
            </a:r>
          </a:p>
          <a:p>
            <a:pPr fontAlgn="base"/>
            <a:r>
              <a:rPr lang="ru-RU" dirty="0"/>
              <a:t>Идентификатор исполняемой в настоящий момент задачи можно выявить с помощью свойства </a:t>
            </a:r>
            <a:r>
              <a:rPr lang="ru-RU" b="1" dirty="0" err="1"/>
              <a:t>CurrentId</a:t>
            </a:r>
            <a:r>
              <a:rPr lang="ru-RU" dirty="0"/>
              <a:t>. Это свойство доступно только для чтения, относится к типу </a:t>
            </a:r>
            <a:r>
              <a:rPr lang="ru-RU" dirty="0" err="1"/>
              <a:t>static</a:t>
            </a:r>
            <a:r>
              <a:rPr lang="ru-RU" dirty="0"/>
              <a:t> и объявляется следующим образом:</a:t>
            </a:r>
          </a:p>
          <a:p>
            <a:pPr fontAlgn="base"/>
            <a:r>
              <a:rPr lang="ru-RU" i="1" dirty="0" err="1"/>
              <a:t>public</a:t>
            </a:r>
            <a:r>
              <a:rPr lang="ru-RU" i="1" dirty="0"/>
              <a:t> </a:t>
            </a:r>
            <a:r>
              <a:rPr lang="ru-RU" i="1" dirty="0" err="1"/>
              <a:t>static</a:t>
            </a:r>
            <a:r>
              <a:rPr lang="ru-RU" i="1" dirty="0"/>
              <a:t> </a:t>
            </a:r>
            <a:r>
              <a:rPr lang="ru-RU" i="1" dirty="0" err="1"/>
              <a:t>Nullable</a:t>
            </a:r>
            <a:r>
              <a:rPr lang="ru-RU" i="1" dirty="0"/>
              <a:t>&lt;</a:t>
            </a:r>
            <a:r>
              <a:rPr lang="ru-RU" i="1" dirty="0" err="1"/>
              <a:t>int</a:t>
            </a:r>
            <a:r>
              <a:rPr lang="ru-RU" i="1" dirty="0"/>
              <a:t>&gt; </a:t>
            </a:r>
            <a:r>
              <a:rPr lang="ru-RU" i="1" dirty="0" err="1"/>
              <a:t>CurrentID</a:t>
            </a:r>
            <a:r>
              <a:rPr lang="ru-RU" i="1" dirty="0"/>
              <a:t> { </a:t>
            </a:r>
            <a:r>
              <a:rPr lang="ru-RU" i="1" dirty="0" err="1"/>
              <a:t>get</a:t>
            </a:r>
            <a:r>
              <a:rPr lang="ru-RU" i="1" dirty="0"/>
              <a:t>; }</a:t>
            </a:r>
            <a:endParaRPr lang="ru-RU" dirty="0"/>
          </a:p>
          <a:p>
            <a:pPr fontAlgn="base"/>
            <a:r>
              <a:rPr lang="ru-RU" dirty="0"/>
              <a:t>Оно возвращает исполняемую в настоящий момент задачу или же пустое значение, если вызывающий код не является задачей.</a:t>
            </a:r>
          </a:p>
          <a:p>
            <a:endParaRPr lang="ru-RU" dirty="0"/>
          </a:p>
        </p:txBody>
      </p:sp>
    </p:spTree>
    <p:extLst>
      <p:ext uri="{BB962C8B-B14F-4D97-AF65-F5344CB8AC3E}">
        <p14:creationId xmlns:p14="http://schemas.microsoft.com/office/powerpoint/2010/main" val="31637986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40" y="0"/>
            <a:ext cx="9144000" cy="836712"/>
          </a:xfrm>
        </p:spPr>
        <p:txBody>
          <a:bodyPr>
            <a:normAutofit fontScale="90000"/>
          </a:bodyPr>
          <a:lstStyle/>
          <a:p>
            <a:r>
              <a:rPr lang="ru-RU" b="1" dirty="0"/>
              <a:t>Методы </a:t>
            </a:r>
            <a:r>
              <a:rPr lang="ru-RU" b="1" dirty="0" smtClean="0"/>
              <a:t>ожидания</a:t>
            </a:r>
            <a:r>
              <a:rPr lang="en-US" b="1" dirty="0" smtClean="0"/>
              <a:t> </a:t>
            </a:r>
            <a:r>
              <a:rPr lang="ru-RU" b="1" dirty="0" smtClean="0"/>
              <a:t>завершения задачи</a:t>
            </a:r>
            <a:endParaRPr lang="ru-RU" dirty="0"/>
          </a:p>
        </p:txBody>
      </p:sp>
      <p:sp>
        <p:nvSpPr>
          <p:cNvPr id="3" name="Объект 2"/>
          <p:cNvSpPr>
            <a:spLocks noGrp="1"/>
          </p:cNvSpPr>
          <p:nvPr>
            <p:ph idx="1"/>
          </p:nvPr>
        </p:nvSpPr>
        <p:spPr>
          <a:xfrm>
            <a:off x="0" y="908720"/>
            <a:ext cx="9144000" cy="5949280"/>
          </a:xfrm>
        </p:spPr>
        <p:txBody>
          <a:bodyPr>
            <a:normAutofit fontScale="85000" lnSpcReduction="10000"/>
          </a:bodyPr>
          <a:lstStyle/>
          <a:p>
            <a:pPr fontAlgn="base"/>
            <a:r>
              <a:rPr lang="ru-RU" dirty="0"/>
              <a:t>Организовать ожидание завершения задач можно </a:t>
            </a:r>
            <a:r>
              <a:rPr lang="ru-RU" dirty="0" smtClean="0"/>
              <a:t>применяя </a:t>
            </a:r>
            <a:r>
              <a:rPr lang="ru-RU" dirty="0"/>
              <a:t>методы ожидания, специально предоставляемые в классе </a:t>
            </a:r>
            <a:r>
              <a:rPr lang="ru-RU" dirty="0" err="1"/>
              <a:t>Task</a:t>
            </a:r>
            <a:r>
              <a:rPr lang="ru-RU" dirty="0"/>
              <a:t>. </a:t>
            </a:r>
            <a:endParaRPr lang="en-US" dirty="0" smtClean="0"/>
          </a:p>
          <a:p>
            <a:pPr fontAlgn="base"/>
            <a:r>
              <a:rPr lang="ru-RU" dirty="0" smtClean="0"/>
              <a:t>Самым </a:t>
            </a:r>
            <a:r>
              <a:rPr lang="ru-RU" dirty="0"/>
              <a:t>простым из них считается </a:t>
            </a:r>
            <a:r>
              <a:rPr lang="ru-RU" b="1" dirty="0"/>
              <a:t>метод </a:t>
            </a:r>
            <a:r>
              <a:rPr lang="ru-RU" b="1" dirty="0" err="1"/>
              <a:t>Wait</a:t>
            </a:r>
            <a:r>
              <a:rPr lang="ru-RU" b="1" dirty="0"/>
              <a:t>()</a:t>
            </a:r>
            <a:r>
              <a:rPr lang="ru-RU" dirty="0"/>
              <a:t>, приостанавливающий исполнение вызывающего потока до тех пор, пока не завершится вызываемая задача.</a:t>
            </a:r>
          </a:p>
          <a:p>
            <a:pPr fontAlgn="base"/>
            <a:r>
              <a:rPr lang="ru-RU" dirty="0"/>
              <a:t>При выполнении этого метода могут быть сгенерированы два исключения. Первым из них </a:t>
            </a:r>
            <a:r>
              <a:rPr lang="ru-RU" dirty="0" smtClean="0"/>
              <a:t>является</a:t>
            </a:r>
            <a:r>
              <a:rPr lang="en-US" dirty="0" smtClean="0"/>
              <a:t> </a:t>
            </a:r>
            <a:r>
              <a:rPr lang="ru-RU" i="1" dirty="0" smtClean="0"/>
              <a:t>исключение </a:t>
            </a:r>
            <a:r>
              <a:rPr lang="ru-RU" i="1" dirty="0" err="1"/>
              <a:t>ObjectDisposedException</a:t>
            </a:r>
            <a:r>
              <a:rPr lang="ru-RU" dirty="0"/>
              <a:t>. Оно генерируется в том случае, если задача освобождена посредством вызова метода </a:t>
            </a:r>
            <a:r>
              <a:rPr lang="ru-RU" dirty="0" err="1"/>
              <a:t>Dispose</a:t>
            </a:r>
            <a:r>
              <a:rPr lang="ru-RU" dirty="0"/>
              <a:t>(). </a:t>
            </a:r>
            <a:endParaRPr lang="en-US" dirty="0" smtClean="0"/>
          </a:p>
          <a:p>
            <a:pPr fontAlgn="base"/>
            <a:r>
              <a:rPr lang="ru-RU" dirty="0" smtClean="0"/>
              <a:t>А </a:t>
            </a:r>
            <a:r>
              <a:rPr lang="ru-RU" dirty="0"/>
              <a:t>второе </a:t>
            </a:r>
            <a:r>
              <a:rPr lang="ru-RU" i="1" dirty="0"/>
              <a:t>исключение, </a:t>
            </a:r>
            <a:r>
              <a:rPr lang="ru-RU" i="1" dirty="0" err="1"/>
              <a:t>AggregateException</a:t>
            </a:r>
            <a:r>
              <a:rPr lang="ru-RU" dirty="0"/>
              <a:t>, генерируется в том случае, если задача сама генерирует исключение или же отменяется. Как правило, отслеживается и обрабатывается именно это исключение.</a:t>
            </a:r>
          </a:p>
          <a:p>
            <a:endParaRPr lang="ru-RU" dirty="0"/>
          </a:p>
        </p:txBody>
      </p:sp>
    </p:spTree>
    <p:extLst>
      <p:ext uri="{BB962C8B-B14F-4D97-AF65-F5344CB8AC3E}">
        <p14:creationId xmlns:p14="http://schemas.microsoft.com/office/powerpoint/2010/main" val="377351693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480720"/>
          </a:xfrm>
        </p:spPr>
        <p:txBody>
          <a:bodyPr>
            <a:normAutofit/>
          </a:bodyPr>
          <a:lstStyle/>
          <a:p>
            <a:r>
              <a:rPr lang="ru-RU" dirty="0"/>
              <a:t>выполнение метода </a:t>
            </a:r>
            <a:r>
              <a:rPr lang="ru-RU" dirty="0" err="1"/>
              <a:t>Main</a:t>
            </a:r>
            <a:r>
              <a:rPr lang="ru-RU" dirty="0"/>
              <a:t>() приостанавливается до тех пор, пока не завершатся обе задачи task1 и task2. </a:t>
            </a:r>
            <a:r>
              <a:rPr lang="ru-RU" dirty="0" smtClean="0"/>
              <a:t>Последовательность </a:t>
            </a:r>
            <a:r>
              <a:rPr lang="ru-RU" dirty="0"/>
              <a:t>завершения задач </a:t>
            </a:r>
            <a:r>
              <a:rPr lang="ru-RU" dirty="0" err="1" smtClean="0"/>
              <a:t>task</a:t>
            </a:r>
            <a:r>
              <a:rPr lang="en-US" dirty="0" smtClean="0"/>
              <a:t>1</a:t>
            </a:r>
            <a:r>
              <a:rPr lang="ru-RU" dirty="0" smtClean="0"/>
              <a:t> </a:t>
            </a:r>
            <a:r>
              <a:rPr lang="ru-RU" dirty="0"/>
              <a:t>и task2 не имеет особого значения для вызовов метода </a:t>
            </a:r>
            <a:r>
              <a:rPr lang="ru-RU" dirty="0" err="1"/>
              <a:t>Wait</a:t>
            </a:r>
            <a:r>
              <a:rPr lang="ru-RU" dirty="0"/>
              <a:t>(). </a:t>
            </a:r>
          </a:p>
        </p:txBody>
      </p:sp>
    </p:spTree>
    <p:extLst>
      <p:ext uri="{BB962C8B-B14F-4D97-AF65-F5344CB8AC3E}">
        <p14:creationId xmlns:p14="http://schemas.microsoft.com/office/powerpoint/2010/main" val="2523668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9144000" cy="6480720"/>
          </a:xfrm>
        </p:spPr>
        <p:txBody>
          <a:bodyPr>
            <a:normAutofit fontScale="92500" lnSpcReduction="10000"/>
          </a:bodyPr>
          <a:lstStyle/>
          <a:p>
            <a:pPr fontAlgn="base"/>
            <a:r>
              <a:rPr lang="ru-RU" dirty="0"/>
              <a:t>того же результата можно добиться и более простым способом, воспользовавшись методом </a:t>
            </a:r>
            <a:r>
              <a:rPr lang="ru-RU" b="1" dirty="0" err="1"/>
              <a:t>WaitAll</a:t>
            </a:r>
            <a:r>
              <a:rPr lang="ru-RU" b="1" dirty="0"/>
              <a:t>()</a:t>
            </a:r>
            <a:r>
              <a:rPr lang="ru-RU" dirty="0"/>
              <a:t>. Этот метод организует ожидание завершения группы задач. Возврата из него не произойдет до тех пор, пока не завершатся все задачи.</a:t>
            </a:r>
          </a:p>
          <a:p>
            <a:pPr fontAlgn="base"/>
            <a:r>
              <a:rPr lang="ru-RU" dirty="0"/>
              <a:t>Задачи, завершения которых требуется ожидать, передаются с помощью параметра в виде массива </a:t>
            </a:r>
            <a:r>
              <a:rPr lang="ru-RU" dirty="0" err="1"/>
              <a:t>tasks</a:t>
            </a:r>
            <a:r>
              <a:rPr lang="ru-RU" dirty="0"/>
              <a:t>. А поскольку этот параметр относится к типу </a:t>
            </a:r>
            <a:r>
              <a:rPr lang="ru-RU" dirty="0" err="1"/>
              <a:t>params</a:t>
            </a:r>
            <a:r>
              <a:rPr lang="ru-RU" dirty="0"/>
              <a:t>, то данному методу можно отдельно передать массив объектов типа </a:t>
            </a:r>
            <a:r>
              <a:rPr lang="ru-RU" dirty="0" err="1"/>
              <a:t>Task</a:t>
            </a:r>
            <a:r>
              <a:rPr lang="ru-RU" dirty="0"/>
              <a:t> или список задач. При этом могут быть сгенерированы различные исключения, включая и </a:t>
            </a:r>
            <a:r>
              <a:rPr lang="ru-RU" dirty="0" err="1"/>
              <a:t>AggregateException</a:t>
            </a:r>
            <a:r>
              <a:rPr lang="ru-RU" dirty="0"/>
              <a:t>.</a:t>
            </a:r>
          </a:p>
          <a:p>
            <a:endParaRPr lang="ru-RU" dirty="0"/>
          </a:p>
        </p:txBody>
      </p:sp>
    </p:spTree>
    <p:extLst>
      <p:ext uri="{BB962C8B-B14F-4D97-AF65-F5344CB8AC3E}">
        <p14:creationId xmlns:p14="http://schemas.microsoft.com/office/powerpoint/2010/main" val="36102436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624736"/>
          </a:xfrm>
        </p:spPr>
        <p:txBody>
          <a:bodyPr>
            <a:normAutofit/>
          </a:bodyPr>
          <a:lstStyle/>
          <a:p>
            <a:pPr fontAlgn="base"/>
            <a:r>
              <a:rPr lang="ru-RU" dirty="0"/>
              <a:t>Иногда требуется организовать ожидание до тех пор, пока не завершится любая из группы задач. Для этой цели служит метод </a:t>
            </a:r>
            <a:r>
              <a:rPr lang="ru-RU" b="1" dirty="0" err="1"/>
              <a:t>WaitAny</a:t>
            </a:r>
            <a:r>
              <a:rPr lang="ru-RU" b="1" dirty="0"/>
              <a:t>()</a:t>
            </a:r>
            <a:r>
              <a:rPr lang="ru-RU" dirty="0"/>
              <a:t>. </a:t>
            </a:r>
            <a:endParaRPr lang="ru-RU" dirty="0" smtClean="0"/>
          </a:p>
          <a:p>
            <a:pPr fontAlgn="base"/>
            <a:r>
              <a:rPr lang="ru-RU" i="1" dirty="0" err="1" smtClean="0"/>
              <a:t>public</a:t>
            </a:r>
            <a:r>
              <a:rPr lang="ru-RU" i="1" dirty="0" smtClean="0"/>
              <a:t> </a:t>
            </a:r>
            <a:r>
              <a:rPr lang="ru-RU" i="1" dirty="0" err="1"/>
              <a:t>static</a:t>
            </a:r>
            <a:r>
              <a:rPr lang="ru-RU" i="1" dirty="0"/>
              <a:t> </a:t>
            </a:r>
            <a:r>
              <a:rPr lang="ru-RU" i="1" dirty="0" err="1"/>
              <a:t>int</a:t>
            </a:r>
            <a:r>
              <a:rPr lang="ru-RU" i="1" dirty="0"/>
              <a:t> </a:t>
            </a:r>
            <a:r>
              <a:rPr lang="ru-RU" i="1" dirty="0" err="1"/>
              <a:t>WaitAny</a:t>
            </a:r>
            <a:r>
              <a:rPr lang="ru-RU" i="1" dirty="0"/>
              <a:t>(</a:t>
            </a:r>
            <a:r>
              <a:rPr lang="ru-RU" i="1" dirty="0" err="1"/>
              <a:t>params</a:t>
            </a:r>
            <a:r>
              <a:rPr lang="ru-RU" i="1" dirty="0"/>
              <a:t> </a:t>
            </a:r>
            <a:r>
              <a:rPr lang="ru-RU" i="1" dirty="0" err="1"/>
              <a:t>Task</a:t>
            </a:r>
            <a:r>
              <a:rPr lang="ru-RU" i="1" dirty="0"/>
              <a:t>[] </a:t>
            </a:r>
            <a:r>
              <a:rPr lang="ru-RU" i="1" dirty="0" err="1"/>
              <a:t>tasks</a:t>
            </a:r>
            <a:r>
              <a:rPr lang="ru-RU" i="1" dirty="0"/>
              <a:t>)</a:t>
            </a:r>
            <a:endParaRPr lang="ru-RU" dirty="0"/>
          </a:p>
          <a:p>
            <a:pPr fontAlgn="base"/>
            <a:endParaRPr lang="ru-RU" dirty="0" smtClean="0"/>
          </a:p>
          <a:p>
            <a:pPr fontAlgn="base"/>
            <a:r>
              <a:rPr lang="ru-RU" dirty="0" smtClean="0"/>
              <a:t>Задачи</a:t>
            </a:r>
            <a:r>
              <a:rPr lang="ru-RU" dirty="0"/>
              <a:t>, завершения которых требуется ожидать, передаются с помощью параметра в виде массива </a:t>
            </a:r>
            <a:r>
              <a:rPr lang="ru-RU" dirty="0" err="1"/>
              <a:t>tasks</a:t>
            </a:r>
            <a:r>
              <a:rPr lang="ru-RU" dirty="0"/>
              <a:t> объектов типа </a:t>
            </a:r>
            <a:r>
              <a:rPr lang="ru-RU" dirty="0" err="1"/>
              <a:t>Task</a:t>
            </a:r>
            <a:r>
              <a:rPr lang="ru-RU" dirty="0"/>
              <a:t> или отдельного списка аргументов типа </a:t>
            </a:r>
            <a:r>
              <a:rPr lang="ru-RU" dirty="0" err="1"/>
              <a:t>Task</a:t>
            </a:r>
            <a:r>
              <a:rPr lang="ru-RU" dirty="0"/>
              <a:t>. Этот метод возвращает индекс задачи, которая завершается первой. </a:t>
            </a:r>
          </a:p>
        </p:txBody>
      </p:sp>
    </p:spTree>
    <p:extLst>
      <p:ext uri="{BB962C8B-B14F-4D97-AF65-F5344CB8AC3E}">
        <p14:creationId xmlns:p14="http://schemas.microsoft.com/office/powerpoint/2010/main" val="402544997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922114"/>
          </a:xfrm>
        </p:spPr>
        <p:txBody>
          <a:bodyPr>
            <a:normAutofit/>
          </a:bodyPr>
          <a:lstStyle/>
          <a:p>
            <a:r>
              <a:rPr lang="ru-RU" b="1" dirty="0"/>
              <a:t>Класс </a:t>
            </a:r>
            <a:r>
              <a:rPr lang="en-US" b="1" dirty="0" err="1" smtClean="0"/>
              <a:t>TaskFactory</a:t>
            </a:r>
            <a:endParaRPr lang="ru-RU" dirty="0"/>
          </a:p>
        </p:txBody>
      </p:sp>
      <p:sp>
        <p:nvSpPr>
          <p:cNvPr id="3" name="Объект 2"/>
          <p:cNvSpPr>
            <a:spLocks noGrp="1"/>
          </p:cNvSpPr>
          <p:nvPr>
            <p:ph idx="1"/>
          </p:nvPr>
        </p:nvSpPr>
        <p:spPr>
          <a:xfrm>
            <a:off x="0" y="1052736"/>
            <a:ext cx="9036496" cy="5805264"/>
          </a:xfrm>
        </p:spPr>
        <p:txBody>
          <a:bodyPr>
            <a:normAutofit fontScale="85000" lnSpcReduction="20000"/>
          </a:bodyPr>
          <a:lstStyle/>
          <a:p>
            <a:pPr fontAlgn="base"/>
            <a:r>
              <a:rPr lang="ru-RU" dirty="0"/>
              <a:t>В классе </a:t>
            </a:r>
            <a:r>
              <a:rPr lang="ru-RU" dirty="0" err="1"/>
              <a:t>TaskFactory</a:t>
            </a:r>
            <a:r>
              <a:rPr lang="ru-RU" dirty="0"/>
              <a:t> предоставляются различные методы, упрощающие создание задач и управление ими.</a:t>
            </a:r>
          </a:p>
          <a:p>
            <a:pPr fontAlgn="base"/>
            <a:r>
              <a:rPr lang="ru-RU" dirty="0"/>
              <a:t>По умолчанию объект класса </a:t>
            </a:r>
            <a:r>
              <a:rPr lang="ru-RU" dirty="0" err="1"/>
              <a:t>TaskFactory</a:t>
            </a:r>
            <a:r>
              <a:rPr lang="ru-RU" dirty="0"/>
              <a:t> может быть получен из свойства </a:t>
            </a:r>
            <a:r>
              <a:rPr lang="ru-RU" dirty="0" err="1"/>
              <a:t>Factory</a:t>
            </a:r>
            <a:r>
              <a:rPr lang="ru-RU" dirty="0"/>
              <a:t>, доступного только для чтения в классе </a:t>
            </a:r>
            <a:r>
              <a:rPr lang="ru-RU" dirty="0" err="1"/>
              <a:t>Task</a:t>
            </a:r>
            <a:r>
              <a:rPr lang="ru-RU" dirty="0"/>
              <a:t>. Используя это свойство, можно вызвать любые методы класса </a:t>
            </a:r>
            <a:r>
              <a:rPr lang="ru-RU" dirty="0" err="1"/>
              <a:t>TaskFactory</a:t>
            </a:r>
            <a:r>
              <a:rPr lang="ru-RU" dirty="0"/>
              <a:t>. </a:t>
            </a:r>
            <a:endParaRPr lang="en-US" dirty="0" smtClean="0"/>
          </a:p>
          <a:p>
            <a:pPr fontAlgn="base"/>
            <a:r>
              <a:rPr lang="ru-RU" dirty="0" smtClean="0"/>
              <a:t>Основной метод </a:t>
            </a:r>
            <a:r>
              <a:rPr lang="ru-RU" dirty="0" err="1"/>
              <a:t>StartNew</a:t>
            </a:r>
            <a:r>
              <a:rPr lang="ru-RU" dirty="0"/>
              <a:t>() существует во множестве форм. </a:t>
            </a:r>
          </a:p>
          <a:p>
            <a:pPr fontAlgn="base"/>
            <a:r>
              <a:rPr lang="ru-RU" i="1" dirty="0" err="1"/>
              <a:t>public</a:t>
            </a:r>
            <a:r>
              <a:rPr lang="ru-RU" i="1" dirty="0"/>
              <a:t> </a:t>
            </a:r>
            <a:r>
              <a:rPr lang="ru-RU" i="1" dirty="0" err="1"/>
              <a:t>Task</a:t>
            </a:r>
            <a:r>
              <a:rPr lang="ru-RU" i="1" dirty="0"/>
              <a:t> </a:t>
            </a:r>
            <a:r>
              <a:rPr lang="ru-RU" i="1" dirty="0" err="1"/>
              <a:t>StartNew</a:t>
            </a:r>
            <a:r>
              <a:rPr lang="ru-RU" i="1" dirty="0"/>
              <a:t>(</a:t>
            </a:r>
            <a:r>
              <a:rPr lang="ru-RU" i="1" dirty="0" err="1"/>
              <a:t>Action</a:t>
            </a:r>
            <a:r>
              <a:rPr lang="ru-RU" i="1" dirty="0"/>
              <a:t> </a:t>
            </a:r>
            <a:r>
              <a:rPr lang="ru-RU" i="1" dirty="0" err="1"/>
              <a:t>action</a:t>
            </a:r>
            <a:r>
              <a:rPr lang="ru-RU" i="1" dirty="0"/>
              <a:t>)</a:t>
            </a:r>
            <a:endParaRPr lang="ru-RU" dirty="0"/>
          </a:p>
          <a:p>
            <a:pPr fontAlgn="base"/>
            <a:r>
              <a:rPr lang="ru-RU" dirty="0"/>
              <a:t>где </a:t>
            </a:r>
            <a:r>
              <a:rPr lang="ru-RU" dirty="0" err="1"/>
              <a:t>action</a:t>
            </a:r>
            <a:r>
              <a:rPr lang="ru-RU" dirty="0"/>
              <a:t> — точка входа в исполняемую задачу. Сначала в методе </a:t>
            </a:r>
            <a:r>
              <a:rPr lang="ru-RU" dirty="0" err="1"/>
              <a:t>StartNew</a:t>
            </a:r>
            <a:r>
              <a:rPr lang="ru-RU" dirty="0"/>
              <a:t>() автоматически создается экземпляр объекта типа </a:t>
            </a:r>
            <a:r>
              <a:rPr lang="ru-RU" dirty="0" err="1"/>
              <a:t>Task</a:t>
            </a:r>
            <a:r>
              <a:rPr lang="ru-RU" dirty="0"/>
              <a:t> для действия, определяемого параметром </a:t>
            </a:r>
            <a:r>
              <a:rPr lang="ru-RU" dirty="0" err="1"/>
              <a:t>action</a:t>
            </a:r>
            <a:r>
              <a:rPr lang="ru-RU" dirty="0"/>
              <a:t>, а затем планируется запуск задачи на исполнение. Следовательно, необходимость в вызове метода </a:t>
            </a:r>
            <a:r>
              <a:rPr lang="ru-RU" dirty="0" err="1"/>
              <a:t>Start</a:t>
            </a:r>
            <a:r>
              <a:rPr lang="ru-RU" dirty="0"/>
              <a:t>() теперь отпадает.</a:t>
            </a:r>
          </a:p>
          <a:p>
            <a:endParaRPr lang="ru-RU" dirty="0"/>
          </a:p>
        </p:txBody>
      </p:sp>
    </p:spTree>
    <p:extLst>
      <p:ext uri="{BB962C8B-B14F-4D97-AF65-F5344CB8AC3E}">
        <p14:creationId xmlns:p14="http://schemas.microsoft.com/office/powerpoint/2010/main" val="182875387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404664"/>
            <a:ext cx="8784976" cy="6120680"/>
          </a:xfrm>
        </p:spPr>
        <p:txBody>
          <a:bodyPr>
            <a:normAutofit/>
          </a:bodyPr>
          <a:lstStyle/>
          <a:p>
            <a:r>
              <a:rPr lang="ru-RU" i="1" dirty="0" smtClean="0"/>
              <a:t>Использование </a:t>
            </a:r>
            <a:r>
              <a:rPr lang="ru-RU" i="1" dirty="0"/>
              <a:t>фабрики задач</a:t>
            </a:r>
            <a:r>
              <a:rPr lang="ru-RU" dirty="0"/>
              <a:t> </a:t>
            </a:r>
            <a:endParaRPr lang="ru-RU" dirty="0" smtClean="0"/>
          </a:p>
          <a:p>
            <a:r>
              <a:rPr lang="en-US" dirty="0" err="1" smtClean="0"/>
              <a:t>TaskFactory</a:t>
            </a:r>
            <a:r>
              <a:rPr lang="en-US" dirty="0" smtClean="0"/>
              <a:t> </a:t>
            </a:r>
            <a:r>
              <a:rPr lang="en-US" dirty="0" err="1"/>
              <a:t>tf</a:t>
            </a:r>
            <a:r>
              <a:rPr lang="en-US" dirty="0"/>
              <a:t> = new </a:t>
            </a:r>
            <a:r>
              <a:rPr lang="en-US" dirty="0" err="1"/>
              <a:t>TaskFactory</a:t>
            </a:r>
            <a:r>
              <a:rPr lang="en-US" dirty="0"/>
              <a:t>(); </a:t>
            </a:r>
            <a:endParaRPr lang="ru-RU" dirty="0" smtClean="0"/>
          </a:p>
          <a:p>
            <a:r>
              <a:rPr lang="en-US" dirty="0" smtClean="0"/>
              <a:t>Task </a:t>
            </a:r>
            <a:r>
              <a:rPr lang="en-US" dirty="0"/>
              <a:t>t1 = </a:t>
            </a:r>
            <a:r>
              <a:rPr lang="en-US" dirty="0" err="1"/>
              <a:t>tf.StartNew</a:t>
            </a:r>
            <a:r>
              <a:rPr lang="en-US" dirty="0"/>
              <a:t>(</a:t>
            </a:r>
            <a:r>
              <a:rPr lang="en-US" dirty="0" err="1"/>
              <a:t>MyTask</a:t>
            </a:r>
            <a:r>
              <a:rPr lang="en-US" dirty="0"/>
              <a:t>); </a:t>
            </a:r>
            <a:r>
              <a:rPr lang="en-US" i="1" dirty="0" smtClean="0"/>
              <a:t> </a:t>
            </a:r>
            <a:endParaRPr lang="ru-RU" i="1" dirty="0" smtClean="0"/>
          </a:p>
          <a:p>
            <a:endParaRPr lang="ru-RU" i="1" dirty="0" smtClean="0"/>
          </a:p>
          <a:p>
            <a:r>
              <a:rPr lang="ru-RU" i="1" dirty="0" smtClean="0"/>
              <a:t>Использование </a:t>
            </a:r>
            <a:r>
              <a:rPr lang="ru-RU" i="1" dirty="0"/>
              <a:t>фабрики задач через задачу</a:t>
            </a:r>
            <a:r>
              <a:rPr lang="ru-RU" dirty="0"/>
              <a:t> </a:t>
            </a:r>
            <a:r>
              <a:rPr lang="en-US" dirty="0"/>
              <a:t>Task t2 = </a:t>
            </a:r>
            <a:r>
              <a:rPr lang="en-US" dirty="0" err="1"/>
              <a:t>Task.Factory.StartNew</a:t>
            </a:r>
            <a:r>
              <a:rPr lang="en-US" dirty="0"/>
              <a:t>(</a:t>
            </a:r>
            <a:r>
              <a:rPr lang="en-US" dirty="0" err="1"/>
              <a:t>MyTask</a:t>
            </a:r>
            <a:r>
              <a:rPr lang="en-US" dirty="0"/>
              <a:t>); </a:t>
            </a:r>
            <a:endParaRPr lang="ru-RU" dirty="0" smtClean="0"/>
          </a:p>
          <a:p>
            <a:endParaRPr lang="ru-RU" i="1" dirty="0" smtClean="0"/>
          </a:p>
          <a:p>
            <a:r>
              <a:rPr lang="ru-RU" i="1" dirty="0" smtClean="0"/>
              <a:t>Использование </a:t>
            </a:r>
            <a:r>
              <a:rPr lang="ru-RU" i="1" dirty="0"/>
              <a:t>конструктора </a:t>
            </a:r>
            <a:r>
              <a:rPr lang="en-US" i="1" dirty="0"/>
              <a:t>Task</a:t>
            </a:r>
            <a:r>
              <a:rPr lang="en-US" dirty="0"/>
              <a:t> </a:t>
            </a:r>
            <a:endParaRPr lang="ru-RU" dirty="0" smtClean="0"/>
          </a:p>
          <a:p>
            <a:r>
              <a:rPr lang="en-US" dirty="0" smtClean="0"/>
              <a:t>Task </a:t>
            </a:r>
            <a:r>
              <a:rPr lang="en-US" dirty="0"/>
              <a:t>task1 = new Task(</a:t>
            </a:r>
            <a:r>
              <a:rPr lang="en-US" dirty="0" err="1"/>
              <a:t>MyTask</a:t>
            </a:r>
            <a:r>
              <a:rPr lang="en-US" dirty="0"/>
              <a:t>); task1.Start();</a:t>
            </a:r>
            <a:endParaRPr lang="ru-RU" dirty="0"/>
          </a:p>
        </p:txBody>
      </p:sp>
    </p:spTree>
    <p:extLst>
      <p:ext uri="{BB962C8B-B14F-4D97-AF65-F5344CB8AC3E}">
        <p14:creationId xmlns:p14="http://schemas.microsoft.com/office/powerpoint/2010/main" val="33308109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Применение лямбда-выражения в качестве </a:t>
            </a:r>
            <a:r>
              <a:rPr lang="ru-RU" b="1" dirty="0" smtClean="0"/>
              <a:t>задачи</a:t>
            </a:r>
            <a:endParaRPr lang="ru-RU" dirty="0"/>
          </a:p>
        </p:txBody>
      </p:sp>
      <p:sp>
        <p:nvSpPr>
          <p:cNvPr id="3" name="Объект 2"/>
          <p:cNvSpPr>
            <a:spLocks noGrp="1"/>
          </p:cNvSpPr>
          <p:nvPr>
            <p:ph idx="1"/>
          </p:nvPr>
        </p:nvSpPr>
        <p:spPr>
          <a:xfrm>
            <a:off x="0" y="1628800"/>
            <a:ext cx="9144000" cy="5112568"/>
          </a:xfrm>
        </p:spPr>
        <p:txBody>
          <a:bodyPr>
            <a:normAutofit fontScale="92500" lnSpcReduction="20000"/>
          </a:bodyPr>
          <a:lstStyle/>
          <a:p>
            <a:pPr fontAlgn="base"/>
            <a:r>
              <a:rPr lang="ru-RU" dirty="0"/>
              <a:t>Кроме использования обычного метода в качестве задачи, существует и другой, более рациональный подход: указать лямбда-выражение как отдельно решаемую задачу.</a:t>
            </a:r>
          </a:p>
          <a:p>
            <a:pPr fontAlgn="base"/>
            <a:r>
              <a:rPr lang="ru-RU" dirty="0" smtClean="0"/>
              <a:t>Лямбда-выражения </a:t>
            </a:r>
            <a:r>
              <a:rPr lang="ru-RU" dirty="0"/>
              <a:t>являются особой формой анонимных функций. Поэтому они могут исполняться как отдельные задачи. Лямбда-выражения оказываются особенно полезными в тех случаях, когда единственным назначением метода является решение одноразовой задачи. Лямбда-выражения могут составлять отдельную задачу или же вызывать другие методы. </a:t>
            </a:r>
          </a:p>
          <a:p>
            <a:endParaRPr lang="ru-RU" dirty="0"/>
          </a:p>
        </p:txBody>
      </p:sp>
    </p:spTree>
    <p:extLst>
      <p:ext uri="{BB962C8B-B14F-4D97-AF65-F5344CB8AC3E}">
        <p14:creationId xmlns:p14="http://schemas.microsoft.com/office/powerpoint/2010/main" val="10160001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Работа с данными в </a:t>
            </a:r>
            <a:r>
              <a:rPr lang="ru-RU" b="1" dirty="0" smtClean="0"/>
              <a:t>задаче</a:t>
            </a:r>
            <a:endParaRPr lang="ru-RU" dirty="0"/>
          </a:p>
        </p:txBody>
      </p:sp>
      <p:sp>
        <p:nvSpPr>
          <p:cNvPr id="3" name="Объект 2"/>
          <p:cNvSpPr>
            <a:spLocks noGrp="1"/>
          </p:cNvSpPr>
          <p:nvPr>
            <p:ph idx="1"/>
          </p:nvPr>
        </p:nvSpPr>
        <p:spPr/>
        <p:txBody>
          <a:bodyPr>
            <a:normAutofit lnSpcReduction="10000"/>
          </a:bodyPr>
          <a:lstStyle/>
          <a:p>
            <a:pPr marL="0" indent="0">
              <a:buNone/>
            </a:pPr>
            <a:r>
              <a:rPr lang="ru-RU" dirty="0" smtClean="0"/>
              <a:t>В</a:t>
            </a:r>
            <a:r>
              <a:rPr lang="ru-RU" dirty="0"/>
              <a:t> задаче можно оперировать всеми переменными, находящимися в области видимости. </a:t>
            </a:r>
            <a:endParaRPr lang="ru-RU" dirty="0" smtClean="0"/>
          </a:p>
          <a:p>
            <a:pPr marL="0" indent="0">
              <a:buNone/>
            </a:pPr>
            <a:r>
              <a:rPr lang="ru-RU" dirty="0" smtClean="0"/>
              <a:t>Если </a:t>
            </a:r>
            <a:r>
              <a:rPr lang="ru-RU" dirty="0"/>
              <a:t>рабочий элемент это </a:t>
            </a:r>
            <a:r>
              <a:rPr lang="ru-RU" i="1" dirty="0"/>
              <a:t>метод класса</a:t>
            </a:r>
            <a:r>
              <a:rPr lang="ru-RU" dirty="0"/>
              <a:t>, то работать можно с переменными этого класса. </a:t>
            </a:r>
            <a:endParaRPr lang="ru-RU" dirty="0" smtClean="0"/>
          </a:p>
          <a:p>
            <a:pPr marL="0" indent="0">
              <a:buNone/>
            </a:pPr>
            <a:r>
              <a:rPr lang="ru-RU" dirty="0" smtClean="0"/>
              <a:t>Если </a:t>
            </a:r>
            <a:r>
              <a:rPr lang="ru-RU" dirty="0"/>
              <a:t>рабочим элементом является лямбда-выражение, то работать можно со всеми локальными переменными метода, порождающего задачу.</a:t>
            </a:r>
          </a:p>
        </p:txBody>
      </p:sp>
    </p:spTree>
    <p:extLst>
      <p:ext uri="{BB962C8B-B14F-4D97-AF65-F5344CB8AC3E}">
        <p14:creationId xmlns:p14="http://schemas.microsoft.com/office/powerpoint/2010/main" val="230602137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640960" cy="6669360"/>
          </a:xfrm>
        </p:spPr>
        <p:txBody>
          <a:bodyPr/>
          <a:lstStyle/>
          <a:p>
            <a:r>
              <a:rPr lang="ru-RU" dirty="0"/>
              <a:t>Для получения результата работы задачи существует специальный тип </a:t>
            </a:r>
            <a:r>
              <a:rPr lang="ru-RU" dirty="0" err="1"/>
              <a:t>Task</a:t>
            </a:r>
            <a:r>
              <a:rPr lang="ru-RU" dirty="0"/>
              <a:t>&lt;T&gt;. </a:t>
            </a:r>
            <a:endParaRPr lang="ru-RU" dirty="0" smtClean="0"/>
          </a:p>
          <a:p>
            <a:r>
              <a:rPr lang="ru-RU" dirty="0" smtClean="0"/>
              <a:t>Свойство</a:t>
            </a:r>
            <a:r>
              <a:rPr lang="ru-RU" dirty="0"/>
              <a:t> </a:t>
            </a:r>
            <a:r>
              <a:rPr lang="ru-RU" dirty="0" err="1"/>
              <a:t>Result</a:t>
            </a:r>
            <a:r>
              <a:rPr lang="ru-RU" dirty="0"/>
              <a:t> содержит результат задачи. Обращение к свойству блокирует </a:t>
            </a:r>
            <a:r>
              <a:rPr lang="ru-RU" i="1" dirty="0"/>
              <a:t>поток</a:t>
            </a:r>
            <a:r>
              <a:rPr lang="ru-RU" dirty="0"/>
              <a:t> до завершения задачи.</a:t>
            </a:r>
          </a:p>
        </p:txBody>
      </p:sp>
    </p:spTree>
    <p:extLst>
      <p:ext uri="{BB962C8B-B14F-4D97-AF65-F5344CB8AC3E}">
        <p14:creationId xmlns:p14="http://schemas.microsoft.com/office/powerpoint/2010/main" val="14891875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r>
              <a:rPr lang="ru-RU" dirty="0"/>
              <a:t>При объявлении задачи или при использовании шаблона </a:t>
            </a:r>
            <a:r>
              <a:rPr lang="ru-RU" dirty="0" err="1"/>
              <a:t>StartNew</a:t>
            </a:r>
            <a:r>
              <a:rPr lang="ru-RU" dirty="0"/>
              <a:t> можно указать ряд важных параметров:</a:t>
            </a:r>
          </a:p>
          <a:p>
            <a:r>
              <a:rPr lang="ru-RU" dirty="0" err="1"/>
              <a:t>токен</a:t>
            </a:r>
            <a:r>
              <a:rPr lang="ru-RU" dirty="0"/>
              <a:t> отмены (</a:t>
            </a:r>
            <a:r>
              <a:rPr lang="ru-RU" dirty="0" err="1"/>
              <a:t>CancellationToken</a:t>
            </a:r>
            <a:r>
              <a:rPr lang="ru-RU" dirty="0"/>
              <a:t>), с помощью которого можно реализовать "согласованную" отмену задачи;</a:t>
            </a:r>
          </a:p>
          <a:p>
            <a:r>
              <a:rPr lang="ru-RU" dirty="0"/>
              <a:t>опции задачи (</a:t>
            </a:r>
            <a:r>
              <a:rPr lang="ru-RU" dirty="0" err="1"/>
              <a:t>TaskCreationOptions</a:t>
            </a:r>
            <a:r>
              <a:rPr lang="ru-RU" dirty="0"/>
              <a:t>), позволяющие скорректировать действия планировщика при обработке задачи;</a:t>
            </a:r>
          </a:p>
          <a:p>
            <a:r>
              <a:rPr lang="ru-RU" dirty="0"/>
              <a:t>параметр задачи - аргумент метода, ассоциированного с задачей;</a:t>
            </a:r>
          </a:p>
          <a:p>
            <a:r>
              <a:rPr lang="ru-RU" dirty="0"/>
              <a:t>планировщик, который будет использоваться для обработки задачи.</a:t>
            </a:r>
          </a:p>
          <a:p>
            <a:endParaRPr lang="ru-RU" dirty="0"/>
          </a:p>
        </p:txBody>
      </p:sp>
    </p:spTree>
    <p:extLst>
      <p:ext uri="{BB962C8B-B14F-4D97-AF65-F5344CB8AC3E}">
        <p14:creationId xmlns:p14="http://schemas.microsoft.com/office/powerpoint/2010/main" val="213878126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Вложенные задачи</a:t>
            </a:r>
          </a:p>
        </p:txBody>
      </p:sp>
      <p:sp>
        <p:nvSpPr>
          <p:cNvPr id="3" name="Объект 2"/>
          <p:cNvSpPr>
            <a:spLocks noGrp="1"/>
          </p:cNvSpPr>
          <p:nvPr>
            <p:ph idx="1"/>
          </p:nvPr>
        </p:nvSpPr>
        <p:spPr>
          <a:xfrm>
            <a:off x="107504" y="1268760"/>
            <a:ext cx="8856984" cy="5472608"/>
          </a:xfrm>
        </p:spPr>
        <p:txBody>
          <a:bodyPr>
            <a:normAutofit lnSpcReduction="10000"/>
          </a:bodyPr>
          <a:lstStyle/>
          <a:p>
            <a:pPr marL="0" indent="0">
              <a:buNone/>
            </a:pPr>
            <a:r>
              <a:rPr lang="ru-RU" dirty="0"/>
              <a:t>В коде задачи можно запускать вложенные задачи, которые могут быть дочерними и недочерними. </a:t>
            </a:r>
            <a:endParaRPr lang="ru-RU" dirty="0" smtClean="0"/>
          </a:p>
          <a:p>
            <a:r>
              <a:rPr lang="ru-RU" dirty="0" smtClean="0"/>
              <a:t>Недочерние </a:t>
            </a:r>
            <a:r>
              <a:rPr lang="ru-RU" dirty="0"/>
              <a:t>задачи обладают независимостью от родительской задачи: родитель не дожидается завершения вложенной задачи, статусы задач не взаимосвязаны. </a:t>
            </a:r>
            <a:endParaRPr lang="ru-RU" dirty="0" smtClean="0"/>
          </a:p>
          <a:p>
            <a:r>
              <a:rPr lang="ru-RU" dirty="0" smtClean="0"/>
              <a:t>Дочерняя </a:t>
            </a:r>
            <a:r>
              <a:rPr lang="ru-RU" dirty="0"/>
              <a:t>задача действительно является вложенной – родитель дожидается завершения дочерней задачи, статусы задач при исключениях взаимосвязаны.</a:t>
            </a:r>
          </a:p>
        </p:txBody>
      </p:sp>
    </p:spTree>
    <p:extLst>
      <p:ext uri="{BB962C8B-B14F-4D97-AF65-F5344CB8AC3E}">
        <p14:creationId xmlns:p14="http://schemas.microsoft.com/office/powerpoint/2010/main" val="348162200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640960" cy="6408712"/>
          </a:xfrm>
        </p:spPr>
        <p:txBody>
          <a:bodyPr/>
          <a:lstStyle/>
          <a:p>
            <a:r>
              <a:rPr lang="ru-RU" i="1" dirty="0"/>
              <a:t>Вывод</a:t>
            </a:r>
            <a:r>
              <a:rPr lang="ru-RU" dirty="0"/>
              <a:t> приведенного </a:t>
            </a:r>
            <a:r>
              <a:rPr lang="ru-RU" dirty="0" smtClean="0"/>
              <a:t>примера определяется </a:t>
            </a:r>
            <a:r>
              <a:rPr lang="ru-RU" dirty="0"/>
              <a:t>загруженностью системы и пула потоков. Тем не менее, можно быть уверенным, что вызов </a:t>
            </a:r>
            <a:r>
              <a:rPr lang="ru-RU" dirty="0" err="1"/>
              <a:t>tParent.Wait</a:t>
            </a:r>
            <a:r>
              <a:rPr lang="ru-RU" dirty="0"/>
              <a:t>() завершится только после вывода вложенной дочерней задачи. </a:t>
            </a:r>
            <a:r>
              <a:rPr lang="ru-RU" i="1" dirty="0"/>
              <a:t>Вывод</a:t>
            </a:r>
            <a:r>
              <a:rPr lang="ru-RU" dirty="0"/>
              <a:t> вложенной недочерней задачи может быть и после завершения родительской задачи.</a:t>
            </a:r>
          </a:p>
        </p:txBody>
      </p:sp>
    </p:spTree>
    <p:extLst>
      <p:ext uri="{BB962C8B-B14F-4D97-AF65-F5344CB8AC3E}">
        <p14:creationId xmlns:p14="http://schemas.microsoft.com/office/powerpoint/2010/main" val="370398680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864096"/>
          </a:xfrm>
        </p:spPr>
        <p:txBody>
          <a:bodyPr/>
          <a:lstStyle/>
          <a:p>
            <a:r>
              <a:rPr lang="ru-RU" dirty="0"/>
              <a:t>Механизм отмены задач</a:t>
            </a:r>
          </a:p>
        </p:txBody>
      </p:sp>
      <p:sp>
        <p:nvSpPr>
          <p:cNvPr id="3" name="Объект 2"/>
          <p:cNvSpPr>
            <a:spLocks noGrp="1"/>
          </p:cNvSpPr>
          <p:nvPr>
            <p:ph idx="1"/>
          </p:nvPr>
        </p:nvSpPr>
        <p:spPr>
          <a:xfrm>
            <a:off x="0" y="908720"/>
            <a:ext cx="9036496" cy="5949280"/>
          </a:xfrm>
        </p:spPr>
        <p:txBody>
          <a:bodyPr>
            <a:normAutofit fontScale="77500" lnSpcReduction="20000"/>
          </a:bodyPr>
          <a:lstStyle/>
          <a:p>
            <a:pPr marL="0" indent="0">
              <a:buNone/>
            </a:pPr>
            <a:r>
              <a:rPr lang="ru-RU" dirty="0"/>
              <a:t>Встроенный механизм согласованной отмены задач позволяет унифицированным образом реализовывать корректное досрочное завершение выполнения задач.</a:t>
            </a:r>
          </a:p>
          <a:p>
            <a:r>
              <a:rPr lang="ru-RU" dirty="0"/>
              <a:t>Для реализации механизма отмены необходимо выполнить следующие шаги:</a:t>
            </a:r>
          </a:p>
          <a:p>
            <a:r>
              <a:rPr lang="ru-RU" dirty="0"/>
              <a:t>Создать объект </a:t>
            </a:r>
            <a:r>
              <a:rPr lang="ru-RU" dirty="0" err="1"/>
              <a:t>CancellationTokenSource</a:t>
            </a:r>
            <a:r>
              <a:rPr lang="ru-RU" dirty="0"/>
              <a:t> в области видимости метода, который порождает и запускает задачу.</a:t>
            </a:r>
          </a:p>
          <a:p>
            <a:r>
              <a:rPr lang="ru-RU" dirty="0"/>
              <a:t>Получить объект </a:t>
            </a:r>
            <a:r>
              <a:rPr lang="ru-RU" dirty="0" err="1"/>
              <a:t>CancellationToken</a:t>
            </a:r>
            <a:r>
              <a:rPr lang="ru-RU" dirty="0"/>
              <a:t>, через который осуществляется взаимодействие с задачей.</a:t>
            </a:r>
          </a:p>
          <a:p>
            <a:r>
              <a:rPr lang="ru-RU" dirty="0"/>
              <a:t>Передать объект </a:t>
            </a:r>
            <a:r>
              <a:rPr lang="ru-RU" dirty="0" err="1"/>
              <a:t>CancellationToken</a:t>
            </a:r>
            <a:r>
              <a:rPr lang="ru-RU" dirty="0"/>
              <a:t> при запуске задачи.</a:t>
            </a:r>
          </a:p>
          <a:p>
            <a:r>
              <a:rPr lang="ru-RU" dirty="0"/>
              <a:t>Реализовать в задаче процедуру отмены</a:t>
            </a:r>
          </a:p>
          <a:p>
            <a:r>
              <a:rPr lang="ru-RU" dirty="0"/>
              <a:t>При необходимости отмены вызвать метод </a:t>
            </a:r>
            <a:r>
              <a:rPr lang="ru-RU" dirty="0" err="1"/>
              <a:t>Cancel</a:t>
            </a:r>
            <a:r>
              <a:rPr lang="ru-RU" dirty="0"/>
              <a:t>().</a:t>
            </a:r>
          </a:p>
          <a:p>
            <a:r>
              <a:rPr lang="ru-RU" dirty="0"/>
              <a:t>Обработчик отмены задачи можно реализовать либо в самой задаче, либо назначить отдельный делегат, который будет вызываться при возникновении сигнала об отмене задачи.</a:t>
            </a:r>
          </a:p>
          <a:p>
            <a:endParaRPr lang="ru-RU" dirty="0"/>
          </a:p>
        </p:txBody>
      </p:sp>
    </p:spTree>
    <p:extLst>
      <p:ext uri="{BB962C8B-B14F-4D97-AF65-F5344CB8AC3E}">
        <p14:creationId xmlns:p14="http://schemas.microsoft.com/office/powerpoint/2010/main" val="104121242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04664"/>
          </a:xfrm>
        </p:spPr>
        <p:txBody>
          <a:bodyPr>
            <a:normAutofit fontScale="90000"/>
          </a:bodyPr>
          <a:lstStyle/>
          <a:p>
            <a:r>
              <a:rPr lang="ru-RU" b="1" dirty="0"/>
              <a:t>Создание продолжения </a:t>
            </a:r>
            <a:r>
              <a:rPr lang="ru-RU" b="1" dirty="0" smtClean="0"/>
              <a:t>задачи</a:t>
            </a:r>
            <a:endParaRPr lang="ru-RU" dirty="0"/>
          </a:p>
        </p:txBody>
      </p:sp>
      <p:sp>
        <p:nvSpPr>
          <p:cNvPr id="3" name="Объект 2"/>
          <p:cNvSpPr>
            <a:spLocks noGrp="1"/>
          </p:cNvSpPr>
          <p:nvPr>
            <p:ph idx="1"/>
          </p:nvPr>
        </p:nvSpPr>
        <p:spPr>
          <a:xfrm>
            <a:off x="0" y="404664"/>
            <a:ext cx="9144000" cy="6453336"/>
          </a:xfrm>
        </p:spPr>
        <p:txBody>
          <a:bodyPr>
            <a:normAutofit fontScale="77500" lnSpcReduction="20000"/>
          </a:bodyPr>
          <a:lstStyle/>
          <a:p>
            <a:pPr fontAlgn="base"/>
            <a:r>
              <a:rPr lang="ru-RU" dirty="0"/>
              <a:t>Одной из новаторских и очень удобных особенностей библиотеки TPL является возможность создавать продолжение задачи. Продолжение — это одна задача, которая автоматически начинается после завершения другой задачи. </a:t>
            </a:r>
            <a:endParaRPr lang="ru-RU" dirty="0" smtClean="0"/>
          </a:p>
          <a:p>
            <a:pPr fontAlgn="base"/>
            <a:r>
              <a:rPr lang="ru-RU" dirty="0" smtClean="0"/>
              <a:t>Создать </a:t>
            </a:r>
            <a:r>
              <a:rPr lang="ru-RU" dirty="0"/>
              <a:t>продолжение </a:t>
            </a:r>
            <a:r>
              <a:rPr lang="ru-RU" dirty="0" smtClean="0"/>
              <a:t>можно </a:t>
            </a:r>
            <a:r>
              <a:rPr lang="ru-RU" dirty="0"/>
              <a:t>с помощью метода </a:t>
            </a:r>
            <a:r>
              <a:rPr lang="ru-RU" b="1" dirty="0" err="1"/>
              <a:t>ContinueWith</a:t>
            </a:r>
            <a:r>
              <a:rPr lang="ru-RU" b="1" dirty="0"/>
              <a:t>()</a:t>
            </a:r>
            <a:r>
              <a:rPr lang="ru-RU" dirty="0"/>
              <a:t>, определенного в классе </a:t>
            </a:r>
            <a:r>
              <a:rPr lang="ru-RU" dirty="0" err="1"/>
              <a:t>Task</a:t>
            </a:r>
            <a:r>
              <a:rPr lang="ru-RU" dirty="0"/>
              <a:t>. </a:t>
            </a:r>
            <a:endParaRPr lang="ru-RU" dirty="0" smtClean="0"/>
          </a:p>
          <a:p>
            <a:pPr fontAlgn="base"/>
            <a:endParaRPr lang="ru-RU" i="1" dirty="0" smtClean="0"/>
          </a:p>
          <a:p>
            <a:pPr fontAlgn="base"/>
            <a:r>
              <a:rPr lang="ru-RU" i="1" dirty="0" err="1" smtClean="0"/>
              <a:t>public</a:t>
            </a:r>
            <a:r>
              <a:rPr lang="ru-RU" i="1" dirty="0" smtClean="0"/>
              <a:t> </a:t>
            </a:r>
            <a:r>
              <a:rPr lang="ru-RU" i="1" dirty="0" err="1"/>
              <a:t>Task</a:t>
            </a:r>
            <a:r>
              <a:rPr lang="ru-RU" i="1" dirty="0"/>
              <a:t> </a:t>
            </a:r>
            <a:r>
              <a:rPr lang="ru-RU" i="1" dirty="0" err="1"/>
              <a:t>ContinueWith</a:t>
            </a:r>
            <a:r>
              <a:rPr lang="ru-RU" i="1" dirty="0"/>
              <a:t>(</a:t>
            </a:r>
            <a:r>
              <a:rPr lang="ru-RU" i="1" dirty="0" err="1"/>
              <a:t>Action</a:t>
            </a:r>
            <a:r>
              <a:rPr lang="ru-RU" i="1" dirty="0"/>
              <a:t>&lt;</a:t>
            </a:r>
            <a:r>
              <a:rPr lang="ru-RU" i="1" dirty="0" err="1"/>
              <a:t>Task</a:t>
            </a:r>
            <a:r>
              <a:rPr lang="ru-RU" i="1" dirty="0"/>
              <a:t>&gt; </a:t>
            </a:r>
            <a:r>
              <a:rPr lang="ru-RU" i="1" dirty="0" err="1"/>
              <a:t>действие_продолжения</a:t>
            </a:r>
            <a:r>
              <a:rPr lang="ru-RU" i="1" dirty="0"/>
              <a:t>)</a:t>
            </a:r>
            <a:endParaRPr lang="ru-RU" dirty="0"/>
          </a:p>
          <a:p>
            <a:pPr fontAlgn="base"/>
            <a:r>
              <a:rPr lang="ru-RU" dirty="0"/>
              <a:t>где </a:t>
            </a:r>
            <a:r>
              <a:rPr lang="ru-RU" dirty="0" err="1"/>
              <a:t>действие_продолжения</a:t>
            </a:r>
            <a:r>
              <a:rPr lang="ru-RU" dirty="0"/>
              <a:t> обозначает задачу, которая будет запущена на исполнение по завершении вызывающей задачи. У делегата </a:t>
            </a:r>
            <a:r>
              <a:rPr lang="ru-RU" dirty="0" err="1"/>
              <a:t>Action</a:t>
            </a:r>
            <a:r>
              <a:rPr lang="ru-RU" dirty="0"/>
              <a:t> имеется единственный параметр типа </a:t>
            </a:r>
            <a:r>
              <a:rPr lang="ru-RU" dirty="0" err="1"/>
              <a:t>Task</a:t>
            </a:r>
            <a:r>
              <a:rPr lang="ru-RU" dirty="0"/>
              <a:t>. Следовательно, вариант делегата </a:t>
            </a:r>
            <a:r>
              <a:rPr lang="ru-RU" dirty="0" err="1"/>
              <a:t>Action</a:t>
            </a:r>
            <a:r>
              <a:rPr lang="ru-RU" dirty="0"/>
              <a:t>, применяемого в данном методе, выглядит следующим образом:</a:t>
            </a:r>
          </a:p>
          <a:p>
            <a:pPr fontAlgn="base"/>
            <a:r>
              <a:rPr lang="ru-RU" i="1" dirty="0" err="1"/>
              <a:t>public</a:t>
            </a:r>
            <a:r>
              <a:rPr lang="ru-RU" i="1" dirty="0"/>
              <a:t> </a:t>
            </a:r>
            <a:r>
              <a:rPr lang="ru-RU" i="1" dirty="0" err="1"/>
              <a:t>delegate</a:t>
            </a:r>
            <a:r>
              <a:rPr lang="ru-RU" i="1" dirty="0"/>
              <a:t> </a:t>
            </a:r>
            <a:r>
              <a:rPr lang="ru-RU" i="1" dirty="0" err="1"/>
              <a:t>void</a:t>
            </a:r>
            <a:r>
              <a:rPr lang="ru-RU" i="1" dirty="0"/>
              <a:t> </a:t>
            </a:r>
            <a:r>
              <a:rPr lang="ru-RU" i="1" dirty="0" err="1"/>
              <a:t>Action</a:t>
            </a:r>
            <a:r>
              <a:rPr lang="ru-RU" i="1" dirty="0"/>
              <a:t>&lt;</a:t>
            </a:r>
            <a:r>
              <a:rPr lang="ru-RU" i="1" dirty="0" err="1"/>
              <a:t>inT</a:t>
            </a:r>
            <a:r>
              <a:rPr lang="ru-RU" i="1" dirty="0"/>
              <a:t>&gt;(T </a:t>
            </a:r>
            <a:r>
              <a:rPr lang="ru-RU" i="1" dirty="0" err="1"/>
              <a:t>obj</a:t>
            </a:r>
            <a:r>
              <a:rPr lang="ru-RU" i="1" dirty="0"/>
              <a:t>)</a:t>
            </a:r>
            <a:endParaRPr lang="ru-RU" dirty="0"/>
          </a:p>
          <a:p>
            <a:pPr fontAlgn="base"/>
            <a:r>
              <a:rPr lang="ru-RU" dirty="0"/>
              <a:t>В данном случае обобщенный параметр Т обозначает класс </a:t>
            </a:r>
            <a:r>
              <a:rPr lang="ru-RU" dirty="0" err="1"/>
              <a:t>Task</a:t>
            </a:r>
            <a:r>
              <a:rPr lang="ru-RU" dirty="0"/>
              <a:t>.</a:t>
            </a:r>
          </a:p>
          <a:p>
            <a:endParaRPr lang="ru-RU" dirty="0"/>
          </a:p>
        </p:txBody>
      </p:sp>
    </p:spTree>
    <p:extLst>
      <p:ext uri="{BB962C8B-B14F-4D97-AF65-F5344CB8AC3E}">
        <p14:creationId xmlns:p14="http://schemas.microsoft.com/office/powerpoint/2010/main" val="279042517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634082"/>
          </a:xfrm>
        </p:spPr>
        <p:txBody>
          <a:bodyPr>
            <a:normAutofit fontScale="90000"/>
          </a:bodyPr>
          <a:lstStyle/>
          <a:p>
            <a:r>
              <a:rPr lang="ru-RU" b="1" dirty="0"/>
              <a:t>Шаблоны параллелизма </a:t>
            </a:r>
            <a:r>
              <a:rPr lang="en-US" b="1" dirty="0"/>
              <a:t>Parallel</a:t>
            </a:r>
            <a:endParaRPr lang="ru-RU" dirty="0"/>
          </a:p>
        </p:txBody>
      </p:sp>
      <p:sp>
        <p:nvSpPr>
          <p:cNvPr id="3" name="Объект 2"/>
          <p:cNvSpPr>
            <a:spLocks noGrp="1"/>
          </p:cNvSpPr>
          <p:nvPr>
            <p:ph idx="1"/>
          </p:nvPr>
        </p:nvSpPr>
        <p:spPr>
          <a:xfrm>
            <a:off x="0" y="836712"/>
            <a:ext cx="9144000" cy="5904656"/>
          </a:xfrm>
        </p:spPr>
        <p:txBody>
          <a:bodyPr>
            <a:normAutofit fontScale="70000" lnSpcReduction="20000"/>
          </a:bodyPr>
          <a:lstStyle/>
          <a:p>
            <a:pPr marL="0" indent="0">
              <a:buNone/>
            </a:pPr>
            <a:r>
              <a:rPr lang="ru-RU" dirty="0"/>
              <a:t>Одним из главных классов в TPL является </a:t>
            </a:r>
            <a:r>
              <a:rPr lang="ru-RU" dirty="0" err="1"/>
              <a:t>System.Threading.Tasks.Parallel</a:t>
            </a:r>
            <a:r>
              <a:rPr lang="ru-RU" dirty="0"/>
              <a:t>. </a:t>
            </a:r>
            <a:endParaRPr lang="ru-RU" dirty="0" smtClean="0"/>
          </a:p>
          <a:p>
            <a:pPr marL="0" indent="0">
              <a:buNone/>
            </a:pPr>
            <a:r>
              <a:rPr lang="ru-RU" dirty="0" smtClean="0"/>
              <a:t>Этот </a:t>
            </a:r>
            <a:r>
              <a:rPr lang="ru-RU" dirty="0"/>
              <a:t>класс поддерживает набор методов, которые позволяют выполнять итерации по коллекции данных (точнее, по объектам, реализующим </a:t>
            </a:r>
            <a:r>
              <a:rPr lang="ru-RU" dirty="0" err="1">
                <a:hlinkClick r:id="rId2"/>
              </a:rPr>
              <a:t>IEnumerable</a:t>
            </a:r>
            <a:r>
              <a:rPr lang="ru-RU" dirty="0">
                <a:hlinkClick r:id="rId2"/>
              </a:rPr>
              <a:t>&lt;T&gt;</a:t>
            </a:r>
            <a:r>
              <a:rPr lang="ru-RU" dirty="0"/>
              <a:t>) в параллельном режиме.</a:t>
            </a:r>
            <a:endParaRPr lang="en-US" i="1" dirty="0" smtClean="0"/>
          </a:p>
          <a:p>
            <a:pPr marL="0" indent="0">
              <a:buNone/>
            </a:pPr>
            <a:r>
              <a:rPr lang="ru-RU" i="1" dirty="0" smtClean="0"/>
              <a:t>Класс</a:t>
            </a:r>
            <a:r>
              <a:rPr lang="ru-RU" dirty="0"/>
              <a:t> </a:t>
            </a:r>
            <a:r>
              <a:rPr lang="ru-RU" dirty="0" err="1"/>
              <a:t>Parallel</a:t>
            </a:r>
            <a:r>
              <a:rPr lang="ru-RU" dirty="0"/>
              <a:t> предоставляет </a:t>
            </a:r>
            <a:r>
              <a:rPr lang="ru-RU" dirty="0" smtClean="0"/>
              <a:t>след наиболее распространенные шаблоны </a:t>
            </a:r>
            <a:r>
              <a:rPr lang="ru-RU" dirty="0"/>
              <a:t>параллельной обработки: </a:t>
            </a:r>
            <a:endParaRPr lang="ru-RU" dirty="0" smtClean="0"/>
          </a:p>
          <a:p>
            <a:r>
              <a:rPr lang="en-US" dirty="0" err="1" smtClean="0"/>
              <a:t>Parallel.Invoke</a:t>
            </a:r>
            <a:r>
              <a:rPr lang="en-US" dirty="0"/>
              <a:t>: </a:t>
            </a:r>
            <a:r>
              <a:rPr lang="ru-RU" dirty="0"/>
              <a:t>выполняет параллельно массив делегатов;</a:t>
            </a:r>
          </a:p>
          <a:p>
            <a:r>
              <a:rPr lang="en-US" dirty="0" err="1"/>
              <a:t>Parallel.For</a:t>
            </a:r>
            <a:r>
              <a:rPr lang="en-US" dirty="0"/>
              <a:t>: </a:t>
            </a:r>
            <a:r>
              <a:rPr lang="ru-RU" dirty="0"/>
              <a:t>параллельный эквивалент цикла </a:t>
            </a:r>
            <a:r>
              <a:rPr lang="en-US" dirty="0"/>
              <a:t>for;</a:t>
            </a:r>
          </a:p>
          <a:p>
            <a:r>
              <a:rPr lang="en-US" dirty="0" err="1"/>
              <a:t>Parallel.ForEach</a:t>
            </a:r>
            <a:r>
              <a:rPr lang="en-US" dirty="0"/>
              <a:t>: </a:t>
            </a:r>
            <a:r>
              <a:rPr lang="ru-RU" dirty="0"/>
              <a:t>параллельный эквивалент цикла </a:t>
            </a:r>
            <a:r>
              <a:rPr lang="en-US" dirty="0" err="1"/>
              <a:t>foreach</a:t>
            </a:r>
            <a:r>
              <a:rPr lang="en-US" dirty="0"/>
              <a:t>.</a:t>
            </a:r>
          </a:p>
          <a:p>
            <a:endParaRPr lang="ru-RU" dirty="0" smtClean="0"/>
          </a:p>
          <a:p>
            <a:pPr marL="0" indent="0">
              <a:buNone/>
            </a:pPr>
            <a:endParaRPr lang="ru-RU" dirty="0" smtClean="0"/>
          </a:p>
          <a:p>
            <a:pPr marL="0" indent="0">
              <a:buNone/>
            </a:pPr>
            <a:r>
              <a:rPr lang="ru-RU" dirty="0" smtClean="0"/>
              <a:t>Реализация </a:t>
            </a:r>
            <a:r>
              <a:rPr lang="ru-RU" dirty="0"/>
              <a:t>шаблонов построена на задачах (</a:t>
            </a:r>
            <a:r>
              <a:rPr lang="ru-RU" dirty="0" err="1"/>
              <a:t>tasks</a:t>
            </a:r>
            <a:r>
              <a:rPr lang="ru-RU" dirty="0"/>
              <a:t>), поэтому при </a:t>
            </a:r>
            <a:r>
              <a:rPr lang="ru-RU" dirty="0" smtClean="0"/>
              <a:t>использовании методов</a:t>
            </a:r>
            <a:r>
              <a:rPr lang="ru-RU" dirty="0"/>
              <a:t> </a:t>
            </a:r>
            <a:r>
              <a:rPr lang="ru-RU" dirty="0" err="1"/>
              <a:t>Parallel</a:t>
            </a:r>
            <a:r>
              <a:rPr lang="ru-RU" dirty="0"/>
              <a:t> поддерживаются </a:t>
            </a:r>
            <a:r>
              <a:rPr lang="ru-RU" dirty="0" smtClean="0"/>
              <a:t> </a:t>
            </a:r>
            <a:r>
              <a:rPr lang="ru-RU" i="1" dirty="0" smtClean="0"/>
              <a:t>механизмы</a:t>
            </a:r>
            <a:r>
              <a:rPr lang="ru-RU" dirty="0"/>
              <a:t> </a:t>
            </a:r>
            <a:r>
              <a:rPr lang="ru-RU" dirty="0" smtClean="0"/>
              <a:t> отмены </a:t>
            </a:r>
            <a:r>
              <a:rPr lang="ru-RU" dirty="0"/>
              <a:t>с помощью объекта </a:t>
            </a:r>
            <a:r>
              <a:rPr lang="ru-RU" dirty="0" err="1"/>
              <a:t>CancellationToken</a:t>
            </a:r>
            <a:r>
              <a:rPr lang="ru-RU" dirty="0"/>
              <a:t> и </a:t>
            </a:r>
            <a:r>
              <a:rPr lang="ru-RU" i="1" dirty="0"/>
              <a:t>обработка исключений</a:t>
            </a:r>
            <a:r>
              <a:rPr lang="ru-RU" dirty="0"/>
              <a:t> типа </a:t>
            </a:r>
            <a:r>
              <a:rPr lang="ru-RU" dirty="0" err="1"/>
              <a:t>AggregateException</a:t>
            </a:r>
            <a:r>
              <a:rPr lang="ru-RU" dirty="0"/>
              <a:t>. Важной особенностью шаблонов является "</a:t>
            </a:r>
            <a:r>
              <a:rPr lang="ru-RU" i="1" dirty="0"/>
              <a:t>императивность</a:t>
            </a:r>
            <a:r>
              <a:rPr lang="ru-RU" dirty="0"/>
              <a:t>". Оператор, следующий за вызовом метода класса </a:t>
            </a:r>
            <a:r>
              <a:rPr lang="ru-RU" dirty="0" err="1"/>
              <a:t>Parallel</a:t>
            </a:r>
            <a:r>
              <a:rPr lang="ru-RU" dirty="0"/>
              <a:t>, будет выполняться только после завершения всех задач, неявно созданных в методе.</a:t>
            </a:r>
          </a:p>
        </p:txBody>
      </p:sp>
    </p:spTree>
    <p:extLst>
      <p:ext uri="{BB962C8B-B14F-4D97-AF65-F5344CB8AC3E}">
        <p14:creationId xmlns:p14="http://schemas.microsoft.com/office/powerpoint/2010/main" val="271317233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620688"/>
          </a:xfrm>
        </p:spPr>
        <p:txBody>
          <a:bodyPr>
            <a:normAutofit fontScale="90000"/>
          </a:bodyPr>
          <a:lstStyle/>
          <a:p>
            <a:r>
              <a:rPr lang="en-US" b="1" dirty="0" err="1" smtClean="0"/>
              <a:t>Parallel.Invoke</a:t>
            </a:r>
            <a:endParaRPr lang="ru-RU" dirty="0"/>
          </a:p>
        </p:txBody>
      </p:sp>
      <p:sp>
        <p:nvSpPr>
          <p:cNvPr id="3" name="Объект 2"/>
          <p:cNvSpPr>
            <a:spLocks noGrp="1"/>
          </p:cNvSpPr>
          <p:nvPr>
            <p:ph idx="1"/>
          </p:nvPr>
        </p:nvSpPr>
        <p:spPr>
          <a:xfrm>
            <a:off x="0" y="692696"/>
            <a:ext cx="9144000" cy="6165304"/>
          </a:xfrm>
        </p:spPr>
        <p:txBody>
          <a:bodyPr>
            <a:normAutofit fontScale="70000" lnSpcReduction="20000"/>
          </a:bodyPr>
          <a:lstStyle/>
          <a:p>
            <a:r>
              <a:rPr lang="ru-RU" dirty="0"/>
              <a:t>Метод </a:t>
            </a:r>
            <a:r>
              <a:rPr lang="ru-RU" dirty="0" err="1"/>
              <a:t>Invoke</a:t>
            </a:r>
            <a:r>
              <a:rPr lang="ru-RU" dirty="0"/>
              <a:t>(), определенный в классе </a:t>
            </a:r>
            <a:r>
              <a:rPr lang="ru-RU" dirty="0" err="1"/>
              <a:t>Parallel</a:t>
            </a:r>
            <a:r>
              <a:rPr lang="ru-RU" dirty="0"/>
              <a:t>, позволяет выполнять один или несколько методов, указываемых в виде его аргументов. Он также масштабирует исполнение кода, используя доступные процессоры, если имеется такая возможность</a:t>
            </a:r>
            <a:r>
              <a:rPr lang="ru-RU" dirty="0" smtClean="0"/>
              <a:t>.</a:t>
            </a:r>
            <a:r>
              <a:rPr lang="en-US" dirty="0" smtClean="0"/>
              <a:t> </a:t>
            </a:r>
            <a:r>
              <a:rPr lang="ru-RU" dirty="0" smtClean="0"/>
              <a:t>Вызов:</a:t>
            </a:r>
            <a:endParaRPr lang="en-US" dirty="0" smtClean="0"/>
          </a:p>
          <a:p>
            <a:r>
              <a:rPr lang="en-US" dirty="0"/>
              <a:t>public static void Invoke(</a:t>
            </a:r>
            <a:r>
              <a:rPr lang="en-US" dirty="0" err="1"/>
              <a:t>params</a:t>
            </a:r>
            <a:r>
              <a:rPr lang="en-US" dirty="0"/>
              <a:t> Action[] actions)</a:t>
            </a:r>
            <a:endParaRPr lang="en-US" i="1" dirty="0" smtClean="0"/>
          </a:p>
          <a:p>
            <a:r>
              <a:rPr lang="ru-RU" dirty="0" smtClean="0"/>
              <a:t>Выполняемые </a:t>
            </a:r>
            <a:r>
              <a:rPr lang="ru-RU" dirty="0"/>
              <a:t>методы должны быть совместимы с </a:t>
            </a:r>
            <a:r>
              <a:rPr lang="ru-RU" dirty="0" smtClean="0"/>
              <a:t>делегатом </a:t>
            </a:r>
            <a:r>
              <a:rPr lang="ru-RU" dirty="0" err="1"/>
              <a:t>Action</a:t>
            </a:r>
            <a:r>
              <a:rPr lang="ru-RU" dirty="0"/>
              <a:t>. Следовательно, каждый метод, передаваемый методу </a:t>
            </a:r>
            <a:r>
              <a:rPr lang="ru-RU" dirty="0" err="1"/>
              <a:t>Invoke</a:t>
            </a:r>
            <a:r>
              <a:rPr lang="ru-RU" dirty="0"/>
              <a:t>() в качестве аргумента, не должен ни принимать параметров, ни возвращать значение.</a:t>
            </a:r>
            <a:endParaRPr lang="ru-RU" i="1" dirty="0" smtClean="0"/>
          </a:p>
          <a:p>
            <a:r>
              <a:rPr lang="ru-RU" i="1" dirty="0" smtClean="0"/>
              <a:t>Вызов </a:t>
            </a:r>
            <a:r>
              <a:rPr lang="ru-RU" i="1" dirty="0"/>
              <a:t>метода</a:t>
            </a:r>
            <a:r>
              <a:rPr lang="ru-RU" dirty="0"/>
              <a:t> позволяет "запустить" (добавить в </a:t>
            </a:r>
            <a:r>
              <a:rPr lang="ru-RU" i="1" dirty="0"/>
              <a:t>очередь</a:t>
            </a:r>
            <a:r>
              <a:rPr lang="ru-RU" dirty="0"/>
              <a:t> готовых к выполнению задач) несколько рабочих элементов и дождаться завершения их работы.</a:t>
            </a:r>
          </a:p>
          <a:p>
            <a:r>
              <a:rPr lang="ru-RU" dirty="0" smtClean="0"/>
              <a:t>Пример вызова </a:t>
            </a:r>
            <a:r>
              <a:rPr lang="ru-RU" i="1" dirty="0" smtClean="0"/>
              <a:t>метода</a:t>
            </a:r>
            <a:r>
              <a:rPr lang="ru-RU" dirty="0"/>
              <a:t> </a:t>
            </a:r>
            <a:r>
              <a:rPr lang="en-US" dirty="0"/>
              <a:t>Invoke:</a:t>
            </a:r>
          </a:p>
          <a:p>
            <a:r>
              <a:rPr lang="en-US" dirty="0" err="1"/>
              <a:t>Parallel.Invoke</a:t>
            </a:r>
            <a:r>
              <a:rPr lang="en-US" dirty="0"/>
              <a:t>(</a:t>
            </a:r>
            <a:r>
              <a:rPr lang="en-US" dirty="0" err="1"/>
              <a:t>FuncOne</a:t>
            </a:r>
            <a:r>
              <a:rPr lang="en-US" dirty="0"/>
              <a:t>, </a:t>
            </a:r>
            <a:r>
              <a:rPr lang="en-US" dirty="0" err="1"/>
              <a:t>FuncTwo</a:t>
            </a:r>
            <a:r>
              <a:rPr lang="en-US" dirty="0"/>
              <a:t>) </a:t>
            </a:r>
          </a:p>
          <a:p>
            <a:endParaRPr lang="en-US" dirty="0" smtClean="0"/>
          </a:p>
          <a:p>
            <a:r>
              <a:rPr lang="ru-RU" dirty="0" smtClean="0"/>
              <a:t>с </a:t>
            </a:r>
            <a:r>
              <a:rPr lang="ru-RU" dirty="0"/>
              <a:t>помощью задач можно переписать следующим образом:</a:t>
            </a:r>
          </a:p>
          <a:p>
            <a:r>
              <a:rPr lang="en-US" dirty="0"/>
              <a:t>Task </a:t>
            </a:r>
            <a:r>
              <a:rPr lang="en-US" dirty="0" err="1"/>
              <a:t>taskTwo</a:t>
            </a:r>
            <a:r>
              <a:rPr lang="en-US" dirty="0"/>
              <a:t> = </a:t>
            </a:r>
            <a:r>
              <a:rPr lang="en-US" dirty="0" err="1"/>
              <a:t>Task.Factory.StartNew</a:t>
            </a:r>
            <a:r>
              <a:rPr lang="en-US" dirty="0"/>
              <a:t>(() =&gt; </a:t>
            </a:r>
            <a:r>
              <a:rPr lang="en-US" dirty="0" err="1"/>
              <a:t>FuncTwo</a:t>
            </a:r>
            <a:r>
              <a:rPr lang="en-US" dirty="0"/>
              <a:t>()); </a:t>
            </a:r>
            <a:endParaRPr lang="en-US" dirty="0" smtClean="0"/>
          </a:p>
          <a:p>
            <a:r>
              <a:rPr lang="en-US" dirty="0" smtClean="0"/>
              <a:t>Task </a:t>
            </a:r>
            <a:r>
              <a:rPr lang="en-US" dirty="0" err="1"/>
              <a:t>taskOne</a:t>
            </a:r>
            <a:r>
              <a:rPr lang="en-US" dirty="0"/>
              <a:t> = </a:t>
            </a:r>
            <a:r>
              <a:rPr lang="en-US" dirty="0" err="1"/>
              <a:t>Task.Factory.StartNew</a:t>
            </a:r>
            <a:r>
              <a:rPr lang="en-US" dirty="0"/>
              <a:t>(() =&gt; </a:t>
            </a:r>
            <a:r>
              <a:rPr lang="en-US" dirty="0" err="1"/>
              <a:t>FuncOne</a:t>
            </a:r>
            <a:r>
              <a:rPr lang="en-US" dirty="0"/>
              <a:t>()); </a:t>
            </a:r>
            <a:r>
              <a:rPr lang="en-US" dirty="0" err="1"/>
              <a:t>Task.WaitAll</a:t>
            </a:r>
            <a:r>
              <a:rPr lang="en-US" dirty="0"/>
              <a:t>(</a:t>
            </a:r>
            <a:r>
              <a:rPr lang="en-US" dirty="0" err="1"/>
              <a:t>taskOne</a:t>
            </a:r>
            <a:r>
              <a:rPr lang="en-US" dirty="0"/>
              <a:t>, </a:t>
            </a:r>
            <a:r>
              <a:rPr lang="en-US" dirty="0" err="1"/>
              <a:t>taskTwo</a:t>
            </a:r>
            <a:r>
              <a:rPr lang="en-US" dirty="0"/>
              <a:t>); </a:t>
            </a:r>
          </a:p>
          <a:p>
            <a:endParaRPr lang="ru-RU" dirty="0"/>
          </a:p>
        </p:txBody>
      </p:sp>
    </p:spTree>
    <p:extLst>
      <p:ext uri="{BB962C8B-B14F-4D97-AF65-F5344CB8AC3E}">
        <p14:creationId xmlns:p14="http://schemas.microsoft.com/office/powerpoint/2010/main" val="95779289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2"/>
            <a:ext cx="9036496" cy="6624736"/>
          </a:xfrm>
        </p:spPr>
        <p:txBody>
          <a:bodyPr>
            <a:normAutofit fontScale="92500" lnSpcReduction="10000"/>
          </a:bodyPr>
          <a:lstStyle/>
          <a:p>
            <a:r>
              <a:rPr lang="ru-RU" dirty="0"/>
              <a:t>Методы </a:t>
            </a:r>
            <a:r>
              <a:rPr lang="ru-RU" dirty="0" err="1"/>
              <a:t>Parallel</a:t>
            </a:r>
            <a:r>
              <a:rPr lang="ru-RU" dirty="0"/>
              <a:t> создают задачи не для каждого рабочего элемента, а для набора </a:t>
            </a:r>
            <a:r>
              <a:rPr lang="ru-RU" dirty="0" smtClean="0"/>
              <a:t>элементов, </a:t>
            </a:r>
            <a:r>
              <a:rPr lang="ru-RU" dirty="0"/>
              <a:t>которые будут выполняться в одном потоке. </a:t>
            </a:r>
            <a:r>
              <a:rPr lang="ru-RU" i="1" dirty="0"/>
              <a:t>Поток</a:t>
            </a:r>
            <a:r>
              <a:rPr lang="ru-RU" dirty="0"/>
              <a:t>, в котором осуществляется </a:t>
            </a:r>
            <a:r>
              <a:rPr lang="ru-RU" i="1" dirty="0"/>
              <a:t>вызов метода</a:t>
            </a:r>
            <a:r>
              <a:rPr lang="ru-RU" dirty="0"/>
              <a:t> </a:t>
            </a:r>
            <a:r>
              <a:rPr lang="ru-RU" dirty="0" err="1"/>
              <a:t>Invoke</a:t>
            </a:r>
            <a:r>
              <a:rPr lang="ru-RU" dirty="0"/>
              <a:t>, также используется для обработки элементов.</a:t>
            </a:r>
          </a:p>
          <a:p>
            <a:r>
              <a:rPr lang="ru-RU" dirty="0"/>
              <a:t>Использовать метод </a:t>
            </a:r>
            <a:r>
              <a:rPr lang="ru-RU" dirty="0" err="1"/>
              <a:t>Invoke</a:t>
            </a:r>
            <a:r>
              <a:rPr lang="ru-RU" dirty="0"/>
              <a:t> вместо непосредственного манипулирования с задачами полезно, когда рабочие элементы можно запустить одновременно (нет какой-либо подготовительной работы перед каждой задачей) и вызывающий </a:t>
            </a:r>
            <a:r>
              <a:rPr lang="ru-RU" i="1" dirty="0"/>
              <a:t>поток</a:t>
            </a:r>
            <a:r>
              <a:rPr lang="ru-RU" dirty="0"/>
              <a:t> должен дождаться завершения работы всех рабочих элементов. Такая ситуация возникает в алгоритмах типа "разделяй и властвуй" (</a:t>
            </a:r>
            <a:r>
              <a:rPr lang="ru-RU" i="1" dirty="0"/>
              <a:t>быстрая сортировка</a:t>
            </a:r>
            <a:r>
              <a:rPr lang="ru-RU" dirty="0"/>
              <a:t>, обработка графов).</a:t>
            </a:r>
          </a:p>
          <a:p>
            <a:endParaRPr lang="ru-RU" dirty="0"/>
          </a:p>
        </p:txBody>
      </p:sp>
    </p:spTree>
    <p:extLst>
      <p:ext uri="{BB962C8B-B14F-4D97-AF65-F5344CB8AC3E}">
        <p14:creationId xmlns:p14="http://schemas.microsoft.com/office/powerpoint/2010/main" val="178804952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856984" cy="6552728"/>
          </a:xfrm>
        </p:spPr>
        <p:txBody>
          <a:bodyPr>
            <a:normAutofit fontScale="92500" lnSpcReduction="10000"/>
          </a:bodyPr>
          <a:lstStyle/>
          <a:p>
            <a:r>
              <a:rPr lang="ru-RU" dirty="0"/>
              <a:t>Метод </a:t>
            </a:r>
            <a:r>
              <a:rPr lang="ru-RU" dirty="0" err="1"/>
              <a:t>Invoke</a:t>
            </a:r>
            <a:r>
              <a:rPr lang="ru-RU" dirty="0"/>
              <a:t>() сначала инициирует выполнение, а затем ожидает завершения всех передаваемых ему методов. Это, в частности, избавляет от необходимости (да и не позволяет) вызывать метод </a:t>
            </a:r>
            <a:r>
              <a:rPr lang="ru-RU" dirty="0" err="1"/>
              <a:t>Wait</a:t>
            </a:r>
            <a:r>
              <a:rPr lang="ru-RU" dirty="0"/>
              <a:t>(). </a:t>
            </a:r>
            <a:endParaRPr lang="ru-RU" dirty="0" smtClean="0"/>
          </a:p>
          <a:p>
            <a:r>
              <a:rPr lang="ru-RU" dirty="0" smtClean="0"/>
              <a:t>Все </a:t>
            </a:r>
            <a:r>
              <a:rPr lang="ru-RU" dirty="0"/>
              <a:t>функции параллельного выполнения метод </a:t>
            </a:r>
            <a:r>
              <a:rPr lang="en-US" dirty="0" smtClean="0"/>
              <a:t>Invoke</a:t>
            </a:r>
            <a:r>
              <a:rPr lang="ru-RU" dirty="0" smtClean="0"/>
              <a:t>() </a:t>
            </a:r>
            <a:r>
              <a:rPr lang="ru-RU" dirty="0"/>
              <a:t>берет на себя. И хотя это не гарантирует, что методы будут действительно выполняться параллельно, тем не менее, именно такое их выполнение предполагается, если система поддерживает несколько процессоров. </a:t>
            </a:r>
            <a:endParaRPr lang="ru-RU" dirty="0" smtClean="0"/>
          </a:p>
          <a:p>
            <a:r>
              <a:rPr lang="ru-RU" dirty="0" smtClean="0"/>
              <a:t>Кроме </a:t>
            </a:r>
            <a:r>
              <a:rPr lang="ru-RU" dirty="0"/>
              <a:t>того, отсутствует возможность указать порядок выполнения методов от первого и до последнего, и этот порядок не может быть таким же, как и в списке аргументов.</a:t>
            </a:r>
          </a:p>
        </p:txBody>
      </p:sp>
    </p:spTree>
    <p:extLst>
      <p:ext uri="{BB962C8B-B14F-4D97-AF65-F5344CB8AC3E}">
        <p14:creationId xmlns:p14="http://schemas.microsoft.com/office/powerpoint/2010/main" val="203479525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8964488" cy="6624736"/>
          </a:xfrm>
        </p:spPr>
        <p:txBody>
          <a:bodyPr>
            <a:normAutofit fontScale="92500"/>
          </a:bodyPr>
          <a:lstStyle/>
          <a:p>
            <a:r>
              <a:rPr lang="ru-RU" dirty="0"/>
              <a:t>В качестве аргументов метода </a:t>
            </a:r>
            <a:r>
              <a:rPr lang="ru-RU" dirty="0" err="1"/>
              <a:t>Parallel.Invoke</a:t>
            </a:r>
            <a:r>
              <a:rPr lang="ru-RU" dirty="0"/>
              <a:t> можно указывать методы, лямбда-выражения, а также </a:t>
            </a:r>
            <a:r>
              <a:rPr lang="ru-RU" i="1" dirty="0"/>
              <a:t>массив</a:t>
            </a:r>
            <a:r>
              <a:rPr lang="ru-RU" dirty="0"/>
              <a:t> делегатов </a:t>
            </a:r>
            <a:r>
              <a:rPr lang="ru-RU" dirty="0" err="1"/>
              <a:t>типаAction</a:t>
            </a:r>
            <a:r>
              <a:rPr lang="ru-RU" dirty="0" smtClean="0"/>
              <a:t>:</a:t>
            </a:r>
            <a:endParaRPr lang="en-US" dirty="0" smtClean="0"/>
          </a:p>
          <a:p>
            <a:r>
              <a:rPr lang="en-US" dirty="0"/>
              <a:t>Action[] actions = new Action[4]; </a:t>
            </a:r>
            <a:endParaRPr lang="en-US" dirty="0" smtClean="0"/>
          </a:p>
          <a:p>
            <a:r>
              <a:rPr lang="en-US" dirty="0" smtClean="0"/>
              <a:t>actions[0</a:t>
            </a:r>
            <a:r>
              <a:rPr lang="en-US" dirty="0"/>
              <a:t>] = new Action(() =&gt; </a:t>
            </a:r>
            <a:r>
              <a:rPr lang="en-US" dirty="0" err="1"/>
              <a:t>Console.WriteLine</a:t>
            </a:r>
            <a:r>
              <a:rPr lang="en-US" dirty="0"/>
              <a:t>("one")); </a:t>
            </a:r>
            <a:endParaRPr lang="en-US" dirty="0" smtClean="0"/>
          </a:p>
          <a:p>
            <a:r>
              <a:rPr lang="en-US" dirty="0" smtClean="0"/>
              <a:t>actions[1</a:t>
            </a:r>
            <a:r>
              <a:rPr lang="en-US" dirty="0"/>
              <a:t>] = new Action(() =&gt; </a:t>
            </a:r>
            <a:r>
              <a:rPr lang="en-US" dirty="0" err="1"/>
              <a:t>Console.WriteLine</a:t>
            </a:r>
            <a:r>
              <a:rPr lang="en-US" dirty="0"/>
              <a:t>("two")); </a:t>
            </a:r>
            <a:endParaRPr lang="en-US" dirty="0" smtClean="0"/>
          </a:p>
          <a:p>
            <a:r>
              <a:rPr lang="en-US" dirty="0" smtClean="0"/>
              <a:t>actions[2</a:t>
            </a:r>
            <a:r>
              <a:rPr lang="en-US" dirty="0"/>
              <a:t>] = new Action(() =&gt; </a:t>
            </a:r>
            <a:r>
              <a:rPr lang="en-US" dirty="0" err="1"/>
              <a:t>Console.WriteLine</a:t>
            </a:r>
            <a:r>
              <a:rPr lang="en-US" dirty="0"/>
              <a:t>("three")); </a:t>
            </a:r>
            <a:endParaRPr lang="en-US" dirty="0" smtClean="0"/>
          </a:p>
          <a:p>
            <a:r>
              <a:rPr lang="en-US" dirty="0" smtClean="0"/>
              <a:t>actions[3</a:t>
            </a:r>
            <a:r>
              <a:rPr lang="en-US" dirty="0"/>
              <a:t>] = new Action(() =&gt; </a:t>
            </a:r>
            <a:r>
              <a:rPr lang="en-US" dirty="0" err="1"/>
              <a:t>Console.WriteLine</a:t>
            </a:r>
            <a:r>
              <a:rPr lang="en-US" dirty="0"/>
              <a:t>("four")); </a:t>
            </a:r>
            <a:endParaRPr lang="en-US" dirty="0" smtClean="0"/>
          </a:p>
          <a:p>
            <a:r>
              <a:rPr lang="en-US" dirty="0" err="1" smtClean="0"/>
              <a:t>Parallel.Invoke</a:t>
            </a:r>
            <a:r>
              <a:rPr lang="en-US" dirty="0" smtClean="0"/>
              <a:t>(actions</a:t>
            </a:r>
            <a:r>
              <a:rPr lang="en-US" dirty="0"/>
              <a:t>); </a:t>
            </a:r>
            <a:endParaRPr lang="ru-RU" dirty="0"/>
          </a:p>
        </p:txBody>
      </p:sp>
    </p:spTree>
    <p:extLst>
      <p:ext uri="{BB962C8B-B14F-4D97-AF65-F5344CB8AC3E}">
        <p14:creationId xmlns:p14="http://schemas.microsoft.com/office/powerpoint/2010/main" val="66724918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12968" cy="6408712"/>
          </a:xfrm>
        </p:spPr>
        <p:txBody>
          <a:bodyPr/>
          <a:lstStyle/>
          <a:p>
            <a:pPr marL="0" indent="0">
              <a:buNone/>
            </a:pPr>
            <a:r>
              <a:rPr lang="ru-RU" dirty="0"/>
              <a:t>В качестве параметров выполнения в методе </a:t>
            </a:r>
            <a:r>
              <a:rPr lang="ru-RU" dirty="0" err="1"/>
              <a:t>Invoke</a:t>
            </a:r>
            <a:r>
              <a:rPr lang="ru-RU" dirty="0"/>
              <a:t> можно указать </a:t>
            </a:r>
            <a:r>
              <a:rPr lang="ru-RU" i="1" dirty="0" err="1"/>
              <a:t>токен</a:t>
            </a:r>
            <a:r>
              <a:rPr lang="ru-RU" dirty="0"/>
              <a:t> отмены, максимальную степень параллелизма и используемый </a:t>
            </a:r>
            <a:r>
              <a:rPr lang="ru-RU" i="1" dirty="0"/>
              <a:t>планировщик</a:t>
            </a:r>
            <a:r>
              <a:rPr lang="ru-RU" dirty="0" smtClean="0"/>
              <a:t>:</a:t>
            </a:r>
            <a:endParaRPr lang="en-US" dirty="0" smtClean="0"/>
          </a:p>
          <a:p>
            <a:r>
              <a:rPr lang="en-US" dirty="0" err="1" smtClean="0"/>
              <a:t>ParallelOptionsp</a:t>
            </a:r>
            <a:r>
              <a:rPr lang="en-US" dirty="0" smtClean="0"/>
              <a:t> Options </a:t>
            </a:r>
            <a:r>
              <a:rPr lang="en-US" dirty="0"/>
              <a:t>= new </a:t>
            </a:r>
            <a:r>
              <a:rPr lang="en-US" dirty="0" err="1"/>
              <a:t>ParallelOptions</a:t>
            </a:r>
            <a:r>
              <a:rPr lang="en-US" dirty="0"/>
              <a:t>() </a:t>
            </a:r>
            <a:endParaRPr lang="en-US" dirty="0" smtClean="0"/>
          </a:p>
          <a:p>
            <a:r>
              <a:rPr lang="en-US" dirty="0" smtClean="0"/>
              <a:t>{ </a:t>
            </a:r>
          </a:p>
          <a:p>
            <a:r>
              <a:rPr lang="en-US" dirty="0" err="1" smtClean="0"/>
              <a:t>maxDegreeOfParallelism</a:t>
            </a:r>
            <a:r>
              <a:rPr lang="en-US" dirty="0" smtClean="0"/>
              <a:t> </a:t>
            </a:r>
            <a:r>
              <a:rPr lang="en-US" dirty="0"/>
              <a:t>= 4, </a:t>
            </a:r>
            <a:endParaRPr lang="en-US" dirty="0" smtClean="0"/>
          </a:p>
          <a:p>
            <a:r>
              <a:rPr lang="en-US" dirty="0" err="1" smtClean="0"/>
              <a:t>cancellationToken</a:t>
            </a:r>
            <a:r>
              <a:rPr lang="en-US" dirty="0" smtClean="0"/>
              <a:t> </a:t>
            </a:r>
            <a:r>
              <a:rPr lang="en-US" dirty="0"/>
              <a:t>= </a:t>
            </a:r>
            <a:r>
              <a:rPr lang="en-US" dirty="0" err="1"/>
              <a:t>cToken</a:t>
            </a:r>
            <a:r>
              <a:rPr lang="en-US" dirty="0"/>
              <a:t>, </a:t>
            </a:r>
            <a:endParaRPr lang="en-US" dirty="0" smtClean="0"/>
          </a:p>
          <a:p>
            <a:r>
              <a:rPr lang="en-US" dirty="0" err="1" smtClean="0"/>
              <a:t>TaskScheduler</a:t>
            </a:r>
            <a:r>
              <a:rPr lang="en-US" dirty="0" smtClean="0"/>
              <a:t> </a:t>
            </a:r>
            <a:r>
              <a:rPr lang="en-US" dirty="0"/>
              <a:t>= </a:t>
            </a:r>
            <a:r>
              <a:rPr lang="en-US" dirty="0" err="1"/>
              <a:t>tScheduler</a:t>
            </a:r>
            <a:r>
              <a:rPr lang="en-US" dirty="0"/>
              <a:t> </a:t>
            </a:r>
            <a:endParaRPr lang="en-US" dirty="0" smtClean="0"/>
          </a:p>
          <a:p>
            <a:r>
              <a:rPr lang="en-US" dirty="0" smtClean="0"/>
              <a:t>}; </a:t>
            </a:r>
          </a:p>
          <a:p>
            <a:r>
              <a:rPr lang="en-US" dirty="0" err="1" smtClean="0"/>
              <a:t>Parallel.Invoke</a:t>
            </a:r>
            <a:r>
              <a:rPr lang="en-US" dirty="0" smtClean="0"/>
              <a:t>(</a:t>
            </a:r>
            <a:r>
              <a:rPr lang="en-US" dirty="0" err="1" smtClean="0"/>
              <a:t>pOptions</a:t>
            </a:r>
            <a:r>
              <a:rPr lang="en-US" dirty="0"/>
              <a:t>, actions); </a:t>
            </a:r>
            <a:endParaRPr lang="ru-RU" dirty="0"/>
          </a:p>
        </p:txBody>
      </p:sp>
    </p:spTree>
    <p:extLst>
      <p:ext uri="{BB962C8B-B14F-4D97-AF65-F5344CB8AC3E}">
        <p14:creationId xmlns:p14="http://schemas.microsoft.com/office/powerpoint/2010/main" val="9641392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63272" cy="864096"/>
          </a:xfrm>
        </p:spPr>
        <p:txBody>
          <a:bodyPr>
            <a:normAutofit/>
          </a:bodyPr>
          <a:lstStyle/>
          <a:p>
            <a:pPr fontAlgn="base"/>
            <a:r>
              <a:rPr lang="ru-RU" b="1" dirty="0" smtClean="0"/>
              <a:t>Метод </a:t>
            </a:r>
            <a:r>
              <a:rPr lang="en-US" b="1" dirty="0"/>
              <a:t>For</a:t>
            </a:r>
            <a:r>
              <a:rPr lang="en-US" b="1" dirty="0" smtClean="0"/>
              <a:t>()</a:t>
            </a:r>
            <a:endParaRPr lang="en-US" b="1" dirty="0"/>
          </a:p>
        </p:txBody>
      </p:sp>
      <p:sp>
        <p:nvSpPr>
          <p:cNvPr id="3" name="Объект 2"/>
          <p:cNvSpPr>
            <a:spLocks noGrp="1"/>
          </p:cNvSpPr>
          <p:nvPr>
            <p:ph idx="1"/>
          </p:nvPr>
        </p:nvSpPr>
        <p:spPr>
          <a:xfrm>
            <a:off x="0" y="908720"/>
            <a:ext cx="9144000" cy="5949280"/>
          </a:xfrm>
        </p:spPr>
        <p:txBody>
          <a:bodyPr>
            <a:normAutofit fontScale="77500" lnSpcReduction="20000"/>
          </a:bodyPr>
          <a:lstStyle/>
          <a:p>
            <a:pPr fontAlgn="base"/>
            <a:r>
              <a:rPr lang="ru-RU" dirty="0"/>
              <a:t>В TPL параллелизм данных </a:t>
            </a:r>
            <a:r>
              <a:rPr lang="ru-RU" dirty="0" smtClean="0"/>
              <a:t>поддерживается, </a:t>
            </a:r>
            <a:r>
              <a:rPr lang="ru-RU" dirty="0"/>
              <a:t>с помощью метода </a:t>
            </a:r>
            <a:r>
              <a:rPr lang="ru-RU" dirty="0" err="1"/>
              <a:t>For</a:t>
            </a:r>
            <a:r>
              <a:rPr lang="ru-RU" dirty="0"/>
              <a:t>(), определенного в классе </a:t>
            </a:r>
            <a:r>
              <a:rPr lang="ru-RU" dirty="0" err="1"/>
              <a:t>Parallel</a:t>
            </a:r>
            <a:r>
              <a:rPr lang="ru-RU" dirty="0"/>
              <a:t>. Этот метод существует в нескольких формах. Его </a:t>
            </a:r>
            <a:r>
              <a:rPr lang="ru-RU" dirty="0" smtClean="0"/>
              <a:t>самая простоя форма.</a:t>
            </a:r>
            <a:endParaRPr lang="ru-RU" dirty="0"/>
          </a:p>
          <a:p>
            <a:pPr fontAlgn="base"/>
            <a:r>
              <a:rPr lang="ru-RU" b="1" i="1" dirty="0" err="1"/>
              <a:t>public</a:t>
            </a:r>
            <a:r>
              <a:rPr lang="ru-RU" b="1" i="1" dirty="0"/>
              <a:t> </a:t>
            </a:r>
            <a:r>
              <a:rPr lang="ru-RU" b="1" i="1" dirty="0" err="1"/>
              <a:t>static</a:t>
            </a:r>
            <a:r>
              <a:rPr lang="ru-RU" b="1" i="1" dirty="0"/>
              <a:t> </a:t>
            </a:r>
            <a:r>
              <a:rPr lang="ru-RU" b="1" i="1" dirty="0" err="1"/>
              <a:t>ParallelLoopResult</a:t>
            </a:r>
            <a:r>
              <a:rPr lang="ru-RU" b="1" i="1" dirty="0"/>
              <a:t> </a:t>
            </a:r>
            <a:r>
              <a:rPr lang="ru-RU" b="1" i="1" dirty="0" err="1"/>
              <a:t>For</a:t>
            </a:r>
            <a:r>
              <a:rPr lang="ru-RU" b="1" i="1" dirty="0"/>
              <a:t>(</a:t>
            </a:r>
            <a:r>
              <a:rPr lang="ru-RU" b="1" i="1" dirty="0" err="1"/>
              <a:t>int</a:t>
            </a:r>
            <a:r>
              <a:rPr lang="ru-RU" b="1" i="1" dirty="0"/>
              <a:t> </a:t>
            </a:r>
            <a:r>
              <a:rPr lang="ru-RU" b="1" i="1" dirty="0" err="1" smtClean="0"/>
              <a:t>from</a:t>
            </a:r>
            <a:r>
              <a:rPr lang="ru-RU" b="1" i="1" dirty="0" smtClean="0"/>
              <a:t>, </a:t>
            </a:r>
            <a:r>
              <a:rPr lang="ru-RU" b="1" i="1" dirty="0" err="1"/>
              <a:t>int</a:t>
            </a:r>
            <a:r>
              <a:rPr lang="ru-RU" b="1" i="1" dirty="0"/>
              <a:t> </a:t>
            </a:r>
            <a:r>
              <a:rPr lang="ru-RU" b="1" i="1" dirty="0" err="1" smtClean="0"/>
              <a:t>to</a:t>
            </a:r>
            <a:r>
              <a:rPr lang="ru-RU" b="1" i="1" dirty="0" smtClean="0"/>
              <a:t>, </a:t>
            </a:r>
            <a:r>
              <a:rPr lang="ru-RU" b="1" i="1" dirty="0" err="1"/>
              <a:t>Action</a:t>
            </a:r>
            <a:r>
              <a:rPr lang="ru-RU" b="1" i="1" dirty="0"/>
              <a:t>&lt;</a:t>
            </a:r>
            <a:r>
              <a:rPr lang="ru-RU" b="1" i="1" dirty="0" err="1"/>
              <a:t>int</a:t>
            </a:r>
            <a:r>
              <a:rPr lang="ru-RU" b="1" i="1" dirty="0"/>
              <a:t>&gt; </a:t>
            </a:r>
            <a:r>
              <a:rPr lang="ru-RU" b="1" i="1" dirty="0" err="1"/>
              <a:t>body</a:t>
            </a:r>
            <a:r>
              <a:rPr lang="ru-RU" b="1" i="1" dirty="0"/>
              <a:t>)</a:t>
            </a:r>
            <a:endParaRPr lang="ru-RU" b="1" dirty="0"/>
          </a:p>
          <a:p>
            <a:pPr fontAlgn="base"/>
            <a:r>
              <a:rPr lang="ru-RU" dirty="0" err="1" smtClean="0"/>
              <a:t>from</a:t>
            </a:r>
            <a:r>
              <a:rPr lang="ru-RU" dirty="0" smtClean="0"/>
              <a:t> </a:t>
            </a:r>
            <a:r>
              <a:rPr lang="ru-RU" dirty="0"/>
              <a:t>обозначает начальное значение того, что соответствует переменной управления циклом; оно называется также итерационным, или индексным, значением; </a:t>
            </a:r>
            <a:endParaRPr lang="ru-RU" dirty="0" smtClean="0"/>
          </a:p>
          <a:p>
            <a:pPr fontAlgn="base"/>
            <a:r>
              <a:rPr lang="ru-RU" dirty="0" err="1" smtClean="0"/>
              <a:t>to</a:t>
            </a:r>
            <a:r>
              <a:rPr lang="ru-RU" dirty="0" smtClean="0"/>
              <a:t> </a:t>
            </a:r>
            <a:r>
              <a:rPr lang="ru-RU" dirty="0"/>
              <a:t>— значение, на единицу больше конечного. На каждом шаге цикла переменная управления циклом увеличивается на единицу. Следовательно, цикл постепенно продвигается от начального значения </a:t>
            </a:r>
            <a:r>
              <a:rPr lang="ru-RU" dirty="0" err="1" smtClean="0"/>
              <a:t>from</a:t>
            </a:r>
            <a:r>
              <a:rPr lang="ru-RU" dirty="0" smtClean="0"/>
              <a:t> </a:t>
            </a:r>
            <a:r>
              <a:rPr lang="ru-RU" dirty="0"/>
              <a:t>к конечному значению </a:t>
            </a:r>
            <a:r>
              <a:rPr lang="ru-RU" dirty="0" err="1" smtClean="0"/>
              <a:t>to</a:t>
            </a:r>
            <a:r>
              <a:rPr lang="ru-RU" dirty="0" smtClean="0"/>
              <a:t> </a:t>
            </a:r>
            <a:r>
              <a:rPr lang="ru-RU" dirty="0"/>
              <a:t>минус единица.</a:t>
            </a:r>
          </a:p>
          <a:p>
            <a:pPr fontAlgn="base"/>
            <a:r>
              <a:rPr lang="ru-RU" dirty="0"/>
              <a:t>Циклически выполняемый код указывается методом, передаваемым через параметр </a:t>
            </a:r>
            <a:r>
              <a:rPr lang="ru-RU" dirty="0" err="1"/>
              <a:t>body</a:t>
            </a:r>
            <a:r>
              <a:rPr lang="ru-RU" dirty="0"/>
              <a:t>. Этот метод должен быть совместим с делегатом </a:t>
            </a:r>
            <a:r>
              <a:rPr lang="ru-RU" dirty="0" err="1"/>
              <a:t>Action</a:t>
            </a:r>
            <a:r>
              <a:rPr lang="ru-RU" dirty="0"/>
              <a:t>&lt;</a:t>
            </a:r>
            <a:r>
              <a:rPr lang="ru-RU" dirty="0" err="1"/>
              <a:t>int</a:t>
            </a:r>
            <a:r>
              <a:rPr lang="ru-RU" dirty="0"/>
              <a:t>&gt;.</a:t>
            </a:r>
          </a:p>
          <a:p>
            <a:endParaRPr lang="ru-RU" dirty="0"/>
          </a:p>
        </p:txBody>
      </p:sp>
    </p:spTree>
    <p:extLst>
      <p:ext uri="{BB962C8B-B14F-4D97-AF65-F5344CB8AC3E}">
        <p14:creationId xmlns:p14="http://schemas.microsoft.com/office/powerpoint/2010/main" val="403718281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pPr fontAlgn="base"/>
            <a:r>
              <a:rPr lang="ru-RU" dirty="0"/>
              <a:t>Для метода </a:t>
            </a:r>
            <a:r>
              <a:rPr lang="ru-RU" dirty="0" err="1"/>
              <a:t>For</a:t>
            </a:r>
            <a:r>
              <a:rPr lang="ru-RU" dirty="0"/>
              <a:t>() обобщенный параметр Т должен </a:t>
            </a:r>
            <a:r>
              <a:rPr lang="ru-RU" dirty="0" smtClean="0"/>
              <a:t>быть типа </a:t>
            </a:r>
            <a:r>
              <a:rPr lang="ru-RU" dirty="0" err="1"/>
              <a:t>int</a:t>
            </a:r>
            <a:r>
              <a:rPr lang="ru-RU" dirty="0"/>
              <a:t>. </a:t>
            </a:r>
            <a:endParaRPr lang="en-US" dirty="0" smtClean="0"/>
          </a:p>
          <a:p>
            <a:pPr fontAlgn="base"/>
            <a:r>
              <a:rPr lang="ru-RU" dirty="0" smtClean="0"/>
              <a:t>Значение</a:t>
            </a:r>
            <a:r>
              <a:rPr lang="ru-RU" dirty="0"/>
              <a:t>, передаваемое через параметр </a:t>
            </a:r>
            <a:r>
              <a:rPr lang="ru-RU" dirty="0" err="1"/>
              <a:t>obj</a:t>
            </a:r>
            <a:r>
              <a:rPr lang="ru-RU" dirty="0"/>
              <a:t>, будет следующим значением переменной управления циклом. А метод, передаваемый через параметр </a:t>
            </a:r>
            <a:r>
              <a:rPr lang="ru-RU" dirty="0" err="1"/>
              <a:t>body</a:t>
            </a:r>
            <a:r>
              <a:rPr lang="ru-RU" dirty="0"/>
              <a:t>, может быть именованным или анонимным. </a:t>
            </a:r>
            <a:endParaRPr lang="en-US" dirty="0" smtClean="0"/>
          </a:p>
          <a:p>
            <a:pPr fontAlgn="base"/>
            <a:r>
              <a:rPr lang="ru-RU" dirty="0" smtClean="0"/>
              <a:t>Метод </a:t>
            </a:r>
            <a:r>
              <a:rPr lang="ru-RU" dirty="0" err="1"/>
              <a:t>For</a:t>
            </a:r>
            <a:r>
              <a:rPr lang="ru-RU" dirty="0"/>
              <a:t>() возвращает экземпляр объекта типа </a:t>
            </a:r>
            <a:r>
              <a:rPr lang="ru-RU" dirty="0" err="1"/>
              <a:t>ParallelLoopResult</a:t>
            </a:r>
            <a:r>
              <a:rPr lang="ru-RU" dirty="0"/>
              <a:t>, описывающий состояние завершения цикла. Для простых циклов этим значением можно пренебречь.</a:t>
            </a:r>
          </a:p>
          <a:p>
            <a:endParaRPr lang="ru-RU" dirty="0"/>
          </a:p>
        </p:txBody>
      </p:sp>
    </p:spTree>
    <p:extLst>
      <p:ext uri="{BB962C8B-B14F-4D97-AF65-F5344CB8AC3E}">
        <p14:creationId xmlns:p14="http://schemas.microsoft.com/office/powerpoint/2010/main" val="57883797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9036496" cy="6624736"/>
          </a:xfrm>
        </p:spPr>
        <p:txBody>
          <a:bodyPr>
            <a:normAutofit fontScale="92500" lnSpcReduction="10000"/>
          </a:bodyPr>
          <a:lstStyle/>
          <a:p>
            <a:r>
              <a:rPr lang="ru-RU" dirty="0"/>
              <a:t>Главная особенность метода </a:t>
            </a:r>
            <a:r>
              <a:rPr lang="ru-RU" dirty="0" err="1"/>
              <a:t>For</a:t>
            </a:r>
            <a:r>
              <a:rPr lang="ru-RU" dirty="0"/>
              <a:t>() состоит в том, что он позволяет, когда такая возможность имеется, распараллелить исполнение кода в цикле. </a:t>
            </a:r>
            <a:r>
              <a:rPr lang="ru-RU" dirty="0" smtClean="0"/>
              <a:t>Это может </a:t>
            </a:r>
            <a:r>
              <a:rPr lang="ru-RU" dirty="0"/>
              <a:t>привести к повышению производительности. Например, процесс преобразования массива в цикле может быть разделен на части таким образом, чтобы разные части массива преобразовывались </a:t>
            </a:r>
            <a:r>
              <a:rPr lang="ru-RU" dirty="0" smtClean="0"/>
              <a:t>одновременно.</a:t>
            </a:r>
          </a:p>
          <a:p>
            <a:r>
              <a:rPr lang="ru-RU" dirty="0" smtClean="0"/>
              <a:t>Следует</a:t>
            </a:r>
            <a:r>
              <a:rPr lang="ru-RU" dirty="0"/>
              <a:t>, однако, иметь в виду, что повышение производительности не гарантируется из-за отличий в количестве доступных процессоров в разных средах выполнения, а также из-за того, что распараллеливание мелких циклов может составить издержки, которые превышают сэкономленное время.</a:t>
            </a:r>
          </a:p>
          <a:p>
            <a:endParaRPr lang="ru-RU" dirty="0"/>
          </a:p>
        </p:txBody>
      </p:sp>
    </p:spTree>
    <p:extLst>
      <p:ext uri="{BB962C8B-B14F-4D97-AF65-F5344CB8AC3E}">
        <p14:creationId xmlns:p14="http://schemas.microsoft.com/office/powerpoint/2010/main" val="62972379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r>
              <a:rPr lang="ru-RU" dirty="0"/>
              <a:t>Эта программа состоит из двух циклов. В первом, стандартном, цикле </a:t>
            </a:r>
            <a:r>
              <a:rPr lang="ru-RU" dirty="0" err="1"/>
              <a:t>for</a:t>
            </a:r>
            <a:r>
              <a:rPr lang="ru-RU" dirty="0"/>
              <a:t> инициализируется массив </a:t>
            </a:r>
            <a:r>
              <a:rPr lang="ru-RU" dirty="0" err="1"/>
              <a:t>data</a:t>
            </a:r>
            <a:r>
              <a:rPr lang="ru-RU" dirty="0"/>
              <a:t>. </a:t>
            </a:r>
            <a:endParaRPr lang="ru-RU" dirty="0" smtClean="0"/>
          </a:p>
          <a:p>
            <a:r>
              <a:rPr lang="ru-RU" dirty="0" smtClean="0"/>
              <a:t>А </a:t>
            </a:r>
            <a:r>
              <a:rPr lang="ru-RU" dirty="0"/>
              <a:t>во втором цикле, выполняемом параллельно методом </a:t>
            </a:r>
            <a:r>
              <a:rPr lang="ru-RU" dirty="0" err="1"/>
              <a:t>For</a:t>
            </a:r>
            <a:r>
              <a:rPr lang="ru-RU" dirty="0"/>
              <a:t>(), над каждым элементом массива </a:t>
            </a:r>
            <a:r>
              <a:rPr lang="ru-RU" dirty="0" err="1"/>
              <a:t>data</a:t>
            </a:r>
            <a:r>
              <a:rPr lang="ru-RU" dirty="0"/>
              <a:t> производится преобразование. </a:t>
            </a:r>
            <a:endParaRPr lang="ru-RU" dirty="0" smtClean="0"/>
          </a:p>
          <a:p>
            <a:r>
              <a:rPr lang="ru-RU" dirty="0" smtClean="0"/>
              <a:t>Метод </a:t>
            </a:r>
            <a:r>
              <a:rPr lang="ru-RU" dirty="0" err="1"/>
              <a:t>For</a:t>
            </a:r>
            <a:r>
              <a:rPr lang="ru-RU" dirty="0"/>
              <a:t>() автоматически разбивает вызовы метода </a:t>
            </a:r>
            <a:r>
              <a:rPr lang="ru-RU" dirty="0" err="1"/>
              <a:t>MyTransform</a:t>
            </a:r>
            <a:r>
              <a:rPr lang="ru-RU" dirty="0"/>
              <a:t>() на части для параллельной обработки отдельных порций данных, хранящихся в массиве. Следовательно, если запустить данную программу на компьютере с двумя доступными процессорами или больше, то цикл преобразования данных в массиве может быть выполнен методом </a:t>
            </a:r>
            <a:r>
              <a:rPr lang="ru-RU" dirty="0" err="1"/>
              <a:t>For</a:t>
            </a:r>
            <a:r>
              <a:rPr lang="ru-RU" dirty="0"/>
              <a:t>() параллельно.</a:t>
            </a:r>
          </a:p>
        </p:txBody>
      </p:sp>
    </p:spTree>
    <p:extLst>
      <p:ext uri="{BB962C8B-B14F-4D97-AF65-F5344CB8AC3E}">
        <p14:creationId xmlns:p14="http://schemas.microsoft.com/office/powerpoint/2010/main" val="8143133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8748464" cy="6858000"/>
          </a:xfrm>
        </p:spPr>
        <p:txBody>
          <a:bodyPr>
            <a:normAutofit/>
          </a:bodyPr>
          <a:lstStyle/>
          <a:p>
            <a:pPr fontAlgn="base"/>
            <a:r>
              <a:rPr lang="ru-RU" dirty="0" smtClean="0"/>
              <a:t>Не все </a:t>
            </a:r>
            <a:r>
              <a:rPr lang="ru-RU" dirty="0"/>
              <a:t>циклы могут выполняться эффективно, когда они распараллеливаются. Как правило, мелкие циклы, а также циклы, состоящие из очень простых операций, выполняются быстрее последовательным способом, чем параллельным. </a:t>
            </a:r>
            <a:endParaRPr lang="ru-RU" dirty="0" smtClean="0"/>
          </a:p>
          <a:p>
            <a:pPr fontAlgn="base"/>
            <a:r>
              <a:rPr lang="ru-RU" dirty="0" smtClean="0"/>
              <a:t>Распараллеливание </a:t>
            </a:r>
            <a:r>
              <a:rPr lang="ru-RU" dirty="0"/>
              <a:t>мелких и очень простых циклов может оказаться неэффективным потому, что время, требующееся для организации параллельных задач, а также время, расходуемое на переключение контекста, превышает время, экономящееся благодаря параллелизму.</a:t>
            </a:r>
          </a:p>
          <a:p>
            <a:endParaRPr lang="ru-RU" dirty="0"/>
          </a:p>
        </p:txBody>
      </p:sp>
    </p:spTree>
    <p:extLst>
      <p:ext uri="{BB962C8B-B14F-4D97-AF65-F5344CB8AC3E}">
        <p14:creationId xmlns:p14="http://schemas.microsoft.com/office/powerpoint/2010/main" val="184806192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8964488" cy="6624736"/>
          </a:xfrm>
        </p:spPr>
        <p:txBody>
          <a:bodyPr/>
          <a:lstStyle/>
          <a:p>
            <a:r>
              <a:rPr lang="ru-RU" dirty="0"/>
              <a:t>Параллельные циклы поддерживают возможность указания </a:t>
            </a:r>
            <a:r>
              <a:rPr lang="ru-RU" dirty="0" err="1"/>
              <a:t>токена</a:t>
            </a:r>
            <a:r>
              <a:rPr lang="ru-RU" dirty="0"/>
              <a:t> отмены и максимальную степень параллелизма:</a:t>
            </a:r>
          </a:p>
          <a:p>
            <a:r>
              <a:rPr lang="en-US" dirty="0" err="1"/>
              <a:t>Parallel.For</a:t>
            </a:r>
            <a:r>
              <a:rPr lang="en-US" dirty="0"/>
              <a:t>(0, 1000, </a:t>
            </a:r>
            <a:r>
              <a:rPr lang="en-US" dirty="0" smtClean="0"/>
              <a:t>new </a:t>
            </a:r>
            <a:r>
              <a:rPr lang="en-US" dirty="0" err="1"/>
              <a:t>ParallelOptions</a:t>
            </a:r>
            <a:r>
              <a:rPr lang="en-US" dirty="0"/>
              <a:t>()</a:t>
            </a:r>
            <a:endParaRPr lang="ru-RU" dirty="0"/>
          </a:p>
          <a:p>
            <a:r>
              <a:rPr lang="en-US" dirty="0"/>
              <a:t> 			{ </a:t>
            </a:r>
            <a:r>
              <a:rPr lang="en-US" dirty="0" err="1"/>
              <a:t>maxDegreeOfParallelism</a:t>
            </a:r>
            <a:r>
              <a:rPr lang="en-US" dirty="0"/>
              <a:t> = 4,</a:t>
            </a:r>
            <a:endParaRPr lang="ru-RU" dirty="0"/>
          </a:p>
          <a:p>
            <a:r>
              <a:rPr lang="en-US" dirty="0"/>
              <a:t> 	  			</a:t>
            </a:r>
            <a:r>
              <a:rPr lang="en-US" dirty="0" err="1"/>
              <a:t>cancellationToken</a:t>
            </a:r>
            <a:r>
              <a:rPr lang="en-US" dirty="0"/>
              <a:t> = </a:t>
            </a:r>
            <a:r>
              <a:rPr lang="en-US" dirty="0" err="1"/>
              <a:t>ctoken</a:t>
            </a:r>
            <a:r>
              <a:rPr lang="en-US" dirty="0"/>
              <a:t>},</a:t>
            </a:r>
            <a:endParaRPr lang="ru-RU" dirty="0"/>
          </a:p>
          <a:p>
            <a:r>
              <a:rPr lang="en-US" dirty="0"/>
              <a:t> 			</a:t>
            </a:r>
            <a:r>
              <a:rPr lang="en-US" dirty="0" err="1"/>
              <a:t>i</a:t>
            </a:r>
            <a:r>
              <a:rPr lang="en-US" dirty="0"/>
              <a:t> =&gt; </a:t>
            </a:r>
            <a:r>
              <a:rPr lang="en-US" dirty="0" err="1"/>
              <a:t>SomeFunc</a:t>
            </a:r>
            <a:r>
              <a:rPr lang="en-US" dirty="0"/>
              <a:t>(</a:t>
            </a:r>
            <a:r>
              <a:rPr lang="en-US" dirty="0" err="1"/>
              <a:t>i</a:t>
            </a:r>
            <a:r>
              <a:rPr lang="en-US" dirty="0"/>
              <a:t>));</a:t>
            </a:r>
            <a:endParaRPr lang="ru-RU" dirty="0"/>
          </a:p>
          <a:p>
            <a:endParaRPr lang="ru-RU" dirty="0"/>
          </a:p>
        </p:txBody>
      </p:sp>
    </p:spTree>
    <p:extLst>
      <p:ext uri="{BB962C8B-B14F-4D97-AF65-F5344CB8AC3E}">
        <p14:creationId xmlns:p14="http://schemas.microsoft.com/office/powerpoint/2010/main" val="378560123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Досрочный выход из </a:t>
            </a:r>
            <a:r>
              <a:rPr lang="ru-RU" b="1" dirty="0" smtClean="0"/>
              <a:t>цикла</a:t>
            </a:r>
            <a:endParaRPr lang="ru-RU" dirty="0"/>
          </a:p>
        </p:txBody>
      </p:sp>
      <p:sp>
        <p:nvSpPr>
          <p:cNvPr id="3" name="Объект 2"/>
          <p:cNvSpPr>
            <a:spLocks noGrp="1"/>
          </p:cNvSpPr>
          <p:nvPr>
            <p:ph idx="1"/>
          </p:nvPr>
        </p:nvSpPr>
        <p:spPr/>
        <p:txBody>
          <a:bodyPr>
            <a:normAutofit fontScale="92500" lnSpcReduction="10000"/>
          </a:bodyPr>
          <a:lstStyle/>
          <a:p>
            <a:pPr marL="0" indent="0">
              <a:buNone/>
            </a:pPr>
            <a:r>
              <a:rPr lang="ru-RU" dirty="0"/>
              <a:t>Досрочный выход используется в двух типовых случаях: </a:t>
            </a:r>
            <a:endParaRPr lang="ru-RU" dirty="0" smtClean="0"/>
          </a:p>
          <a:p>
            <a:pPr lvl="0"/>
            <a:r>
              <a:rPr lang="ru-RU" dirty="0"/>
              <a:t>поиск единственного решения, которое возникает на заранее неизвестной итерации, при этом результаты выполнения предыдущих итераций не представляют интереса;  </a:t>
            </a:r>
          </a:p>
          <a:p>
            <a:pPr lvl="0"/>
            <a:r>
              <a:rPr lang="ru-RU" dirty="0"/>
              <a:t>обработка всех итераций до итерации, на которой выполняется определенное условие; интерес представляют и все предшествующие итерации.  </a:t>
            </a:r>
          </a:p>
          <a:p>
            <a:endParaRPr lang="ru-RU" dirty="0"/>
          </a:p>
        </p:txBody>
      </p:sp>
    </p:spTree>
    <p:extLst>
      <p:ext uri="{BB962C8B-B14F-4D97-AF65-F5344CB8AC3E}">
        <p14:creationId xmlns:p14="http://schemas.microsoft.com/office/powerpoint/2010/main" val="156334042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r>
              <a:rPr lang="ru-RU" dirty="0"/>
              <a:t>При последовательном выполнении оба случая можно реализовать с помощью одного оператора </a:t>
            </a:r>
            <a:r>
              <a:rPr lang="en-US" dirty="0"/>
              <a:t>break</a:t>
            </a:r>
            <a:r>
              <a:rPr lang="ru-RU" dirty="0"/>
              <a:t>. При параллельном выполнении используются два разных метода </a:t>
            </a:r>
            <a:r>
              <a:rPr lang="en-US" dirty="0"/>
              <a:t>Stop </a:t>
            </a:r>
            <a:r>
              <a:rPr lang="ru-RU" dirty="0"/>
              <a:t>и </a:t>
            </a:r>
            <a:r>
              <a:rPr lang="en-US" dirty="0"/>
              <a:t>Break</a:t>
            </a:r>
            <a:r>
              <a:rPr lang="ru-RU" dirty="0"/>
              <a:t> объекта </a:t>
            </a:r>
            <a:r>
              <a:rPr lang="en-US" dirty="0" err="1"/>
              <a:t>ParallelLoopState</a:t>
            </a:r>
            <a:r>
              <a:rPr lang="ru-RU" dirty="0"/>
              <a:t>, который является аргументом метода обработчика</a:t>
            </a:r>
            <a:r>
              <a:rPr lang="ru-RU" dirty="0" smtClean="0"/>
              <a:t>.</a:t>
            </a:r>
          </a:p>
          <a:p>
            <a:endParaRPr lang="ru-RU" dirty="0" smtClean="0"/>
          </a:p>
          <a:p>
            <a:endParaRPr lang="ru-RU" dirty="0" smtClean="0"/>
          </a:p>
          <a:p>
            <a:r>
              <a:rPr lang="ru-RU" dirty="0" smtClean="0"/>
              <a:t>Метод</a:t>
            </a:r>
            <a:r>
              <a:rPr lang="ru-RU" dirty="0"/>
              <a:t> </a:t>
            </a:r>
            <a:r>
              <a:rPr lang="ru-RU" dirty="0" err="1"/>
              <a:t>Break</a:t>
            </a:r>
            <a:r>
              <a:rPr lang="ru-RU" dirty="0"/>
              <a:t> вызван на </a:t>
            </a:r>
            <a:r>
              <a:rPr lang="en-US" dirty="0" smtClean="0"/>
              <a:t>10</a:t>
            </a:r>
            <a:r>
              <a:rPr lang="ru-RU" dirty="0" smtClean="0"/>
              <a:t>0-итерации</a:t>
            </a:r>
            <a:r>
              <a:rPr lang="ru-RU" dirty="0"/>
              <a:t>. Все итерации с меньшими номерами гарантировано будут выполнены, даже если они еще не начались выполняться. Итерации с большими номерами отменяются, если они еще не начались выполняться. Метод </a:t>
            </a:r>
            <a:r>
              <a:rPr lang="ru-RU" dirty="0" err="1" smtClean="0"/>
              <a:t>Stop</a:t>
            </a:r>
            <a:r>
              <a:rPr lang="ru-RU" dirty="0" smtClean="0"/>
              <a:t> отменяет </a:t>
            </a:r>
            <a:r>
              <a:rPr lang="ru-RU" dirty="0"/>
              <a:t>все итерации, которые еще не начались выполняться.</a:t>
            </a:r>
          </a:p>
          <a:p>
            <a:endParaRPr lang="ru-RU" dirty="0"/>
          </a:p>
          <a:p>
            <a:endParaRPr lang="ru-RU" dirty="0"/>
          </a:p>
        </p:txBody>
      </p:sp>
    </p:spTree>
    <p:extLst>
      <p:ext uri="{BB962C8B-B14F-4D97-AF65-F5344CB8AC3E}">
        <p14:creationId xmlns:p14="http://schemas.microsoft.com/office/powerpoint/2010/main" val="190031912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6632"/>
            <a:ext cx="8784976" cy="6408712"/>
          </a:xfrm>
        </p:spPr>
        <p:txBody>
          <a:bodyPr>
            <a:normAutofit/>
          </a:bodyPr>
          <a:lstStyle/>
          <a:p>
            <a:r>
              <a:rPr lang="ru-RU" dirty="0" smtClean="0"/>
              <a:t>Вызов </a:t>
            </a:r>
            <a:r>
              <a:rPr lang="ru-RU" dirty="0"/>
              <a:t>метода </a:t>
            </a:r>
            <a:r>
              <a:rPr lang="ru-RU" dirty="0" err="1"/>
              <a:t>Break</a:t>
            </a:r>
            <a:r>
              <a:rPr lang="ru-RU" dirty="0"/>
              <a:t>() формирует запрос на как можно более раннее прекращение параллельно выполняемого цикла, что может произойти через несколько шагов цикла после вызова метода </a:t>
            </a:r>
            <a:r>
              <a:rPr lang="ru-RU" dirty="0" err="1"/>
              <a:t>Break</a:t>
            </a:r>
            <a:r>
              <a:rPr lang="ru-RU" dirty="0"/>
              <a:t>(). </a:t>
            </a:r>
          </a:p>
        </p:txBody>
      </p:sp>
    </p:spTree>
    <p:extLst>
      <p:ext uri="{BB962C8B-B14F-4D97-AF65-F5344CB8AC3E}">
        <p14:creationId xmlns:p14="http://schemas.microsoft.com/office/powerpoint/2010/main" val="171746566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a:t>Parallel.ForEach</a:t>
            </a:r>
            <a:endParaRPr lang="ru-RU" dirty="0"/>
          </a:p>
        </p:txBody>
      </p:sp>
      <p:sp>
        <p:nvSpPr>
          <p:cNvPr id="3" name="Объект 2"/>
          <p:cNvSpPr>
            <a:spLocks noGrp="1"/>
          </p:cNvSpPr>
          <p:nvPr>
            <p:ph idx="1"/>
          </p:nvPr>
        </p:nvSpPr>
        <p:spPr>
          <a:xfrm>
            <a:off x="107504" y="1412776"/>
            <a:ext cx="8928992" cy="5328592"/>
          </a:xfrm>
        </p:spPr>
        <p:txBody>
          <a:bodyPr>
            <a:normAutofit/>
          </a:bodyPr>
          <a:lstStyle/>
          <a:p>
            <a:r>
              <a:rPr lang="ru-RU" dirty="0"/>
              <a:t>Класс </a:t>
            </a:r>
            <a:r>
              <a:rPr lang="ru-RU" dirty="0" err="1"/>
              <a:t>Parallel</a:t>
            </a:r>
            <a:r>
              <a:rPr lang="ru-RU" dirty="0"/>
              <a:t> содержит метод </a:t>
            </a:r>
            <a:r>
              <a:rPr lang="ru-RU" b="1" dirty="0" err="1"/>
              <a:t>ForEach</a:t>
            </a:r>
            <a:r>
              <a:rPr lang="ru-RU" dirty="0"/>
              <a:t>, представляющий собой многопоточную версию обычного цикла </a:t>
            </a:r>
            <a:r>
              <a:rPr lang="ru-RU" dirty="0" err="1"/>
              <a:t>foreach</a:t>
            </a:r>
            <a:r>
              <a:rPr lang="ru-RU" dirty="0"/>
              <a:t> в C#. Подобно обычному </a:t>
            </a:r>
            <a:r>
              <a:rPr lang="ru-RU" dirty="0" err="1"/>
              <a:t>foreach</a:t>
            </a:r>
            <a:r>
              <a:rPr lang="ru-RU" dirty="0"/>
              <a:t>, </a:t>
            </a:r>
            <a:r>
              <a:rPr lang="ru-RU" dirty="0" err="1"/>
              <a:t>Parallel.ForEach</a:t>
            </a:r>
            <a:r>
              <a:rPr lang="ru-RU" dirty="0"/>
              <a:t> выполняет итерации над перечислимыми данными (</a:t>
            </a:r>
            <a:r>
              <a:rPr lang="ru-RU" dirty="0" err="1"/>
              <a:t>enumerable</a:t>
            </a:r>
            <a:r>
              <a:rPr lang="ru-RU" dirty="0"/>
              <a:t>), но с использованием множества потоков. Одна из более часто используемых перегрузок </a:t>
            </a:r>
            <a:r>
              <a:rPr lang="ru-RU" b="1" dirty="0" err="1"/>
              <a:t>Parallel.ForEach</a:t>
            </a:r>
            <a:r>
              <a:rPr lang="ru-RU" dirty="0"/>
              <a:t> выглядит следующим образом:</a:t>
            </a:r>
          </a:p>
        </p:txBody>
      </p:sp>
    </p:spTree>
    <p:extLst>
      <p:ext uri="{BB962C8B-B14F-4D97-AF65-F5344CB8AC3E}">
        <p14:creationId xmlns:p14="http://schemas.microsoft.com/office/powerpoint/2010/main" val="157823172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784976" cy="6480720"/>
          </a:xfrm>
        </p:spPr>
        <p:txBody>
          <a:bodyPr>
            <a:normAutofit fontScale="92500" lnSpcReduction="20000"/>
          </a:bodyPr>
          <a:lstStyle/>
          <a:p>
            <a:r>
              <a:rPr lang="en-US" dirty="0"/>
              <a:t>public static </a:t>
            </a:r>
            <a:r>
              <a:rPr lang="en-US" dirty="0" err="1"/>
              <a:t>ParallelLoopResult</a:t>
            </a:r>
            <a:r>
              <a:rPr lang="en-US" dirty="0"/>
              <a:t> </a:t>
            </a:r>
            <a:r>
              <a:rPr lang="en-US" dirty="0" err="1"/>
              <a:t>ForEach</a:t>
            </a:r>
            <a:r>
              <a:rPr lang="en-US" dirty="0"/>
              <a:t>&lt;</a:t>
            </a:r>
            <a:r>
              <a:rPr lang="en-US" dirty="0" err="1"/>
              <a:t>TSource</a:t>
            </a:r>
            <a:r>
              <a:rPr lang="en-US" dirty="0"/>
              <a:t>&gt;(</a:t>
            </a:r>
            <a:r>
              <a:rPr lang="en-US" dirty="0" err="1"/>
              <a:t>IEnumerable</a:t>
            </a:r>
            <a:r>
              <a:rPr lang="en-US" dirty="0"/>
              <a:t>&lt;</a:t>
            </a:r>
            <a:r>
              <a:rPr lang="en-US" dirty="0" err="1"/>
              <a:t>TSource</a:t>
            </a:r>
            <a:r>
              <a:rPr lang="en-US" dirty="0"/>
              <a:t>&gt; source, Action&lt;</a:t>
            </a:r>
            <a:r>
              <a:rPr lang="en-US" dirty="0" err="1"/>
              <a:t>TSource</a:t>
            </a:r>
            <a:r>
              <a:rPr lang="en-US" dirty="0"/>
              <a:t>&gt; body) </a:t>
            </a:r>
            <a:endParaRPr lang="en-US" dirty="0" smtClean="0"/>
          </a:p>
          <a:p>
            <a:r>
              <a:rPr lang="ru-RU" dirty="0"/>
              <a:t>где </a:t>
            </a:r>
            <a:r>
              <a:rPr lang="ru-RU" dirty="0" err="1"/>
              <a:t>source</a:t>
            </a:r>
            <a:r>
              <a:rPr lang="ru-RU" dirty="0"/>
              <a:t> обозначает коллекцию данных, обрабатываемых в цикле, </a:t>
            </a:r>
            <a:endParaRPr lang="en-US" dirty="0" smtClean="0"/>
          </a:p>
          <a:p>
            <a:r>
              <a:rPr lang="ru-RU" dirty="0" smtClean="0"/>
              <a:t>a </a:t>
            </a:r>
            <a:r>
              <a:rPr lang="ru-RU" dirty="0" err="1"/>
              <a:t>body</a:t>
            </a:r>
            <a:r>
              <a:rPr lang="ru-RU" dirty="0"/>
              <a:t> — метод, который будет выполняться на каждом шаге цикла. </a:t>
            </a:r>
            <a:endParaRPr lang="en-US" dirty="0" smtClean="0"/>
          </a:p>
          <a:p>
            <a:r>
              <a:rPr lang="ru-RU" dirty="0"/>
              <a:t>В</a:t>
            </a:r>
            <a:r>
              <a:rPr lang="ru-RU" dirty="0" smtClean="0"/>
              <a:t>о </a:t>
            </a:r>
            <a:r>
              <a:rPr lang="ru-RU" dirty="0"/>
              <a:t>всех массивах, коллекциях и других источниках данных поддерживается интерфейс </a:t>
            </a:r>
            <a:r>
              <a:rPr lang="ru-RU" dirty="0" err="1"/>
              <a:t>IEnumerable</a:t>
            </a:r>
            <a:r>
              <a:rPr lang="ru-RU" dirty="0"/>
              <a:t>&lt;T&gt;. </a:t>
            </a:r>
            <a:endParaRPr lang="ru-RU" dirty="0" smtClean="0"/>
          </a:p>
          <a:p>
            <a:r>
              <a:rPr lang="ru-RU" dirty="0" smtClean="0"/>
              <a:t>Метод</a:t>
            </a:r>
            <a:r>
              <a:rPr lang="ru-RU" dirty="0"/>
              <a:t>, передаваемый через параметр </a:t>
            </a:r>
            <a:r>
              <a:rPr lang="ru-RU" dirty="0" err="1"/>
              <a:t>body</a:t>
            </a:r>
            <a:r>
              <a:rPr lang="ru-RU" dirty="0"/>
              <a:t>, принимает в качестве своего аргумента значение или ссылку на каждый обрабатываемый в цикле элемент массива, но не его индекс. А в итоге возвращаются сведения о состоянии цикла.</a:t>
            </a:r>
          </a:p>
        </p:txBody>
      </p:sp>
    </p:spTree>
    <p:extLst>
      <p:ext uri="{BB962C8B-B14F-4D97-AF65-F5344CB8AC3E}">
        <p14:creationId xmlns:p14="http://schemas.microsoft.com/office/powerpoint/2010/main" val="258600912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3766</TotalTime>
  <Words>5974</Words>
  <Application>Microsoft Office PowerPoint</Application>
  <PresentationFormat>Экран (4:3)</PresentationFormat>
  <Paragraphs>640</Paragraphs>
  <Slides>131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131</vt:i4>
      </vt:variant>
    </vt:vector>
  </HeadingPairs>
  <TitlesOfParts>
    <vt:vector size="138" baseType="lpstr">
      <vt:lpstr>Arial</vt:lpstr>
      <vt:lpstr>Calibri</vt:lpstr>
      <vt:lpstr>inherit</vt:lpstr>
      <vt:lpstr>Segoe UI</vt:lpstr>
      <vt:lpstr>Times New Roman</vt:lpstr>
      <vt:lpstr>Verdana</vt:lpstr>
      <vt:lpstr>Тема Office</vt:lpstr>
      <vt:lpstr>Параллельные вычисления</vt:lpstr>
      <vt:lpstr>Изменения в архитектуре процессоров, связанные с процессом распараллеливания</vt:lpstr>
      <vt:lpstr>Презентация PowerPoint</vt:lpstr>
      <vt:lpstr>Классы пар. выч. систем</vt:lpstr>
      <vt:lpstr>Основные положения понятия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Процессы и потоки</vt:lpstr>
      <vt:lpstr>Презентация PowerPoint</vt:lpstr>
      <vt:lpstr>Презентация PowerPoint</vt:lpstr>
      <vt:lpstr>Виды многопоточности:</vt:lpstr>
      <vt:lpstr>Преимущества многопоточности</vt:lpstr>
      <vt:lpstr>Презентация PowerPoint</vt:lpstr>
      <vt:lpstr>Случаи использования многопоточности:</vt:lpstr>
      <vt:lpstr>Потоки в С#</vt:lpstr>
      <vt:lpstr>Презентация PowerPoint</vt:lpstr>
      <vt:lpstr>Презентация PowerPoint</vt:lpstr>
      <vt:lpstr>Презентация PowerPoint</vt:lpstr>
      <vt:lpstr>Основные статические свойства: </vt:lpstr>
      <vt:lpstr>Получение статистики о текущем потоке</vt:lpstr>
      <vt:lpstr>Недостатки многопоточности</vt:lpstr>
      <vt:lpstr>Методы управления потоками</vt:lpstr>
      <vt:lpstr>Презентация PowerPoint</vt:lpstr>
      <vt:lpstr>Свойства потока</vt:lpstr>
      <vt:lpstr>Приоритеты потоков</vt:lpstr>
      <vt:lpstr>Презентация PowerPoint</vt:lpstr>
      <vt:lpstr>Презентация PowerPoint</vt:lpstr>
      <vt:lpstr>Презентация PowerPoint</vt:lpstr>
      <vt:lpstr>Презентация PowerPoint</vt:lpstr>
      <vt:lpstr>Передача данных в ThreadStart</vt:lpstr>
      <vt:lpstr>Презентация PowerPoint</vt:lpstr>
      <vt:lpstr>Основные и фоновые потоки</vt:lpstr>
      <vt:lpstr>Презентация PowerPoint</vt:lpstr>
      <vt:lpstr>Презентация PowerPoint</vt:lpstr>
      <vt:lpstr>Презентация PowerPoint</vt:lpstr>
      <vt:lpstr>Управление потоками</vt:lpstr>
      <vt:lpstr>Презентация PowerPoint</vt:lpstr>
      <vt:lpstr>Презентация PowerPoint</vt:lpstr>
      <vt:lpstr>Отстранение потока от выполнения</vt:lpstr>
      <vt:lpstr>Завершение потоков</vt:lpstr>
      <vt:lpstr>действия, вызывающие смену состояния потока</vt:lpstr>
      <vt:lpstr>Презентация PowerPoint</vt:lpstr>
      <vt:lpstr>Синхронизация потоков</vt:lpstr>
      <vt:lpstr>Безопасность данных и критические секции кода</vt:lpstr>
      <vt:lpstr>Ресурсы, требующие синхронизации:</vt:lpstr>
      <vt:lpstr>Презентация PowerPoint</vt:lpstr>
      <vt:lpstr>Презентация PowerPoint</vt:lpstr>
      <vt:lpstr>Простейшие методы блокировки</vt:lpstr>
      <vt:lpstr>Оператор lock</vt:lpstr>
      <vt:lpstr>Презентация PowerPoint</vt:lpstr>
      <vt:lpstr>общая форма блокировки:</vt:lpstr>
      <vt:lpstr>Класс Interlocked</vt:lpstr>
      <vt:lpstr>Методы Interlocked:</vt:lpstr>
      <vt:lpstr>Презентация PowerPoint</vt:lpstr>
      <vt:lpstr>Класс Monitor</vt:lpstr>
      <vt:lpstr>Презентация PowerPoint</vt:lpstr>
      <vt:lpstr>Презентация PowerPoint</vt:lpstr>
      <vt:lpstr>Презентация PowerPoint</vt:lpstr>
      <vt:lpstr>Mutex</vt:lpstr>
      <vt:lpstr>Презентация PowerPoint</vt:lpstr>
      <vt:lpstr>Semaphore</vt:lpstr>
      <vt:lpstr>Презентация PowerPoint</vt:lpstr>
      <vt:lpstr>Презентация PowerPoint</vt:lpstr>
      <vt:lpstr>Классы ManualResetEvent и AutoResetEvent</vt:lpstr>
      <vt:lpstr>Классы ManualResetEvent и AutoResetEvent:</vt:lpstr>
      <vt:lpstr>Презентация PowerPoint</vt:lpstr>
      <vt:lpstr>Атрибут [Synchronization]</vt:lpstr>
      <vt:lpstr>Презентация PowerPoint</vt:lpstr>
      <vt:lpstr>Презентация PowerPoint</vt:lpstr>
      <vt:lpstr>Презентация PowerPoint</vt:lpstr>
      <vt:lpstr>Презентация PowerPoint</vt:lpstr>
      <vt:lpstr>Презентация PowerPoint</vt:lpstr>
      <vt:lpstr>BackgroundWorker</vt:lpstr>
      <vt:lpstr>минимально необходимые действия для использования BackgroundWorker:</vt:lpstr>
      <vt:lpstr>Презентация PowerPoint</vt:lpstr>
      <vt:lpstr>Чтобы добавить отображение выполнения операции:</vt:lpstr>
      <vt:lpstr>Чтобы иметь возможность отмены операции:</vt:lpstr>
      <vt:lpstr>TPL(Task Parallel Library)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Задачи (класс Task)</vt:lpstr>
      <vt:lpstr>Презентация PowerPoint</vt:lpstr>
      <vt:lpstr>Создание задачи и работа с задачами</vt:lpstr>
      <vt:lpstr>Презентация PowerPoint</vt:lpstr>
      <vt:lpstr>Презентация PowerPoint</vt:lpstr>
      <vt:lpstr>Статусы задачи</vt:lpstr>
      <vt:lpstr>Презентация PowerPoint</vt:lpstr>
      <vt:lpstr>Презентация PowerPoint</vt:lpstr>
      <vt:lpstr>Применение идентификатора задачи</vt:lpstr>
      <vt:lpstr>Методы ожидания завершения задачи</vt:lpstr>
      <vt:lpstr>Презентация PowerPoint</vt:lpstr>
      <vt:lpstr>Презентация PowerPoint</vt:lpstr>
      <vt:lpstr>Презентация PowerPoint</vt:lpstr>
      <vt:lpstr>Класс TaskFactory</vt:lpstr>
      <vt:lpstr>Презентация PowerPoint</vt:lpstr>
      <vt:lpstr>Применение лямбда-выражения в качестве задачи</vt:lpstr>
      <vt:lpstr>Работа с данными в задаче</vt:lpstr>
      <vt:lpstr>Презентация PowerPoint</vt:lpstr>
      <vt:lpstr>Презентация PowerPoint</vt:lpstr>
      <vt:lpstr>Вложенные задачи</vt:lpstr>
      <vt:lpstr>Презентация PowerPoint</vt:lpstr>
      <vt:lpstr>Механизм отмены задач</vt:lpstr>
      <vt:lpstr>Создание продолжения задачи</vt:lpstr>
      <vt:lpstr>Шаблоны параллелизма Parallel</vt:lpstr>
      <vt:lpstr>Parallel.Invoke</vt:lpstr>
      <vt:lpstr>Презентация PowerPoint</vt:lpstr>
      <vt:lpstr>Презентация PowerPoint</vt:lpstr>
      <vt:lpstr>Презентация PowerPoint</vt:lpstr>
      <vt:lpstr>Презентация PowerPoint</vt:lpstr>
      <vt:lpstr>Метод For()</vt:lpstr>
      <vt:lpstr>Презентация PowerPoint</vt:lpstr>
      <vt:lpstr>Презентация PowerPoint</vt:lpstr>
      <vt:lpstr>Презентация PowerPoint</vt:lpstr>
      <vt:lpstr>Презентация PowerPoint</vt:lpstr>
      <vt:lpstr>Презентация PowerPoint</vt:lpstr>
      <vt:lpstr>Досрочный выход из цикла</vt:lpstr>
      <vt:lpstr>Презентация PowerPoint</vt:lpstr>
      <vt:lpstr>Презентация PowerPoint</vt:lpstr>
      <vt:lpstr>Parallel.ForEach</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fgafarov</dc:creator>
  <cp:lastModifiedBy>fgafarov</cp:lastModifiedBy>
  <cp:revision>232</cp:revision>
  <dcterms:created xsi:type="dcterms:W3CDTF">2012-08-31T04:39:03Z</dcterms:created>
  <dcterms:modified xsi:type="dcterms:W3CDTF">2016-04-14T14:05:39Z</dcterms:modified>
</cp:coreProperties>
</file>