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390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32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33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74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886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65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68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9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100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9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0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41C68-AE47-440D-8584-A688AE0BEE66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187D3-E585-4831-90C3-37E6CB3FC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81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/>
              <a:t>Параллельные методы умножения</a:t>
            </a:r>
            <a:r>
              <a:rPr lang="en-US" altLang="ru-RU" b="1" dirty="0" smtClean="0"/>
              <a:t> </a:t>
            </a:r>
            <a:r>
              <a:rPr lang="ru-RU" altLang="ru-RU" b="1" dirty="0" smtClean="0"/>
              <a:t>матрицы на вектор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526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02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16356561"/>
              </p:ext>
            </p:extLst>
          </p:nvPr>
        </p:nvGraphicFramePr>
        <p:xfrm>
          <a:off x="2935432" y="1483881"/>
          <a:ext cx="15906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Формула" r:id="rId3" imgW="520560" imgH="177480" progId="Equation.3">
                  <p:embed/>
                </p:oleObj>
              </mc:Choice>
              <mc:Fallback>
                <p:oleObj name="Формула" r:id="rId3" imgW="5205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5432" y="1483881"/>
                        <a:ext cx="159067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0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358786"/>
              </p:ext>
            </p:extLst>
          </p:nvPr>
        </p:nvGraphicFramePr>
        <p:xfrm>
          <a:off x="925657" y="2061731"/>
          <a:ext cx="5973762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Формула" r:id="rId5" imgW="2793960" imgH="736560" progId="Equation.3">
                  <p:embed/>
                </p:oleObj>
              </mc:Choice>
              <mc:Fallback>
                <p:oleObj name="Формула" r:id="rId5" imgW="279396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657" y="2061731"/>
                        <a:ext cx="5973762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25"/>
          <p:cNvSpPr>
            <a:spLocks noChangeArrowheads="1"/>
          </p:cNvSpPr>
          <p:nvPr/>
        </p:nvSpPr>
        <p:spPr bwMode="auto">
          <a:xfrm>
            <a:off x="60469" y="1052081"/>
            <a:ext cx="891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ru-RU" altLang="ru-RU" sz="2400" dirty="0">
                <a:latin typeface="Arial" charset="0"/>
              </a:rPr>
              <a:t>Умножение матрицы на вектор</a:t>
            </a:r>
          </a:p>
        </p:txBody>
      </p:sp>
      <p:sp>
        <p:nvSpPr>
          <p:cNvPr id="7" name="Rectangle 1036"/>
          <p:cNvSpPr>
            <a:spLocks noChangeArrowheads="1"/>
          </p:cNvSpPr>
          <p:nvPr/>
        </p:nvSpPr>
        <p:spPr bwMode="auto">
          <a:xfrm>
            <a:off x="133494" y="1772806"/>
            <a:ext cx="891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ru-RU" altLang="ru-RU" sz="2400">
                <a:latin typeface="Arial" charset="0"/>
              </a:rPr>
              <a:t>или</a:t>
            </a:r>
          </a:p>
        </p:txBody>
      </p:sp>
      <p:sp>
        <p:nvSpPr>
          <p:cNvPr id="8" name="Rectangle 1037"/>
          <p:cNvSpPr>
            <a:spLocks noChangeArrowheads="1"/>
          </p:cNvSpPr>
          <p:nvPr/>
        </p:nvSpPr>
        <p:spPr bwMode="auto">
          <a:xfrm>
            <a:off x="133494" y="3644468"/>
            <a:ext cx="891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ru-RU" altLang="ru-RU" sz="2400" dirty="0">
                <a:latin typeface="Arial" charset="0"/>
                <a:sym typeface="Wingdings" pitchFamily="2" charset="2"/>
              </a:rPr>
              <a:t> </a:t>
            </a:r>
            <a:r>
              <a:rPr lang="ru-RU" altLang="ru-RU" sz="2400" dirty="0">
                <a:latin typeface="Arial" charset="0"/>
              </a:rPr>
              <a:t>Задача умножения матрицы на вектор может быть сведена к выполнению </a:t>
            </a:r>
            <a:r>
              <a:rPr lang="en-US" altLang="ru-RU" sz="2400" b="1" i="1" dirty="0">
                <a:latin typeface="Arial" charset="0"/>
              </a:rPr>
              <a:t>m</a:t>
            </a:r>
            <a:r>
              <a:rPr lang="en-US" altLang="ru-RU" sz="2400" dirty="0">
                <a:latin typeface="Arial" charset="0"/>
              </a:rPr>
              <a:t> </a:t>
            </a:r>
            <a:r>
              <a:rPr lang="ru-RU" altLang="ru-RU" sz="2400" dirty="0">
                <a:latin typeface="Arial" charset="0"/>
              </a:rPr>
              <a:t>независимых операций умножения строк матрицы </a:t>
            </a:r>
            <a:r>
              <a:rPr lang="en-US" altLang="ru-RU" sz="2400" b="1" i="1" dirty="0">
                <a:latin typeface="Arial" charset="0"/>
              </a:rPr>
              <a:t>A</a:t>
            </a:r>
            <a:r>
              <a:rPr lang="en-US" altLang="ru-RU" sz="2400" dirty="0">
                <a:latin typeface="Arial" charset="0"/>
              </a:rPr>
              <a:t> </a:t>
            </a:r>
            <a:r>
              <a:rPr lang="ru-RU" altLang="ru-RU" sz="2400" dirty="0">
                <a:latin typeface="Arial" charset="0"/>
              </a:rPr>
              <a:t>на вектор </a:t>
            </a:r>
            <a:r>
              <a:rPr lang="en-US" altLang="ru-RU" sz="2400" b="1" i="1" dirty="0">
                <a:latin typeface="Arial" charset="0"/>
              </a:rPr>
              <a:t>b</a:t>
            </a:r>
            <a:endParaRPr lang="ru-RU" altLang="ru-RU" sz="2400" b="1" i="1" dirty="0">
              <a:latin typeface="Arial" charset="0"/>
            </a:endParaRPr>
          </a:p>
        </p:txBody>
      </p:sp>
      <p:graphicFrame>
        <p:nvGraphicFramePr>
          <p:cNvPr id="9" name="Object 10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017248"/>
              </p:ext>
            </p:extLst>
          </p:nvPr>
        </p:nvGraphicFramePr>
        <p:xfrm>
          <a:off x="2387744" y="4723968"/>
          <a:ext cx="3505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Формула" r:id="rId7" imgW="1917360" imgH="444240" progId="Equation.3">
                  <p:embed/>
                </p:oleObj>
              </mc:Choice>
              <mc:Fallback>
                <p:oleObj name="Формула" r:id="rId7" imgW="19173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744" y="4723968"/>
                        <a:ext cx="35052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42"/>
          <p:cNvSpPr>
            <a:spLocks noChangeArrowheads="1"/>
          </p:cNvSpPr>
          <p:nvPr/>
        </p:nvSpPr>
        <p:spPr bwMode="auto">
          <a:xfrm>
            <a:off x="204932" y="5485968"/>
            <a:ext cx="8915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ru-RU" altLang="ru-RU" sz="2400" i="1">
                <a:latin typeface="Arial" charset="0"/>
                <a:sym typeface="Wingdings" pitchFamily="2" charset="2"/>
              </a:rPr>
              <a:t>В основу организации параллельных вычислений может быть положен </a:t>
            </a:r>
            <a:r>
              <a:rPr lang="ru-RU" altLang="ru-RU" sz="2400" b="1" i="1">
                <a:latin typeface="Arial" charset="0"/>
                <a:sym typeface="Wingdings" pitchFamily="2" charset="2"/>
              </a:rPr>
              <a:t>принцип распараллеливания по данным</a:t>
            </a:r>
            <a:endParaRPr lang="ru-RU" altLang="ru-RU" sz="2400" b="1" i="1">
              <a:latin typeface="Arial" charset="0"/>
            </a:endParaRPr>
          </a:p>
        </p:txBody>
      </p:sp>
      <p:sp>
        <p:nvSpPr>
          <p:cNvPr id="11" name="Rectangle 1041"/>
          <p:cNvSpPr>
            <a:spLocks noGrp="1" noChangeArrowheads="1"/>
          </p:cNvSpPr>
          <p:nvPr>
            <p:ph type="title"/>
          </p:nvPr>
        </p:nvSpPr>
        <p:spPr>
          <a:xfrm>
            <a:off x="71900" y="8531"/>
            <a:ext cx="9082088" cy="561975"/>
          </a:xfrm>
          <a:noFill/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altLang="ru-RU" b="1" dirty="0" smtClean="0"/>
              <a:t>Постановка задачи</a:t>
            </a:r>
          </a:p>
        </p:txBody>
      </p:sp>
    </p:spTree>
    <p:extLst>
      <p:ext uri="{BB962C8B-B14F-4D97-AF65-F5344CB8AC3E}">
        <p14:creationId xmlns:p14="http://schemas.microsoft.com/office/powerpoint/2010/main" val="3318978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954136"/>
              </p:ext>
            </p:extLst>
          </p:nvPr>
        </p:nvGraphicFramePr>
        <p:xfrm>
          <a:off x="505804" y="4240510"/>
          <a:ext cx="3509962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" name="Формула" r:id="rId3" imgW="1574640" imgH="876240" progId="Equation.3">
                  <p:embed/>
                </p:oleObj>
              </mc:Choice>
              <mc:Fallback>
                <p:oleObj name="Формула" r:id="rId3" imgW="1574640" imgH="876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804" y="4240510"/>
                        <a:ext cx="3509962" cy="192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1103"/>
          <p:cNvSpPr txBox="1">
            <a:spLocks noChangeArrowheads="1"/>
          </p:cNvSpPr>
          <p:nvPr/>
        </p:nvSpPr>
        <p:spPr bwMode="auto">
          <a:xfrm>
            <a:off x="-6959" y="1146473"/>
            <a:ext cx="9290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dirty="0">
                <a:latin typeface="Arial" charset="0"/>
              </a:rPr>
              <a:t>Непрерывное (последовательное) распределение</a:t>
            </a:r>
          </a:p>
        </p:txBody>
      </p:sp>
      <p:sp>
        <p:nvSpPr>
          <p:cNvPr id="18" name="Rectangle 1107"/>
          <p:cNvSpPr>
            <a:spLocks noGrp="1" noChangeArrowheads="1"/>
          </p:cNvSpPr>
          <p:nvPr>
            <p:ph type="title" sz="quarter"/>
          </p:nvPr>
        </p:nvSpPr>
        <p:spPr>
          <a:xfrm>
            <a:off x="66066" y="260648"/>
            <a:ext cx="9153525" cy="488950"/>
          </a:xfrm>
          <a:noFill/>
        </p:spPr>
        <p:txBody>
          <a:bodyPr>
            <a:spAutoFit/>
          </a:bodyPr>
          <a:lstStyle/>
          <a:p>
            <a:pPr algn="l" eaLnBrk="1" hangingPunct="1"/>
            <a:r>
              <a:rPr lang="ru-RU" altLang="ru-RU" sz="2600" b="1" dirty="0" smtClean="0"/>
              <a:t>Способы распределения данных: </a:t>
            </a:r>
            <a:r>
              <a:rPr lang="ru-RU" altLang="ru-RU" sz="2600" b="1" i="1" dirty="0" smtClean="0"/>
              <a:t>ленточная схема</a:t>
            </a:r>
          </a:p>
        </p:txBody>
      </p:sp>
      <p:graphicFrame>
        <p:nvGraphicFramePr>
          <p:cNvPr id="19" name="Object 1109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32226882"/>
              </p:ext>
            </p:extLst>
          </p:nvPr>
        </p:nvGraphicFramePr>
        <p:xfrm>
          <a:off x="80354" y="2225973"/>
          <a:ext cx="1663700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5" name="Рисунок" r:id="rId5" imgW="1724040" imgH="1628640" progId="Word.Picture.8">
                  <p:embed/>
                </p:oleObj>
              </mc:Choice>
              <mc:Fallback>
                <p:oleObj name="Рисунок" r:id="rId5" imgW="1724040" imgH="16286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54" y="2225973"/>
                        <a:ext cx="1663700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1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162448"/>
              </p:ext>
            </p:extLst>
          </p:nvPr>
        </p:nvGraphicFramePr>
        <p:xfrm>
          <a:off x="2385404" y="2081510"/>
          <a:ext cx="1855787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6" name="Рисунок" r:id="rId7" imgW="2209680" imgH="2400480" progId="Word.Picture.8">
                  <p:embed/>
                </p:oleObj>
              </mc:Choice>
              <mc:Fallback>
                <p:oleObj name="Рисунок" r:id="rId7" imgW="2209680" imgH="24004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5404" y="2081510"/>
                        <a:ext cx="1855787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1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659085"/>
              </p:ext>
            </p:extLst>
          </p:nvPr>
        </p:nvGraphicFramePr>
        <p:xfrm>
          <a:off x="6985185" y="2216890"/>
          <a:ext cx="2009775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name="Рисунок" r:id="rId9" imgW="2409840" imgH="1857240" progId="Word.Picture.8">
                  <p:embed/>
                </p:oleObj>
              </mc:Choice>
              <mc:Fallback>
                <p:oleObj name="Рисунок" r:id="rId9" imgW="2409840" imgH="18572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185" y="2216890"/>
                        <a:ext cx="2009775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AutoShape 1113"/>
          <p:cNvSpPr>
            <a:spLocks noChangeArrowheads="1"/>
          </p:cNvSpPr>
          <p:nvPr/>
        </p:nvSpPr>
        <p:spPr bwMode="auto">
          <a:xfrm>
            <a:off x="1880579" y="2835573"/>
            <a:ext cx="336550" cy="374650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3" name="Text Box 1114"/>
          <p:cNvSpPr txBox="1">
            <a:spLocks noChangeArrowheads="1"/>
          </p:cNvSpPr>
          <p:nvPr/>
        </p:nvSpPr>
        <p:spPr bwMode="auto">
          <a:xfrm>
            <a:off x="66066" y="1570335"/>
            <a:ext cx="41767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latin typeface="Arial" charset="0"/>
              </a:rPr>
              <a:t>горизонтальные полосы</a:t>
            </a:r>
          </a:p>
        </p:txBody>
      </p:sp>
      <p:sp>
        <p:nvSpPr>
          <p:cNvPr id="24" name="Text Box 1115"/>
          <p:cNvSpPr txBox="1">
            <a:spLocks noChangeArrowheads="1"/>
          </p:cNvSpPr>
          <p:nvPr/>
        </p:nvSpPr>
        <p:spPr bwMode="auto">
          <a:xfrm>
            <a:off x="4818247" y="1569190"/>
            <a:ext cx="41767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>
                <a:latin typeface="Arial" charset="0"/>
              </a:rPr>
              <a:t>вертикальные полосы</a:t>
            </a:r>
          </a:p>
        </p:txBody>
      </p:sp>
      <p:graphicFrame>
        <p:nvGraphicFramePr>
          <p:cNvPr id="25" name="Object 11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808096"/>
              </p:ext>
            </p:extLst>
          </p:nvPr>
        </p:nvGraphicFramePr>
        <p:xfrm>
          <a:off x="4864285" y="2216890"/>
          <a:ext cx="1538287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8" name="Рисунок" r:id="rId11" imgW="1628640" imgH="1724040" progId="Word.Picture.8">
                  <p:embed/>
                </p:oleObj>
              </mc:Choice>
              <mc:Fallback>
                <p:oleObj name="Рисунок" r:id="rId11" imgW="1628640" imgH="17240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4285" y="2216890"/>
                        <a:ext cx="1538287" cy="162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utoShape 1123"/>
          <p:cNvSpPr>
            <a:spLocks noChangeArrowheads="1"/>
          </p:cNvSpPr>
          <p:nvPr/>
        </p:nvSpPr>
        <p:spPr bwMode="auto">
          <a:xfrm>
            <a:off x="6547035" y="2793152"/>
            <a:ext cx="336550" cy="374650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7" name="Object 11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298569"/>
              </p:ext>
            </p:extLst>
          </p:nvPr>
        </p:nvGraphicFramePr>
        <p:xfrm>
          <a:off x="5012716" y="4156373"/>
          <a:ext cx="4054475" cy="197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9" name="Формула" r:id="rId13" imgW="1726920" imgH="850680" progId="Equation.3">
                  <p:embed/>
                </p:oleObj>
              </mc:Choice>
              <mc:Fallback>
                <p:oleObj name="Формула" r:id="rId13" imgW="172692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2716" y="4156373"/>
                        <a:ext cx="4054475" cy="1974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9157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89"/>
          <p:cNvGraphicFramePr>
            <a:graphicFrameLocks noChangeAspect="1"/>
          </p:cNvGraphicFramePr>
          <p:nvPr/>
        </p:nvGraphicFramePr>
        <p:xfrm>
          <a:off x="4449763" y="1268413"/>
          <a:ext cx="3382962" cy="138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" name="Формула" r:id="rId3" imgW="1815840" imgH="736560" progId="Equation.3">
                  <p:embed/>
                </p:oleObj>
              </mc:Choice>
              <mc:Fallback>
                <p:oleObj name="Формула" r:id="rId3" imgW="181584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9763" y="1268413"/>
                        <a:ext cx="3382962" cy="1382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94"/>
          <p:cNvGraphicFramePr>
            <a:graphicFrameLocks noChangeAspect="1"/>
          </p:cNvGraphicFramePr>
          <p:nvPr/>
        </p:nvGraphicFramePr>
        <p:xfrm>
          <a:off x="4376738" y="3068638"/>
          <a:ext cx="3529012" cy="143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1" name="Формула" r:id="rId5" imgW="1803240" imgH="736560" progId="Equation.3">
                  <p:embed/>
                </p:oleObj>
              </mc:Choice>
              <mc:Fallback>
                <p:oleObj name="Формула" r:id="rId5" imgW="180324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6738" y="3068638"/>
                        <a:ext cx="3529012" cy="1439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3"/>
          <p:cNvGraphicFramePr>
            <a:graphicFrameLocks noChangeAspect="1"/>
          </p:cNvGraphicFramePr>
          <p:nvPr/>
        </p:nvGraphicFramePr>
        <p:xfrm>
          <a:off x="4521200" y="4868863"/>
          <a:ext cx="33115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2" name="Формула" r:id="rId7" imgW="1536700" imgH="190500" progId="Equation.3">
                  <p:embed/>
                </p:oleObj>
              </mc:Choice>
              <mc:Fallback>
                <p:oleObj name="Формула" r:id="rId7" imgW="15367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4868863"/>
                        <a:ext cx="3311525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2"/>
          <p:cNvGraphicFramePr>
            <a:graphicFrameLocks noChangeAspect="1"/>
          </p:cNvGraphicFramePr>
          <p:nvPr/>
        </p:nvGraphicFramePr>
        <p:xfrm>
          <a:off x="4464050" y="5445125"/>
          <a:ext cx="32258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3" name="Формула" r:id="rId9" imgW="1524000" imgH="190500" progId="Equation.3">
                  <p:embed/>
                </p:oleObj>
              </mc:Choice>
              <mc:Fallback>
                <p:oleObj name="Формула" r:id="rId9" imgW="15240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4050" y="5445125"/>
                        <a:ext cx="3225800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025"/>
          <p:cNvSpPr>
            <a:spLocks noGrp="1" noChangeArrowheads="1"/>
          </p:cNvSpPr>
          <p:nvPr>
            <p:ph type="title"/>
          </p:nvPr>
        </p:nvSpPr>
        <p:spPr>
          <a:xfrm>
            <a:off x="344488" y="203200"/>
            <a:ext cx="9082087" cy="561975"/>
          </a:xfrm>
          <a:noFill/>
        </p:spPr>
        <p:txBody>
          <a:bodyPr/>
          <a:lstStyle/>
          <a:p>
            <a:pPr algn="l" eaLnBrk="1" hangingPunct="1"/>
            <a:r>
              <a:rPr lang="ru-RU" altLang="ru-RU" sz="2600" b="1" dirty="0" smtClean="0"/>
              <a:t>Способы распределения данных: </a:t>
            </a:r>
            <a:r>
              <a:rPr lang="ru-RU" altLang="ru-RU" sz="2600" b="1" i="1" dirty="0" smtClean="0"/>
              <a:t>блочная схема</a:t>
            </a:r>
          </a:p>
        </p:txBody>
      </p:sp>
      <p:graphicFrame>
        <p:nvGraphicFramePr>
          <p:cNvPr id="9" name="Object 1024"/>
          <p:cNvGraphicFramePr>
            <a:graphicFrameLocks noGrp="1" noChangeAspect="1"/>
          </p:cNvGraphicFramePr>
          <p:nvPr>
            <p:ph sz="half" idx="1"/>
          </p:nvPr>
        </p:nvGraphicFramePr>
        <p:xfrm>
          <a:off x="1322388" y="1196975"/>
          <a:ext cx="1871662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4" name="Рисунок" r:id="rId11" imgW="1990800" imgH="1847880" progId="Word.Picture.8">
                  <p:embed/>
                </p:oleObj>
              </mc:Choice>
              <mc:Fallback>
                <p:oleObj name="Рисунок" r:id="rId11" imgW="1990800" imgH="18478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1196975"/>
                        <a:ext cx="1871662" cy="173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25"/>
          <p:cNvGraphicFramePr>
            <a:graphicFrameLocks noChangeAspect="1"/>
          </p:cNvGraphicFramePr>
          <p:nvPr/>
        </p:nvGraphicFramePr>
        <p:xfrm>
          <a:off x="1106488" y="3687763"/>
          <a:ext cx="2333625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5" name="Рисунок" r:id="rId13" imgW="2190600" imgH="2190600" progId="Word.Picture.8">
                  <p:embed/>
                </p:oleObj>
              </mc:Choice>
              <mc:Fallback>
                <p:oleObj name="Рисунок" r:id="rId13" imgW="2190600" imgH="21906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3687763"/>
                        <a:ext cx="2333625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1030"/>
          <p:cNvSpPr>
            <a:spLocks noChangeArrowheads="1"/>
          </p:cNvSpPr>
          <p:nvPr/>
        </p:nvSpPr>
        <p:spPr bwMode="auto">
          <a:xfrm>
            <a:off x="2073275" y="3043238"/>
            <a:ext cx="360363" cy="504825"/>
          </a:xfrm>
          <a:prstGeom prst="downArrow">
            <a:avLst>
              <a:gd name="adj1" fmla="val 50000"/>
              <a:gd name="adj2" fmla="val 350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68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1912" y="3716338"/>
            <a:ext cx="8915400" cy="31416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 smtClean="0"/>
              <a:t>Для выполнения матрично-векторного умножения необходимо выполнить </a:t>
            </a:r>
            <a:r>
              <a:rPr lang="ru-RU" altLang="ru-RU" b="1" i="1" dirty="0" smtClean="0"/>
              <a:t>m</a:t>
            </a:r>
            <a:r>
              <a:rPr lang="ru-RU" altLang="ru-RU" dirty="0" smtClean="0"/>
              <a:t> операций вычисления скалярного произведения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54075" y="1125538"/>
            <a:ext cx="7848600" cy="20313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 smtClean="0">
                <a:latin typeface="Courier New" pitchFamily="49" charset="0"/>
              </a:rPr>
              <a:t>// </a:t>
            </a:r>
            <a:r>
              <a:rPr lang="ru-RU" altLang="ru-RU" dirty="0">
                <a:latin typeface="Courier New" pitchFamily="49" charset="0"/>
              </a:rPr>
              <a:t>Последовательный алгоритм умножения матрицы на вектор</a:t>
            </a:r>
            <a:endParaRPr lang="en-US" altLang="ru-RU" dirty="0">
              <a:latin typeface="Courier New" pitchFamily="49" charset="0"/>
            </a:endParaRP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for (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 = 0;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 &lt; m;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++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)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{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c[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] = 0;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for (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j = 0; j &lt; n; j++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)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{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  c[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] += A[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][j]*b[j]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}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}</a:t>
            </a:r>
            <a:endParaRPr lang="ru-RU" altLang="ru-RU" dirty="0">
              <a:latin typeface="Courier New" pitchFamily="49" charset="0"/>
            </a:endParaRPr>
          </a:p>
        </p:txBody>
      </p:sp>
      <p:sp>
        <p:nvSpPr>
          <p:cNvPr id="4" name="Rectangle 1025"/>
          <p:cNvSpPr txBox="1">
            <a:spLocks noChangeArrowheads="1"/>
          </p:cNvSpPr>
          <p:nvPr/>
        </p:nvSpPr>
        <p:spPr>
          <a:xfrm>
            <a:off x="61912" y="203200"/>
            <a:ext cx="9082088" cy="561975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b="1" smtClean="0"/>
              <a:t>Последовательный алгоритм</a:t>
            </a:r>
            <a:endParaRPr lang="ru-RU" altLang="ru-RU" b="1" i="1" dirty="0"/>
          </a:p>
        </p:txBody>
      </p:sp>
    </p:spTree>
    <p:extLst>
      <p:ext uri="{BB962C8B-B14F-4D97-AF65-F5344CB8AC3E}">
        <p14:creationId xmlns:p14="http://schemas.microsoft.com/office/powerpoint/2010/main" val="1882772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06375" y="1196975"/>
            <a:ext cx="8921750" cy="9461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smtClean="0"/>
              <a:t>Распределение данных</a:t>
            </a:r>
            <a:r>
              <a:rPr lang="ru-RU" altLang="ru-RU" smtClean="0"/>
              <a:t> – ленточная схема (разбиение матрицы по строкам)</a:t>
            </a:r>
            <a:endParaRPr lang="ru-RU" altLang="ru-RU"/>
          </a:p>
        </p:txBody>
      </p:sp>
      <p:sp>
        <p:nvSpPr>
          <p:cNvPr id="3" name="Rectangle 1025"/>
          <p:cNvSpPr>
            <a:spLocks noChangeArrowheads="1"/>
          </p:cNvSpPr>
          <p:nvPr/>
        </p:nvSpPr>
        <p:spPr bwMode="auto">
          <a:xfrm>
            <a:off x="127000" y="68689"/>
            <a:ext cx="92900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000" b="1" u="sng" dirty="0">
                <a:solidFill>
                  <a:schemeClr val="tx2"/>
                </a:solidFill>
                <a:latin typeface="Arial" charset="0"/>
              </a:rPr>
              <a:t>Алгоритм </a:t>
            </a:r>
            <a:r>
              <a:rPr lang="ru-RU" altLang="ru-RU" sz="3000" b="1" dirty="0" smtClean="0">
                <a:solidFill>
                  <a:schemeClr val="tx2"/>
                </a:solidFill>
                <a:latin typeface="Arial" charset="0"/>
              </a:rPr>
              <a:t>: </a:t>
            </a:r>
            <a:r>
              <a:rPr lang="ru-RU" altLang="ru-RU" sz="3000" b="1" dirty="0">
                <a:solidFill>
                  <a:schemeClr val="tx2"/>
                </a:solidFill>
                <a:latin typeface="Arial" charset="0"/>
              </a:rPr>
              <a:t>ленточная схема </a:t>
            </a:r>
            <a:br>
              <a:rPr lang="ru-RU" altLang="ru-RU" sz="3000" b="1" dirty="0">
                <a:solidFill>
                  <a:schemeClr val="tx2"/>
                </a:solidFill>
                <a:latin typeface="Arial" charset="0"/>
              </a:rPr>
            </a:br>
            <a:r>
              <a:rPr lang="ru-RU" altLang="ru-RU" sz="3000" b="1" dirty="0">
                <a:solidFill>
                  <a:schemeClr val="tx2"/>
                </a:solidFill>
                <a:latin typeface="Arial" charset="0"/>
              </a:rPr>
              <a:t>                      (разбиение матрицы по строкам)…</a:t>
            </a:r>
            <a:endParaRPr lang="ru-RU" altLang="ru-RU" sz="3000" b="1" i="1" dirty="0">
              <a:solidFill>
                <a:schemeClr val="tx2"/>
              </a:solidFill>
              <a:latin typeface="Arial" charset="0"/>
            </a:endParaRPr>
          </a:p>
        </p:txBody>
      </p:sp>
      <p:grpSp>
        <p:nvGrpSpPr>
          <p:cNvPr id="4" name="Group 1027"/>
          <p:cNvGrpSpPr>
            <a:grpSpLocks/>
          </p:cNvGrpSpPr>
          <p:nvPr/>
        </p:nvGrpSpPr>
        <p:grpSpPr bwMode="auto">
          <a:xfrm>
            <a:off x="3151188" y="2205038"/>
            <a:ext cx="2232025" cy="1871662"/>
            <a:chOff x="2241" y="1704"/>
            <a:chExt cx="3060" cy="2850"/>
          </a:xfrm>
        </p:grpSpPr>
        <p:grpSp>
          <p:nvGrpSpPr>
            <p:cNvPr id="5" name="Group 1028"/>
            <p:cNvGrpSpPr>
              <a:grpSpLocks/>
            </p:cNvGrpSpPr>
            <p:nvPr/>
          </p:nvGrpSpPr>
          <p:grpSpPr bwMode="auto">
            <a:xfrm>
              <a:off x="2241" y="2424"/>
              <a:ext cx="3060" cy="720"/>
              <a:chOff x="2241" y="2454"/>
              <a:chExt cx="3060" cy="720"/>
            </a:xfrm>
          </p:grpSpPr>
          <p:sp>
            <p:nvSpPr>
              <p:cNvPr id="60" name="Rectangle 1029"/>
              <p:cNvSpPr>
                <a:spLocks noChangeArrowheads="1"/>
              </p:cNvSpPr>
              <p:nvPr/>
            </p:nvSpPr>
            <p:spPr bwMode="auto">
              <a:xfrm>
                <a:off x="2241" y="2454"/>
                <a:ext cx="3060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1" name="Oval 1030"/>
              <p:cNvSpPr>
                <a:spLocks noChangeAspect="1" noChangeArrowheads="1"/>
              </p:cNvSpPr>
              <p:nvPr/>
            </p:nvSpPr>
            <p:spPr bwMode="auto">
              <a:xfrm>
                <a:off x="2421" y="25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2" name="Oval 1031"/>
              <p:cNvSpPr>
                <a:spLocks noChangeAspect="1" noChangeArrowheads="1"/>
              </p:cNvSpPr>
              <p:nvPr/>
            </p:nvSpPr>
            <p:spPr bwMode="auto">
              <a:xfrm>
                <a:off x="2421" y="293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3" name="Oval 1032"/>
              <p:cNvSpPr>
                <a:spLocks noChangeAspect="1" noChangeArrowheads="1"/>
              </p:cNvSpPr>
              <p:nvPr/>
            </p:nvSpPr>
            <p:spPr bwMode="auto">
              <a:xfrm>
                <a:off x="3501" y="293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4" name="Oval 1033"/>
              <p:cNvSpPr>
                <a:spLocks noChangeAspect="1" noChangeArrowheads="1"/>
              </p:cNvSpPr>
              <p:nvPr/>
            </p:nvSpPr>
            <p:spPr bwMode="auto">
              <a:xfrm>
                <a:off x="4941" y="25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5" name="Oval 1034"/>
              <p:cNvSpPr>
                <a:spLocks noChangeAspect="1" noChangeArrowheads="1"/>
              </p:cNvSpPr>
              <p:nvPr/>
            </p:nvSpPr>
            <p:spPr bwMode="auto">
              <a:xfrm>
                <a:off x="2781" y="293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6" name="Oval 1035"/>
              <p:cNvSpPr>
                <a:spLocks noChangeAspect="1" noChangeArrowheads="1"/>
              </p:cNvSpPr>
              <p:nvPr/>
            </p:nvSpPr>
            <p:spPr bwMode="auto">
              <a:xfrm>
                <a:off x="3141" y="293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7" name="Oval 1036"/>
              <p:cNvSpPr>
                <a:spLocks noChangeAspect="1" noChangeArrowheads="1"/>
              </p:cNvSpPr>
              <p:nvPr/>
            </p:nvSpPr>
            <p:spPr bwMode="auto">
              <a:xfrm>
                <a:off x="3141" y="25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8" name="Oval 1037"/>
              <p:cNvSpPr>
                <a:spLocks noChangeAspect="1" noChangeArrowheads="1"/>
              </p:cNvSpPr>
              <p:nvPr/>
            </p:nvSpPr>
            <p:spPr bwMode="auto">
              <a:xfrm>
                <a:off x="2781" y="25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69" name="Oval 1038"/>
              <p:cNvSpPr>
                <a:spLocks noChangeAspect="1" noChangeArrowheads="1"/>
              </p:cNvSpPr>
              <p:nvPr/>
            </p:nvSpPr>
            <p:spPr bwMode="auto">
              <a:xfrm>
                <a:off x="4221" y="293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70" name="Oval 1039"/>
              <p:cNvSpPr>
                <a:spLocks noChangeAspect="1" noChangeArrowheads="1"/>
              </p:cNvSpPr>
              <p:nvPr/>
            </p:nvSpPr>
            <p:spPr bwMode="auto">
              <a:xfrm>
                <a:off x="3861" y="25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71" name="Oval 1040"/>
              <p:cNvSpPr>
                <a:spLocks noChangeAspect="1" noChangeArrowheads="1"/>
              </p:cNvSpPr>
              <p:nvPr/>
            </p:nvSpPr>
            <p:spPr bwMode="auto">
              <a:xfrm>
                <a:off x="4221" y="25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72" name="Oval 1041"/>
              <p:cNvSpPr>
                <a:spLocks noChangeAspect="1" noChangeArrowheads="1"/>
              </p:cNvSpPr>
              <p:nvPr/>
            </p:nvSpPr>
            <p:spPr bwMode="auto">
              <a:xfrm>
                <a:off x="4581" y="293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73" name="Oval 1042"/>
              <p:cNvSpPr>
                <a:spLocks noChangeAspect="1" noChangeArrowheads="1"/>
              </p:cNvSpPr>
              <p:nvPr/>
            </p:nvSpPr>
            <p:spPr bwMode="auto">
              <a:xfrm>
                <a:off x="4581" y="25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74" name="Oval 1043"/>
              <p:cNvSpPr>
                <a:spLocks noChangeAspect="1" noChangeArrowheads="1"/>
              </p:cNvSpPr>
              <p:nvPr/>
            </p:nvSpPr>
            <p:spPr bwMode="auto">
              <a:xfrm>
                <a:off x="4941" y="293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75" name="Oval 1044"/>
              <p:cNvSpPr>
                <a:spLocks noChangeAspect="1" noChangeArrowheads="1"/>
              </p:cNvSpPr>
              <p:nvPr/>
            </p:nvSpPr>
            <p:spPr bwMode="auto">
              <a:xfrm>
                <a:off x="3501" y="25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76" name="Oval 1045"/>
              <p:cNvSpPr>
                <a:spLocks noChangeAspect="1" noChangeArrowheads="1"/>
              </p:cNvSpPr>
              <p:nvPr/>
            </p:nvSpPr>
            <p:spPr bwMode="auto">
              <a:xfrm>
                <a:off x="3861" y="293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6" name="Group 1046"/>
            <p:cNvGrpSpPr>
              <a:grpSpLocks/>
            </p:cNvGrpSpPr>
            <p:nvPr/>
          </p:nvGrpSpPr>
          <p:grpSpPr bwMode="auto">
            <a:xfrm>
              <a:off x="2241" y="3834"/>
              <a:ext cx="3060" cy="720"/>
              <a:chOff x="2241" y="3909"/>
              <a:chExt cx="3060" cy="720"/>
            </a:xfrm>
          </p:grpSpPr>
          <p:sp>
            <p:nvSpPr>
              <p:cNvPr id="43" name="Rectangle 1047"/>
              <p:cNvSpPr>
                <a:spLocks noChangeArrowheads="1"/>
              </p:cNvSpPr>
              <p:nvPr/>
            </p:nvSpPr>
            <p:spPr bwMode="auto">
              <a:xfrm>
                <a:off x="2241" y="3909"/>
                <a:ext cx="3060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4" name="Oval 1048"/>
              <p:cNvSpPr>
                <a:spLocks noChangeAspect="1" noChangeArrowheads="1"/>
              </p:cNvSpPr>
              <p:nvPr/>
            </p:nvSpPr>
            <p:spPr bwMode="auto">
              <a:xfrm>
                <a:off x="4941" y="401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5" name="Oval 1049"/>
              <p:cNvSpPr>
                <a:spLocks noChangeAspect="1" noChangeArrowheads="1"/>
              </p:cNvSpPr>
              <p:nvPr/>
            </p:nvSpPr>
            <p:spPr bwMode="auto">
              <a:xfrm>
                <a:off x="4941" y="43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6" name="Oval 1050"/>
              <p:cNvSpPr>
                <a:spLocks noChangeAspect="1" noChangeArrowheads="1"/>
              </p:cNvSpPr>
              <p:nvPr/>
            </p:nvSpPr>
            <p:spPr bwMode="auto">
              <a:xfrm>
                <a:off x="4221" y="401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7" name="Oval 1051"/>
              <p:cNvSpPr>
                <a:spLocks noChangeAspect="1" noChangeArrowheads="1"/>
              </p:cNvSpPr>
              <p:nvPr/>
            </p:nvSpPr>
            <p:spPr bwMode="auto">
              <a:xfrm>
                <a:off x="3501" y="401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8" name="Oval 1052"/>
              <p:cNvSpPr>
                <a:spLocks noChangeAspect="1" noChangeArrowheads="1"/>
              </p:cNvSpPr>
              <p:nvPr/>
            </p:nvSpPr>
            <p:spPr bwMode="auto">
              <a:xfrm>
                <a:off x="3141" y="401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9" name="Oval 1053"/>
              <p:cNvSpPr>
                <a:spLocks noChangeAspect="1" noChangeArrowheads="1"/>
              </p:cNvSpPr>
              <p:nvPr/>
            </p:nvSpPr>
            <p:spPr bwMode="auto">
              <a:xfrm>
                <a:off x="4581" y="401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0" name="Oval 1054"/>
              <p:cNvSpPr>
                <a:spLocks noChangeAspect="1" noChangeArrowheads="1"/>
              </p:cNvSpPr>
              <p:nvPr/>
            </p:nvSpPr>
            <p:spPr bwMode="auto">
              <a:xfrm>
                <a:off x="3861" y="401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1" name="Oval 1055"/>
              <p:cNvSpPr>
                <a:spLocks noChangeAspect="1" noChangeArrowheads="1"/>
              </p:cNvSpPr>
              <p:nvPr/>
            </p:nvSpPr>
            <p:spPr bwMode="auto">
              <a:xfrm>
                <a:off x="2781" y="401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2" name="Oval 1056"/>
              <p:cNvSpPr>
                <a:spLocks noChangeAspect="1" noChangeArrowheads="1"/>
              </p:cNvSpPr>
              <p:nvPr/>
            </p:nvSpPr>
            <p:spPr bwMode="auto">
              <a:xfrm>
                <a:off x="2421" y="401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3" name="Oval 1057"/>
              <p:cNvSpPr>
                <a:spLocks noChangeAspect="1" noChangeArrowheads="1"/>
              </p:cNvSpPr>
              <p:nvPr/>
            </p:nvSpPr>
            <p:spPr bwMode="auto">
              <a:xfrm>
                <a:off x="4581" y="43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4" name="Oval 1058"/>
              <p:cNvSpPr>
                <a:spLocks noChangeAspect="1" noChangeArrowheads="1"/>
              </p:cNvSpPr>
              <p:nvPr/>
            </p:nvSpPr>
            <p:spPr bwMode="auto">
              <a:xfrm>
                <a:off x="4221" y="43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5" name="Oval 1059"/>
              <p:cNvSpPr>
                <a:spLocks noChangeAspect="1" noChangeArrowheads="1"/>
              </p:cNvSpPr>
              <p:nvPr/>
            </p:nvSpPr>
            <p:spPr bwMode="auto">
              <a:xfrm>
                <a:off x="3861" y="43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6" name="Oval 1060"/>
              <p:cNvSpPr>
                <a:spLocks noChangeAspect="1" noChangeArrowheads="1"/>
              </p:cNvSpPr>
              <p:nvPr/>
            </p:nvSpPr>
            <p:spPr bwMode="auto">
              <a:xfrm>
                <a:off x="3501" y="43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7" name="Oval 1061"/>
              <p:cNvSpPr>
                <a:spLocks noChangeAspect="1" noChangeArrowheads="1"/>
              </p:cNvSpPr>
              <p:nvPr/>
            </p:nvSpPr>
            <p:spPr bwMode="auto">
              <a:xfrm>
                <a:off x="3141" y="43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8" name="Oval 1062"/>
              <p:cNvSpPr>
                <a:spLocks noChangeAspect="1" noChangeArrowheads="1"/>
              </p:cNvSpPr>
              <p:nvPr/>
            </p:nvSpPr>
            <p:spPr bwMode="auto">
              <a:xfrm>
                <a:off x="2781" y="43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59" name="Oval 1063"/>
              <p:cNvSpPr>
                <a:spLocks noChangeAspect="1" noChangeArrowheads="1"/>
              </p:cNvSpPr>
              <p:nvPr/>
            </p:nvSpPr>
            <p:spPr bwMode="auto">
              <a:xfrm>
                <a:off x="2421" y="437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7" name="Group 1064"/>
            <p:cNvGrpSpPr>
              <a:grpSpLocks/>
            </p:cNvGrpSpPr>
            <p:nvPr/>
          </p:nvGrpSpPr>
          <p:grpSpPr bwMode="auto">
            <a:xfrm>
              <a:off x="2241" y="3144"/>
              <a:ext cx="3060" cy="690"/>
              <a:chOff x="2241" y="3114"/>
              <a:chExt cx="3060" cy="795"/>
            </a:xfrm>
          </p:grpSpPr>
          <p:sp>
            <p:nvSpPr>
              <p:cNvPr id="26" name="Rectangle 1065"/>
              <p:cNvSpPr>
                <a:spLocks noChangeArrowheads="1"/>
              </p:cNvSpPr>
              <p:nvPr/>
            </p:nvSpPr>
            <p:spPr bwMode="auto">
              <a:xfrm>
                <a:off x="2241" y="3114"/>
                <a:ext cx="3060" cy="795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7" name="Oval 1066"/>
              <p:cNvSpPr>
                <a:spLocks noChangeAspect="1" noChangeArrowheads="1"/>
              </p:cNvSpPr>
              <p:nvPr/>
            </p:nvSpPr>
            <p:spPr bwMode="auto">
              <a:xfrm>
                <a:off x="4941" y="329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8" name="Oval 1067"/>
              <p:cNvSpPr>
                <a:spLocks noChangeAspect="1" noChangeArrowheads="1"/>
              </p:cNvSpPr>
              <p:nvPr/>
            </p:nvSpPr>
            <p:spPr bwMode="auto">
              <a:xfrm>
                <a:off x="4941" y="365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9" name="Oval 1068"/>
              <p:cNvSpPr>
                <a:spLocks noChangeAspect="1" noChangeArrowheads="1"/>
              </p:cNvSpPr>
              <p:nvPr/>
            </p:nvSpPr>
            <p:spPr bwMode="auto">
              <a:xfrm>
                <a:off x="4581" y="329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0" name="Oval 1069"/>
              <p:cNvSpPr>
                <a:spLocks noChangeAspect="1" noChangeArrowheads="1"/>
              </p:cNvSpPr>
              <p:nvPr/>
            </p:nvSpPr>
            <p:spPr bwMode="auto">
              <a:xfrm>
                <a:off x="4221" y="329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1" name="Oval 1070"/>
              <p:cNvSpPr>
                <a:spLocks noChangeAspect="1" noChangeArrowheads="1"/>
              </p:cNvSpPr>
              <p:nvPr/>
            </p:nvSpPr>
            <p:spPr bwMode="auto">
              <a:xfrm>
                <a:off x="3861" y="329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2" name="Oval 1071"/>
              <p:cNvSpPr>
                <a:spLocks noChangeAspect="1" noChangeArrowheads="1"/>
              </p:cNvSpPr>
              <p:nvPr/>
            </p:nvSpPr>
            <p:spPr bwMode="auto">
              <a:xfrm>
                <a:off x="3501" y="329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3" name="Oval 1072"/>
              <p:cNvSpPr>
                <a:spLocks noChangeAspect="1" noChangeArrowheads="1"/>
              </p:cNvSpPr>
              <p:nvPr/>
            </p:nvSpPr>
            <p:spPr bwMode="auto">
              <a:xfrm>
                <a:off x="3141" y="329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4" name="Oval 1073"/>
              <p:cNvSpPr>
                <a:spLocks noChangeAspect="1" noChangeArrowheads="1"/>
              </p:cNvSpPr>
              <p:nvPr/>
            </p:nvSpPr>
            <p:spPr bwMode="auto">
              <a:xfrm>
                <a:off x="2781" y="329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5" name="Oval 1074"/>
              <p:cNvSpPr>
                <a:spLocks noChangeAspect="1" noChangeArrowheads="1"/>
              </p:cNvSpPr>
              <p:nvPr/>
            </p:nvSpPr>
            <p:spPr bwMode="auto">
              <a:xfrm>
                <a:off x="2421" y="329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6" name="Oval 1075"/>
              <p:cNvSpPr>
                <a:spLocks noChangeAspect="1" noChangeArrowheads="1"/>
              </p:cNvSpPr>
              <p:nvPr/>
            </p:nvSpPr>
            <p:spPr bwMode="auto">
              <a:xfrm>
                <a:off x="4581" y="36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7" name="Oval 1076"/>
              <p:cNvSpPr>
                <a:spLocks noChangeAspect="1" noChangeArrowheads="1"/>
              </p:cNvSpPr>
              <p:nvPr/>
            </p:nvSpPr>
            <p:spPr bwMode="auto">
              <a:xfrm>
                <a:off x="3861" y="36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8" name="Oval 1077"/>
              <p:cNvSpPr>
                <a:spLocks noChangeAspect="1" noChangeArrowheads="1"/>
              </p:cNvSpPr>
              <p:nvPr/>
            </p:nvSpPr>
            <p:spPr bwMode="auto">
              <a:xfrm>
                <a:off x="4221" y="36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9" name="Oval 1078"/>
              <p:cNvSpPr>
                <a:spLocks noChangeAspect="1" noChangeArrowheads="1"/>
              </p:cNvSpPr>
              <p:nvPr/>
            </p:nvSpPr>
            <p:spPr bwMode="auto">
              <a:xfrm>
                <a:off x="3501" y="36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0" name="Oval 1079"/>
              <p:cNvSpPr>
                <a:spLocks noChangeAspect="1" noChangeArrowheads="1"/>
              </p:cNvSpPr>
              <p:nvPr/>
            </p:nvSpPr>
            <p:spPr bwMode="auto">
              <a:xfrm>
                <a:off x="2781" y="36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1" name="Oval 1080"/>
              <p:cNvSpPr>
                <a:spLocks noChangeAspect="1" noChangeArrowheads="1"/>
              </p:cNvSpPr>
              <p:nvPr/>
            </p:nvSpPr>
            <p:spPr bwMode="auto">
              <a:xfrm>
                <a:off x="2421" y="36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2" name="Oval 1081"/>
              <p:cNvSpPr>
                <a:spLocks noChangeAspect="1" noChangeArrowheads="1"/>
              </p:cNvSpPr>
              <p:nvPr/>
            </p:nvSpPr>
            <p:spPr bwMode="auto">
              <a:xfrm>
                <a:off x="3141" y="36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grpSp>
          <p:nvGrpSpPr>
            <p:cNvPr id="8" name="Group 1082"/>
            <p:cNvGrpSpPr>
              <a:grpSpLocks/>
            </p:cNvGrpSpPr>
            <p:nvPr/>
          </p:nvGrpSpPr>
          <p:grpSpPr bwMode="auto">
            <a:xfrm>
              <a:off x="2241" y="1704"/>
              <a:ext cx="3060" cy="720"/>
              <a:chOff x="2241" y="1734"/>
              <a:chExt cx="3060" cy="720"/>
            </a:xfrm>
          </p:grpSpPr>
          <p:sp>
            <p:nvSpPr>
              <p:cNvPr id="9" name="Rectangle 1083"/>
              <p:cNvSpPr>
                <a:spLocks noChangeArrowheads="1"/>
              </p:cNvSpPr>
              <p:nvPr/>
            </p:nvSpPr>
            <p:spPr bwMode="auto">
              <a:xfrm>
                <a:off x="2241" y="1734"/>
                <a:ext cx="3060" cy="720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" name="Oval 1084"/>
              <p:cNvSpPr>
                <a:spLocks noChangeAspect="1" noChangeArrowheads="1"/>
              </p:cNvSpPr>
              <p:nvPr/>
            </p:nvSpPr>
            <p:spPr bwMode="auto">
              <a:xfrm>
                <a:off x="2421" y="18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" name="Oval 1085"/>
              <p:cNvSpPr>
                <a:spLocks noChangeAspect="1" noChangeArrowheads="1"/>
              </p:cNvSpPr>
              <p:nvPr/>
            </p:nvSpPr>
            <p:spPr bwMode="auto">
              <a:xfrm>
                <a:off x="2778" y="18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2" name="Oval 1086"/>
              <p:cNvSpPr>
                <a:spLocks noChangeAspect="1" noChangeArrowheads="1"/>
              </p:cNvSpPr>
              <p:nvPr/>
            </p:nvSpPr>
            <p:spPr bwMode="auto">
              <a:xfrm>
                <a:off x="3141" y="18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3" name="Oval 1087"/>
              <p:cNvSpPr>
                <a:spLocks noChangeAspect="1" noChangeArrowheads="1"/>
              </p:cNvSpPr>
              <p:nvPr/>
            </p:nvSpPr>
            <p:spPr bwMode="auto">
              <a:xfrm>
                <a:off x="3498" y="18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4" name="Oval 1088"/>
              <p:cNvSpPr>
                <a:spLocks noChangeAspect="1" noChangeArrowheads="1"/>
              </p:cNvSpPr>
              <p:nvPr/>
            </p:nvSpPr>
            <p:spPr bwMode="auto">
              <a:xfrm>
                <a:off x="3861" y="18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5" name="Oval 1089"/>
              <p:cNvSpPr>
                <a:spLocks noChangeAspect="1" noChangeArrowheads="1"/>
              </p:cNvSpPr>
              <p:nvPr/>
            </p:nvSpPr>
            <p:spPr bwMode="auto">
              <a:xfrm>
                <a:off x="4218" y="18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6" name="Oval 1090"/>
              <p:cNvSpPr>
                <a:spLocks noChangeAspect="1" noChangeArrowheads="1"/>
              </p:cNvSpPr>
              <p:nvPr/>
            </p:nvSpPr>
            <p:spPr bwMode="auto">
              <a:xfrm>
                <a:off x="4581" y="18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7" name="Oval 1091"/>
              <p:cNvSpPr>
                <a:spLocks noChangeAspect="1" noChangeArrowheads="1"/>
              </p:cNvSpPr>
              <p:nvPr/>
            </p:nvSpPr>
            <p:spPr bwMode="auto">
              <a:xfrm>
                <a:off x="4941" y="221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8" name="Oval 1092"/>
              <p:cNvSpPr>
                <a:spLocks noChangeAspect="1" noChangeArrowheads="1"/>
              </p:cNvSpPr>
              <p:nvPr/>
            </p:nvSpPr>
            <p:spPr bwMode="auto">
              <a:xfrm>
                <a:off x="4581" y="221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9" name="Oval 1093"/>
              <p:cNvSpPr>
                <a:spLocks noChangeAspect="1" noChangeArrowheads="1"/>
              </p:cNvSpPr>
              <p:nvPr/>
            </p:nvSpPr>
            <p:spPr bwMode="auto">
              <a:xfrm>
                <a:off x="4218" y="221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0" name="Oval 1094"/>
              <p:cNvSpPr>
                <a:spLocks noChangeAspect="1" noChangeArrowheads="1"/>
              </p:cNvSpPr>
              <p:nvPr/>
            </p:nvSpPr>
            <p:spPr bwMode="auto">
              <a:xfrm>
                <a:off x="3861" y="221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" name="Oval 1095"/>
              <p:cNvSpPr>
                <a:spLocks noChangeAspect="1" noChangeArrowheads="1"/>
              </p:cNvSpPr>
              <p:nvPr/>
            </p:nvSpPr>
            <p:spPr bwMode="auto">
              <a:xfrm>
                <a:off x="3498" y="221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2" name="Oval 1096"/>
              <p:cNvSpPr>
                <a:spLocks noChangeAspect="1" noChangeArrowheads="1"/>
              </p:cNvSpPr>
              <p:nvPr/>
            </p:nvSpPr>
            <p:spPr bwMode="auto">
              <a:xfrm>
                <a:off x="3141" y="221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3" name="Oval 1097"/>
              <p:cNvSpPr>
                <a:spLocks noChangeAspect="1" noChangeArrowheads="1"/>
              </p:cNvSpPr>
              <p:nvPr/>
            </p:nvSpPr>
            <p:spPr bwMode="auto">
              <a:xfrm>
                <a:off x="2778" y="221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4" name="Oval 1098"/>
              <p:cNvSpPr>
                <a:spLocks noChangeAspect="1" noChangeArrowheads="1"/>
              </p:cNvSpPr>
              <p:nvPr/>
            </p:nvSpPr>
            <p:spPr bwMode="auto">
              <a:xfrm>
                <a:off x="2421" y="2211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5" name="Oval 1099"/>
              <p:cNvSpPr>
                <a:spLocks noChangeAspect="1" noChangeArrowheads="1"/>
              </p:cNvSpPr>
              <p:nvPr/>
            </p:nvSpPr>
            <p:spPr bwMode="auto">
              <a:xfrm>
                <a:off x="4941" y="1854"/>
                <a:ext cx="119" cy="11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Bernard MT Condensed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</p:grpSp>
      <p:sp>
        <p:nvSpPr>
          <p:cNvPr id="77" name="Rectangle 1101"/>
          <p:cNvSpPr>
            <a:spLocks noChangeArrowheads="1"/>
          </p:cNvSpPr>
          <p:nvPr/>
        </p:nvSpPr>
        <p:spPr bwMode="auto">
          <a:xfrm>
            <a:off x="200025" y="4149725"/>
            <a:ext cx="8915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80000"/>
              <a:buFont typeface="Wingdings" pitchFamily="2" charset="2"/>
              <a:buChar char="q"/>
            </a:pPr>
            <a:r>
              <a:rPr lang="ru-RU" altLang="ru-RU" sz="2800" b="1">
                <a:latin typeface="Arial" charset="0"/>
              </a:rPr>
              <a:t>Базовая подзадача</a:t>
            </a:r>
            <a:r>
              <a:rPr lang="ru-RU" altLang="ru-RU" sz="2800">
                <a:latin typeface="Arial" charset="0"/>
              </a:rPr>
              <a:t> - операция скалярного умножения одной строки матрицы на вектор</a:t>
            </a:r>
          </a:p>
        </p:txBody>
      </p:sp>
      <p:graphicFrame>
        <p:nvGraphicFramePr>
          <p:cNvPr id="78" name="Object 11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550801"/>
              </p:ext>
            </p:extLst>
          </p:nvPr>
        </p:nvGraphicFramePr>
        <p:xfrm>
          <a:off x="2432050" y="5126038"/>
          <a:ext cx="4319588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Формула" r:id="rId3" imgW="1917360" imgH="444240" progId="Equation.3">
                  <p:embed/>
                </p:oleObj>
              </mc:Choice>
              <mc:Fallback>
                <p:oleObj name="Формула" r:id="rId3" imgW="19173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5126038"/>
                        <a:ext cx="4319588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5999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79374" y="1052736"/>
            <a:ext cx="9210675" cy="519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/>
              <a:t>Выделение информационных зависимостей</a:t>
            </a:r>
            <a:endParaRPr lang="ru-RU" altLang="ru-RU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04486"/>
            <a:ext cx="92900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000" b="1" u="sng" dirty="0">
                <a:solidFill>
                  <a:schemeClr val="tx2"/>
                </a:solidFill>
                <a:latin typeface="Arial" charset="0"/>
              </a:rPr>
              <a:t>Алгоритм 1</a:t>
            </a:r>
            <a:r>
              <a:rPr lang="ru-RU" altLang="ru-RU" sz="3000" b="1" dirty="0">
                <a:solidFill>
                  <a:schemeClr val="tx2"/>
                </a:solidFill>
                <a:latin typeface="Arial" charset="0"/>
              </a:rPr>
              <a:t>: ленточная схема </a:t>
            </a:r>
            <a:br>
              <a:rPr lang="ru-RU" altLang="ru-RU" sz="3000" b="1" dirty="0">
                <a:solidFill>
                  <a:schemeClr val="tx2"/>
                </a:solidFill>
                <a:latin typeface="Arial" charset="0"/>
              </a:rPr>
            </a:br>
            <a:r>
              <a:rPr lang="ru-RU" altLang="ru-RU" sz="3000" b="1" dirty="0">
                <a:solidFill>
                  <a:schemeClr val="tx2"/>
                </a:solidFill>
                <a:latin typeface="Arial" charset="0"/>
              </a:rPr>
              <a:t>                      (разбиение матрицы по строкам)…</a:t>
            </a:r>
            <a:endParaRPr lang="ru-RU" altLang="ru-RU" sz="30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9374" y="1700809"/>
            <a:ext cx="9066214" cy="507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ru-RU" altLang="ru-RU" sz="2400" dirty="0">
                <a:latin typeface="Arial" charset="0"/>
              </a:rPr>
              <a:t>Базовая подзадача для выполнения вычисления должна содержать строку матрицы </a:t>
            </a:r>
            <a:r>
              <a:rPr lang="ru-RU" altLang="ru-RU" sz="2400" b="1" i="1" dirty="0">
                <a:latin typeface="Arial" charset="0"/>
              </a:rPr>
              <a:t>А</a:t>
            </a:r>
            <a:r>
              <a:rPr lang="ru-RU" altLang="ru-RU" sz="2400" b="1" dirty="0">
                <a:latin typeface="Arial" charset="0"/>
              </a:rPr>
              <a:t> </a:t>
            </a:r>
            <a:r>
              <a:rPr lang="ru-RU" altLang="ru-RU" sz="2400" dirty="0">
                <a:latin typeface="Arial" charset="0"/>
              </a:rPr>
              <a:t>и копию вектора </a:t>
            </a:r>
            <a:r>
              <a:rPr lang="en-US" altLang="ru-RU" sz="2400" b="1" i="1" dirty="0">
                <a:latin typeface="Arial" charset="0"/>
              </a:rPr>
              <a:t>b</a:t>
            </a:r>
            <a:r>
              <a:rPr lang="ru-RU" altLang="ru-RU" sz="2400" dirty="0">
                <a:latin typeface="Arial" charset="0"/>
              </a:rPr>
              <a:t>. </a:t>
            </a:r>
            <a:br>
              <a:rPr lang="ru-RU" altLang="ru-RU" sz="2400" dirty="0">
                <a:latin typeface="Arial" charset="0"/>
              </a:rPr>
            </a:br>
            <a:r>
              <a:rPr lang="ru-RU" altLang="ru-RU" sz="2400" dirty="0">
                <a:latin typeface="Arial" charset="0"/>
              </a:rPr>
              <a:t>После завершения вычислений </a:t>
            </a:r>
            <a:br>
              <a:rPr lang="ru-RU" altLang="ru-RU" sz="2400" dirty="0">
                <a:latin typeface="Arial" charset="0"/>
              </a:rPr>
            </a:br>
            <a:r>
              <a:rPr lang="ru-RU" altLang="ru-RU" sz="2400" dirty="0">
                <a:latin typeface="Arial" charset="0"/>
              </a:rPr>
              <a:t>каждая базовая подзадача </a:t>
            </a:r>
            <a:br>
              <a:rPr lang="ru-RU" altLang="ru-RU" sz="2400" dirty="0">
                <a:latin typeface="Arial" charset="0"/>
              </a:rPr>
            </a:br>
            <a:r>
              <a:rPr lang="ru-RU" altLang="ru-RU" sz="2400" dirty="0">
                <a:latin typeface="Arial" charset="0"/>
              </a:rPr>
              <a:t>будет содержать один из </a:t>
            </a:r>
            <a:br>
              <a:rPr lang="ru-RU" altLang="ru-RU" sz="2400" dirty="0">
                <a:latin typeface="Arial" charset="0"/>
              </a:rPr>
            </a:br>
            <a:r>
              <a:rPr lang="ru-RU" altLang="ru-RU" sz="2400" dirty="0">
                <a:latin typeface="Arial" charset="0"/>
              </a:rPr>
              <a:t>элементов вектора результата </a:t>
            </a:r>
            <a:r>
              <a:rPr lang="en-US" altLang="ru-RU" sz="2400" b="1" i="1" dirty="0">
                <a:latin typeface="Arial" charset="0"/>
              </a:rPr>
              <a:t>c</a:t>
            </a:r>
            <a:r>
              <a:rPr lang="ru-RU" altLang="ru-RU" sz="2400" dirty="0">
                <a:latin typeface="Arial" charset="0"/>
              </a:rPr>
              <a:t> </a:t>
            </a:r>
          </a:p>
          <a:p>
            <a:pPr lvl="1" eaLnBrk="1" hangingPunct="1">
              <a:spcBef>
                <a:spcPct val="45000"/>
              </a:spcBef>
              <a:buFontTx/>
              <a:buChar char="–"/>
            </a:pPr>
            <a:r>
              <a:rPr lang="ru-RU" altLang="ru-RU" sz="2400" dirty="0">
                <a:latin typeface="Arial" charset="0"/>
              </a:rPr>
              <a:t>Для объединения результатов </a:t>
            </a:r>
            <a:br>
              <a:rPr lang="ru-RU" altLang="ru-RU" sz="2400" dirty="0">
                <a:latin typeface="Arial" charset="0"/>
              </a:rPr>
            </a:br>
            <a:r>
              <a:rPr lang="ru-RU" altLang="ru-RU" sz="2400" dirty="0">
                <a:latin typeface="Arial" charset="0"/>
              </a:rPr>
              <a:t>расчетов и получения полного </a:t>
            </a:r>
            <a:br>
              <a:rPr lang="ru-RU" altLang="ru-RU" sz="2400" dirty="0">
                <a:latin typeface="Arial" charset="0"/>
              </a:rPr>
            </a:br>
            <a:r>
              <a:rPr lang="ru-RU" altLang="ru-RU" sz="2400" dirty="0">
                <a:latin typeface="Arial" charset="0"/>
              </a:rPr>
              <a:t>вектора </a:t>
            </a:r>
            <a:r>
              <a:rPr lang="en-US" altLang="ru-RU" sz="2400" b="1" i="1" dirty="0">
                <a:latin typeface="Arial" charset="0"/>
              </a:rPr>
              <a:t>c</a:t>
            </a:r>
            <a:r>
              <a:rPr lang="ru-RU" altLang="ru-RU" sz="2400" dirty="0">
                <a:latin typeface="Arial" charset="0"/>
              </a:rPr>
              <a:t> на каждом из процессоров вычислительной системы необходимо выполнить операцию обобщенного сбора данных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2723861"/>
            <a:ext cx="3313113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10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28600" y="620688"/>
            <a:ext cx="8915400" cy="7191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smtClean="0"/>
              <a:t>Схема информационного взаимодействия</a:t>
            </a:r>
            <a:r>
              <a:rPr lang="ru-RU" altLang="ru-RU" smtClean="0"/>
              <a:t> </a:t>
            </a:r>
            <a:endParaRPr lang="ru-RU" altLang="ru-RU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547788"/>
            <a:ext cx="5400675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721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0"/>
          <p:cNvGraphicFramePr>
            <a:graphicFrameLocks noChangeAspect="1"/>
          </p:cNvGraphicFramePr>
          <p:nvPr/>
        </p:nvGraphicFramePr>
        <p:xfrm>
          <a:off x="2901950" y="4005263"/>
          <a:ext cx="4283075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Формула" r:id="rId3" imgW="1879560" imgH="761760" progId="Equation.3">
                  <p:embed/>
                </p:oleObj>
              </mc:Choice>
              <mc:Fallback>
                <p:oleObj name="Формула" r:id="rId3" imgW="187956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0" y="4005263"/>
                        <a:ext cx="4283075" cy="171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79"/>
          <p:cNvSpPr txBox="1">
            <a:spLocks noChangeArrowheads="1"/>
          </p:cNvSpPr>
          <p:nvPr/>
        </p:nvSpPr>
        <p:spPr bwMode="auto">
          <a:xfrm>
            <a:off x="920750" y="1125538"/>
            <a:ext cx="7848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dirty="0">
                <a:latin typeface="Arial" charset="0"/>
              </a:rPr>
              <a:t>Чередующееся (цикличное) горизонтальное разбиение</a:t>
            </a:r>
          </a:p>
        </p:txBody>
      </p:sp>
      <p:sp>
        <p:nvSpPr>
          <p:cNvPr id="4" name="Rectangle 81"/>
          <p:cNvSpPr txBox="1">
            <a:spLocks noChangeArrowheads="1"/>
          </p:cNvSpPr>
          <p:nvPr/>
        </p:nvSpPr>
        <p:spPr>
          <a:xfrm>
            <a:off x="344488" y="239713"/>
            <a:ext cx="9082087" cy="4889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600" b="1" smtClean="0"/>
              <a:t>Способы распределения данных: </a:t>
            </a:r>
            <a:r>
              <a:rPr lang="ru-RU" altLang="ru-RU" sz="2600" b="1" i="1" smtClean="0"/>
              <a:t>ленточная схема</a:t>
            </a:r>
            <a:endParaRPr lang="ru-RU" altLang="ru-RU" sz="2600" b="1" i="1" dirty="0"/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1857375" y="1773238"/>
          <a:ext cx="2190750" cy="184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Рисунок" r:id="rId5" imgW="2190600" imgH="1847880" progId="Word.Picture.8">
                  <p:embed/>
                </p:oleObj>
              </mc:Choice>
              <mc:Fallback>
                <p:oleObj name="Рисунок" r:id="rId5" imgW="2190600" imgH="18478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1773238"/>
                        <a:ext cx="2190750" cy="184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746750" y="1773238"/>
          <a:ext cx="1755775" cy="184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Рисунок" r:id="rId7" imgW="2190600" imgH="2305080" progId="Word.Picture.8">
                  <p:embed/>
                </p:oleObj>
              </mc:Choice>
              <mc:Fallback>
                <p:oleObj name="Рисунок" r:id="rId7" imgW="2190600" imgH="23050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0" y="1773238"/>
                        <a:ext cx="1755775" cy="184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84"/>
          <p:cNvSpPr>
            <a:spLocks noChangeArrowheads="1"/>
          </p:cNvSpPr>
          <p:nvPr/>
        </p:nvSpPr>
        <p:spPr bwMode="auto">
          <a:xfrm>
            <a:off x="4521200" y="2492375"/>
            <a:ext cx="576263" cy="360363"/>
          </a:xfrm>
          <a:prstGeom prst="rightArrow">
            <a:avLst>
              <a:gd name="adj1" fmla="val 50000"/>
              <a:gd name="adj2" fmla="val 3997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7205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896" y="0"/>
            <a:ext cx="9137104" cy="685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r>
              <a:rPr lang="ru-RU" altLang="ru-RU" b="1" dirty="0" smtClean="0"/>
              <a:t>Масштабирование и распределение подзадач по процессорам</a:t>
            </a:r>
          </a:p>
          <a:p>
            <a:pPr lvl="1" algn="just">
              <a:lnSpc>
                <a:spcPct val="90000"/>
              </a:lnSpc>
            </a:pPr>
            <a:r>
              <a:rPr lang="ru-RU" altLang="ru-RU" dirty="0" smtClean="0"/>
              <a:t>Если число процессоров </a:t>
            </a:r>
            <a:r>
              <a:rPr lang="en-US" altLang="ru-RU" b="1" i="1" dirty="0" smtClean="0"/>
              <a:t>p</a:t>
            </a:r>
            <a:r>
              <a:rPr lang="ru-RU" altLang="ru-RU" dirty="0" smtClean="0"/>
              <a:t> меньше числа базовых подзадач </a:t>
            </a:r>
            <a:r>
              <a:rPr lang="en-US" altLang="ru-RU" b="1" i="1" dirty="0" smtClean="0"/>
              <a:t>m</a:t>
            </a:r>
            <a:r>
              <a:rPr lang="ru-RU" altLang="ru-RU" b="1" i="1" dirty="0" smtClean="0"/>
              <a:t> (</a:t>
            </a:r>
            <a:r>
              <a:rPr lang="en-US" altLang="ru-RU" b="1" i="1" dirty="0" smtClean="0"/>
              <a:t>p&lt;m</a:t>
            </a:r>
            <a:r>
              <a:rPr lang="ru-RU" altLang="ru-RU" b="1" i="1" dirty="0" smtClean="0"/>
              <a:t>)</a:t>
            </a:r>
            <a:r>
              <a:rPr lang="ru-RU" altLang="ru-RU" dirty="0" smtClean="0"/>
              <a:t>, базовые подзадачи могут быть укрупнены с тем, чтобы каждый процессор выполнял несколько операций умножения строк матрицы </a:t>
            </a:r>
            <a:r>
              <a:rPr lang="ru-RU" altLang="ru-RU" b="1" i="1" dirty="0" smtClean="0"/>
              <a:t>А</a:t>
            </a:r>
            <a:r>
              <a:rPr lang="ru-RU" altLang="ru-RU" b="1" dirty="0" smtClean="0"/>
              <a:t> </a:t>
            </a:r>
            <a:r>
              <a:rPr lang="ru-RU" altLang="ru-RU" dirty="0" smtClean="0"/>
              <a:t>и вектора </a:t>
            </a:r>
            <a:r>
              <a:rPr lang="en-US" altLang="ru-RU" b="1" i="1" dirty="0" smtClean="0"/>
              <a:t>b</a:t>
            </a:r>
            <a:r>
              <a:rPr lang="ru-RU" altLang="ru-RU" dirty="0" smtClean="0"/>
              <a:t>. В этом случае, по окончании вычислений каждая базовая подзадача будет содержать набор элементов результирующего вектора </a:t>
            </a:r>
            <a:r>
              <a:rPr lang="ru-RU" altLang="ru-RU" b="1" i="1" dirty="0" smtClean="0"/>
              <a:t>с</a:t>
            </a:r>
            <a:endParaRPr lang="ru-RU" altLang="ru-RU" b="1" dirty="0" smtClean="0"/>
          </a:p>
          <a:p>
            <a:pPr lvl="1" algn="just">
              <a:lnSpc>
                <a:spcPct val="90000"/>
              </a:lnSpc>
            </a:pPr>
            <a:r>
              <a:rPr lang="ru-RU" altLang="ru-RU" dirty="0" smtClean="0"/>
              <a:t>Распределение подзадач между процессорами вычислительной системы может быть выполнено с учетом возможности эффективного выполнения операции обобщенного сбора данных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90798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/>
              <a:t>Программная реализация</a:t>
            </a:r>
          </a:p>
          <a:p>
            <a:pPr lvl="1"/>
            <a:r>
              <a:rPr lang="ru-RU" altLang="ru-RU" u="sng" dirty="0" smtClean="0"/>
              <a:t>Первый этап</a:t>
            </a:r>
            <a:r>
              <a:rPr lang="ru-RU" altLang="ru-RU" dirty="0" smtClean="0"/>
              <a:t>: Инициализация и распределение данных между процессорами</a:t>
            </a:r>
            <a:r>
              <a:rPr lang="en-US" altLang="ru-RU" dirty="0" smtClean="0"/>
              <a:t>:</a:t>
            </a:r>
            <a:endParaRPr lang="ru-RU" altLang="ru-RU" dirty="0" smtClean="0"/>
          </a:p>
          <a:p>
            <a:pPr lvl="2"/>
            <a:r>
              <a:rPr lang="ru-RU" altLang="ru-RU" sz="2800" dirty="0" smtClean="0"/>
              <a:t>Получение конкретных числовых данных для размера матрицы выделено в функции </a:t>
            </a:r>
            <a:r>
              <a:rPr lang="en-US" altLang="ru-RU" sz="2800" i="1" dirty="0" err="1" smtClean="0"/>
              <a:t>GetRowSize</a:t>
            </a:r>
            <a:r>
              <a:rPr lang="en-US" altLang="ru-RU" sz="2800" i="1" dirty="0" smtClean="0"/>
              <a:t> </a:t>
            </a:r>
            <a:r>
              <a:rPr lang="ru-RU" altLang="ru-RU" sz="2800" dirty="0" smtClean="0"/>
              <a:t>и </a:t>
            </a:r>
            <a:r>
              <a:rPr lang="en-US" altLang="ru-RU" sz="2800" i="1" dirty="0" err="1" smtClean="0"/>
              <a:t>GetRowNum</a:t>
            </a:r>
            <a:r>
              <a:rPr lang="en-US" altLang="ru-RU" sz="2800" dirty="0" smtClean="0"/>
              <a:t>, </a:t>
            </a:r>
          </a:p>
          <a:p>
            <a:pPr lvl="2"/>
            <a:r>
              <a:rPr lang="ru-RU" altLang="ru-RU" sz="2800" dirty="0" smtClean="0"/>
              <a:t>определение исходных данных для матрицы </a:t>
            </a:r>
            <a:r>
              <a:rPr lang="en-US" altLang="ru-RU" sz="2800" b="1" i="1" dirty="0" smtClean="0"/>
              <a:t>A</a:t>
            </a:r>
            <a:r>
              <a:rPr lang="ru-RU" altLang="ru-RU" sz="2800" dirty="0" smtClean="0"/>
              <a:t> </a:t>
            </a:r>
            <a:r>
              <a:rPr lang="en-US" altLang="ru-RU" sz="2800" dirty="0" smtClean="0"/>
              <a:t>(</a:t>
            </a:r>
            <a:r>
              <a:rPr lang="ru-RU" altLang="ru-RU" sz="2800" dirty="0" smtClean="0"/>
              <a:t>переменная </a:t>
            </a:r>
            <a:r>
              <a:rPr lang="en-US" altLang="ru-RU" sz="2800" i="1" dirty="0" err="1" smtClean="0"/>
              <a:t>pMatrix</a:t>
            </a:r>
            <a:r>
              <a:rPr lang="en-US" altLang="ru-RU" sz="2800" dirty="0" smtClean="0"/>
              <a:t>) </a:t>
            </a:r>
            <a:r>
              <a:rPr lang="ru-RU" altLang="ru-RU" sz="2800" dirty="0" smtClean="0"/>
              <a:t>и вектора </a:t>
            </a:r>
            <a:r>
              <a:rPr lang="en-US" altLang="ru-RU" sz="2800" i="1" dirty="0" smtClean="0"/>
              <a:t>b</a:t>
            </a:r>
            <a:r>
              <a:rPr lang="ru-RU" altLang="ru-RU" sz="2800" dirty="0" smtClean="0"/>
              <a:t> (переменная </a:t>
            </a:r>
            <a:r>
              <a:rPr lang="en-US" altLang="ru-RU" sz="2800" i="1" dirty="0" err="1" smtClean="0"/>
              <a:t>pVector</a:t>
            </a:r>
            <a:r>
              <a:rPr lang="ru-RU" altLang="ru-RU" sz="2800" dirty="0" smtClean="0"/>
              <a:t>)</a:t>
            </a:r>
            <a:r>
              <a:rPr lang="ru-RU" altLang="ru-RU" sz="2800" i="1" dirty="0" smtClean="0"/>
              <a:t> </a:t>
            </a:r>
            <a:r>
              <a:rPr lang="ru-RU" altLang="ru-RU" sz="2800" dirty="0" smtClean="0"/>
              <a:t>на </a:t>
            </a:r>
            <a:r>
              <a:rPr lang="en-US" altLang="ru-RU" sz="2800" dirty="0" smtClean="0"/>
              <a:t> </a:t>
            </a:r>
            <a:r>
              <a:rPr lang="ru-RU" altLang="ru-RU" sz="2800" dirty="0" smtClean="0"/>
              <a:t>нулевом процессе (функция </a:t>
            </a:r>
            <a:r>
              <a:rPr lang="en-US" altLang="ru-RU" sz="2800" i="1" dirty="0" err="1" smtClean="0"/>
              <a:t>DataGeneration</a:t>
            </a:r>
            <a:r>
              <a:rPr lang="ru-RU" altLang="ru-RU" sz="2800" dirty="0" smtClean="0"/>
              <a:t>)</a:t>
            </a:r>
            <a:r>
              <a:rPr lang="en-US" altLang="ru-RU" sz="2800" dirty="0" smtClean="0"/>
              <a:t>,</a:t>
            </a:r>
            <a:endParaRPr lang="ru-RU" altLang="ru-RU" sz="2800" dirty="0" smtClean="0"/>
          </a:p>
          <a:p>
            <a:pPr lvl="2"/>
            <a:r>
              <a:rPr lang="ru-RU" altLang="ru-RU" sz="2800" dirty="0" smtClean="0"/>
              <a:t>Пересылка исходных данных между процессорами вынесено в отдельную функцию </a:t>
            </a:r>
            <a:r>
              <a:rPr lang="en-US" altLang="ru-RU" sz="2800" i="1" dirty="0" err="1" smtClean="0"/>
              <a:t>DataDistribution</a:t>
            </a:r>
            <a:r>
              <a:rPr lang="en-US" altLang="ru-RU" sz="2800" dirty="0" smtClean="0"/>
              <a:t>.</a:t>
            </a:r>
            <a:endParaRPr lang="ru-RU" alt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114264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7"/>
          <p:cNvSpPr txBox="1">
            <a:spLocks noChangeArrowheads="1"/>
          </p:cNvSpPr>
          <p:nvPr/>
        </p:nvSpPr>
        <p:spPr>
          <a:xfrm>
            <a:off x="0" y="0"/>
            <a:ext cx="9144000" cy="67413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/>
              <a:t>Программная реализация</a:t>
            </a:r>
          </a:p>
          <a:p>
            <a:pPr lvl="1"/>
            <a:r>
              <a:rPr lang="ru-RU" altLang="ru-RU" u="sng" dirty="0" smtClean="0"/>
              <a:t>Второй этап</a:t>
            </a:r>
            <a:r>
              <a:rPr lang="ru-RU" altLang="ru-RU" dirty="0" smtClean="0"/>
              <a:t>: умножение на вектор тех строк матрицы, которые распределены на данный процесс и, таким образом, получение блока результирующего вектора </a:t>
            </a:r>
            <a:r>
              <a:rPr lang="en-US" altLang="ru-RU" b="1" i="1" dirty="0" smtClean="0"/>
              <a:t>b</a:t>
            </a:r>
            <a:r>
              <a:rPr lang="ru-RU" altLang="ru-RU" dirty="0" smtClean="0"/>
              <a:t> реализовано в функции </a:t>
            </a:r>
            <a:r>
              <a:rPr lang="en-US" altLang="ru-RU" i="1" dirty="0" err="1"/>
              <a:t>ParallelResultCalculation</a:t>
            </a:r>
            <a:endParaRPr lang="en-US" altLang="ru-RU" i="1" dirty="0" smtClean="0"/>
          </a:p>
          <a:p>
            <a:pPr lvl="1">
              <a:buFontTx/>
              <a:buNone/>
            </a:pPr>
            <a:endParaRPr lang="ru-RU" alt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2344954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7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/>
              <a:t>Программная реализация</a:t>
            </a:r>
          </a:p>
          <a:p>
            <a:pPr lvl="1"/>
            <a:r>
              <a:rPr lang="ru-RU" altLang="ru-RU" u="sng" dirty="0" smtClean="0"/>
              <a:t>Третий этап</a:t>
            </a:r>
            <a:r>
              <a:rPr lang="ru-RU" altLang="ru-RU" dirty="0" smtClean="0"/>
              <a:t>: Функция </a:t>
            </a:r>
            <a:r>
              <a:rPr lang="en-US" altLang="ru-RU" i="1" dirty="0" err="1" smtClean="0"/>
              <a:t>ResultReplication</a:t>
            </a:r>
            <a:r>
              <a:rPr lang="en-US" altLang="ru-RU" dirty="0" smtClean="0"/>
              <a:t> </a:t>
            </a:r>
            <a:r>
              <a:rPr lang="ru-RU" altLang="ru-RU" dirty="0" smtClean="0"/>
              <a:t>объединяет блоки результирующего вектора </a:t>
            </a:r>
            <a:r>
              <a:rPr lang="en-US" altLang="ru-RU" b="1" i="1" dirty="0" smtClean="0"/>
              <a:t>b</a:t>
            </a:r>
            <a:r>
              <a:rPr lang="ru-RU" altLang="ru-RU" dirty="0" smtClean="0"/>
              <a:t>, полученные на разных процессах, и копирует вектор результата на все процессы вычислительной системы </a:t>
            </a:r>
            <a:r>
              <a:rPr lang="en-US" altLang="ru-RU" dirty="0" smtClean="0"/>
              <a:t>(</a:t>
            </a:r>
            <a:r>
              <a:rPr lang="ru-RU" altLang="ru-RU" dirty="0" smtClean="0"/>
              <a:t>если количество строк матрицы </a:t>
            </a:r>
            <a:r>
              <a:rPr lang="en-US" altLang="ru-RU" b="1" i="1" dirty="0" smtClean="0"/>
              <a:t>n</a:t>
            </a:r>
            <a:r>
              <a:rPr lang="en-US" altLang="ru-RU" i="1" dirty="0" smtClean="0"/>
              <a:t> </a:t>
            </a:r>
            <a:r>
              <a:rPr lang="ru-RU" altLang="ru-RU" dirty="0" smtClean="0"/>
              <a:t>не является кратным числу процессоров </a:t>
            </a:r>
            <a:r>
              <a:rPr lang="en-US" altLang="ru-RU" b="1" i="1" dirty="0" smtClean="0"/>
              <a:t>p</a:t>
            </a:r>
            <a:r>
              <a:rPr lang="ru-RU" altLang="ru-RU" dirty="0" smtClean="0"/>
              <a:t>, объем пересылаемых данных для процессов может оказаться разным, и для передачи сообщений необходимо использовать функцию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err="1" smtClean="0"/>
              <a:t>Allgatherv</a:t>
            </a:r>
            <a:r>
              <a:rPr lang="ru-RU" altLang="ru-RU" dirty="0" smtClean="0"/>
              <a:t>  библиотеки </a:t>
            </a:r>
            <a:r>
              <a:rPr lang="en-US" altLang="ru-RU" dirty="0" smtClean="0"/>
              <a:t>MPI)</a:t>
            </a:r>
          </a:p>
          <a:p>
            <a:pPr lvl="1">
              <a:buFontTx/>
              <a:buNone/>
            </a:pPr>
            <a:endParaRPr lang="en-US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6616749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429</Words>
  <Application>Microsoft Office PowerPoint</Application>
  <PresentationFormat>Экран (4:3)</PresentationFormat>
  <Paragraphs>42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Формула</vt:lpstr>
      <vt:lpstr>Рисунок</vt:lpstr>
      <vt:lpstr>Параллельные методы умножения матрицы на вектор</vt:lpstr>
      <vt:lpstr>Постановка задачи</vt:lpstr>
      <vt:lpstr>Способы распределения данных: ленточная схема</vt:lpstr>
      <vt:lpstr>Способы распределения данных: блочная схема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Параллельные методы умножения матрицы на вектор</dc:title>
  <dc:creator>fgafarov</dc:creator>
  <cp:lastModifiedBy>fgafarov</cp:lastModifiedBy>
  <cp:revision>25</cp:revision>
  <dcterms:created xsi:type="dcterms:W3CDTF">2015-04-20T13:15:05Z</dcterms:created>
  <dcterms:modified xsi:type="dcterms:W3CDTF">2015-04-27T13:40:26Z</dcterms:modified>
</cp:coreProperties>
</file>