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9" r:id="rId3"/>
    <p:sldId id="286" r:id="rId4"/>
    <p:sldId id="290" r:id="rId5"/>
    <p:sldId id="287" r:id="rId6"/>
    <p:sldId id="291" r:id="rId7"/>
    <p:sldId id="292" r:id="rId8"/>
    <p:sldId id="293" r:id="rId9"/>
    <p:sldId id="295" r:id="rId10"/>
    <p:sldId id="297" r:id="rId11"/>
    <p:sldId id="289" r:id="rId12"/>
    <p:sldId id="298" r:id="rId13"/>
    <p:sldId id="299" r:id="rId14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E6E6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66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6BB8-3EAC-4162-8BA3-A07BB9D9FE02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64F34-1F82-4AD9-9528-0716F00D5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D7114-00B0-4637-9002-3BBF2EBDA58C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22211-C67A-4E8B-9437-2C23492E0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1068-BFC4-4A7C-8D92-C6B4A9F34882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1CDE-39BB-4DCE-9FDE-34004E397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0D6C-7CEA-4192-97DF-23DA5D47E736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6EDE0-185B-4357-AD67-7E2F08E62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8975-56C0-4C52-9BB8-B20AA3169C49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0CE3-6B4F-4380-B697-A368659A6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BC4DA-6CEF-412D-A478-A25BB2564809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644DB-CC4B-4B4F-87B1-C56AE0A54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AD91A-2407-4354-881E-8ACE34516F78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B255-8B0B-4E38-8022-D97B83980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FBC6-C633-43A1-8315-074740E77440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9932-4C1B-4D28-9CBB-1021FDF3D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29FED-C832-469E-83A4-661917A1DB62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C5BD-7BA4-41BD-BFE0-1B6169800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DBBDB-1293-4DE3-ABB4-E119E02521DC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3473-541B-48FD-A277-9823981E9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DAA9-1A1C-4E5B-B9CD-13F7B7603087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25FC-F538-4C53-8A82-6B8341FBE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AA6B-BADD-4E41-B07C-DB9921E5C140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408F-8F37-42FA-A8BD-45DE14FFF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9156C-E626-4D17-AA74-2CDF871F59C9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4CB8-5D97-4109-B857-66B94C522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B6001-F7CC-4327-9406-395FEE8B491C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3678-F7B4-4629-89F6-92A149AF2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CDB1-18C9-4E61-844C-9FEEC4CAFB9C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06E7-6A71-4A7A-BA46-ECFE248A4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35ED8-0522-4E40-AB3B-7BBA09E37830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9D8A-72E7-4F27-A9CA-4CDCF4014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6368-2BB2-43AD-81F7-A130B6F26D67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5632-1C9C-4453-80E9-D73F55C33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D28A-E040-494F-A753-ABBD3F0D0E75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8BCF-E0A1-426B-B3E5-8DD74DB02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B5AB2-579E-4480-A77C-2B896A7141BF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C3C60-6BCF-4BF4-957B-4BB9A899D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6CBE-A6EF-4F39-B49F-027ACC773518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A3E7-143B-4A33-BD76-A5DD675A8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C8214-321D-4F16-9903-F41B52562E46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05479-D8E1-41BE-9476-26240E953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1E4DF-3AE0-476D-A284-457015B247D9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E2F6-F736-4E4F-9E8F-566661765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9C757D-81B0-4E01-BE79-7332B927E2AC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F1D664-BF24-41E7-B6FA-A9D341683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C2328A-F059-4088-A149-F48F637CF7EB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EECDC3-117C-40D3-A635-8C5673036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250825" y="3643313"/>
            <a:ext cx="8678863" cy="15716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FFFF"/>
                </a:solidFill>
                <a:latin typeface="Minion Pro"/>
              </a:rPr>
              <a:t/>
            </a:r>
            <a:br>
              <a:rPr lang="ru-RU" sz="3600" b="1" smtClean="0">
                <a:solidFill>
                  <a:srgbClr val="FFFFFF"/>
                </a:solidFill>
                <a:latin typeface="Minion Pro"/>
              </a:rPr>
            </a:br>
            <a:r>
              <a:rPr lang="ru-RU" sz="3600" b="1" smtClean="0">
                <a:solidFill>
                  <a:srgbClr val="FFFFFF"/>
                </a:solidFill>
                <a:latin typeface="Minion Pro"/>
              </a:rPr>
              <a:t/>
            </a:r>
            <a:br>
              <a:rPr lang="ru-RU" sz="3600" b="1" smtClean="0">
                <a:solidFill>
                  <a:srgbClr val="FFFFFF"/>
                </a:solidFill>
                <a:latin typeface="Minion Pro"/>
              </a:rPr>
            </a:br>
            <a:r>
              <a:rPr lang="ru-RU" sz="3600" b="1" smtClean="0">
                <a:solidFill>
                  <a:srgbClr val="FFFFFF"/>
                </a:solidFill>
                <a:latin typeface="Minion Pro"/>
              </a:rPr>
              <a:t/>
            </a:r>
            <a:br>
              <a:rPr lang="ru-RU" sz="3600" b="1" smtClean="0">
                <a:solidFill>
                  <a:srgbClr val="FFFFFF"/>
                </a:solidFill>
                <a:latin typeface="Minion Pro"/>
              </a:rPr>
            </a:br>
            <a:r>
              <a:rPr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Программа развития </a:t>
            </a:r>
            <a:br>
              <a:rPr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д.б.н., проф. Чернов Владислав Моисеевич</a:t>
            </a:r>
          </a:p>
        </p:txBody>
      </p:sp>
      <p:pic>
        <p:nvPicPr>
          <p:cNvPr id="25603" name="Picture 10" descr="КФУ_логотип_прозрач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60350"/>
            <a:ext cx="14732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C:\Users\r00t\Desktop\IFM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60350"/>
            <a:ext cx="1019175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2500313"/>
            <a:ext cx="8715375" cy="1785937"/>
          </a:xfrm>
        </p:spPr>
        <p:txBody>
          <a:bodyPr/>
          <a:lstStyle/>
          <a:p>
            <a:pPr algn="just" eaLnBrk="1" hangingPunct="1"/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Институт фундаментальной медицины и биологии</a:t>
            </a:r>
          </a:p>
          <a:p>
            <a:pPr eaLnBrk="1" hangingPunct="1"/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генетики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85750" y="1643063"/>
            <a:ext cx="8572500" cy="44831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занятий со школьниками и организация для них олимпиад</a:t>
            </a:r>
          </a:p>
          <a:p>
            <a:pPr eaLnBrk="1" hangingPunct="1">
              <a:defRPr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экскурсий для школьников с демонстрацией приборной базы Междисциплинарного центра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протеомных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геномных методов исследований и Лаборатории генных и клеточных технологий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Профориентационная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285750" y="1643063"/>
            <a:ext cx="8572500" cy="44831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Своевременно отражать информацию на сайте кафедры</a:t>
            </a:r>
          </a:p>
          <a:p>
            <a:pPr eaLnBrk="1" hangingPunct="1"/>
            <a:endParaRPr lang="ru-RU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Обновлять личные страницы сотрудников кафедры не реже 2 раз в год</a:t>
            </a:r>
          </a:p>
          <a:p>
            <a:pPr eaLnBrk="1" hangingPunct="1"/>
            <a:endParaRPr lang="ru-RU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реестр выпускников кафедры, работающих в научных центрах России и за рубежом, для организации научных контактов </a:t>
            </a:r>
          </a:p>
        </p:txBody>
      </p:sp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idx="1"/>
          </p:nvPr>
        </p:nvSpPr>
        <p:spPr>
          <a:xfrm>
            <a:off x="285750" y="2214563"/>
            <a:ext cx="8572500" cy="3911600"/>
          </a:xfrm>
        </p:spPr>
        <p:txBody>
          <a:bodyPr/>
          <a:lstStyle/>
          <a:p>
            <a:pPr algn="just"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Магистров, продемонстрировавших за время обучения высокий уровень знаний и способности к научно-исследовательской работе, закреплять на кафедре, зачисляя их в трудовые коллективы, выполняющие научные проекты за счет грантовой поддержки, а также через аспирантуру</a:t>
            </a:r>
          </a:p>
        </p:txBody>
      </p:sp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проблемы кадрового потенциала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>
          <a:xfrm>
            <a:off x="1116013" y="6843713"/>
            <a:ext cx="7956550" cy="114300"/>
          </a:xfrm>
        </p:spPr>
        <p:txBody>
          <a:bodyPr/>
          <a:lstStyle/>
          <a:p>
            <a:pPr eaLnBrk="1" hangingPunct="1"/>
            <a:endParaRPr lang="ru-RU" sz="2800" smtClean="0">
              <a:solidFill>
                <a:srgbClr val="002060"/>
              </a:solidFill>
            </a:endParaRPr>
          </a:p>
        </p:txBody>
      </p:sp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>
          <a:xfrm>
            <a:off x="1116013" y="1557338"/>
            <a:ext cx="7704137" cy="4824412"/>
          </a:xfrm>
        </p:spPr>
        <p:txBody>
          <a:bodyPr/>
          <a:lstStyle/>
          <a:p>
            <a:pPr marL="1790700" indent="-1609725" algn="l" eaLnBrk="1" hangingPunct="1"/>
            <a:r>
              <a:rPr lang="ru-RU" sz="29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Кафедра генетики </a:t>
            </a:r>
            <a:r>
              <a:rPr lang="ru-RU" sz="29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организована в 1976 году</a:t>
            </a:r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38 выпусков специалистов</a:t>
            </a:r>
            <a:b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1 выпуск бакалавров</a:t>
            </a:r>
            <a:b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1 выпуск магистров</a:t>
            </a:r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 кафедры</a:t>
            </a: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профессора</a:t>
            </a:r>
            <a:b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доцентов</a:t>
            </a:r>
            <a:b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ассистента со степенью к.б.н.</a:t>
            </a:r>
            <a:b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ассистента б/с</a:t>
            </a:r>
            <a:b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УВП</a:t>
            </a:r>
            <a:b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0" y="1955800"/>
            <a:ext cx="9144000" cy="4170363"/>
          </a:xfrm>
        </p:spPr>
        <p:txBody>
          <a:bodyPr/>
          <a:lstStyle/>
          <a:p>
            <a:pPr eaLnBrk="1" hangingPunct="1"/>
            <a:r>
              <a:rPr lang="ru-RU" sz="2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электронных обучающих ресурсов:</a:t>
            </a:r>
          </a:p>
          <a:p>
            <a:pPr eaLnBrk="1" hangingPunct="1"/>
            <a:endParaRPr lang="ru-RU" sz="25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год                                                                            2020 год</a:t>
            </a:r>
          </a:p>
          <a:p>
            <a:pPr eaLnBrk="1" hangingPunct="1"/>
            <a:r>
              <a:rPr lang="ru-RU" sz="2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         </a:t>
            </a:r>
            <a:r>
              <a:rPr lang="ru-RU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sz="2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9</a:t>
            </a:r>
          </a:p>
          <a:p>
            <a:pPr eaLnBrk="1" hangingPunct="1"/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Молекулярная генетика                                             Мутационный анализ</a:t>
            </a:r>
          </a:p>
          <a:p>
            <a:pPr eaLnBrk="1" hangingPunct="1"/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Молекулярный анализ генома                                  Генетика</a:t>
            </a:r>
          </a:p>
          <a:p>
            <a:pPr eaLnBrk="1" hangingPunct="1"/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Математические методы в биологии                       Генетика человека</a:t>
            </a:r>
          </a:p>
          <a:p>
            <a:pPr eaLnBrk="1" hangingPunct="1"/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Медицинская генетика</a:t>
            </a:r>
          </a:p>
          <a:p>
            <a:pPr eaLnBrk="1" hangingPunct="1"/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Иммуногенетика</a:t>
            </a:r>
          </a:p>
          <a:p>
            <a:pPr eaLnBrk="1" hangingPunct="1"/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Эпигенетика</a:t>
            </a:r>
          </a:p>
        </p:txBody>
      </p:sp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составляющая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143000" y="3571875"/>
            <a:ext cx="664368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539750" y="1844675"/>
            <a:ext cx="8147050" cy="4584700"/>
          </a:xfrm>
        </p:spPr>
        <p:txBody>
          <a:bodyPr/>
          <a:lstStyle/>
          <a:p>
            <a:pPr algn="just" eaLnBrk="1" hangingPunct="1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новых курсов и ежегодная актуализация программ текущих курсов для бакалавриата и магистратуры</a:t>
            </a:r>
          </a:p>
          <a:p>
            <a:pPr algn="just" eaLnBrk="1" hangingPunct="1"/>
            <a:endParaRPr 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и издание учебных и методических пособий по основным курсам для бакалавриата и магистратуры</a:t>
            </a:r>
          </a:p>
          <a:p>
            <a:pPr algn="just" eaLnBrk="1" hangingPunct="1"/>
            <a:endParaRPr 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при кафедре студенческого научного общества, в рамках которого планируется проводить обсуждения актуальных проблем современной генетики</a:t>
            </a:r>
          </a:p>
          <a:p>
            <a:pPr algn="just" eaLnBrk="1" hangingPunct="1"/>
            <a:endParaRPr lang="ru-RU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>
          <a:xfrm>
            <a:off x="539750" y="188913"/>
            <a:ext cx="8353425" cy="1727200"/>
          </a:xfrm>
        </p:spPr>
        <p:txBody>
          <a:bodyPr/>
          <a:lstStyle/>
          <a:p>
            <a:pPr algn="r" eaLnBrk="1" hangingPunct="1"/>
            <a:r>
              <a:rPr lang="ru-RU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составляющая</a:t>
            </a:r>
            <a:endParaRPr lang="ru-RU" sz="2400" u="sng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357313"/>
            <a:ext cx="8329613" cy="4768850"/>
          </a:xfrm>
        </p:spPr>
        <p:txBody>
          <a:bodyPr/>
          <a:lstStyle/>
          <a:p>
            <a:pPr algn="just" eaLnBrk="1" hangingPunct="1"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Ввести в учебную программу  магистратуры семинар, в рамках которого приглашать ведущих ученых для чтения лекций по актуальным аспектам генетики и молекулярной биологии</a:t>
            </a:r>
          </a:p>
          <a:p>
            <a:pPr algn="just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Дали согласие на чтение лекций в 2016/2017 учебном году.</a:t>
            </a:r>
          </a:p>
          <a:p>
            <a:pPr eaLnBrk="1" hangingPunct="1"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О.П.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Балановский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О.А.Донцова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С.Л.Киселев                       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А.Г.Габибов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1200" dirty="0" smtClean="0"/>
              <a:t>проф. зав. лаб. геномной               член-корр. РАН,                                   проф. зав. Отделом                         член-корр. РАН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200" dirty="0" smtClean="0"/>
              <a:t>географии Института                       зав. кафедрой природных                </a:t>
            </a:r>
            <a:r>
              <a:rPr lang="ru-RU" sz="1200" dirty="0" err="1" smtClean="0"/>
              <a:t>эпигенетики</a:t>
            </a:r>
            <a:r>
              <a:rPr lang="ru-RU" sz="1200" dirty="0" smtClean="0"/>
              <a:t> Института                  зав. лабораторией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200" dirty="0" smtClean="0"/>
              <a:t>общей генетики РАН                        соединений МГУ                                общей генетики РАН                       </a:t>
            </a:r>
            <a:r>
              <a:rPr lang="ru-RU" sz="1200" dirty="0" err="1" smtClean="0"/>
              <a:t>биокатализа</a:t>
            </a:r>
            <a:r>
              <a:rPr lang="ru-RU" sz="1200" dirty="0" smtClean="0"/>
              <a:t> </a:t>
            </a:r>
            <a:r>
              <a:rPr lang="ru-RU" sz="1200" dirty="0" err="1" smtClean="0"/>
              <a:t>Ин-та</a:t>
            </a:r>
            <a:endParaRPr lang="ru-RU" sz="1200" dirty="0" smtClean="0"/>
          </a:p>
          <a:p>
            <a:pPr marL="6905625" indent="-6905625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биорганической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химии РАН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273175"/>
          </a:xfrm>
        </p:spPr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составляющая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FF0000"/>
              </a:solidFill>
            </a:endParaRPr>
          </a:p>
        </p:txBody>
      </p:sp>
      <p:pic>
        <p:nvPicPr>
          <p:cNvPr id="29699" name="Рисунок 1"/>
          <p:cNvPicPr>
            <a:picLocks noChangeAspect="1"/>
          </p:cNvPicPr>
          <p:nvPr/>
        </p:nvPicPr>
        <p:blipFill>
          <a:blip r:embed="rId2"/>
          <a:srcRect l="-5455" r="5455" b="19168"/>
          <a:stretch>
            <a:fillRect/>
          </a:stretch>
        </p:blipFill>
        <p:spPr bwMode="auto">
          <a:xfrm>
            <a:off x="928688" y="3857625"/>
            <a:ext cx="14017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85762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857625"/>
            <a:ext cx="13001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3857625"/>
            <a:ext cx="11668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1"/>
          </p:nvPr>
        </p:nvSpPr>
        <p:spPr>
          <a:xfrm>
            <a:off x="214313" y="1500188"/>
            <a:ext cx="8472487" cy="4625975"/>
          </a:xfrm>
        </p:spPr>
        <p:txBody>
          <a:bodyPr/>
          <a:lstStyle/>
          <a:p>
            <a:pPr algn="just" eaLnBrk="1" hangingPunct="1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программу магистратуры по генетике ввести практические занятия по молекулярному анализу генома и медицинской генетике на базе Междисциплинарного центра протеомных и геномных исследований и Лаборатории генных и клеточных технологий с обучением работы на современном научном оборудовании (секвенаторы, масс-спектрометры, хроматографы и т.д.)</a:t>
            </a:r>
          </a:p>
        </p:txBody>
      </p:sp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составляющая</a:t>
            </a:r>
            <a:endParaRPr lang="ru-RU" sz="2400" u="sng" smtClean="0">
              <a:solidFill>
                <a:srgbClr val="FF0000"/>
              </a:solidFill>
            </a:endParaRPr>
          </a:p>
        </p:txBody>
      </p:sp>
      <p:pic>
        <p:nvPicPr>
          <p:cNvPr id="30723" name="Picture 6" descr="http://mms.businesswire.com/bwapps/mediaserver/ViewMedia?mgid=338537&amp;v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4143375"/>
            <a:ext cx="1466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ultraflex_extre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786313"/>
            <a:ext cx="2701925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4429125"/>
            <a:ext cx="2000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214313" y="1643063"/>
            <a:ext cx="8715375" cy="3857625"/>
          </a:xfrm>
        </p:spPr>
        <p:txBody>
          <a:bodyPr/>
          <a:lstStyle/>
          <a:p>
            <a:pPr algn="just" eaLnBrk="1" hangingPunct="1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Участвовать в конкурсах различных фондов на получение финансовой поддержки на проведение научных исследований преподавателями и студентами </a:t>
            </a:r>
          </a:p>
          <a:p>
            <a:pPr algn="just" eaLnBrk="1" hangingPunct="1"/>
            <a:endParaRPr 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активному участию преподавателей, аспирантов и студентов с презентациями собственных результатов исследований на научных форумах</a:t>
            </a:r>
          </a:p>
          <a:p>
            <a:pPr algn="just" eaLnBrk="1" hangingPunct="1"/>
            <a:endParaRPr 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Публиковать результаты научных исследований преподавателей и студентов в ведущих отечественных и зарубежных научных изданиях</a:t>
            </a:r>
          </a:p>
          <a:p>
            <a:pPr algn="just" eaLnBrk="1" hangingPunct="1"/>
            <a:endParaRPr 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Научная составляющая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1"/>
          </p:nvPr>
        </p:nvSpPr>
        <p:spPr>
          <a:xfrm>
            <a:off x="285750" y="2643188"/>
            <a:ext cx="8643938" cy="3482975"/>
          </a:xfrm>
        </p:spPr>
        <p:txBody>
          <a:bodyPr/>
          <a:lstStyle/>
          <a:p>
            <a:pPr algn="just"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октябре 2016 года провести конференцию «Актуальные проблемы современной генетики», посвященную 40-летию образования кафедры генетики с участием выпускников, работающих в научных центрах России и за рубежом</a:t>
            </a:r>
          </a:p>
        </p:txBody>
      </p:sp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Научная составляющая</a:t>
            </a:r>
            <a:endParaRPr lang="ru-RU" u="sng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285750" y="2060575"/>
            <a:ext cx="8643938" cy="40655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Направлять на курсы повышения квалификации не менее 2 сотрудников ежегодно</a:t>
            </a:r>
          </a:p>
          <a:p>
            <a:pPr eaLnBrk="1" hangingPunct="1"/>
            <a:endParaRPr lang="ru-RU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Разработать программы повышения квалификации для сотрудников ИФМиБ: 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Идентификация белков методом масс-спектрометрии</a:t>
            </a:r>
          </a:p>
          <a:p>
            <a:pPr eaLnBrk="1" hangingPunct="1"/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Методы секвенирования генома</a:t>
            </a:r>
          </a:p>
          <a:p>
            <a:pPr eaLnBrk="1" hangingPunct="1"/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Транскриптомный анализ</a:t>
            </a:r>
          </a:p>
        </p:txBody>
      </p:sp>
      <p:sp>
        <p:nvSpPr>
          <p:cNvPr id="33794" name="Заголовок 2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1696</TotalTime>
  <Words>440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Minion Pro</vt:lpstr>
      <vt:lpstr>Times New Roman</vt:lpstr>
      <vt:lpstr>Презентация1</vt:lpstr>
      <vt:lpstr>2_Презентация1</vt:lpstr>
      <vt:lpstr>   Программа развития                                     д.б.н., проф. Чернов Владислав Моисеевич</vt:lpstr>
      <vt:lpstr>Кафедра генетики организована в 1976 году                38 выпусков специалистов                   1 выпуск бакалавров                   1 выпуск магистров  Состав кафедры:  4 профессора 6 доцентов 4 ассистента со степенью к.б.н. 3 ассистента б/с 4 УВП </vt:lpstr>
      <vt:lpstr>Образовательная составляющая</vt:lpstr>
      <vt:lpstr>Образовательная составляющая</vt:lpstr>
      <vt:lpstr>  Образовательная составляющая </vt:lpstr>
      <vt:lpstr>Образовательная составляющая</vt:lpstr>
      <vt:lpstr>Научная составляющая</vt:lpstr>
      <vt:lpstr>Научная составляющая</vt:lpstr>
      <vt:lpstr>Повышение квалификации</vt:lpstr>
      <vt:lpstr>Профориентационная работа</vt:lpstr>
      <vt:lpstr>Организационная работа</vt:lpstr>
      <vt:lpstr>Решение проблемы кадрового потенциала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Кошелева Тамара</dc:creator>
  <cp:lastModifiedBy>Бабынин</cp:lastModifiedBy>
  <cp:revision>132</cp:revision>
  <dcterms:created xsi:type="dcterms:W3CDTF">2012-02-24T04:41:03Z</dcterms:created>
  <dcterms:modified xsi:type="dcterms:W3CDTF">2016-01-22T05:17:30Z</dcterms:modified>
</cp:coreProperties>
</file>