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9" r:id="rId5"/>
    <p:sldId id="270" r:id="rId6"/>
    <p:sldId id="268" r:id="rId7"/>
    <p:sldId id="260" r:id="rId8"/>
    <p:sldId id="261" r:id="rId9"/>
    <p:sldId id="271" r:id="rId10"/>
    <p:sldId id="258" r:id="rId11"/>
    <p:sldId id="267" r:id="rId12"/>
    <p:sldId id="265" r:id="rId13"/>
    <p:sldId id="263" r:id="rId14"/>
    <p:sldId id="272" r:id="rId15"/>
    <p:sldId id="273" r:id="rId16"/>
    <p:sldId id="266" r:id="rId17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1"/>
  </p:normalViewPr>
  <p:slideViewPr>
    <p:cSldViewPr>
      <p:cViewPr>
        <p:scale>
          <a:sx n="104" d="100"/>
          <a:sy n="104" d="100"/>
        </p:scale>
        <p:origin x="-90" y="-5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Franklin Gothic Book Обычный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25.01.2016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Franklin Gothic Book Обычный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Franklin Gothic Book Обычный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Franklin Gothic Book Обычный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i="0" kern="1200">
          <a:solidFill>
            <a:schemeClr val="tx1"/>
          </a:solidFill>
          <a:latin typeface="Franklin Gothic Book Обычный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kern="1200">
          <a:solidFill>
            <a:schemeClr val="tx1"/>
          </a:solidFill>
          <a:latin typeface="Franklin Gothic Book Обычный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chemeClr val="tx1"/>
          </a:solidFill>
          <a:latin typeface="Franklin Gothic Book Обычный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chemeClr val="tx1"/>
          </a:solidFill>
          <a:latin typeface="Franklin Gothic Book Обычный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chemeClr val="tx1"/>
          </a:solidFill>
          <a:latin typeface="Franklin Gothic Book Обычный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oanna.koczar@wp.p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venera.vagizova@mail.ru" TargetMode="Externa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453901"/>
            <a:ext cx="6949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КАЗАНСКИЙ (ПРИВОЛЖСКИЙ) ФЕДЕРАЛЬНЫЙ УНИВЕРСИТЕТ (КФУ)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1491630"/>
            <a:ext cx="51647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МЕЖДУНАРОДНАЯ </a:t>
            </a: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МАГИСТЕРСКАЯ ПРОГРАММА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ru-RU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и реальная экономика</a:t>
            </a: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 направлению 38.04.01 - Экономика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44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74707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Основания </a:t>
            </a:r>
            <a:r>
              <a:rPr lang="ru-RU" b="1" dirty="0"/>
              <a:t>для </a:t>
            </a:r>
            <a:r>
              <a:rPr lang="ru-RU" b="1" dirty="0" smtClean="0"/>
              <a:t>реализации программы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1203597"/>
            <a:ext cx="66247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/>
          </a:p>
          <a:p>
            <a:r>
              <a:rPr lang="ru-RU" sz="2000" dirty="0"/>
              <a:t>•</a:t>
            </a:r>
            <a:r>
              <a:rPr lang="ru-RU" sz="2000" b="1" dirty="0"/>
              <a:t>Соглашение о сотрудничестве КФУ с Экономическим университетом во Вроцлаве (Польша) 2012 г. </a:t>
            </a:r>
            <a:endParaRPr lang="ru-RU" sz="2000" b="1" dirty="0" smtClean="0"/>
          </a:p>
          <a:p>
            <a:endParaRPr lang="ru-RU" sz="2000" dirty="0"/>
          </a:p>
          <a:p>
            <a:r>
              <a:rPr lang="ru-RU" sz="2000" dirty="0"/>
              <a:t>• </a:t>
            </a:r>
            <a:r>
              <a:rPr lang="ru-RU" sz="2000" b="1" dirty="0"/>
              <a:t>Соглашение по обучению студентов КФУ в Экономическом университете во Вроцлаве 2014 г</a:t>
            </a:r>
            <a:r>
              <a:rPr lang="ru-RU" sz="2000" b="1" dirty="0" smtClean="0"/>
              <a:t>., 2015 г.</a:t>
            </a:r>
          </a:p>
          <a:p>
            <a:endParaRPr lang="ru-RU" sz="2000" dirty="0"/>
          </a:p>
          <a:p>
            <a:r>
              <a:rPr lang="ru-RU" sz="2000" dirty="0"/>
              <a:t>•</a:t>
            </a:r>
            <a:r>
              <a:rPr lang="ru-RU" sz="2000" b="1" dirty="0"/>
              <a:t>Согласованный и утвержденный учебный план </a:t>
            </a:r>
            <a:endParaRPr lang="ru-RU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/>
              <a:t>Программа возможна к реализации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6431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5468" y="747292"/>
            <a:ext cx="2970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Координаторы </a:t>
            </a:r>
            <a:r>
              <a:rPr lang="ru-RU" b="1" dirty="0"/>
              <a:t>программы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868144" y="267494"/>
            <a:ext cx="3089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и реальная экономика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156993"/>
            <a:ext cx="1787078" cy="476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417538" y="1837964"/>
            <a:ext cx="408819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Экономический университет во Вроцлаве (Польша); </a:t>
            </a:r>
          </a:p>
          <a:p>
            <a:r>
              <a:rPr lang="ru-RU" sz="1600" dirty="0"/>
              <a:t>координатор программы – доктор экономики, координатор по международному взаимодействию с университетами России </a:t>
            </a:r>
          </a:p>
          <a:p>
            <a:r>
              <a:rPr lang="ru-RU" sz="1600" dirty="0" err="1"/>
              <a:t>Ионна</a:t>
            </a:r>
            <a:r>
              <a:rPr lang="ru-RU" sz="1600" dirty="0"/>
              <a:t> </a:t>
            </a:r>
            <a:r>
              <a:rPr lang="ru-RU" sz="1600" dirty="0" err="1"/>
              <a:t>Кочар</a:t>
            </a:r>
            <a:r>
              <a:rPr lang="ru-RU" sz="1600" dirty="0"/>
              <a:t> </a:t>
            </a:r>
          </a:p>
          <a:p>
            <a:r>
              <a:rPr lang="ru-RU" sz="1600" dirty="0"/>
              <a:t>Контакты: </a:t>
            </a:r>
            <a:r>
              <a:rPr lang="en-US" sz="1600" dirty="0"/>
              <a:t>e-mail</a:t>
            </a:r>
            <a:r>
              <a:rPr lang="ru-RU" sz="1600" dirty="0"/>
              <a:t>: </a:t>
            </a:r>
            <a:r>
              <a:rPr lang="en-US" sz="1600" dirty="0">
                <a:hlinkClick r:id="rId3"/>
              </a:rPr>
              <a:t>Joanna.koczar@wp.pl</a:t>
            </a:r>
            <a:r>
              <a:rPr lang="ru-RU" sz="1600" dirty="0"/>
              <a:t>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72" y="1050870"/>
            <a:ext cx="1714277" cy="68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2836" y="1930392"/>
            <a:ext cx="429470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Казанский (федеральный) университет;</a:t>
            </a:r>
          </a:p>
          <a:p>
            <a:r>
              <a:rPr lang="ru-RU" sz="1600" dirty="0"/>
              <a:t>к</a:t>
            </a:r>
            <a:r>
              <a:rPr lang="ru-RU" sz="1600" dirty="0" smtClean="0"/>
              <a:t>оординатор программы</a:t>
            </a:r>
            <a:r>
              <a:rPr lang="en-US" sz="1600" dirty="0" smtClean="0"/>
              <a:t>-</a:t>
            </a:r>
            <a:r>
              <a:rPr lang="ru-RU" sz="1600" dirty="0" smtClean="0"/>
              <a:t> доктор </a:t>
            </a:r>
          </a:p>
          <a:p>
            <a:r>
              <a:rPr lang="ru-RU" sz="1600" dirty="0" smtClean="0"/>
              <a:t>экономических наук, профессор,</a:t>
            </a:r>
          </a:p>
          <a:p>
            <a:r>
              <a:rPr lang="ru-RU" sz="1600" dirty="0"/>
              <a:t>Заслуженный экономист Республики </a:t>
            </a:r>
            <a:r>
              <a:rPr lang="ru-RU" sz="1600" dirty="0" smtClean="0"/>
              <a:t>Татарстан</a:t>
            </a:r>
          </a:p>
          <a:p>
            <a:r>
              <a:rPr lang="ru-RU" sz="1600" dirty="0" smtClean="0"/>
              <a:t>Вагизова Венера Ильдусовна</a:t>
            </a:r>
          </a:p>
          <a:p>
            <a:r>
              <a:rPr lang="ru-RU" sz="1600" dirty="0"/>
              <a:t>Контакты: </a:t>
            </a:r>
            <a:r>
              <a:rPr lang="en-US" sz="1600" dirty="0"/>
              <a:t>e-mail</a:t>
            </a:r>
            <a:r>
              <a:rPr lang="ru-RU" sz="1600" dirty="0"/>
              <a:t>: </a:t>
            </a:r>
            <a:r>
              <a:rPr lang="en-US" sz="1600" dirty="0" smtClean="0">
                <a:hlinkClick r:id="rId5"/>
              </a:rPr>
              <a:t>venera.vagizova@mail.ru</a:t>
            </a:r>
            <a:r>
              <a:rPr lang="en-US" sz="1600" dirty="0" smtClean="0"/>
              <a:t> </a:t>
            </a:r>
            <a:r>
              <a:rPr lang="ru-RU" sz="1600" dirty="0" smtClean="0"/>
              <a:t> </a:t>
            </a:r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1660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843558"/>
            <a:ext cx="595840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Обеспеченность </a:t>
            </a:r>
            <a:r>
              <a:rPr lang="ru-RU" sz="1600" b="1" dirty="0"/>
              <a:t>программы профессорско-преподавательскими кадрами </a:t>
            </a:r>
            <a:endParaRPr lang="ru-RU" sz="1600" b="1" dirty="0" smtClean="0"/>
          </a:p>
          <a:p>
            <a:pPr algn="ctr"/>
            <a:endParaRPr lang="ru-RU" sz="1600" dirty="0"/>
          </a:p>
          <a:p>
            <a:r>
              <a:rPr lang="ru-RU" sz="1600" b="1" dirty="0"/>
              <a:t>Доктор наук </a:t>
            </a:r>
            <a:r>
              <a:rPr lang="ru-RU" sz="1600" dirty="0"/>
              <a:t>– 11, в том числе 6 получили звание за рубежом. </a:t>
            </a:r>
          </a:p>
          <a:p>
            <a:r>
              <a:rPr lang="ru-RU" sz="1600" b="1" dirty="0"/>
              <a:t>Кандидат наук </a:t>
            </a:r>
            <a:r>
              <a:rPr lang="ru-RU" sz="1600" dirty="0"/>
              <a:t>– 6 человек. </a:t>
            </a:r>
          </a:p>
          <a:p>
            <a:r>
              <a:rPr lang="ru-RU" sz="1600" b="1" dirty="0"/>
              <a:t>Руководитель программы </a:t>
            </a:r>
            <a:r>
              <a:rPr lang="ru-RU" sz="1600" dirty="0"/>
              <a:t>– доктор экономических наук, профессор, заведующая кафедрой банковского дела КФУ, Заслуженный экономист РТ </a:t>
            </a:r>
            <a:r>
              <a:rPr lang="ru-RU" sz="1600" b="1" dirty="0"/>
              <a:t>Вагизова Венера Ильдусовна </a:t>
            </a:r>
            <a:r>
              <a:rPr lang="ru-RU" sz="1600" dirty="0"/>
              <a:t>– </a:t>
            </a:r>
            <a:r>
              <a:rPr lang="ru-RU" sz="1600" dirty="0" err="1"/>
              <a:t>практикооринтированный</a:t>
            </a:r>
            <a:r>
              <a:rPr lang="ru-RU" sz="1600" dirty="0"/>
              <a:t> специалист в области разработки эффективных систем взаимодействия банковского и реального секторов экономики, ведущий самостоятельные научно-исследовательские проекты в этой области (5 монографий, 3 учебных пособия, 50 статей, 3 гранта). </a:t>
            </a:r>
          </a:p>
        </p:txBody>
      </p:sp>
    </p:spTree>
    <p:extLst>
      <p:ext uri="{BB962C8B-B14F-4D97-AF65-F5344CB8AC3E}">
        <p14:creationId xmlns:p14="http://schemas.microsoft.com/office/powerpoint/2010/main" val="136024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FNAS~1\AppData\Local\Temp\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014"/>
            <a:ext cx="6840760" cy="513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9937" y="4394489"/>
            <a:ext cx="6024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Первый выпуск международной магистерской программы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«Банки и реальная экономика» (2013-2015)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62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FNAS~1\AppData\Local\Temp\фотограф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35" y="0"/>
            <a:ext cx="7751729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88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FNAS~1\AppData\Local\Temp\фотография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35" y="0"/>
            <a:ext cx="7751729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76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19672" y="1532761"/>
            <a:ext cx="60147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453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37022" y="12988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11916" y="331784"/>
            <a:ext cx="2870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Руководитель </a:t>
            </a:r>
            <a:r>
              <a:rPr lang="ru-RU" b="1" dirty="0"/>
              <a:t>программы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22" y="3434316"/>
            <a:ext cx="1714277" cy="68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http://mba-kazan.ru/assets/components/phpthumbof/cache/541444315147.d7f6f1027ea07e9879195bef41d39ca51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61" y="771550"/>
            <a:ext cx="2209800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23355" y="627534"/>
            <a:ext cx="59205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Д.э.н., профессор, заведующий кафедрой банковского дела Института управления, экономики и </a:t>
            </a:r>
            <a:r>
              <a:rPr lang="ru-RU" sz="1200" dirty="0" smtClean="0"/>
              <a:t>финансов К(П)ФУ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623355" y="987574"/>
            <a:ext cx="64146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Основное </a:t>
            </a:r>
            <a:r>
              <a:rPr lang="ru-RU" sz="1200" dirty="0" smtClean="0"/>
              <a:t>образование: </a:t>
            </a:r>
          </a:p>
          <a:p>
            <a:r>
              <a:rPr lang="ru-RU" sz="1200" dirty="0" smtClean="0"/>
              <a:t>Экономист </a:t>
            </a:r>
            <a:r>
              <a:rPr lang="ru-RU" sz="1200" dirty="0"/>
              <a:t>(Казанский финансово - экономический институт, </a:t>
            </a:r>
            <a:endParaRPr lang="ru-RU" sz="1200" dirty="0" smtClean="0"/>
          </a:p>
          <a:p>
            <a:r>
              <a:rPr lang="ru-RU" sz="1200" dirty="0" smtClean="0"/>
              <a:t>1991 </a:t>
            </a:r>
            <a:r>
              <a:rPr lang="ru-RU" sz="1200" dirty="0"/>
              <a:t>– «Финансы и кредит»)</a:t>
            </a:r>
            <a:br>
              <a:rPr lang="ru-RU" sz="1200" dirty="0"/>
            </a:br>
            <a:r>
              <a:rPr lang="ru-RU" sz="1200" dirty="0"/>
              <a:t>Доктор экономических наук, 2009</a:t>
            </a:r>
            <a:br>
              <a:rPr lang="ru-RU" sz="1200" dirty="0"/>
            </a:br>
            <a:r>
              <a:rPr lang="ru-RU" sz="1200" dirty="0"/>
              <a:t>Профессор, 2012 </a:t>
            </a:r>
            <a:endParaRPr lang="ru-RU" sz="1200" dirty="0" smtClean="0"/>
          </a:p>
          <a:p>
            <a:r>
              <a:rPr lang="ru-RU" sz="1200" dirty="0"/>
              <a:t>Практик банковского дела по следующим направлениям: </a:t>
            </a:r>
            <a:endParaRPr lang="en-US" sz="1200" dirty="0" smtClean="0"/>
          </a:p>
          <a:p>
            <a:r>
              <a:rPr lang="ru-RU" sz="1200" dirty="0" smtClean="0"/>
              <a:t>-</a:t>
            </a:r>
            <a:r>
              <a:rPr lang="ru-RU" sz="1200" dirty="0"/>
              <a:t>стратегический менеджмент в кредитных организациях</a:t>
            </a:r>
          </a:p>
          <a:p>
            <a:r>
              <a:rPr lang="ru-RU" sz="1200" dirty="0"/>
              <a:t>-организация финансирования и кредитования хозяйствующих субъектов, в том числе малого и среднего бизнеса</a:t>
            </a:r>
          </a:p>
          <a:p>
            <a:r>
              <a:rPr lang="ru-RU" sz="1200" dirty="0"/>
              <a:t>-инвестиционный консалтинг</a:t>
            </a:r>
          </a:p>
          <a:p>
            <a:r>
              <a:rPr lang="ru-RU" sz="1200" dirty="0"/>
              <a:t>-венчурные проектные технологии</a:t>
            </a:r>
          </a:p>
          <a:p>
            <a:r>
              <a:rPr lang="ru-RU" sz="1200" dirty="0"/>
              <a:t>-бизнес-аналитика</a:t>
            </a:r>
          </a:p>
          <a:p>
            <a:r>
              <a:rPr lang="ru-RU" sz="1200" dirty="0"/>
              <a:t>-управление финансами</a:t>
            </a:r>
          </a:p>
          <a:p>
            <a:r>
              <a:rPr lang="ru-RU" sz="1200" dirty="0"/>
              <a:t>-планирование и бюджетирование</a:t>
            </a:r>
          </a:p>
          <a:p>
            <a:r>
              <a:rPr lang="ru-RU" sz="1200" dirty="0"/>
              <a:t>-риск-менеджмент</a:t>
            </a:r>
          </a:p>
          <a:p>
            <a:r>
              <a:rPr lang="ru-RU" sz="1200" dirty="0"/>
              <a:t>-бухгалтерский учет, отчётность и МСФО</a:t>
            </a:r>
          </a:p>
          <a:p>
            <a:r>
              <a:rPr lang="ru-RU" sz="1200" dirty="0"/>
              <a:t>-взаимодействие с международными аудиторскими и рейтинговыми компаниями</a:t>
            </a:r>
          </a:p>
          <a:p>
            <a:r>
              <a:rPr lang="ru-RU" sz="1200" dirty="0"/>
              <a:t>-антикризисное управление</a:t>
            </a:r>
          </a:p>
          <a:p>
            <a:r>
              <a:rPr lang="ru-RU" sz="1200" dirty="0"/>
              <a:t>-корпоративное управление в коммерческом банке</a:t>
            </a:r>
          </a:p>
          <a:p>
            <a:r>
              <a:rPr lang="ru-RU" sz="1200" dirty="0"/>
              <a:t>-управление проблемными активами</a:t>
            </a:r>
          </a:p>
          <a:p>
            <a:r>
              <a:rPr lang="ru-RU" sz="1200" dirty="0"/>
              <a:t>-слияния и поглощения</a:t>
            </a:r>
          </a:p>
        </p:txBody>
      </p:sp>
    </p:spTree>
    <p:extLst>
      <p:ext uri="{BB962C8B-B14F-4D97-AF65-F5344CB8AC3E}">
        <p14:creationId xmlns:p14="http://schemas.microsoft.com/office/powerpoint/2010/main" val="179479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843557"/>
            <a:ext cx="71287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b="1" dirty="0"/>
              <a:t>Актуальность программы </a:t>
            </a:r>
            <a:endParaRPr lang="ru-RU" dirty="0"/>
          </a:p>
          <a:p>
            <a:r>
              <a:rPr lang="ru-RU" dirty="0"/>
              <a:t>Формирование новой системы знаний эффективного взаимодействия банковского и реального секторов экономики в условиях динамичного развития национальных и глобальных рынков. </a:t>
            </a:r>
            <a:endParaRPr lang="ru-RU" dirty="0" smtClean="0"/>
          </a:p>
          <a:p>
            <a:endParaRPr lang="ru-RU" dirty="0"/>
          </a:p>
          <a:p>
            <a:pPr algn="ctr"/>
            <a:r>
              <a:rPr lang="ru-RU" b="1" dirty="0"/>
              <a:t>Цель программы </a:t>
            </a:r>
            <a:endParaRPr lang="ru-RU" dirty="0"/>
          </a:p>
          <a:p>
            <a:r>
              <a:rPr lang="ru-RU" dirty="0"/>
              <a:t>Подготовка магистров-аналитиков, обладающих профессиональными компетенциями в отраслях реального сектора экономики и обеспечения их потребностей </a:t>
            </a:r>
            <a:r>
              <a:rPr lang="ru-RU" dirty="0" smtClean="0"/>
              <a:t>финансовыми продуктами </a:t>
            </a:r>
            <a:r>
              <a:rPr lang="ru-RU" dirty="0"/>
              <a:t>и услугами. </a:t>
            </a:r>
          </a:p>
        </p:txBody>
      </p:sp>
    </p:spTree>
    <p:extLst>
      <p:ext uri="{BB962C8B-B14F-4D97-AF65-F5344CB8AC3E}">
        <p14:creationId xmlns:p14="http://schemas.microsoft.com/office/powerpoint/2010/main" val="126725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131590"/>
            <a:ext cx="4804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  Срок освоения образовательной программы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616" y="1500922"/>
            <a:ext cx="69498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 года (для очного обучения: 1,2,4 семестры – обучение в </a:t>
            </a:r>
          </a:p>
          <a:p>
            <a:r>
              <a:rPr lang="ru-RU" dirty="0" smtClean="0"/>
              <a:t>Институте управления, экономики и финансов КФУ; </a:t>
            </a:r>
          </a:p>
          <a:p>
            <a:r>
              <a:rPr lang="ru-RU" dirty="0" smtClean="0"/>
              <a:t>3-й семестр – обучение в Польше, Государственном экономическом </a:t>
            </a:r>
          </a:p>
          <a:p>
            <a:r>
              <a:rPr lang="ru-RU" dirty="0" smtClean="0"/>
              <a:t>университете во Вроцлаве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9632" y="2701251"/>
            <a:ext cx="3360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Присваиваемая квалификация:</a:t>
            </a:r>
          </a:p>
          <a:p>
            <a:r>
              <a:rPr lang="ru-RU" dirty="0"/>
              <a:t>м</a:t>
            </a:r>
            <a:r>
              <a:rPr lang="ru-RU" dirty="0" smtClean="0"/>
              <a:t>агистр экономики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41928" y="3579862"/>
            <a:ext cx="7509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Возможна реализация программы на территории Российской Федерации.</a:t>
            </a:r>
          </a:p>
          <a:p>
            <a:r>
              <a:rPr lang="ru-RU" dirty="0" smtClean="0"/>
              <a:t>Исполнителем является КФУ с привлечением </a:t>
            </a:r>
            <a:r>
              <a:rPr lang="ru-RU" dirty="0" err="1" smtClean="0"/>
              <a:t>практиориентированных</a:t>
            </a:r>
            <a:r>
              <a:rPr lang="ru-RU" dirty="0" smtClean="0"/>
              <a:t> </a:t>
            </a:r>
          </a:p>
          <a:p>
            <a:r>
              <a:rPr lang="ru-RU" dirty="0"/>
              <a:t>о</a:t>
            </a:r>
            <a:r>
              <a:rPr lang="ru-RU" dirty="0" smtClean="0"/>
              <a:t>течественных и зарубежных специалистов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39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95980" y="214210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748244"/>
            <a:ext cx="35283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Область профессиональной деятельности</a:t>
            </a:r>
          </a:p>
          <a:p>
            <a:r>
              <a:rPr lang="ru-RU" sz="1400" dirty="0"/>
              <a:t>Банковские  и другие финансовые институты; хозяйствующие субъекты реального сектора экономики; финансовые, экономические, аналитические службы различных сфер и форм собственности; министерства экономики и </a:t>
            </a:r>
            <a:r>
              <a:rPr lang="ru-RU" sz="1400" dirty="0" err="1"/>
              <a:t>промышлености</a:t>
            </a:r>
            <a:r>
              <a:rPr lang="ru-RU" sz="1400" dirty="0"/>
              <a:t>;  фонды развития, институты финансирования крупных проектов; сфера предпринимательской деятельности; органы государственной и муниципальной власти; научно-исследовательские организации; общеобразовательные учреждения, образовательные учреждения среднего профессионального, высшего профессионального и дополнительного профессионального образования.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3968" y="750554"/>
            <a:ext cx="1601010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Наиболее важные профессиональные </a:t>
            </a:r>
            <a:endParaRPr lang="ru-RU" sz="1400" b="1" dirty="0" smtClean="0"/>
          </a:p>
          <a:p>
            <a:r>
              <a:rPr lang="ru-RU" sz="1400" b="1" dirty="0" smtClean="0"/>
              <a:t>компетенции направления</a:t>
            </a:r>
          </a:p>
          <a:p>
            <a:r>
              <a:rPr lang="ru-RU" sz="1400" dirty="0"/>
              <a:t>-изучение современных механизмов финансово-кредитного </a:t>
            </a:r>
            <a:endParaRPr lang="ru-RU" sz="1400" dirty="0" smtClean="0"/>
          </a:p>
          <a:p>
            <a:r>
              <a:rPr lang="ru-RU" sz="1400" dirty="0" smtClean="0"/>
              <a:t>обеспечения </a:t>
            </a:r>
            <a:r>
              <a:rPr lang="ru-RU" sz="1400" dirty="0"/>
              <a:t>потребностей хозяйствующих субъектов </a:t>
            </a:r>
            <a:endParaRPr lang="ru-RU" sz="1400" dirty="0" smtClean="0"/>
          </a:p>
          <a:p>
            <a:r>
              <a:rPr lang="ru-RU" sz="1400" dirty="0" smtClean="0"/>
              <a:t>в </a:t>
            </a:r>
            <a:r>
              <a:rPr lang="ru-RU" sz="1400" dirty="0"/>
              <a:t>отечественной и зарубежной экономиках;</a:t>
            </a:r>
          </a:p>
          <a:p>
            <a:r>
              <a:rPr lang="ru-RU" sz="1400" dirty="0">
                <a:effectLst>
                  <a:outerShdw blurRad="38100" dist="38100" dir="2700000" algn="tl" rotWithShape="0">
                    <a:srgbClr val="FFFFFF"/>
                  </a:outerShdw>
                </a:effectLst>
              </a:rPr>
              <a:t>-формирование </a:t>
            </a:r>
            <a:r>
              <a:rPr lang="ru-RU" sz="1400" dirty="0"/>
              <a:t>новой системы знаний в области </a:t>
            </a:r>
            <a:endParaRPr lang="ru-RU" sz="1400" dirty="0" smtClean="0"/>
          </a:p>
          <a:p>
            <a:r>
              <a:rPr lang="ru-RU" sz="1400" dirty="0" smtClean="0"/>
              <a:t>эффективного </a:t>
            </a:r>
            <a:r>
              <a:rPr lang="ru-RU" sz="1400" dirty="0"/>
              <a:t>взаимодействия банковского и </a:t>
            </a:r>
            <a:endParaRPr lang="ru-RU" sz="1400" dirty="0" smtClean="0"/>
          </a:p>
          <a:p>
            <a:r>
              <a:rPr lang="ru-RU" sz="1400" dirty="0" smtClean="0"/>
              <a:t>реального </a:t>
            </a:r>
            <a:r>
              <a:rPr lang="ru-RU" sz="1400" dirty="0"/>
              <a:t>секторов экономики в условиях динамичного </a:t>
            </a:r>
            <a:endParaRPr lang="ru-RU" sz="1400" dirty="0" smtClean="0"/>
          </a:p>
          <a:p>
            <a:r>
              <a:rPr lang="ru-RU" sz="1400" dirty="0" smtClean="0"/>
              <a:t>развития </a:t>
            </a:r>
            <a:r>
              <a:rPr lang="ru-RU" sz="1400" dirty="0"/>
              <a:t>национальных и глобальных рынков;</a:t>
            </a:r>
          </a:p>
          <a:p>
            <a:r>
              <a:rPr lang="ru-RU" sz="1400" dirty="0" smtClean="0"/>
              <a:t>-оценка </a:t>
            </a:r>
            <a:r>
              <a:rPr lang="ru-RU" sz="1400" dirty="0"/>
              <a:t>перспектив развития  отраслей реального </a:t>
            </a:r>
          </a:p>
          <a:p>
            <a:r>
              <a:rPr lang="ru-RU" sz="1400" dirty="0" smtClean="0"/>
              <a:t>сектора </a:t>
            </a:r>
            <a:r>
              <a:rPr lang="ru-RU" sz="1400" dirty="0"/>
              <a:t>экономики и обеспечения их потребностей </a:t>
            </a:r>
            <a:endParaRPr lang="ru-RU" sz="1400" dirty="0" smtClean="0"/>
          </a:p>
          <a:p>
            <a:r>
              <a:rPr lang="ru-RU" sz="1400" dirty="0" smtClean="0"/>
              <a:t>банковскими </a:t>
            </a:r>
            <a:r>
              <a:rPr lang="ru-RU" sz="1400" dirty="0"/>
              <a:t>продуктами и услугами;</a:t>
            </a:r>
          </a:p>
          <a:p>
            <a:r>
              <a:rPr lang="ru-RU" sz="1400" dirty="0"/>
              <a:t>-изучение особенностей интеграции  банковского </a:t>
            </a:r>
            <a:endParaRPr lang="ru-RU" sz="1400" dirty="0" smtClean="0"/>
          </a:p>
          <a:p>
            <a:r>
              <a:rPr lang="ru-RU" sz="1400" dirty="0" smtClean="0"/>
              <a:t>сектора </a:t>
            </a:r>
            <a:r>
              <a:rPr lang="ru-RU" sz="1400" dirty="0"/>
              <a:t>России в условиях глобализации </a:t>
            </a:r>
            <a:endParaRPr lang="ru-RU" sz="1400" dirty="0" smtClean="0"/>
          </a:p>
          <a:p>
            <a:r>
              <a:rPr lang="ru-RU" sz="1400" dirty="0" smtClean="0"/>
              <a:t>финансовых </a:t>
            </a:r>
            <a:r>
              <a:rPr lang="ru-RU" sz="1400" dirty="0"/>
              <a:t>рынков;</a:t>
            </a:r>
          </a:p>
          <a:p>
            <a:r>
              <a:rPr lang="ru-RU" sz="1400" dirty="0" smtClean="0"/>
              <a:t>-углубление </a:t>
            </a:r>
            <a:r>
              <a:rPr lang="ru-RU" sz="1400" dirty="0"/>
              <a:t>знаний в области применения </a:t>
            </a:r>
            <a:endParaRPr lang="ru-RU" sz="1400" dirty="0" smtClean="0"/>
          </a:p>
          <a:p>
            <a:r>
              <a:rPr lang="ru-RU" sz="1400" dirty="0" smtClean="0"/>
              <a:t>современных </a:t>
            </a:r>
            <a:r>
              <a:rPr lang="ru-RU" sz="1400" dirty="0" err="1"/>
              <a:t>клиентоориентированных</a:t>
            </a:r>
            <a:r>
              <a:rPr lang="ru-RU" sz="1400" dirty="0"/>
              <a:t> технологий в банке;</a:t>
            </a:r>
          </a:p>
          <a:p>
            <a:r>
              <a:rPr lang="ru-RU" sz="1400" dirty="0" smtClean="0"/>
              <a:t>-формирование </a:t>
            </a:r>
            <a:r>
              <a:rPr lang="ru-RU" sz="1400" dirty="0"/>
              <a:t>практических навыков для работы </a:t>
            </a:r>
            <a:endParaRPr lang="ru-RU" sz="1400" dirty="0" smtClean="0"/>
          </a:p>
          <a:p>
            <a:r>
              <a:rPr lang="ru-RU" sz="1400" dirty="0" smtClean="0"/>
              <a:t>в </a:t>
            </a:r>
            <a:r>
              <a:rPr lang="ru-RU" sz="1400" dirty="0"/>
              <a:t>банковской системе и  других финансовых и институтах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00019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8197" y="2475935"/>
            <a:ext cx="55983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Программа разработана </a:t>
            </a:r>
            <a:r>
              <a:rPr lang="ru-RU" b="1" dirty="0" smtClean="0"/>
              <a:t>по технологии междисциплинарного проекта: </a:t>
            </a:r>
          </a:p>
          <a:p>
            <a:r>
              <a:rPr lang="ru-RU" dirty="0" smtClean="0"/>
              <a:t>банковское </a:t>
            </a:r>
            <a:r>
              <a:rPr lang="ru-RU" dirty="0"/>
              <a:t>дело – экономика отраслей – экономика хозяйствующего субъекта – управление бизнесом – финансы - личные финансы </a:t>
            </a:r>
            <a:r>
              <a:rPr lang="ru-RU" dirty="0" smtClean="0"/>
              <a:t> </a:t>
            </a:r>
            <a:r>
              <a:rPr lang="ru-RU" dirty="0"/>
              <a:t>-финансовый менеджмент- бухгалтерский учет и отчётность </a:t>
            </a:r>
            <a:r>
              <a:rPr lang="ru-RU" dirty="0" smtClean="0"/>
              <a:t>– управление проектами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206375"/>
            <a:ext cx="8229600" cy="85725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Специфика программы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139002" y="843558"/>
            <a:ext cx="5716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Исполнители программы: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Казанский (Приволжский) федеральный университет</a:t>
            </a:r>
          </a:p>
          <a:p>
            <a:r>
              <a:rPr lang="ru-RU" dirty="0" smtClean="0"/>
              <a:t>      Институт управления экономики и финансов;</a:t>
            </a:r>
          </a:p>
          <a:p>
            <a:r>
              <a:rPr lang="ru-RU" dirty="0" smtClean="0"/>
              <a:t>-    Экономический университет во Вроцлаве (Польша);</a:t>
            </a:r>
            <a:endParaRPr lang="ru-RU" dirty="0"/>
          </a:p>
          <a:p>
            <a:r>
              <a:rPr lang="ru-RU" dirty="0" smtClean="0"/>
              <a:t>Базовый университет-организатор-КФУ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84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747078"/>
            <a:ext cx="72008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sz="1600" b="1" dirty="0"/>
              <a:t>Специфика программы </a:t>
            </a:r>
            <a:endParaRPr lang="ru-RU" sz="1600" dirty="0"/>
          </a:p>
          <a:p>
            <a:r>
              <a:rPr lang="ru-RU" sz="1600" dirty="0"/>
              <a:t>► Структура учебного плана представлена новыми курсами по современному моделированию инструментов взаимодействия реального и банковского секторов экономики: </a:t>
            </a:r>
          </a:p>
          <a:p>
            <a:r>
              <a:rPr lang="ru-RU" sz="1600" dirty="0"/>
              <a:t>- Банковское обслуживание экономики строительства; </a:t>
            </a:r>
          </a:p>
          <a:p>
            <a:r>
              <a:rPr lang="ru-RU" sz="1600" dirty="0"/>
              <a:t>- Управление финансами домашних хозяйств; </a:t>
            </a:r>
          </a:p>
          <a:p>
            <a:r>
              <a:rPr lang="ru-RU" sz="1600" dirty="0"/>
              <a:t>- Банки и субъекты малого бизнеса; </a:t>
            </a:r>
          </a:p>
          <a:p>
            <a:r>
              <a:rPr lang="ru-RU" sz="1600" dirty="0"/>
              <a:t>- «Зелёная» экономика; </a:t>
            </a:r>
          </a:p>
          <a:p>
            <a:r>
              <a:rPr lang="ru-RU" sz="1600" dirty="0"/>
              <a:t>- Банковское обслуживание экономики городского </a:t>
            </a:r>
            <a:r>
              <a:rPr lang="ru-RU" sz="1600" dirty="0" smtClean="0"/>
              <a:t>хозяйства</a:t>
            </a:r>
            <a:r>
              <a:rPr lang="ru-RU" sz="1600" dirty="0"/>
              <a:t>; </a:t>
            </a:r>
          </a:p>
          <a:p>
            <a:r>
              <a:rPr lang="ru-RU" sz="1600" dirty="0"/>
              <a:t>- Банковское обслуживание экономики сельского хозяйства; </a:t>
            </a:r>
          </a:p>
          <a:p>
            <a:r>
              <a:rPr lang="ru-RU" sz="1600" dirty="0"/>
              <a:t>- Проектное кредитование и венчурное финансирование; </a:t>
            </a:r>
          </a:p>
          <a:p>
            <a:r>
              <a:rPr lang="ru-RU" sz="1600" dirty="0"/>
              <a:t>- Организация кредитования субъектов реального сектора экономики; </a:t>
            </a:r>
          </a:p>
          <a:p>
            <a:r>
              <a:rPr lang="ru-RU" sz="1600" dirty="0"/>
              <a:t>- Банковское сопровождение внешнеторговой и внешне-экономической деятельности; </a:t>
            </a:r>
          </a:p>
          <a:p>
            <a:r>
              <a:rPr lang="ru-RU" sz="1600" dirty="0"/>
              <a:t>- Финансовая и страховая математика; </a:t>
            </a:r>
          </a:p>
          <a:p>
            <a:r>
              <a:rPr lang="ru-RU" sz="1600" dirty="0"/>
              <a:t>- Е-банкинг и другие. </a:t>
            </a:r>
          </a:p>
        </p:txBody>
      </p:sp>
    </p:spTree>
    <p:extLst>
      <p:ext uri="{BB962C8B-B14F-4D97-AF65-F5344CB8AC3E}">
        <p14:creationId xmlns:p14="http://schemas.microsoft.com/office/powerpoint/2010/main" val="18005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915566"/>
            <a:ext cx="648072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Специфика </a:t>
            </a:r>
            <a:r>
              <a:rPr lang="ru-RU" sz="1400" b="1" dirty="0"/>
              <a:t>программы </a:t>
            </a:r>
            <a:endParaRPr lang="ru-RU" sz="1400" dirty="0"/>
          </a:p>
          <a:p>
            <a:r>
              <a:rPr lang="ru-RU" sz="1400" dirty="0"/>
              <a:t>► </a:t>
            </a:r>
            <a:r>
              <a:rPr lang="ru-RU" sz="1400" dirty="0" smtClean="0"/>
              <a:t>Часть предметов </a:t>
            </a:r>
            <a:r>
              <a:rPr lang="ru-RU" sz="1400" dirty="0"/>
              <a:t>(9) преподается </a:t>
            </a:r>
            <a:endParaRPr lang="ru-RU" sz="1400" dirty="0" smtClean="0"/>
          </a:p>
          <a:p>
            <a:r>
              <a:rPr lang="ru-RU" sz="1400" dirty="0" smtClean="0"/>
              <a:t>на </a:t>
            </a:r>
            <a:r>
              <a:rPr lang="ru-RU" sz="1400" dirty="0"/>
              <a:t>английском языке. </a:t>
            </a:r>
            <a:endParaRPr lang="ru-RU" sz="1400" dirty="0" smtClean="0"/>
          </a:p>
          <a:p>
            <a:r>
              <a:rPr lang="ru-RU" sz="1400" dirty="0" smtClean="0"/>
              <a:t>Вступительные </a:t>
            </a:r>
            <a:r>
              <a:rPr lang="ru-RU" sz="1400" dirty="0"/>
              <a:t>испытания должны содержать </a:t>
            </a:r>
            <a:endParaRPr lang="ru-RU" sz="1400" dirty="0" smtClean="0"/>
          </a:p>
          <a:p>
            <a:r>
              <a:rPr lang="ru-RU" sz="1400" dirty="0" smtClean="0"/>
              <a:t>тест </a:t>
            </a:r>
            <a:r>
              <a:rPr lang="ru-RU" sz="1400" dirty="0"/>
              <a:t>на знание английского языка. </a:t>
            </a:r>
          </a:p>
          <a:p>
            <a:r>
              <a:rPr lang="ru-RU" sz="1400" dirty="0"/>
              <a:t>► Усилен раздел аналитической и </a:t>
            </a:r>
            <a:endParaRPr lang="ru-RU" sz="1400" dirty="0" smtClean="0"/>
          </a:p>
          <a:p>
            <a:r>
              <a:rPr lang="ru-RU" sz="1400" dirty="0" smtClean="0"/>
              <a:t>эконометрической </a:t>
            </a:r>
            <a:r>
              <a:rPr lang="ru-RU" sz="1400" dirty="0"/>
              <a:t>подготовки магистров. </a:t>
            </a:r>
          </a:p>
          <a:p>
            <a:r>
              <a:rPr lang="ru-RU" sz="1400" dirty="0"/>
              <a:t>► Подготовлены мастер-классы </a:t>
            </a:r>
            <a:endParaRPr lang="ru-RU" sz="1400" dirty="0" smtClean="0"/>
          </a:p>
          <a:p>
            <a:r>
              <a:rPr lang="ru-RU" sz="1400" dirty="0" smtClean="0"/>
              <a:t>по </a:t>
            </a:r>
            <a:r>
              <a:rPr lang="ru-RU" sz="1400" dirty="0"/>
              <a:t>технологии продаж банковских </a:t>
            </a:r>
            <a:endParaRPr lang="ru-RU" sz="1400" dirty="0" smtClean="0"/>
          </a:p>
          <a:p>
            <a:r>
              <a:rPr lang="ru-RU" sz="1400" dirty="0" smtClean="0"/>
              <a:t>продуктов </a:t>
            </a:r>
            <a:r>
              <a:rPr lang="ru-RU" sz="1400" dirty="0"/>
              <a:t>и услуг. </a:t>
            </a:r>
          </a:p>
          <a:p>
            <a:r>
              <a:rPr lang="ru-RU" sz="1400" dirty="0"/>
              <a:t>►Предметы преподаются </a:t>
            </a:r>
            <a:endParaRPr lang="ru-RU" sz="1400" dirty="0" smtClean="0"/>
          </a:p>
          <a:p>
            <a:r>
              <a:rPr lang="ru-RU" sz="1400" dirty="0" err="1" smtClean="0"/>
              <a:t>практикоориентированными</a:t>
            </a:r>
            <a:r>
              <a:rPr lang="ru-RU" sz="1400" dirty="0" smtClean="0"/>
              <a:t> </a:t>
            </a:r>
            <a:r>
              <a:rPr lang="ru-RU" sz="1400" dirty="0"/>
              <a:t>специалистами. </a:t>
            </a:r>
          </a:p>
          <a:p>
            <a:endParaRPr lang="ru-RU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11960" y="885060"/>
            <a:ext cx="532859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Предметы, реализуемые на английском языке</a:t>
            </a:r>
          </a:p>
          <a:p>
            <a:pPr algn="ctr"/>
            <a:r>
              <a:rPr lang="ru-RU" sz="1400" dirty="0"/>
              <a:t> </a:t>
            </a:r>
          </a:p>
          <a:p>
            <a:r>
              <a:rPr lang="en-US" sz="1400" dirty="0"/>
              <a:t>•BANKS AND SUBJECTS OF SME SECTOR </a:t>
            </a:r>
          </a:p>
          <a:p>
            <a:r>
              <a:rPr lang="en-US" sz="1400" dirty="0"/>
              <a:t>•INTERPERSONAL BUSINESS COMMUNICATION </a:t>
            </a:r>
          </a:p>
          <a:p>
            <a:r>
              <a:rPr lang="en-US" sz="1400" dirty="0"/>
              <a:t>• E-BANKING </a:t>
            </a:r>
          </a:p>
          <a:p>
            <a:r>
              <a:rPr lang="en-US" sz="1400" dirty="0"/>
              <a:t>• GREEN ECONOMY AND FINANCE </a:t>
            </a:r>
          </a:p>
          <a:p>
            <a:r>
              <a:rPr lang="en-US" sz="1400" dirty="0"/>
              <a:t>• FAMILY FINANCE MANAGEMENT </a:t>
            </a:r>
          </a:p>
          <a:p>
            <a:r>
              <a:rPr lang="en-US" sz="1400" dirty="0"/>
              <a:t>• FINANCIAL AND INSURANCE MATHEMATICS </a:t>
            </a:r>
          </a:p>
          <a:p>
            <a:r>
              <a:rPr lang="en-US" sz="1400" dirty="0"/>
              <a:t>•BUSINESS PROCESS MANAGEMENT </a:t>
            </a:r>
          </a:p>
          <a:p>
            <a:r>
              <a:rPr lang="en-US" sz="1400" dirty="0"/>
              <a:t>•FINANCIAL REPORTING AND AUDIT STANDARTS </a:t>
            </a:r>
          </a:p>
          <a:p>
            <a:r>
              <a:rPr lang="en-US" sz="1400" dirty="0"/>
              <a:t>•FINANCIAL INSTITUTION MANAGEMENT </a:t>
            </a:r>
          </a:p>
        </p:txBody>
      </p:sp>
    </p:spTree>
    <p:extLst>
      <p:ext uri="{BB962C8B-B14F-4D97-AF65-F5344CB8AC3E}">
        <p14:creationId xmlns:p14="http://schemas.microsoft.com/office/powerpoint/2010/main" val="35596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9240" y="377746"/>
            <a:ext cx="30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Банки </a:t>
            </a:r>
            <a:r>
              <a:rPr lang="ru-RU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реальная экономика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725090"/>
            <a:ext cx="66247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b="1" dirty="0"/>
              <a:t>Специфика реализации программы </a:t>
            </a:r>
            <a:endParaRPr lang="ru-RU" b="1" dirty="0" smtClean="0"/>
          </a:p>
          <a:p>
            <a:pPr algn="ctr"/>
            <a:endParaRPr lang="ru-RU" b="1" dirty="0" smtClean="0"/>
          </a:p>
          <a:p>
            <a:r>
              <a:rPr lang="ru-RU" dirty="0" smtClean="0"/>
              <a:t>Международная </a:t>
            </a:r>
            <a:r>
              <a:rPr lang="ru-RU" dirty="0"/>
              <a:t>магистерская программа реализуется в течение 2 лет по семестрам (</a:t>
            </a:r>
            <a:r>
              <a:rPr lang="ru-RU" dirty="0" smtClean="0"/>
              <a:t>2016-2017 </a:t>
            </a:r>
            <a:r>
              <a:rPr lang="ru-RU" dirty="0"/>
              <a:t>гг.). </a:t>
            </a:r>
          </a:p>
          <a:p>
            <a:r>
              <a:rPr lang="ru-RU" dirty="0"/>
              <a:t>В 11-м семестре (</a:t>
            </a:r>
            <a:r>
              <a:rPr lang="ru-RU" dirty="0" smtClean="0"/>
              <a:t>2017/2018 </a:t>
            </a:r>
            <a:r>
              <a:rPr lang="ru-RU" dirty="0"/>
              <a:t>гг.) магистранты будут обучаться в Экономическом университете во Вроцлаве (Польша) с прохождением зачетов по дисциплинам программы. Принимающая сторона обеспечивает магистров комфортным местом в общежитии студенческого кампуса. </a:t>
            </a:r>
            <a:endParaRPr lang="ru-RU" dirty="0" smtClean="0"/>
          </a:p>
          <a:p>
            <a:r>
              <a:rPr lang="ru-RU" dirty="0" smtClean="0"/>
              <a:t>Программа возможна к реализации базовым университетом – КФУ на территории </a:t>
            </a:r>
            <a:r>
              <a:rPr lang="ru-RU" dirty="0"/>
              <a:t>Р</a:t>
            </a:r>
            <a:r>
              <a:rPr lang="ru-RU" dirty="0" smtClean="0"/>
              <a:t>оссийской Федерации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89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891</Words>
  <Application>Microsoft Office PowerPoint</Application>
  <PresentationFormat>Экран (16:9)</PresentationFormat>
  <Paragraphs>150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программы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Насибуллина Лилия Фирдинантовна</cp:lastModifiedBy>
  <cp:revision>36</cp:revision>
  <cp:lastPrinted>2016-01-22T11:24:35Z</cp:lastPrinted>
  <dcterms:created xsi:type="dcterms:W3CDTF">2015-11-19T19:31:04Z</dcterms:created>
  <dcterms:modified xsi:type="dcterms:W3CDTF">2016-01-25T11:21:38Z</dcterms:modified>
</cp:coreProperties>
</file>