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" name="Shape 8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Текст заголовка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Уровень текста 1</a:t>
            </a:r>
            <a:endParaRPr sz="2400">
              <a:solidFill>
                <a:srgbClr val="5C86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Уровень текста 2</a:t>
            </a:r>
            <a:endParaRPr sz="2400">
              <a:solidFill>
                <a:srgbClr val="5C86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Уровень текста 3</a:t>
            </a:r>
            <a:endParaRPr sz="2400">
              <a:solidFill>
                <a:srgbClr val="5C86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Уровень текста 4</a:t>
            </a:r>
            <a:endParaRPr sz="2400">
              <a:solidFill>
                <a:srgbClr val="5C86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Shape 13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Текст заголовка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Уровень текста 1</a:t>
            </a:r>
            <a:endParaRPr sz="2400">
              <a:solidFill>
                <a:srgbClr val="5C86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Уровень текста 2</a:t>
            </a:r>
            <a:endParaRPr sz="2400">
              <a:solidFill>
                <a:srgbClr val="5C86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Уровень текста 3</a:t>
            </a:r>
            <a:endParaRPr sz="2400">
              <a:solidFill>
                <a:srgbClr val="5C86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Уровень текста 4</a:t>
            </a:r>
            <a:endParaRPr sz="2400">
              <a:solidFill>
                <a:srgbClr val="5C86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406400" y="486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Shape 18"/>
          <p:cNvSpPr/>
          <p:nvPr/>
        </p:nvSpPr>
        <p:spPr>
          <a:xfrm>
            <a:off x="406400" y="49149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Shape 19"/>
          <p:cNvSpPr/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Текст заголовка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406400" y="52705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Shape 22"/>
          <p:cNvSpPr/>
          <p:nvPr/>
        </p:nvSpPr>
        <p:spPr>
          <a:xfrm>
            <a:off x="406400" y="53213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Текст заголовка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Уровень текста 1</a:t>
            </a:r>
            <a:endParaRPr sz="2400">
              <a:solidFill>
                <a:srgbClr val="5C86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Уровень текста 2</a:t>
            </a:r>
            <a:endParaRPr sz="2400">
              <a:solidFill>
                <a:srgbClr val="5C86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Уровень текста 3</a:t>
            </a:r>
            <a:endParaRPr sz="2400">
              <a:solidFill>
                <a:srgbClr val="5C86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Уровень текста 4</a:t>
            </a:r>
            <a:endParaRPr sz="2400">
              <a:solidFill>
                <a:srgbClr val="5C86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Текст заголовка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Текст заголовка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Уровень текста 1</a:t>
            </a:r>
            <a:endParaRPr sz="3800"/>
          </a:p>
          <a:p>
            <a:pPr lvl="1">
              <a:defRPr sz="1800"/>
            </a:pPr>
            <a:r>
              <a:rPr sz="3800"/>
              <a:t>Уровень текста 2</a:t>
            </a:r>
            <a:endParaRPr sz="3800"/>
          </a:p>
          <a:p>
            <a:pPr lvl="2">
              <a:defRPr sz="1800"/>
            </a:pPr>
            <a:r>
              <a:rPr sz="3800"/>
              <a:t>Уровень текста 3</a:t>
            </a:r>
            <a:endParaRPr sz="3800"/>
          </a:p>
          <a:p>
            <a:pPr lvl="3">
              <a:defRPr sz="1800"/>
            </a:pPr>
            <a:r>
              <a:rPr sz="3800"/>
              <a:t>Уровень текста 4</a:t>
            </a:r>
            <a:endParaRPr sz="3800"/>
          </a:p>
          <a:p>
            <a:pPr lvl="4">
              <a:defRPr sz="1800"/>
            </a:pPr>
            <a:r>
              <a:rPr sz="38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406400" y="25654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" name="Shape 32"/>
          <p:cNvSpPr/>
          <p:nvPr/>
        </p:nvSpPr>
        <p:spPr>
          <a:xfrm>
            <a:off x="406400" y="26162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" name="Shape 33"/>
          <p:cNvSpPr/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Текст заголовка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3000"/>
            </a:lvl1pPr>
            <a:lvl2pPr marL="762000" indent="-381000">
              <a:spcBef>
                <a:spcPts val="3800"/>
              </a:spcBef>
              <a:defRPr sz="3000"/>
            </a:lvl2pPr>
            <a:lvl3pPr marL="1143000" indent="-381000">
              <a:spcBef>
                <a:spcPts val="3800"/>
              </a:spcBef>
              <a:defRPr sz="3000"/>
            </a:lvl3pPr>
            <a:lvl4pPr marL="1524000" indent="-381000">
              <a:spcBef>
                <a:spcPts val="3800"/>
              </a:spcBef>
              <a:defRPr sz="3000"/>
            </a:lvl4pPr>
            <a:lvl5pPr marL="1905000" indent="-381000">
              <a:spcBef>
                <a:spcPts val="3800"/>
              </a:spcBef>
              <a:defRPr sz="3000"/>
            </a:lvl5pPr>
          </a:lstStyle>
          <a:p>
            <a:pPr lvl="0">
              <a:defRPr sz="1800"/>
            </a:pPr>
            <a:r>
              <a:rPr sz="3000"/>
              <a:t>Уровень текста 1</a:t>
            </a:r>
            <a:endParaRPr sz="3000"/>
          </a:p>
          <a:p>
            <a:pPr lvl="1">
              <a:defRPr sz="1800"/>
            </a:pPr>
            <a:r>
              <a:rPr sz="3000"/>
              <a:t>Уровень текста 2</a:t>
            </a:r>
            <a:endParaRPr sz="3000"/>
          </a:p>
          <a:p>
            <a:pPr lvl="2">
              <a:defRPr sz="1800"/>
            </a:pPr>
            <a:r>
              <a:rPr sz="3000"/>
              <a:t>Уровень текста 3</a:t>
            </a:r>
            <a:endParaRPr sz="3000"/>
          </a:p>
          <a:p>
            <a:pPr lvl="3">
              <a:defRPr sz="1800"/>
            </a:pPr>
            <a:r>
              <a:rPr sz="3000"/>
              <a:t>Уровень текста 4</a:t>
            </a:r>
            <a:endParaRPr sz="3000"/>
          </a:p>
          <a:p>
            <a:pPr lvl="4">
              <a:defRPr sz="1800"/>
            </a:pPr>
            <a:r>
              <a:rPr sz="30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Уровень текста 1</a:t>
            </a:r>
            <a:endParaRPr sz="3800"/>
          </a:p>
          <a:p>
            <a:pPr lvl="1">
              <a:defRPr sz="1800"/>
            </a:pPr>
            <a:r>
              <a:rPr sz="3800"/>
              <a:t>Уровень текста 2</a:t>
            </a:r>
            <a:endParaRPr sz="3800"/>
          </a:p>
          <a:p>
            <a:pPr lvl="2">
              <a:defRPr sz="1800"/>
            </a:pPr>
            <a:r>
              <a:rPr sz="3800"/>
              <a:t>Уровень текста 3</a:t>
            </a:r>
            <a:endParaRPr sz="3800"/>
          </a:p>
          <a:p>
            <a:pPr lvl="3">
              <a:defRPr sz="1800"/>
            </a:pPr>
            <a:r>
              <a:rPr sz="3800"/>
              <a:t>Уровень текста 4</a:t>
            </a:r>
            <a:endParaRPr sz="3800"/>
          </a:p>
          <a:p>
            <a:pPr lvl="4">
              <a:defRPr sz="1800"/>
            </a:pPr>
            <a:r>
              <a:rPr sz="38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06400" y="25654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406400" y="26162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Текст заголовка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800"/>
              <a:t>Уровень текста 1</a:t>
            </a:r>
            <a:endParaRPr sz="3800"/>
          </a:p>
          <a:p>
            <a:pPr lvl="1">
              <a:defRPr sz="1800"/>
            </a:pPr>
            <a:r>
              <a:rPr sz="3800"/>
              <a:t>Уровень текста 2</a:t>
            </a:r>
            <a:endParaRPr sz="3800"/>
          </a:p>
          <a:p>
            <a:pPr lvl="2">
              <a:defRPr sz="1800"/>
            </a:pPr>
            <a:r>
              <a:rPr sz="3800"/>
              <a:t>Уровень текста 3</a:t>
            </a:r>
            <a:endParaRPr sz="3800"/>
          </a:p>
          <a:p>
            <a:pPr lvl="3">
              <a:defRPr sz="1800"/>
            </a:pPr>
            <a:r>
              <a:rPr sz="3800"/>
              <a:t>Уровень текста 4</a:t>
            </a:r>
            <a:endParaRPr sz="3800"/>
          </a:p>
          <a:p>
            <a:pPr lvl="4">
              <a:defRPr sz="1800"/>
            </a:pPr>
            <a:r>
              <a:rPr sz="3800"/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Baskerville"/>
        </a:defRPr>
      </a:lvl1pPr>
      <a:lvl2pPr indent="2286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Baskerville"/>
        </a:defRPr>
      </a:lvl2pPr>
      <a:lvl3pPr indent="4572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Baskerville"/>
        </a:defRPr>
      </a:lvl3pPr>
      <a:lvl4pPr indent="6858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Baskerville"/>
        </a:defRPr>
      </a:lvl4pPr>
      <a:lvl5pPr indent="9144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Baskerville"/>
        </a:defRPr>
      </a:lvl5pPr>
      <a:lvl6pPr indent="11430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Baskerville"/>
        </a:defRPr>
      </a:lvl6pPr>
      <a:lvl7pPr indent="13716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Baskerville"/>
        </a:defRPr>
      </a:lvl7pPr>
      <a:lvl8pPr indent="16002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Baskerville"/>
        </a:defRPr>
      </a:lvl8pPr>
      <a:lvl9pPr indent="18288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Baskerville"/>
        </a:defRPr>
      </a:lvl9pPr>
    </p:titleStyle>
    <p:bodyStyle>
      <a:lvl1pPr marL="50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1pPr>
      <a:lvl2pPr marL="101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2pPr>
      <a:lvl3pPr marL="152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3pPr>
      <a:lvl4pPr marL="203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4pPr>
      <a:lvl5pPr marL="2540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5pPr>
      <a:lvl6pPr marL="304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6pPr>
      <a:lvl7pPr marL="355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7pPr>
      <a:lvl8pPr marL="406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8pPr>
      <a:lvl9pPr marL="457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369422" y="8807450"/>
            <a:ext cx="122555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i="1" sz="1800">
                <a:solidFill>
                  <a:srgbClr val="5C86B9"/>
                </a:solidFill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5C86B9"/>
                </a:solidFill>
              </a:rPr>
              <a:t>Казань, 2016 год</a:t>
            </a:r>
          </a:p>
        </p:txBody>
      </p:sp>
      <p:sp>
        <p:nvSpPr>
          <p:cNvPr id="45" name="Shape 45"/>
          <p:cNvSpPr/>
          <p:nvPr>
            <p:ph type="title"/>
          </p:nvPr>
        </p:nvSpPr>
        <p:spPr>
          <a:xfrm>
            <a:off x="355600" y="1384300"/>
            <a:ext cx="9842004" cy="6011317"/>
          </a:xfrm>
          <a:prstGeom prst="rect">
            <a:avLst/>
          </a:prstGeom>
        </p:spPr>
        <p:txBody>
          <a:bodyPr/>
          <a:lstStyle/>
          <a:p>
            <a:pPr lvl="0" defTabSz="368045">
              <a:defRPr spc="0" sz="1800">
                <a:solidFill>
                  <a:srgbClr val="000000"/>
                </a:solidFill>
              </a:defRPr>
            </a:pPr>
            <a:r>
              <a:rPr spc="-80" sz="4032">
                <a:solidFill>
                  <a:srgbClr val="314864"/>
                </a:solidFill>
              </a:rPr>
              <a:t>Портфолио аспиранта Института социально-философских наук кафедры религиоведения</a:t>
            </a:r>
            <a:endParaRPr spc="-80" sz="4032">
              <a:solidFill>
                <a:srgbClr val="314864"/>
              </a:solidFill>
            </a:endParaRPr>
          </a:p>
          <a:p>
            <a:pPr lvl="0" defTabSz="368045">
              <a:defRPr spc="0" sz="1800">
                <a:solidFill>
                  <a:srgbClr val="000000"/>
                </a:solidFill>
              </a:defRPr>
            </a:pPr>
            <a:r>
              <a:rPr spc="-80" sz="4032">
                <a:solidFill>
                  <a:srgbClr val="314864"/>
                </a:solidFill>
              </a:rPr>
              <a:t>Гильфанутдиновой Роксаны</a:t>
            </a:r>
            <a:endParaRPr spc="-80" sz="4032">
              <a:solidFill>
                <a:srgbClr val="314864"/>
              </a:solidFill>
            </a:endParaRPr>
          </a:p>
          <a:p>
            <a:pPr lvl="0" defTabSz="368045">
              <a:defRPr spc="0" sz="1800">
                <a:solidFill>
                  <a:srgbClr val="000000"/>
                </a:solidFill>
              </a:defRPr>
            </a:pPr>
            <a:r>
              <a:rPr spc="-80" sz="4032">
                <a:solidFill>
                  <a:srgbClr val="314864"/>
                </a:solidFill>
              </a:rPr>
              <a:t>Специальность 09.00.14 – Философия религии и религиоведение</a:t>
            </a:r>
            <a:endParaRPr spc="-80" sz="4032">
              <a:solidFill>
                <a:srgbClr val="314864"/>
              </a:solidFill>
            </a:endParaRPr>
          </a:p>
          <a:p>
            <a:pPr lvl="0" defTabSz="368045">
              <a:defRPr spc="0" sz="1800">
                <a:solidFill>
                  <a:srgbClr val="000000"/>
                </a:solidFill>
              </a:defRPr>
            </a:pPr>
            <a:endParaRPr spc="-80" sz="4032">
              <a:solidFill>
                <a:srgbClr val="314864"/>
              </a:solidFill>
            </a:endParaRPr>
          </a:p>
          <a:p>
            <a:pPr lvl="0" defTabSz="368045">
              <a:defRPr spc="0" sz="1800">
                <a:solidFill>
                  <a:srgbClr val="000000"/>
                </a:solidFill>
              </a:defRPr>
            </a:pPr>
            <a:r>
              <a:rPr spc="-80" sz="4032">
                <a:solidFill>
                  <a:srgbClr val="314864"/>
                </a:solidFill>
              </a:rPr>
              <a:t>Научный руководитель – Астахова Л.С., доктор философских наук, доцент кафедры религиоведения</a:t>
            </a:r>
          </a:p>
        </p:txBody>
      </p:sp>
      <p:pic>
        <p:nvPicPr>
          <p:cNvPr id="46" name="img700259594.jpg"/>
          <p:cNvPicPr/>
          <p:nvPr/>
        </p:nvPicPr>
        <p:blipFill>
          <a:blip r:embed="rId2">
            <a:alphaModFix amt="19075"/>
            <a:extLst/>
          </a:blip>
          <a:stretch>
            <a:fillRect/>
          </a:stretch>
        </p:blipFill>
        <p:spPr>
          <a:xfrm>
            <a:off x="10788798" y="1495051"/>
            <a:ext cx="1693517" cy="1368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Тема кандидатской диссертации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355600" y="2984499"/>
            <a:ext cx="12293600" cy="4712743"/>
          </a:xfrm>
          <a:prstGeom prst="rect">
            <a:avLst/>
          </a:prstGeom>
        </p:spPr>
        <p:txBody>
          <a:bodyPr/>
          <a:lstStyle/>
          <a:p>
            <a:pPr lvl="0" marL="0" indent="0" defTabSz="449833">
              <a:spcBef>
                <a:spcPts val="3200"/>
              </a:spcBef>
              <a:buClrTx/>
              <a:buSzTx/>
              <a:buFontTx/>
              <a:buNone/>
              <a:defRPr sz="1800"/>
            </a:pPr>
            <a:r>
              <a:rPr sz="3080">
                <a:solidFill>
                  <a:srgbClr val="3D5B85"/>
                </a:solidFill>
              </a:rPr>
              <a:t>«Репрезентация идеального общественного устройства и идеального государства в традиционных религиях» (на примере ислама и православия)</a:t>
            </a:r>
            <a:endParaRPr sz="3080">
              <a:solidFill>
                <a:srgbClr val="3D5B85"/>
              </a:solidFill>
            </a:endParaRPr>
          </a:p>
          <a:p>
            <a:pPr lvl="0" marL="0" indent="0" defTabSz="449833">
              <a:spcBef>
                <a:spcPts val="3200"/>
              </a:spcBef>
              <a:buClrTx/>
              <a:buSzTx/>
              <a:buFontTx/>
              <a:buNone/>
              <a:defRPr sz="1800"/>
            </a:pPr>
            <a:r>
              <a:rPr sz="1540">
                <a:solidFill>
                  <a:srgbClr val="3D5B85"/>
                </a:solidFill>
              </a:rPr>
              <a:t>Представление об идеальном обществе и государстве планируется рассматривать как «фабрику смыслов», </a:t>
            </a:r>
            <a:r>
              <a:rPr sz="1540">
                <a:solidFill>
                  <a:srgbClr val="3D5B85"/>
                </a:solidFill>
              </a:rPr>
              <a:t>задающую не только образцы человеческих взаимодействий</a:t>
            </a:r>
            <a:r>
              <a:rPr sz="1540">
                <a:solidFill>
                  <a:srgbClr val="3D5B8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1540">
                <a:solidFill>
                  <a:srgbClr val="3D5B85"/>
                </a:solidFill>
              </a:rPr>
              <a:t>но и способы осмысления</a:t>
            </a:r>
            <a:r>
              <a:rPr sz="1540">
                <a:solidFill>
                  <a:srgbClr val="3D5B8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1540">
                <a:solidFill>
                  <a:srgbClr val="3D5B85"/>
                </a:solidFill>
              </a:rPr>
              <a:t>понимания социальной реальности и самих людей.</a:t>
            </a:r>
            <a:endParaRPr sz="1540">
              <a:solidFill>
                <a:srgbClr val="3D5B85"/>
              </a:solidFill>
            </a:endParaRPr>
          </a:p>
          <a:p>
            <a:pPr lvl="0" marL="0" indent="0" defTabSz="449833">
              <a:spcBef>
                <a:spcPts val="3200"/>
              </a:spcBef>
              <a:buClrTx/>
              <a:buSzTx/>
              <a:buFontTx/>
              <a:buNone/>
              <a:defRPr sz="1800"/>
            </a:pPr>
            <a:r>
              <a:rPr sz="1540">
                <a:solidFill>
                  <a:srgbClr val="3D5B85"/>
                </a:solidFill>
              </a:rPr>
              <a:t>Главная задача исследования - ответить на вопрос «Что сегодня люди (религиозное сознание) имеют в виду под «идеальным обществом» и «идеальным государством», как это соотносится с традиционными представлениями, как это влияет на общество сегодня.</a:t>
            </a:r>
            <a:endParaRPr sz="1540">
              <a:solidFill>
                <a:srgbClr val="3D5B85"/>
              </a:solidFill>
            </a:endParaRPr>
          </a:p>
          <a:p>
            <a:pPr lvl="0" marL="0" indent="0" defTabSz="449833">
              <a:spcBef>
                <a:spcPts val="3200"/>
              </a:spcBef>
              <a:buClrTx/>
              <a:buSzTx/>
              <a:buFontTx/>
              <a:buNone/>
              <a:defRPr sz="1800"/>
            </a:pPr>
            <a:r>
              <a:rPr sz="1540">
                <a:solidFill>
                  <a:srgbClr val="3D5B85"/>
                </a:solidFill>
              </a:rPr>
              <a:t>В диссертации предусмотрен экспертный опрос касательно содержания понятия «идеальное общество» и «идеальное государство»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Работаю ассистентом кафедры религиоведения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>
              <a:buClrTx/>
              <a:buSzTx/>
              <a:buFontTx/>
              <a:buNone/>
              <a:defRPr sz="1800"/>
            </a:pPr>
            <a:r>
              <a:rPr sz="3800"/>
              <a:t>Преподаваемые дисциплины:</a:t>
            </a:r>
            <a:endParaRPr sz="3800"/>
          </a:p>
          <a:p>
            <a:pPr lvl="0">
              <a:buClrTx/>
              <a:buSzPct val="45000"/>
              <a:buFontTx/>
              <a:buBlip>
                <a:blip r:embed="rId2"/>
              </a:buBlip>
              <a:defRPr sz="1800"/>
            </a:pPr>
            <a:r>
              <a:rPr sz="3800"/>
              <a:t>Патрология, святоотеческое богословие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doc00487720151013113532_001.jpg"/>
          <p:cNvPicPr/>
          <p:nvPr/>
        </p:nvPicPr>
        <p:blipFill>
          <a:blip r:embed="rId2">
            <a:extLst/>
          </a:blip>
          <a:srcRect l="0" t="6020" r="0" b="6020"/>
          <a:stretch>
            <a:fillRect/>
          </a:stretch>
        </p:blipFill>
        <p:spPr>
          <a:xfrm>
            <a:off x="1721009" y="1827695"/>
            <a:ext cx="9213563" cy="5735856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>
            <p:ph type="title"/>
          </p:nvPr>
        </p:nvSpPr>
        <p:spPr>
          <a:xfrm>
            <a:off x="355600" y="177800"/>
            <a:ext cx="12293600" cy="1335237"/>
          </a:xfrm>
          <a:prstGeom prst="rect">
            <a:avLst/>
          </a:prstGeom>
        </p:spPr>
        <p:txBody>
          <a:bodyPr/>
          <a:lstStyle>
            <a:lvl1pPr defTabSz="251206">
              <a:defRPr spc="-55" sz="2752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55" sz="2752">
                <a:solidFill>
                  <a:srgbClr val="314864"/>
                </a:solidFill>
              </a:rPr>
              <a:t>Доклад «Утопизм в исламской философии в контексте всеобщего утопического наследия» был опубликован в сборнике IV Международной научной конференции «Духовная жизнь региональных сообщества: история, традиции, современность"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373887">
              <a:spcBef>
                <a:spcPts val="600"/>
              </a:spcBef>
              <a:defRPr sz="1536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536"/>
              <a:t>В процессе подготовки находятся статья об утопическом в исламе на примере мусульманской экономики и теории целей шариата.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doc00487820151013113623_001.jpg"/>
          <p:cNvPicPr/>
          <p:nvPr/>
        </p:nvPicPr>
        <p:blipFill>
          <a:blip r:embed="rId2">
            <a:extLst/>
          </a:blip>
          <a:srcRect l="2815" t="0" r="2815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doc00487920151013113649_001.jpg"/>
          <p:cNvPicPr/>
          <p:nvPr/>
        </p:nvPicPr>
        <p:blipFill>
          <a:blip r:embed="rId2">
            <a:extLst/>
          </a:blip>
          <a:srcRect l="2815" t="0" r="2815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88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549" y="4505183"/>
            <a:ext cx="5048902" cy="3786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79299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0913" y="107950"/>
            <a:ext cx="5842001" cy="438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danilkin-ulyanov-kazan-leni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72644" y="4504880"/>
            <a:ext cx="2522696" cy="3787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j-Sm2Mf3X5k-filtered.jpeg"/>
          <p:cNvPicPr/>
          <p:nvPr/>
        </p:nvPicPr>
        <p:blipFill>
          <a:blip r:embed="rId5">
            <a:alphaModFix amt="30875"/>
            <a:extLst/>
          </a:blip>
          <a:stretch>
            <a:fillRect/>
          </a:stretch>
        </p:blipFill>
        <p:spPr>
          <a:xfrm>
            <a:off x="10625335" y="-1022350"/>
            <a:ext cx="2392199" cy="3289272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>
            <p:ph type="body" idx="4294967295"/>
          </p:nvPr>
        </p:nvSpPr>
        <p:spPr>
          <a:xfrm>
            <a:off x="6910982" y="1030237"/>
            <a:ext cx="5842001" cy="3289273"/>
          </a:xfrm>
          <a:prstGeom prst="rect">
            <a:avLst/>
          </a:prstGeom>
        </p:spPr>
        <p:txBody>
          <a:bodyPr/>
          <a:lstStyle/>
          <a:p>
            <a:pPr lvl="0" marL="0" indent="0" defTabSz="239522">
              <a:lnSpc>
                <a:spcPct val="120000"/>
              </a:lnSpc>
              <a:spcBef>
                <a:spcPts val="1500"/>
              </a:spcBef>
              <a:buClrTx/>
              <a:buSzTx/>
              <a:buFontTx/>
              <a:buNone/>
              <a:defRPr sz="1800"/>
            </a:pPr>
            <a:r>
              <a:rPr sz="1558">
                <a:solidFill>
                  <a:srgbClr val="3D5B85"/>
                </a:solidFill>
              </a:rPr>
              <a:t>Явлюсь составителем серии книг (редактором) казанского издательства «Смена»:</a:t>
            </a:r>
            <a:endParaRPr sz="1558">
              <a:solidFill>
                <a:srgbClr val="3D5B85"/>
              </a:solidFill>
            </a:endParaRPr>
          </a:p>
          <a:p>
            <a:pPr lvl="0" marL="0" indent="0" defTabSz="239522">
              <a:lnSpc>
                <a:spcPct val="120000"/>
              </a:lnSpc>
              <a:spcBef>
                <a:spcPts val="1500"/>
              </a:spcBef>
              <a:buClrTx/>
              <a:buSzTx/>
              <a:buFontTx/>
              <a:buNone/>
              <a:defRPr sz="1800"/>
            </a:pPr>
            <a:r>
              <a:rPr sz="1558">
                <a:solidFill>
                  <a:srgbClr val="3D5B85"/>
                </a:solidFill>
              </a:rPr>
              <a:t>– «Мифология казанских татар» (Каюм Насыри, Яков Коблов)</a:t>
            </a:r>
            <a:endParaRPr sz="1558">
              <a:solidFill>
                <a:srgbClr val="3D5B85"/>
              </a:solidFill>
            </a:endParaRPr>
          </a:p>
          <a:p>
            <a:pPr lvl="0" marL="0" indent="0" defTabSz="239522">
              <a:lnSpc>
                <a:spcPct val="120000"/>
              </a:lnSpc>
              <a:spcBef>
                <a:spcPts val="1500"/>
              </a:spcBef>
              <a:buClrTx/>
              <a:buSzTx/>
              <a:buFontTx/>
              <a:buNone/>
              <a:defRPr sz="1800"/>
            </a:pPr>
            <a:r>
              <a:rPr sz="1558">
                <a:solidFill>
                  <a:srgbClr val="3D5B85"/>
                </a:solidFill>
              </a:rPr>
              <a:t>– «Шариат для тебя. Диалоги о мусульманском праве» (Ренат Беккин)</a:t>
            </a:r>
            <a:endParaRPr sz="1558">
              <a:solidFill>
                <a:srgbClr val="3D5B85"/>
              </a:solidFill>
            </a:endParaRPr>
          </a:p>
          <a:p>
            <a:pPr lvl="0" marL="0" indent="0" defTabSz="239522">
              <a:lnSpc>
                <a:spcPct val="120000"/>
              </a:lnSpc>
              <a:spcBef>
                <a:spcPts val="1500"/>
              </a:spcBef>
              <a:buClrTx/>
              <a:buSzTx/>
              <a:buFontTx/>
              <a:buNone/>
              <a:defRPr sz="1800"/>
            </a:pPr>
            <a:r>
              <a:rPr sz="1558">
                <a:solidFill>
                  <a:srgbClr val="3D5B85"/>
                </a:solidFill>
              </a:rPr>
              <a:t>- «Ульянов. Казань. Ленин» (Лев Данилкин)</a:t>
            </a:r>
            <a:endParaRPr sz="1558">
              <a:solidFill>
                <a:srgbClr val="3D5B85"/>
              </a:solidFill>
            </a:endParaRPr>
          </a:p>
        </p:txBody>
      </p:sp>
      <p:sp>
        <p:nvSpPr>
          <p:cNvPr id="67" name="Shape 67"/>
          <p:cNvSpPr/>
          <p:nvPr/>
        </p:nvSpPr>
        <p:spPr>
          <a:xfrm>
            <a:off x="8638182" y="4140150"/>
            <a:ext cx="4013052" cy="2735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 defTabSz="233679">
              <a:lnSpc>
                <a:spcPct val="120000"/>
              </a:lnSpc>
              <a:spcBef>
                <a:spcPts val="1500"/>
              </a:spcBef>
              <a:defRPr sz="1800">
                <a:solidFill>
                  <a:srgbClr val="000000"/>
                </a:solidFill>
              </a:defRPr>
            </a:pPr>
            <a:r>
              <a:rPr sz="1520">
                <a:solidFill>
                  <a:srgbClr val="3D5B85"/>
                </a:solidFill>
              </a:rPr>
              <a:t>Идет работа над следующими книгами:</a:t>
            </a:r>
            <a:endParaRPr sz="1520">
              <a:solidFill>
                <a:srgbClr val="3D5B85"/>
              </a:solidFill>
            </a:endParaRPr>
          </a:p>
          <a:p>
            <a:pPr lvl="0" algn="l" defTabSz="233679">
              <a:lnSpc>
                <a:spcPct val="120000"/>
              </a:lnSpc>
              <a:spcBef>
                <a:spcPts val="1500"/>
              </a:spcBef>
              <a:defRPr sz="1800">
                <a:solidFill>
                  <a:srgbClr val="000000"/>
                </a:solidFill>
              </a:defRPr>
            </a:pPr>
            <a:r>
              <a:rPr sz="1520">
                <a:solidFill>
                  <a:srgbClr val="3D5B85"/>
                </a:solidFill>
              </a:rPr>
              <a:t>– «Идея философской клиники» (Константин Сотонин)</a:t>
            </a:r>
            <a:endParaRPr sz="1520">
              <a:solidFill>
                <a:srgbClr val="3D5B85"/>
              </a:solidFill>
            </a:endParaRPr>
          </a:p>
          <a:p>
            <a:pPr lvl="0" algn="l" defTabSz="233679">
              <a:lnSpc>
                <a:spcPct val="120000"/>
              </a:lnSpc>
              <a:spcBef>
                <a:spcPts val="1500"/>
              </a:spcBef>
              <a:defRPr sz="1800">
                <a:solidFill>
                  <a:srgbClr val="000000"/>
                </a:solidFill>
              </a:defRPr>
            </a:pPr>
            <a:r>
              <a:rPr sz="1520">
                <a:solidFill>
                  <a:srgbClr val="3D5B85"/>
                </a:solidFill>
              </a:rPr>
              <a:t>– Дневники Габдуллы Тукая</a:t>
            </a:r>
            <a:endParaRPr sz="1520">
              <a:solidFill>
                <a:srgbClr val="3D5B85"/>
              </a:solidFill>
            </a:endParaRPr>
          </a:p>
          <a:p>
            <a:pPr lvl="0" algn="l" defTabSz="233679">
              <a:lnSpc>
                <a:spcPct val="120000"/>
              </a:lnSpc>
              <a:spcBef>
                <a:spcPts val="1500"/>
              </a:spcBef>
              <a:defRPr sz="1800">
                <a:solidFill>
                  <a:srgbClr val="000000"/>
                </a:solidFill>
              </a:defRPr>
            </a:pPr>
            <a:r>
              <a:rPr sz="1520">
                <a:solidFill>
                  <a:srgbClr val="3D5B85"/>
                </a:solidFill>
              </a:rPr>
              <a:t>– Об истории старообрядцев Казани</a:t>
            </a:r>
            <a:endParaRPr sz="1520">
              <a:solidFill>
                <a:srgbClr val="3D5B85"/>
              </a:solidFill>
            </a:endParaRPr>
          </a:p>
          <a:p>
            <a:pPr lvl="0" algn="l" defTabSz="233679">
              <a:lnSpc>
                <a:spcPct val="120000"/>
              </a:lnSpc>
              <a:spcBef>
                <a:spcPts val="1500"/>
              </a:spcBef>
              <a:defRPr sz="1800">
                <a:solidFill>
                  <a:srgbClr val="000000"/>
                </a:solidFill>
              </a:defRPr>
            </a:pPr>
            <a:endParaRPr sz="1520">
              <a:solidFill>
                <a:srgbClr val="3D5B85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xfrm>
            <a:off x="355600" y="444499"/>
            <a:ext cx="11547128" cy="2044701"/>
          </a:xfrm>
          <a:prstGeom prst="rect">
            <a:avLst/>
          </a:prstGeom>
        </p:spPr>
        <p:txBody>
          <a:bodyPr/>
          <a:lstStyle>
            <a:lvl1pPr algn="ctr">
              <a:defRPr spc="-79" sz="40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79" sz="4000">
                <a:solidFill>
                  <a:srgbClr val="314864"/>
                </a:solidFill>
              </a:rPr>
              <a:t>Сведения об образовании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16229" indent="-316229" defTabSz="484886">
              <a:spcBef>
                <a:spcPts val="3100"/>
              </a:spcBef>
              <a:defRPr sz="1800"/>
            </a:pPr>
            <a:r>
              <a:rPr sz="2490"/>
              <a:t>В 2013 году закончила Институт социально-философских наук по направлению «социальная философия» — 09.00.11. Тема диплома: «Утопизм и антиутопизм в философии и практике корпораций» </a:t>
            </a:r>
            <a:endParaRPr sz="2490"/>
          </a:p>
          <a:p>
            <a:pPr lvl="0" marL="316229" indent="-316229" defTabSz="484886">
              <a:spcBef>
                <a:spcPts val="3100"/>
              </a:spcBef>
              <a:defRPr sz="1800"/>
            </a:pPr>
            <a:r>
              <a:rPr sz="2490"/>
              <a:t>В 2015 году с красным дипломом закончила магистратуру по направлению подготовки «религиоведение» </a:t>
            </a:r>
            <a:r>
              <a:rPr sz="2407"/>
              <a:t> — 09.00.14. Тема магистерской диссертации: «Утопическая составляющая в исламской мысли»</a:t>
            </a:r>
          </a:p>
        </p:txBody>
      </p:sp>
      <p:pic>
        <p:nvPicPr>
          <p:cNvPr id="71" name="image21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9847" y="2578100"/>
            <a:ext cx="5219701" cy="255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dfc808490eb3aabc7a3c288226c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59847" y="5346570"/>
            <a:ext cx="5219701" cy="3914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