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7"/>
  </p:notesMasterIdLst>
  <p:sldIdLst>
    <p:sldId id="256" r:id="rId3"/>
    <p:sldId id="257" r:id="rId4"/>
    <p:sldId id="258" r:id="rId5"/>
    <p:sldId id="259" r:id="rId6"/>
    <p:sldId id="260" r:id="rId7"/>
    <p:sldId id="261" r:id="rId8"/>
    <p:sldId id="263" r:id="rId9"/>
    <p:sldId id="262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315" r:id="rId21"/>
    <p:sldId id="316" r:id="rId22"/>
    <p:sldId id="317" r:id="rId23"/>
    <p:sldId id="318" r:id="rId24"/>
    <p:sldId id="319" r:id="rId25"/>
    <p:sldId id="320" r:id="rId26"/>
    <p:sldId id="321" r:id="rId27"/>
    <p:sldId id="301" r:id="rId28"/>
    <p:sldId id="303" r:id="rId29"/>
    <p:sldId id="302" r:id="rId30"/>
    <p:sldId id="305" r:id="rId31"/>
    <p:sldId id="306" r:id="rId32"/>
    <p:sldId id="307" r:id="rId33"/>
    <p:sldId id="308" r:id="rId34"/>
    <p:sldId id="309" r:id="rId35"/>
    <p:sldId id="311" r:id="rId36"/>
    <p:sldId id="322" r:id="rId37"/>
    <p:sldId id="314" r:id="rId38"/>
    <p:sldId id="323" r:id="rId39"/>
    <p:sldId id="324" r:id="rId40"/>
    <p:sldId id="325" r:id="rId41"/>
    <p:sldId id="326" r:id="rId42"/>
    <p:sldId id="327" r:id="rId43"/>
    <p:sldId id="328" r:id="rId44"/>
    <p:sldId id="294" r:id="rId45"/>
    <p:sldId id="330" r:id="rId46"/>
    <p:sldId id="335" r:id="rId47"/>
    <p:sldId id="331" r:id="rId48"/>
    <p:sldId id="334" r:id="rId49"/>
    <p:sldId id="336" r:id="rId50"/>
    <p:sldId id="337" r:id="rId51"/>
    <p:sldId id="338" r:id="rId52"/>
    <p:sldId id="339" r:id="rId53"/>
    <p:sldId id="340" r:id="rId54"/>
    <p:sldId id="341" r:id="rId55"/>
    <p:sldId id="342" r:id="rId5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FF6D"/>
    <a:srgbClr val="6F7FFF"/>
    <a:srgbClr val="000000"/>
    <a:srgbClr val="4544E3"/>
    <a:srgbClr val="E0FD72"/>
    <a:srgbClr val="5AFF56"/>
    <a:srgbClr val="5CFBFF"/>
    <a:srgbClr val="555CFF"/>
    <a:srgbClr val="C448FF"/>
    <a:srgbClr val="FC3F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99" d="100"/>
          <a:sy n="99" d="100"/>
        </p:scale>
        <p:origin x="-1890" y="-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3DF283-5088-A945-B831-D57BC8040189}" type="datetimeFigureOut">
              <a:rPr kumimoji="1" lang="ja-JP" altLang="en-US" smtClean="0"/>
              <a:t>2018/10/12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C2A130-3165-CC49-922B-5885796FC7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0828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2A130-3165-CC49-922B-5885796FC7BA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7528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2A130-3165-CC49-922B-5885796FC7BA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7598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プレースホルダーまでドラッグするかアイコンをクリックして図を追加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F093-4FC7-2443-84DD-EB83719EA1C2}" type="datetimeFigureOut">
              <a:rPr lang="ja-JP" altLang="en-US" smtClean="0">
                <a:solidFill>
                  <a:prstClr val="white">
                    <a:tint val="75000"/>
                  </a:prstClr>
                </a:solidFill>
                <a:latin typeface="Calibri"/>
                <a:ea typeface="ＭＳ Ｐゴシック"/>
              </a:rPr>
              <a:pPr/>
              <a:t>2018/10/12</a:t>
            </a:fld>
            <a:endParaRPr lang="ja-JP" altLang="en-US">
              <a:solidFill>
                <a:prstClr val="white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white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41F6-CF1C-DA47-92E4-D5FCB1863631}" type="slidenum">
              <a:rPr lang="ja-JP" altLang="en-US" smtClean="0">
                <a:solidFill>
                  <a:prstClr val="white">
                    <a:tint val="75000"/>
                  </a:prstClr>
                </a:solidFill>
                <a:latin typeface="Calibri"/>
                <a:ea typeface="ＭＳ Ｐゴシック"/>
              </a:rPr>
              <a:pPr/>
              <a:t>‹#›</a:t>
            </a:fld>
            <a:endParaRPr lang="ja-JP" altLang="en-US">
              <a:solidFill>
                <a:prstClr val="white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F093-4FC7-2443-84DD-EB83719EA1C2}" type="datetimeFigureOut">
              <a:rPr lang="ja-JP" altLang="en-US" smtClean="0">
                <a:solidFill>
                  <a:prstClr val="white">
                    <a:tint val="75000"/>
                  </a:prstClr>
                </a:solidFill>
                <a:latin typeface="Calibri"/>
                <a:ea typeface="ＭＳ Ｐゴシック"/>
              </a:rPr>
              <a:pPr/>
              <a:t>2018/10/12</a:t>
            </a:fld>
            <a:endParaRPr lang="ja-JP" altLang="en-US">
              <a:solidFill>
                <a:prstClr val="white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white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41F6-CF1C-DA47-92E4-D5FCB1863631}" type="slidenum">
              <a:rPr lang="ja-JP" altLang="en-US" smtClean="0">
                <a:solidFill>
                  <a:prstClr val="white">
                    <a:tint val="75000"/>
                  </a:prstClr>
                </a:solidFill>
                <a:latin typeface="Calibri"/>
                <a:ea typeface="ＭＳ Ｐゴシック"/>
              </a:rPr>
              <a:pPr/>
              <a:t>‹#›</a:t>
            </a:fld>
            <a:endParaRPr lang="ja-JP" altLang="en-US">
              <a:solidFill>
                <a:prstClr val="white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F093-4FC7-2443-84DD-EB83719EA1C2}" type="datetimeFigureOut">
              <a:rPr lang="ja-JP" altLang="en-US" smtClean="0">
                <a:solidFill>
                  <a:prstClr val="white">
                    <a:tint val="75000"/>
                  </a:prstClr>
                </a:solidFill>
                <a:latin typeface="Calibri"/>
                <a:ea typeface="ＭＳ Ｐゴシック"/>
              </a:rPr>
              <a:pPr/>
              <a:t>2018/10/12</a:t>
            </a:fld>
            <a:endParaRPr lang="ja-JP" altLang="en-US">
              <a:solidFill>
                <a:prstClr val="white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white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41F6-CF1C-DA47-92E4-D5FCB1863631}" type="slidenum">
              <a:rPr lang="ja-JP" altLang="en-US" smtClean="0">
                <a:solidFill>
                  <a:prstClr val="white">
                    <a:tint val="75000"/>
                  </a:prstClr>
                </a:solidFill>
                <a:latin typeface="Calibri"/>
                <a:ea typeface="ＭＳ Ｐゴシック"/>
              </a:rPr>
              <a:pPr/>
              <a:t>‹#›</a:t>
            </a:fld>
            <a:endParaRPr lang="ja-JP" altLang="en-US">
              <a:solidFill>
                <a:prstClr val="white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F093-4FC7-2443-84DD-EB83719EA1C2}" type="datetimeFigureOut">
              <a:rPr lang="ja-JP" altLang="en-US" smtClean="0">
                <a:solidFill>
                  <a:prstClr val="white">
                    <a:tint val="75000"/>
                  </a:prstClr>
                </a:solidFill>
                <a:latin typeface="Calibri"/>
                <a:ea typeface="ＭＳ Ｐゴシック"/>
              </a:rPr>
              <a:pPr/>
              <a:t>2018/10/12</a:t>
            </a:fld>
            <a:endParaRPr lang="ja-JP" altLang="en-US">
              <a:solidFill>
                <a:prstClr val="white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white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41F6-CF1C-DA47-92E4-D5FCB1863631}" type="slidenum">
              <a:rPr lang="ja-JP" altLang="en-US" smtClean="0">
                <a:solidFill>
                  <a:prstClr val="white">
                    <a:tint val="75000"/>
                  </a:prstClr>
                </a:solidFill>
                <a:latin typeface="Calibri"/>
                <a:ea typeface="ＭＳ Ｐゴシック"/>
              </a:rPr>
              <a:pPr/>
              <a:t>‹#›</a:t>
            </a:fld>
            <a:endParaRPr lang="ja-JP" altLang="en-US">
              <a:solidFill>
                <a:prstClr val="white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F093-4FC7-2443-84DD-EB83719EA1C2}" type="datetimeFigureOut">
              <a:rPr lang="ja-JP" altLang="en-US" smtClean="0">
                <a:solidFill>
                  <a:prstClr val="white">
                    <a:tint val="75000"/>
                  </a:prstClr>
                </a:solidFill>
                <a:latin typeface="Calibri"/>
                <a:ea typeface="ＭＳ Ｐゴシック"/>
              </a:rPr>
              <a:pPr/>
              <a:t>2018/10/12</a:t>
            </a:fld>
            <a:endParaRPr lang="ja-JP" altLang="en-US">
              <a:solidFill>
                <a:prstClr val="white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white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41F6-CF1C-DA47-92E4-D5FCB1863631}" type="slidenum">
              <a:rPr lang="ja-JP" altLang="en-US" smtClean="0">
                <a:solidFill>
                  <a:prstClr val="white">
                    <a:tint val="75000"/>
                  </a:prstClr>
                </a:solidFill>
                <a:latin typeface="Calibri"/>
                <a:ea typeface="ＭＳ Ｐゴシック"/>
              </a:rPr>
              <a:pPr/>
              <a:t>‹#›</a:t>
            </a:fld>
            <a:endParaRPr lang="ja-JP" altLang="en-US">
              <a:solidFill>
                <a:prstClr val="white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F093-4FC7-2443-84DD-EB83719EA1C2}" type="datetimeFigureOut">
              <a:rPr lang="ja-JP" altLang="en-US" smtClean="0">
                <a:solidFill>
                  <a:prstClr val="white">
                    <a:tint val="75000"/>
                  </a:prstClr>
                </a:solidFill>
                <a:latin typeface="Calibri"/>
                <a:ea typeface="ＭＳ Ｐゴシック"/>
              </a:rPr>
              <a:pPr/>
              <a:t>2018/10/12</a:t>
            </a:fld>
            <a:endParaRPr lang="ja-JP" altLang="en-US">
              <a:solidFill>
                <a:prstClr val="white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white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41F6-CF1C-DA47-92E4-D5FCB1863631}" type="slidenum">
              <a:rPr lang="ja-JP" altLang="en-US" smtClean="0">
                <a:solidFill>
                  <a:prstClr val="white">
                    <a:tint val="75000"/>
                  </a:prstClr>
                </a:solidFill>
                <a:latin typeface="Calibri"/>
                <a:ea typeface="ＭＳ Ｐゴシック"/>
              </a:rPr>
              <a:pPr/>
              <a:t>‹#›</a:t>
            </a:fld>
            <a:endParaRPr lang="ja-JP" altLang="en-US">
              <a:solidFill>
                <a:prstClr val="white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F093-4FC7-2443-84DD-EB83719EA1C2}" type="datetimeFigureOut">
              <a:rPr lang="ja-JP" altLang="en-US" smtClean="0">
                <a:solidFill>
                  <a:prstClr val="white">
                    <a:tint val="75000"/>
                  </a:prstClr>
                </a:solidFill>
                <a:latin typeface="Calibri"/>
                <a:ea typeface="ＭＳ Ｐゴシック"/>
              </a:rPr>
              <a:pPr/>
              <a:t>2018/10/12</a:t>
            </a:fld>
            <a:endParaRPr lang="ja-JP" altLang="en-US">
              <a:solidFill>
                <a:prstClr val="white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white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41F6-CF1C-DA47-92E4-D5FCB1863631}" type="slidenum">
              <a:rPr lang="ja-JP" altLang="en-US" smtClean="0">
                <a:solidFill>
                  <a:prstClr val="white">
                    <a:tint val="75000"/>
                  </a:prstClr>
                </a:solidFill>
                <a:latin typeface="Calibri"/>
                <a:ea typeface="ＭＳ Ｐゴシック"/>
              </a:rPr>
              <a:pPr/>
              <a:t>‹#›</a:t>
            </a:fld>
            <a:endParaRPr lang="ja-JP" altLang="en-US">
              <a:solidFill>
                <a:prstClr val="white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F093-4FC7-2443-84DD-EB83719EA1C2}" type="datetimeFigureOut">
              <a:rPr lang="ja-JP" altLang="en-US" smtClean="0">
                <a:solidFill>
                  <a:prstClr val="white">
                    <a:tint val="75000"/>
                  </a:prstClr>
                </a:solidFill>
                <a:latin typeface="Calibri"/>
                <a:ea typeface="ＭＳ Ｐゴシック"/>
              </a:rPr>
              <a:pPr/>
              <a:t>2018/10/12</a:t>
            </a:fld>
            <a:endParaRPr lang="ja-JP" altLang="en-US">
              <a:solidFill>
                <a:prstClr val="white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white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41F6-CF1C-DA47-92E4-D5FCB1863631}" type="slidenum">
              <a:rPr lang="ja-JP" altLang="en-US" smtClean="0">
                <a:solidFill>
                  <a:prstClr val="white">
                    <a:tint val="75000"/>
                  </a:prstClr>
                </a:solidFill>
                <a:latin typeface="Calibri"/>
                <a:ea typeface="ＭＳ Ｐゴシック"/>
              </a:rPr>
              <a:pPr/>
              <a:t>‹#›</a:t>
            </a:fld>
            <a:endParaRPr lang="ja-JP" altLang="en-US">
              <a:solidFill>
                <a:prstClr val="white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と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F093-4FC7-2443-84DD-EB83719EA1C2}" type="datetimeFigureOut">
              <a:rPr lang="ja-JP" altLang="en-US" smtClean="0">
                <a:solidFill>
                  <a:prstClr val="white">
                    <a:tint val="75000"/>
                  </a:prstClr>
                </a:solidFill>
                <a:latin typeface="Calibri"/>
                <a:ea typeface="ＭＳ Ｐゴシック"/>
              </a:rPr>
              <a:pPr/>
              <a:t>2018/10/12</a:t>
            </a:fld>
            <a:endParaRPr lang="ja-JP" altLang="en-US">
              <a:solidFill>
                <a:prstClr val="white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white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41F6-CF1C-DA47-92E4-D5FCB1863631}" type="slidenum">
              <a:rPr lang="ja-JP" altLang="en-US" smtClean="0">
                <a:solidFill>
                  <a:prstClr val="white">
                    <a:tint val="75000"/>
                  </a:prstClr>
                </a:solidFill>
                <a:latin typeface="Calibri"/>
                <a:ea typeface="ＭＳ Ｐゴシック"/>
              </a:rPr>
              <a:pPr/>
              <a:t>‹#›</a:t>
            </a:fld>
            <a:endParaRPr lang="ja-JP" altLang="en-US">
              <a:solidFill>
                <a:prstClr val="white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F093-4FC7-2443-84DD-EB83719EA1C2}" type="datetimeFigureOut">
              <a:rPr lang="ja-JP" altLang="en-US" smtClean="0">
                <a:solidFill>
                  <a:prstClr val="white">
                    <a:tint val="75000"/>
                  </a:prstClr>
                </a:solidFill>
                <a:latin typeface="Calibri"/>
                <a:ea typeface="ＭＳ Ｐゴシック"/>
              </a:rPr>
              <a:pPr/>
              <a:t>2018/10/12</a:t>
            </a:fld>
            <a:endParaRPr lang="ja-JP" altLang="en-US">
              <a:solidFill>
                <a:prstClr val="white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white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41F6-CF1C-DA47-92E4-D5FCB1863631}" type="slidenum">
              <a:rPr lang="ja-JP" altLang="en-US" smtClean="0">
                <a:solidFill>
                  <a:prstClr val="white">
                    <a:tint val="75000"/>
                  </a:prstClr>
                </a:solidFill>
                <a:latin typeface="Calibri"/>
                <a:ea typeface="ＭＳ Ｐゴシック"/>
              </a:rPr>
              <a:pPr/>
              <a:t>‹#›</a:t>
            </a:fld>
            <a:endParaRPr lang="ja-JP" altLang="en-US">
              <a:solidFill>
                <a:prstClr val="white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/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F093-4FC7-2443-84DD-EB83719EA1C2}" type="datetimeFigureOut">
              <a:rPr lang="ja-JP" altLang="en-US" smtClean="0">
                <a:solidFill>
                  <a:prstClr val="white">
                    <a:tint val="75000"/>
                  </a:prstClr>
                </a:solidFill>
                <a:latin typeface="Calibri"/>
                <a:ea typeface="ＭＳ Ｐゴシック"/>
              </a:rPr>
              <a:pPr/>
              <a:t>2018/10/12</a:t>
            </a:fld>
            <a:endParaRPr lang="ja-JP" altLang="en-US">
              <a:solidFill>
                <a:prstClr val="white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white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41F6-CF1C-DA47-92E4-D5FCB1863631}" type="slidenum">
              <a:rPr lang="ja-JP" altLang="en-US" smtClean="0">
                <a:solidFill>
                  <a:prstClr val="white">
                    <a:tint val="75000"/>
                  </a:prstClr>
                </a:solidFill>
                <a:latin typeface="Calibri"/>
                <a:ea typeface="ＭＳ Ｐゴシック"/>
              </a:rPr>
              <a:pPr/>
              <a:t>‹#›</a:t>
            </a:fld>
            <a:endParaRPr lang="ja-JP" altLang="en-US">
              <a:solidFill>
                <a:prstClr val="white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10/12/2018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6966F093-4FC7-2443-84DD-EB83719EA1C2}" type="datetimeFigureOut">
              <a:rPr kumimoji="1" lang="ja-JP" altLang="en-US" smtClean="0">
                <a:solidFill>
                  <a:prstClr val="white">
                    <a:tint val="75000"/>
                  </a:prstClr>
                </a:solidFill>
                <a:latin typeface="Calibri"/>
                <a:ea typeface="ＭＳ Ｐゴシック"/>
              </a:rPr>
              <a:pPr defTabSz="457200"/>
              <a:t>2018/10/12</a:t>
            </a:fld>
            <a:endParaRPr kumimoji="1" lang="ja-JP" altLang="en-US">
              <a:solidFill>
                <a:prstClr val="white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kumimoji="1" lang="ja-JP" altLang="en-US">
              <a:solidFill>
                <a:prstClr val="white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0E1641F6-CF1C-DA47-92E4-D5FCB1863631}" type="slidenum">
              <a:rPr kumimoji="1" lang="ja-JP" altLang="en-US" smtClean="0">
                <a:solidFill>
                  <a:prstClr val="white">
                    <a:tint val="75000"/>
                  </a:prstClr>
                </a:solidFill>
                <a:latin typeface="Calibri"/>
                <a:ea typeface="ＭＳ Ｐゴシック"/>
              </a:rPr>
              <a:pPr defTabSz="457200"/>
              <a:t>‹#›</a:t>
            </a:fld>
            <a:endParaRPr kumimoji="1" lang="ja-JP" altLang="en-US">
              <a:solidFill>
                <a:prstClr val="white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9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64.jpeg"/><Relationship Id="rId7" Type="http://schemas.openxmlformats.org/officeDocument/2006/relationships/image" Target="../media/image68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10" Type="http://schemas.openxmlformats.org/officeDocument/2006/relationships/image" Target="../media/image71.jpeg"/><Relationship Id="rId4" Type="http://schemas.openxmlformats.org/officeDocument/2006/relationships/image" Target="../media/image65.jpeg"/><Relationship Id="rId9" Type="http://schemas.openxmlformats.org/officeDocument/2006/relationships/image" Target="../media/image70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8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30151" y="633043"/>
            <a:ext cx="7772400" cy="1470025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kumimoji="1" lang="en-US" altLang="ja-JP" sz="3200" dirty="0" smtClean="0">
                <a:gradFill flip="none" rotWithShape="1">
                  <a:gsLst>
                    <a:gs pos="0">
                      <a:schemeClr val="tx1"/>
                    </a:gs>
                    <a:gs pos="100000">
                      <a:srgbClr val="FF6600"/>
                    </a:gs>
                  </a:gsLst>
                  <a:lin ang="0" scaled="1"/>
                  <a:tileRect/>
                </a:gradFill>
                <a:latin typeface="Arial"/>
                <a:cs typeface="Arial"/>
              </a:rPr>
              <a:t>Decoding the Origin of the Most Eccentric Animal on This </a:t>
            </a:r>
            <a:r>
              <a:rPr kumimoji="1" lang="en-US" altLang="ja-JP" sz="3200" dirty="0" smtClean="0">
                <a:gradFill flip="none" rotWithShape="1">
                  <a:gsLst>
                    <a:gs pos="0">
                      <a:schemeClr val="tx1"/>
                    </a:gs>
                    <a:gs pos="100000">
                      <a:srgbClr val="FF6600"/>
                    </a:gs>
                  </a:gsLst>
                  <a:lin ang="0" scaled="1"/>
                  <a:tileRect/>
                </a:gradFill>
                <a:latin typeface="Arial"/>
                <a:cs typeface="Arial"/>
              </a:rPr>
              <a:t>Planet</a:t>
            </a:r>
            <a:br>
              <a:rPr kumimoji="1" lang="en-US" altLang="ja-JP" sz="3200" dirty="0" smtClean="0">
                <a:gradFill flip="none" rotWithShape="1">
                  <a:gsLst>
                    <a:gs pos="0">
                      <a:schemeClr val="tx1"/>
                    </a:gs>
                    <a:gs pos="100000">
                      <a:srgbClr val="FF6600"/>
                    </a:gs>
                  </a:gsLst>
                  <a:lin ang="0" scaled="1"/>
                  <a:tileRect/>
                </a:gradFill>
                <a:latin typeface="Arial"/>
                <a:cs typeface="Arial"/>
              </a:rPr>
            </a:br>
            <a:r>
              <a:rPr lang="ru-RU" altLang="ja-JP" sz="1800" dirty="0" smtClean="0">
                <a:gradFill flip="none" rotWithShape="1">
                  <a:gsLst>
                    <a:gs pos="0">
                      <a:schemeClr val="tx1"/>
                    </a:gs>
                    <a:gs pos="100000">
                      <a:srgbClr val="FF6600"/>
                    </a:gs>
                  </a:gsLst>
                  <a:lin ang="0" scaled="1"/>
                  <a:tileRect/>
                </a:gradFill>
                <a:latin typeface="Arial Narrow" panose="020B0606020202030204" pitchFamily="34" charset="0"/>
                <a:cs typeface="Arial"/>
              </a:rPr>
              <a:t>Декодирование происхождения самого эксцентричного животного на этой планете</a:t>
            </a:r>
            <a:endParaRPr kumimoji="1" lang="ja-JP" altLang="en-US" sz="1800" dirty="0">
              <a:gradFill flip="none" rotWithShape="1">
                <a:gsLst>
                  <a:gs pos="0">
                    <a:schemeClr val="tx1"/>
                  </a:gs>
                  <a:gs pos="100000">
                    <a:srgbClr val="FF6600"/>
                  </a:gs>
                </a:gsLst>
                <a:lin ang="0" scaled="1"/>
                <a:tileRect/>
              </a:gradFill>
              <a:latin typeface="Arial Narrow" panose="020B0606020202030204" pitchFamily="34" charset="0"/>
              <a:cs typeface="Arial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50257" y="5282503"/>
            <a:ext cx="8567172" cy="1220505"/>
          </a:xfrm>
        </p:spPr>
        <p:txBody>
          <a:bodyPr>
            <a:normAutofit fontScale="92500" lnSpcReduction="10000"/>
          </a:bodyPr>
          <a:lstStyle/>
          <a:p>
            <a:pPr algn="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kumimoji="1" lang="en-US" altLang="ja-JP" sz="2000" b="1" dirty="0" err="1" smtClean="0">
                <a:latin typeface="Arial"/>
                <a:cs typeface="Arial"/>
              </a:rPr>
              <a:t>Yasui</a:t>
            </a:r>
            <a:r>
              <a:rPr lang="en-US" altLang="ja-JP" sz="2000" b="1" dirty="0">
                <a:latin typeface="Arial"/>
                <a:cs typeface="Arial"/>
              </a:rPr>
              <a:t> </a:t>
            </a:r>
            <a:r>
              <a:rPr lang="en-US" altLang="ja-JP" sz="2000" b="1" dirty="0" err="1">
                <a:latin typeface="Arial"/>
                <a:cs typeface="Arial"/>
              </a:rPr>
              <a:t>Kinya</a:t>
            </a:r>
            <a:endParaRPr kumimoji="1" lang="en-US" altLang="ja-JP" sz="2000" b="1" dirty="0" smtClean="0">
              <a:latin typeface="Arial"/>
              <a:cs typeface="Arial"/>
            </a:endParaRPr>
          </a:p>
          <a:p>
            <a:pPr algn="r">
              <a:lnSpc>
                <a:spcPct val="90000"/>
              </a:lnSpc>
            </a:pPr>
            <a:r>
              <a:rPr lang="en-US" altLang="ja-JP" sz="1800" dirty="0" smtClean="0">
                <a:latin typeface="Arial"/>
                <a:cs typeface="Arial"/>
              </a:rPr>
              <a:t>National </a:t>
            </a:r>
            <a:r>
              <a:rPr lang="en-US" altLang="ja-JP" sz="1800" dirty="0" smtClean="0">
                <a:latin typeface="Arial"/>
                <a:cs typeface="Arial"/>
              </a:rPr>
              <a:t>Museum of Nature &amp; Science/Tsukuba</a:t>
            </a:r>
          </a:p>
          <a:p>
            <a:pPr algn="r">
              <a:lnSpc>
                <a:spcPct val="90000"/>
              </a:lnSpc>
            </a:pPr>
            <a:r>
              <a:rPr lang="en-US" altLang="ja-JP" sz="1800" dirty="0" smtClean="0">
                <a:latin typeface="Arial"/>
                <a:cs typeface="Arial"/>
              </a:rPr>
              <a:t>Japan</a:t>
            </a:r>
          </a:p>
          <a:p>
            <a:pPr algn="l">
              <a:lnSpc>
                <a:spcPct val="90000"/>
              </a:lnSpc>
            </a:pPr>
            <a:r>
              <a:rPr kumimoji="1" lang="en-US" altLang="ja-JP" sz="1800" dirty="0" smtClean="0">
                <a:latin typeface="Arial"/>
                <a:cs typeface="Arial"/>
              </a:rPr>
              <a:t>September 2018</a:t>
            </a:r>
            <a:r>
              <a:rPr lang="en-US" altLang="ja-JP" sz="1800" dirty="0" smtClean="0">
                <a:latin typeface="Arial"/>
                <a:cs typeface="Arial"/>
              </a:rPr>
              <a:t>, IFMB KFU</a:t>
            </a:r>
            <a:endParaRPr kumimoji="1" lang="ja-JP" altLang="en-US" sz="1800" dirty="0">
              <a:latin typeface="Arial"/>
              <a:cs typeface="Arial"/>
            </a:endParaRPr>
          </a:p>
        </p:txBody>
      </p:sp>
      <p:pic>
        <p:nvPicPr>
          <p:cNvPr id="5" name="図 4" descr="human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477" y="2436379"/>
            <a:ext cx="6064995" cy="2366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749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22152"/>
            <a:ext cx="8229600" cy="1143000"/>
          </a:xfrm>
        </p:spPr>
        <p:txBody>
          <a:bodyPr>
            <a:noAutofit/>
          </a:bodyPr>
          <a:lstStyle/>
          <a:p>
            <a:r>
              <a:rPr kumimoji="1" lang="en-US" altLang="ja-JP" sz="2800" dirty="0" smtClean="0">
                <a:latin typeface="Arial"/>
                <a:cs typeface="Arial"/>
              </a:rPr>
              <a:t>My long standing question</a:t>
            </a:r>
            <a:br>
              <a:rPr kumimoji="1" lang="en-US" altLang="ja-JP" sz="2800" dirty="0" smtClean="0">
                <a:latin typeface="Arial"/>
                <a:cs typeface="Arial"/>
              </a:rPr>
            </a:br>
            <a:r>
              <a:rPr lang="en-US" altLang="ja-JP" sz="2800" dirty="0" smtClean="0">
                <a:latin typeface="Arial"/>
                <a:cs typeface="Arial"/>
              </a:rPr>
              <a:t>was</a:t>
            </a:r>
            <a:r>
              <a:rPr lang="en-US" altLang="ja-JP" sz="3600" dirty="0" smtClean="0">
                <a:latin typeface="Arial"/>
                <a:cs typeface="Arial"/>
              </a:rPr>
              <a:t> </a:t>
            </a:r>
            <a:br>
              <a:rPr lang="en-US" altLang="ja-JP" sz="3600" dirty="0" smtClean="0">
                <a:latin typeface="Arial"/>
                <a:cs typeface="Arial"/>
              </a:rPr>
            </a:br>
            <a:r>
              <a:rPr lang="en-US" altLang="ja-JP" sz="3600" dirty="0" smtClean="0">
                <a:solidFill>
                  <a:srgbClr val="CCFFCC"/>
                </a:solidFill>
                <a:latin typeface="Arial"/>
                <a:cs typeface="Arial"/>
              </a:rPr>
              <a:t>why I was here</a:t>
            </a:r>
            <a:r>
              <a:rPr lang="en-US" altLang="ja-JP" sz="3600" dirty="0" smtClean="0">
                <a:latin typeface="Arial"/>
                <a:cs typeface="Arial"/>
              </a:rPr>
              <a:t>,</a:t>
            </a:r>
            <a:br>
              <a:rPr lang="en-US" altLang="ja-JP" sz="3600" dirty="0" smtClean="0">
                <a:latin typeface="Arial"/>
                <a:cs typeface="Arial"/>
              </a:rPr>
            </a:br>
            <a:r>
              <a:rPr lang="en-US" altLang="ja-JP" sz="2800" dirty="0" smtClean="0">
                <a:latin typeface="Arial"/>
                <a:cs typeface="Arial"/>
              </a:rPr>
              <a:t>that means</a:t>
            </a:r>
            <a:r>
              <a:rPr lang="en-US" altLang="ja-JP" sz="3600" dirty="0" smtClean="0">
                <a:latin typeface="Arial"/>
                <a:cs typeface="Arial"/>
              </a:rPr>
              <a:t/>
            </a:r>
            <a:br>
              <a:rPr lang="en-US" altLang="ja-JP" sz="3600" dirty="0" smtClean="0">
                <a:latin typeface="Arial"/>
                <a:cs typeface="Arial"/>
              </a:rPr>
            </a:br>
            <a:r>
              <a:rPr lang="en-US" altLang="ja-JP" sz="3600" dirty="0" smtClean="0">
                <a:solidFill>
                  <a:srgbClr val="CCFFCC"/>
                </a:solidFill>
                <a:latin typeface="Arial"/>
                <a:cs typeface="Arial"/>
              </a:rPr>
              <a:t>how did human beings come to exist in the space?</a:t>
            </a:r>
            <a:endParaRPr kumimoji="1" lang="ja-JP" altLang="en-US" sz="3600" dirty="0">
              <a:solidFill>
                <a:srgbClr val="CCFFCC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4587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3200" dirty="0" smtClean="0">
                <a:latin typeface="Aril"/>
                <a:cs typeface="Aril"/>
              </a:rPr>
              <a:t>I was an anthropologist.</a:t>
            </a:r>
            <a:endParaRPr kumimoji="1" lang="ja-JP" altLang="en-US" sz="3200" dirty="0">
              <a:latin typeface="Aril"/>
              <a:cs typeface="Aril"/>
            </a:endParaRPr>
          </a:p>
        </p:txBody>
      </p:sp>
      <p:pic>
        <p:nvPicPr>
          <p:cNvPr id="4" name="図 3" descr="k1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136" y="1755023"/>
            <a:ext cx="6587649" cy="461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33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363968" y="459471"/>
            <a:ext cx="8225281" cy="5632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>
                <a:latin typeface="Arial"/>
                <a:cs typeface="Arial"/>
              </a:rPr>
              <a:t>Currently, we are understanding:</a:t>
            </a:r>
          </a:p>
          <a:p>
            <a:endParaRPr kumimoji="1" lang="en-US" altLang="ja-JP" sz="2400" dirty="0" smtClean="0">
              <a:latin typeface="Arial"/>
              <a:cs typeface="Arial"/>
            </a:endParaRPr>
          </a:p>
          <a:p>
            <a:endParaRPr kumimoji="1" lang="en-US" altLang="ja-JP" sz="2400" dirty="0">
              <a:latin typeface="Arial"/>
              <a:cs typeface="Arial"/>
            </a:endParaRPr>
          </a:p>
          <a:p>
            <a:pPr marL="457200" indent="-457200">
              <a:buFont typeface="+mj-lt"/>
              <a:buAutoNum type="arabicPeriod"/>
            </a:pPr>
            <a:r>
              <a:rPr kumimoji="1" lang="en-US" altLang="ja-JP" sz="2400" dirty="0" smtClean="0">
                <a:latin typeface="Arial"/>
                <a:cs typeface="Arial"/>
              </a:rPr>
              <a:t>Human ancestor was derived from the common ancestor with chimpanzee around 7 million years ago in Africa.</a:t>
            </a:r>
          </a:p>
          <a:p>
            <a:pPr marL="457200" indent="-457200">
              <a:buFont typeface="+mj-lt"/>
              <a:buAutoNum type="arabicPeriod"/>
            </a:pPr>
            <a:r>
              <a:rPr kumimoji="1" lang="en-US" altLang="ja-JP" sz="2400" dirty="0" smtClean="0">
                <a:latin typeface="Arial"/>
                <a:cs typeface="Arial"/>
              </a:rPr>
              <a:t>Some human ancestors migrated from Africa three times.</a:t>
            </a:r>
          </a:p>
          <a:p>
            <a:pPr marL="1257300" lvl="2" indent="-342900">
              <a:buFont typeface="Arial"/>
              <a:buChar char="•"/>
            </a:pPr>
            <a:r>
              <a:rPr kumimoji="1" lang="en-US" altLang="ja-JP" sz="2400" dirty="0" smtClean="0">
                <a:latin typeface="Arial"/>
                <a:cs typeface="Arial"/>
              </a:rPr>
              <a:t>First migration was by </a:t>
            </a:r>
            <a:r>
              <a:rPr kumimoji="1" lang="en-US" altLang="ja-JP" sz="2400" i="1" dirty="0" smtClean="0">
                <a:solidFill>
                  <a:srgbClr val="CCFFCC"/>
                </a:solidFill>
                <a:latin typeface="Arial"/>
                <a:cs typeface="Arial"/>
              </a:rPr>
              <a:t>Homo </a:t>
            </a:r>
            <a:r>
              <a:rPr kumimoji="1" lang="en-US" altLang="ja-JP" sz="2400" i="1" dirty="0" err="1" smtClean="0">
                <a:solidFill>
                  <a:srgbClr val="CCFFCC"/>
                </a:solidFill>
                <a:latin typeface="Arial"/>
                <a:cs typeface="Arial"/>
              </a:rPr>
              <a:t>electus</a:t>
            </a:r>
            <a:endParaRPr kumimoji="1" lang="en-US" altLang="ja-JP" sz="2400" i="1" dirty="0" smtClean="0">
              <a:solidFill>
                <a:srgbClr val="CCFFCC"/>
              </a:solidFill>
              <a:latin typeface="Arial"/>
              <a:cs typeface="Arial"/>
            </a:endParaRPr>
          </a:p>
          <a:p>
            <a:pPr marL="1257300" lvl="2" indent="-342900">
              <a:buFont typeface="Arial"/>
              <a:buChar char="•"/>
            </a:pPr>
            <a:r>
              <a:rPr kumimoji="1" lang="en-US" altLang="ja-JP" sz="2400" dirty="0" smtClean="0">
                <a:latin typeface="Arial"/>
                <a:cs typeface="Arial"/>
              </a:rPr>
              <a:t>Second migration was by likely ancestor of </a:t>
            </a:r>
            <a:r>
              <a:rPr kumimoji="1" lang="en-US" altLang="ja-JP" sz="2400" dirty="0" err="1" smtClean="0">
                <a:solidFill>
                  <a:srgbClr val="CCFFCC"/>
                </a:solidFill>
                <a:latin typeface="Arial"/>
                <a:cs typeface="Arial"/>
              </a:rPr>
              <a:t>Neandertales</a:t>
            </a:r>
            <a:r>
              <a:rPr kumimoji="1" lang="en-US" altLang="ja-JP" sz="2400" dirty="0" smtClean="0">
                <a:latin typeface="Arial"/>
                <a:cs typeface="Arial"/>
              </a:rPr>
              <a:t> and </a:t>
            </a:r>
            <a:r>
              <a:rPr kumimoji="1" lang="en-US" altLang="ja-JP" sz="2400" dirty="0" err="1" smtClean="0">
                <a:solidFill>
                  <a:srgbClr val="CCFFCC"/>
                </a:solidFill>
                <a:latin typeface="Arial"/>
                <a:cs typeface="Arial"/>
              </a:rPr>
              <a:t>Denisovans</a:t>
            </a:r>
            <a:r>
              <a:rPr kumimoji="1" lang="en-US" altLang="ja-JP" sz="2400" dirty="0" smtClean="0">
                <a:latin typeface="Arial"/>
                <a:cs typeface="Arial"/>
              </a:rPr>
              <a:t>.</a:t>
            </a:r>
          </a:p>
          <a:p>
            <a:pPr marL="1257300" lvl="2" indent="-342900">
              <a:buFont typeface="Arial"/>
              <a:buChar char="•"/>
            </a:pPr>
            <a:r>
              <a:rPr kumimoji="1" lang="en-US" altLang="ja-JP" sz="2400" dirty="0" smtClean="0">
                <a:latin typeface="Arial"/>
                <a:cs typeface="Arial"/>
              </a:rPr>
              <a:t>Last migration was by the ancestor of modern humans, </a:t>
            </a:r>
            <a:r>
              <a:rPr kumimoji="1" lang="en-US" altLang="ja-JP" sz="2400" i="1" dirty="0" smtClean="0">
                <a:solidFill>
                  <a:srgbClr val="CCFFCC"/>
                </a:solidFill>
                <a:latin typeface="Arial"/>
                <a:cs typeface="Arial"/>
              </a:rPr>
              <a:t>Homo sapiens</a:t>
            </a:r>
            <a:r>
              <a:rPr kumimoji="1" lang="en-US" altLang="ja-JP" sz="2400" dirty="0" smtClean="0">
                <a:latin typeface="Arial"/>
                <a:cs typeface="Arial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kumimoji="1" lang="en-US" altLang="ja-JP" sz="2400" dirty="0" smtClean="0">
                <a:latin typeface="Arial"/>
                <a:cs typeface="Arial"/>
              </a:rPr>
              <a:t>The modern human ancestor migrated out from Africa mixed with </a:t>
            </a:r>
            <a:r>
              <a:rPr kumimoji="1" lang="en-US" altLang="ja-JP" sz="2400" dirty="0" err="1">
                <a:latin typeface="Arial"/>
                <a:cs typeface="Arial"/>
              </a:rPr>
              <a:t>Neandertales</a:t>
            </a:r>
            <a:r>
              <a:rPr kumimoji="1" lang="en-US" altLang="ja-JP" sz="2400" dirty="0">
                <a:latin typeface="Arial"/>
                <a:cs typeface="Arial"/>
              </a:rPr>
              <a:t> and </a:t>
            </a:r>
            <a:r>
              <a:rPr kumimoji="1" lang="en-US" altLang="ja-JP" sz="2400" dirty="0" err="1" smtClean="0">
                <a:latin typeface="Arial"/>
                <a:cs typeface="Arial"/>
              </a:rPr>
              <a:t>Denisovans</a:t>
            </a:r>
            <a:r>
              <a:rPr kumimoji="1" lang="en-US" altLang="ja-JP" sz="2400" dirty="0" smtClean="0">
                <a:latin typeface="Arial"/>
                <a:cs typeface="Arial"/>
              </a:rPr>
              <a:t> in Eurasia.</a:t>
            </a:r>
            <a:endParaRPr kumimoji="1" lang="ja-JP" altLang="en-US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518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351883" y="614448"/>
            <a:ext cx="609288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dirty="0" smtClean="0">
                <a:latin typeface="Arial"/>
                <a:cs typeface="Arial"/>
              </a:rPr>
              <a:t>Now we human beings</a:t>
            </a:r>
          </a:p>
          <a:p>
            <a:pPr algn="ctr"/>
            <a:r>
              <a:rPr kumimoji="1" lang="en-US" altLang="ja-JP" sz="2800" dirty="0" smtClean="0">
                <a:latin typeface="Arial"/>
                <a:cs typeface="Arial"/>
              </a:rPr>
              <a:t>are</a:t>
            </a:r>
          </a:p>
          <a:p>
            <a:pPr algn="ctr"/>
            <a:r>
              <a:rPr kumimoji="1" lang="en-US" altLang="ja-JP" sz="2800" dirty="0" smtClean="0">
                <a:latin typeface="Arial"/>
                <a:cs typeface="Arial"/>
              </a:rPr>
              <a:t>only one human species in the world.</a:t>
            </a:r>
            <a:endParaRPr kumimoji="1" lang="ja-JP" altLang="en-US" sz="2800" dirty="0">
              <a:latin typeface="Arial"/>
              <a:cs typeface="Arial"/>
            </a:endParaRPr>
          </a:p>
        </p:txBody>
      </p:sp>
      <p:pic>
        <p:nvPicPr>
          <p:cNvPr id="5" name="図 4" descr="the-anthropocene-era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585" y="2394570"/>
            <a:ext cx="4129480" cy="3630501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2389392" y="6399283"/>
            <a:ext cx="6650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Arial"/>
                <a:cs typeface="Arial"/>
              </a:rPr>
              <a:t>https://</a:t>
            </a:r>
            <a:r>
              <a:rPr kumimoji="1" lang="en-US" altLang="ja-JP" sz="1200" dirty="0" err="1">
                <a:latin typeface="Arial"/>
                <a:cs typeface="Arial"/>
              </a:rPr>
              <a:t>www.tes.com</a:t>
            </a:r>
            <a:r>
              <a:rPr kumimoji="1" lang="en-US" altLang="ja-JP" sz="1200" dirty="0">
                <a:latin typeface="Arial"/>
                <a:cs typeface="Arial"/>
              </a:rPr>
              <a:t>/lessons/g9teBlEWp-GWsw/curiosity-idea-people-are-dangerous-parasites</a:t>
            </a:r>
            <a:endParaRPr kumimoji="1" lang="ja-JP" altLang="en-US"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320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415807" y="286747"/>
            <a:ext cx="431610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dirty="0" smtClean="0">
                <a:latin typeface="Arial"/>
                <a:cs typeface="Arial"/>
              </a:rPr>
              <a:t>And now human beings</a:t>
            </a:r>
          </a:p>
          <a:p>
            <a:pPr algn="ctr"/>
            <a:r>
              <a:rPr kumimoji="1" lang="en-US" altLang="ja-JP" sz="2800" dirty="0" smtClean="0">
                <a:latin typeface="Arial"/>
                <a:cs typeface="Arial"/>
              </a:rPr>
              <a:t>are</a:t>
            </a:r>
          </a:p>
          <a:p>
            <a:pPr algn="ctr"/>
            <a:r>
              <a:rPr kumimoji="1" lang="en-US" altLang="ja-JP" sz="2800" dirty="0" smtClean="0">
                <a:latin typeface="Arial"/>
                <a:cs typeface="Arial"/>
              </a:rPr>
              <a:t>living in a high-tech world.</a:t>
            </a:r>
            <a:endParaRPr kumimoji="1" lang="ja-JP" altLang="en-US" sz="2800" dirty="0">
              <a:latin typeface="Arial"/>
              <a:cs typeface="Arial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535633" y="2703602"/>
            <a:ext cx="7166495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kumimoji="1" lang="en-US" altLang="ja-JP" sz="2400" dirty="0" smtClean="0">
                <a:latin typeface="Arial"/>
                <a:cs typeface="Arial"/>
              </a:rPr>
              <a:t>Artificial intelligence (AI)</a:t>
            </a:r>
          </a:p>
          <a:p>
            <a:pPr marL="285750" indent="-285750">
              <a:buFont typeface="Arial"/>
              <a:buChar char="•"/>
            </a:pPr>
            <a:r>
              <a:rPr kumimoji="1" lang="en-US" altLang="ja-JP" sz="2400" dirty="0" smtClean="0">
                <a:latin typeface="Arial"/>
                <a:cs typeface="Arial"/>
              </a:rPr>
              <a:t>Super high speed communication networks</a:t>
            </a:r>
          </a:p>
          <a:p>
            <a:pPr marL="285750" indent="-285750">
              <a:buFont typeface="Arial"/>
              <a:buChar char="•"/>
            </a:pPr>
            <a:r>
              <a:rPr kumimoji="1" lang="en-US" altLang="ja-JP" sz="2400" dirty="0" smtClean="0">
                <a:latin typeface="Arial"/>
                <a:cs typeface="Arial"/>
              </a:rPr>
              <a:t>Nucleic acid sequencing technology</a:t>
            </a:r>
          </a:p>
          <a:p>
            <a:r>
              <a:rPr kumimoji="1" lang="en-US" altLang="ja-JP" sz="2400" dirty="0">
                <a:latin typeface="Arial"/>
                <a:cs typeface="Arial"/>
              </a:rPr>
              <a:t>	</a:t>
            </a:r>
            <a:r>
              <a:rPr kumimoji="1" lang="en-US" altLang="ja-JP" sz="2400" dirty="0" smtClean="0">
                <a:latin typeface="Arial"/>
                <a:cs typeface="Arial"/>
              </a:rPr>
              <a:t>whole genome sequencing</a:t>
            </a:r>
          </a:p>
          <a:p>
            <a:r>
              <a:rPr kumimoji="1" lang="en-US" altLang="ja-JP" sz="2400" dirty="0">
                <a:latin typeface="Arial"/>
                <a:cs typeface="Arial"/>
              </a:rPr>
              <a:t>	</a:t>
            </a:r>
            <a:r>
              <a:rPr kumimoji="1" lang="en-US" altLang="ja-JP" sz="2400" dirty="0" err="1" smtClean="0">
                <a:latin typeface="Arial"/>
                <a:cs typeface="Arial"/>
              </a:rPr>
              <a:t>transcriptome</a:t>
            </a:r>
            <a:r>
              <a:rPr kumimoji="1" lang="en-US" altLang="ja-JP" sz="2400" dirty="0" smtClean="0">
                <a:latin typeface="Arial"/>
                <a:cs typeface="Arial"/>
              </a:rPr>
              <a:t> analysis</a:t>
            </a:r>
          </a:p>
          <a:p>
            <a:pPr marL="285750" indent="-285750">
              <a:buFont typeface="Arial"/>
              <a:buChar char="•"/>
            </a:pPr>
            <a:r>
              <a:rPr kumimoji="1" lang="en-US" altLang="ja-JP" sz="2400" dirty="0" smtClean="0">
                <a:latin typeface="Arial"/>
                <a:cs typeface="Arial"/>
              </a:rPr>
              <a:t>Genome editing technology</a:t>
            </a:r>
          </a:p>
          <a:p>
            <a:r>
              <a:rPr kumimoji="1" lang="en-US" altLang="ja-JP" sz="2400" dirty="0">
                <a:latin typeface="Arial"/>
                <a:cs typeface="Arial"/>
              </a:rPr>
              <a:t>	</a:t>
            </a:r>
            <a:r>
              <a:rPr kumimoji="1" lang="en-US" altLang="ja-JP" sz="2400" dirty="0" smtClean="0">
                <a:latin typeface="Arial"/>
                <a:cs typeface="Arial"/>
              </a:rPr>
              <a:t>CRISPR-Cas9 system</a:t>
            </a:r>
          </a:p>
          <a:p>
            <a:r>
              <a:rPr kumimoji="1" lang="en-US" altLang="ja-JP" sz="2400" dirty="0">
                <a:latin typeface="Arial"/>
                <a:cs typeface="Arial"/>
              </a:rPr>
              <a:t>	</a:t>
            </a:r>
            <a:r>
              <a:rPr kumimoji="1" lang="en-US" altLang="ja-JP" sz="2400" dirty="0" smtClean="0">
                <a:latin typeface="Arial"/>
                <a:cs typeface="Arial"/>
              </a:rPr>
              <a:t>TALEN system</a:t>
            </a:r>
          </a:p>
          <a:p>
            <a:pPr marL="285750" indent="-285750">
              <a:buFont typeface="Arial"/>
              <a:buChar char="•"/>
            </a:pPr>
            <a:r>
              <a:rPr kumimoji="1" lang="en-US" altLang="ja-JP" sz="2400" dirty="0" smtClean="0">
                <a:latin typeface="Arial"/>
                <a:cs typeface="Arial"/>
              </a:rPr>
              <a:t>Visualization of molecular dynamics</a:t>
            </a:r>
            <a:r>
              <a:rPr kumimoji="1" lang="en-US" altLang="en-US" sz="2400" dirty="0">
                <a:latin typeface="Arial"/>
                <a:cs typeface="Arial"/>
              </a:rPr>
              <a:t> </a:t>
            </a:r>
            <a:r>
              <a:rPr kumimoji="1" lang="en-US" altLang="en-US" sz="2400" dirty="0" smtClean="0">
                <a:latin typeface="Arial"/>
                <a:cs typeface="Arial"/>
              </a:rPr>
              <a:t>in organisms</a:t>
            </a:r>
            <a:endParaRPr kumimoji="1" lang="en-US" altLang="ja-JP" sz="2400" dirty="0" smtClean="0">
              <a:latin typeface="Arial"/>
              <a:cs typeface="Arial"/>
            </a:endParaRPr>
          </a:p>
          <a:p>
            <a:endParaRPr kumimoji="1" lang="ja-JP" altLang="en-US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742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104988"/>
            <a:ext cx="8229600" cy="1143000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We can do anything what we want.</a:t>
            </a:r>
            <a:endParaRPr kumimoji="1" lang="ja-JP" altLang="en-US" dirty="0">
              <a:solidFill>
                <a:schemeClr val="accent6">
                  <a:lumMod val="60000"/>
                  <a:lumOff val="4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401823" y="5106803"/>
            <a:ext cx="636313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latin typeface="Arial"/>
                <a:cs typeface="Arial"/>
              </a:rPr>
              <a:t>f</a:t>
            </a:r>
            <a:r>
              <a:rPr kumimoji="1" lang="en-US" altLang="ja-JP" sz="2400" dirty="0" smtClean="0">
                <a:latin typeface="Arial"/>
                <a:cs typeface="Arial"/>
              </a:rPr>
              <a:t>rom the Holocene to the </a:t>
            </a:r>
            <a:r>
              <a:rPr kumimoji="1" lang="en-US" altLang="ja-JP" sz="3200" dirty="0" err="1" smtClean="0">
                <a:latin typeface="Arial"/>
                <a:cs typeface="Arial"/>
              </a:rPr>
              <a:t>Anthropocene</a:t>
            </a:r>
            <a:endParaRPr kumimoji="1" lang="ja-JP" altLang="en-US" sz="3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63365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819323" y="634547"/>
            <a:ext cx="75377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dirty="0" smtClean="0">
                <a:latin typeface="Arial"/>
                <a:cs typeface="Arial"/>
              </a:rPr>
              <a:t>What are key events that made such a creature possible?  </a:t>
            </a:r>
            <a:endParaRPr kumimoji="1" lang="ja-JP" altLang="en-US" sz="2800" dirty="0">
              <a:latin typeface="Arial"/>
              <a:cs typeface="Arial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490475" y="2944085"/>
            <a:ext cx="41954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>
                <a:latin typeface="Arial"/>
                <a:cs typeface="Arial"/>
              </a:rPr>
              <a:t>The answer is most likely</a:t>
            </a:r>
            <a:endParaRPr kumimoji="1" lang="ja-JP" altLang="en-US" sz="2800" dirty="0">
              <a:latin typeface="Arial"/>
              <a:cs typeface="Arial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015359" y="4440943"/>
            <a:ext cx="51457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rPr>
              <a:t>a</a:t>
            </a:r>
            <a:r>
              <a:rPr kumimoji="1" lang="en-US" altLang="ja-JP" sz="40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rPr>
              <a:t>cquisition of medium</a:t>
            </a:r>
            <a:endParaRPr kumimoji="1" lang="ja-JP" altLang="en-US" sz="4000" dirty="0">
              <a:solidFill>
                <a:schemeClr val="bg2">
                  <a:lumMod val="40000"/>
                  <a:lumOff val="6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3391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997639" y="899678"/>
            <a:ext cx="71681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>
                <a:latin typeface="Arial"/>
                <a:cs typeface="Arial"/>
              </a:rPr>
              <a:t>First key event (this is critical for organisms)</a:t>
            </a:r>
            <a:endParaRPr kumimoji="1" lang="ja-JP" altLang="en-US" sz="2800" dirty="0">
              <a:latin typeface="Arial"/>
              <a:cs typeface="Arial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431395" y="2050310"/>
            <a:ext cx="4328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 smtClean="0">
                <a:latin typeface="Arial"/>
                <a:cs typeface="Arial"/>
              </a:rPr>
              <a:t>Acquisition of DNA</a:t>
            </a:r>
            <a:endParaRPr kumimoji="1" lang="ja-JP" altLang="en-US" sz="3600" dirty="0">
              <a:latin typeface="Arial"/>
              <a:cs typeface="Arial"/>
            </a:endParaRPr>
          </a:p>
        </p:txBody>
      </p:sp>
      <p:pic>
        <p:nvPicPr>
          <p:cNvPr id="7" name="図 6" descr="dna-2015-10-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716" y="3119493"/>
            <a:ext cx="5461000" cy="3073400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3652328" y="6192893"/>
            <a:ext cx="36663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/>
                <a:cs typeface="Arial"/>
              </a:rPr>
              <a:t>https://</a:t>
            </a:r>
            <a:r>
              <a:rPr kumimoji="1" lang="en-US" altLang="ja-JP" sz="1200" dirty="0" err="1">
                <a:latin typeface="Arial"/>
                <a:cs typeface="Arial"/>
              </a:rPr>
              <a:t>indeep.jp</a:t>
            </a:r>
            <a:r>
              <a:rPr kumimoji="1" lang="en-US" altLang="ja-JP" sz="1200" dirty="0">
                <a:latin typeface="Arial"/>
                <a:cs typeface="Arial"/>
              </a:rPr>
              <a:t>/</a:t>
            </a:r>
            <a:r>
              <a:rPr kumimoji="1" lang="en-US" altLang="ja-JP" sz="1200" dirty="0" err="1">
                <a:latin typeface="Arial"/>
                <a:cs typeface="Arial"/>
              </a:rPr>
              <a:t>dna</a:t>
            </a:r>
            <a:r>
              <a:rPr kumimoji="1" lang="en-US" altLang="ja-JP" sz="1200" dirty="0">
                <a:latin typeface="Arial"/>
                <a:cs typeface="Arial"/>
              </a:rPr>
              <a:t>-</a:t>
            </a:r>
            <a:r>
              <a:rPr kumimoji="1" lang="en-US" altLang="ja-JP" sz="1200" dirty="0" err="1">
                <a:latin typeface="Arial"/>
                <a:cs typeface="Arial"/>
              </a:rPr>
              <a:t>genom</a:t>
            </a:r>
            <a:r>
              <a:rPr kumimoji="1" lang="en-US" altLang="ja-JP" sz="1200" dirty="0">
                <a:latin typeface="Arial"/>
                <a:cs typeface="Arial"/>
              </a:rPr>
              <a:t>-epigenetics-of-human/</a:t>
            </a:r>
            <a:endParaRPr kumimoji="1" lang="ja-JP" altLang="en-US"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60991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997639" y="899678"/>
            <a:ext cx="3039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>
                <a:latin typeface="Arial"/>
                <a:cs typeface="Arial"/>
              </a:rPr>
              <a:t>Second key event</a:t>
            </a:r>
            <a:endParaRPr kumimoji="1" lang="ja-JP" altLang="en-US" sz="2800" dirty="0">
              <a:latin typeface="Arial"/>
              <a:cs typeface="Arial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100690" y="2050310"/>
            <a:ext cx="48873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 smtClean="0">
                <a:latin typeface="Arial"/>
                <a:cs typeface="Arial"/>
              </a:rPr>
              <a:t>Acquisition of neurons</a:t>
            </a:r>
            <a:endParaRPr kumimoji="1" lang="ja-JP" altLang="en-US" sz="3600" dirty="0">
              <a:latin typeface="Arial"/>
              <a:cs typeface="Arial"/>
            </a:endParaRPr>
          </a:p>
        </p:txBody>
      </p:sp>
      <p:pic>
        <p:nvPicPr>
          <p:cNvPr id="2" name="図 1" descr="NeuronNetworks-640x35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928" y="2870868"/>
            <a:ext cx="6078824" cy="3352852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517871" y="6268870"/>
            <a:ext cx="86261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/>
                <a:cs typeface="Arial"/>
              </a:rPr>
              <a:t>https://</a:t>
            </a:r>
            <a:r>
              <a:rPr kumimoji="1" lang="en-US" altLang="ja-JP" sz="1200" dirty="0" err="1">
                <a:latin typeface="Arial"/>
                <a:cs typeface="Arial"/>
              </a:rPr>
              <a:t>www.extremetech.com</a:t>
            </a:r>
            <a:r>
              <a:rPr kumimoji="1" lang="en-US" altLang="ja-JP" sz="1200" dirty="0">
                <a:latin typeface="Arial"/>
                <a:cs typeface="Arial"/>
              </a:rPr>
              <a:t>/extreme/179223-the-first-real-time-non-invasive-imaging-of-neurons-forming-a-neural-network</a:t>
            </a:r>
            <a:endParaRPr kumimoji="1" lang="ja-JP" altLang="en-US"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76803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997639" y="899678"/>
            <a:ext cx="26394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>
                <a:latin typeface="Arial"/>
                <a:cs typeface="Arial"/>
              </a:rPr>
              <a:t>Third key event</a:t>
            </a:r>
            <a:endParaRPr kumimoji="1" lang="ja-JP" altLang="en-US" sz="2800" dirty="0">
              <a:latin typeface="Arial"/>
              <a:cs typeface="Arial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100690" y="2050310"/>
            <a:ext cx="49102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 smtClean="0">
                <a:latin typeface="Arial"/>
                <a:cs typeface="Arial"/>
              </a:rPr>
              <a:t>Acquisition of language</a:t>
            </a:r>
            <a:endParaRPr kumimoji="1" lang="ja-JP" altLang="en-US" sz="3600" dirty="0">
              <a:latin typeface="Arial"/>
              <a:cs typeface="Arial"/>
            </a:endParaRPr>
          </a:p>
        </p:txBody>
      </p:sp>
      <p:pic>
        <p:nvPicPr>
          <p:cNvPr id="6" name="図 5" descr="talking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042" y="2812370"/>
            <a:ext cx="2896978" cy="2882495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2500142" y="5762821"/>
            <a:ext cx="40810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/>
                <a:cs typeface="Arial"/>
              </a:rPr>
              <a:t>http://</a:t>
            </a:r>
            <a:r>
              <a:rPr kumimoji="1" lang="en-US" altLang="ja-JP" sz="1200" dirty="0" err="1">
                <a:latin typeface="Arial"/>
                <a:cs typeface="Arial"/>
              </a:rPr>
              <a:t>moodle.womenrunners.com</a:t>
            </a:r>
            <a:r>
              <a:rPr kumimoji="1" lang="en-US" altLang="ja-JP" sz="1200" dirty="0">
                <a:latin typeface="Arial"/>
                <a:cs typeface="Arial"/>
              </a:rPr>
              <a:t>/course/</a:t>
            </a:r>
            <a:r>
              <a:rPr kumimoji="1" lang="en-US" altLang="ja-JP" sz="1200" dirty="0" err="1">
                <a:latin typeface="Arial"/>
                <a:cs typeface="Arial"/>
              </a:rPr>
              <a:t>view.php?id</a:t>
            </a:r>
            <a:r>
              <a:rPr kumimoji="1" lang="en-US" altLang="ja-JP" sz="1200" dirty="0">
                <a:latin typeface="Arial"/>
                <a:cs typeface="Arial"/>
              </a:rPr>
              <a:t>=44</a:t>
            </a:r>
            <a:endParaRPr kumimoji="1" lang="ja-JP" altLang="en-US"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40309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997639" y="899678"/>
            <a:ext cx="26594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>
                <a:latin typeface="Arial"/>
                <a:cs typeface="Arial"/>
              </a:rPr>
              <a:t>Forth key event</a:t>
            </a:r>
            <a:endParaRPr kumimoji="1" lang="ja-JP" altLang="en-US" sz="2800" dirty="0">
              <a:latin typeface="Arial"/>
              <a:cs typeface="Arial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386398" y="2063230"/>
            <a:ext cx="4090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 smtClean="0">
                <a:latin typeface="Arial"/>
                <a:cs typeface="Arial"/>
              </a:rPr>
              <a:t>Invention of letters</a:t>
            </a:r>
            <a:endParaRPr kumimoji="1" lang="ja-JP" altLang="en-US" sz="3600" dirty="0">
              <a:latin typeface="Arial"/>
              <a:cs typeface="Arial"/>
            </a:endParaRPr>
          </a:p>
        </p:txBody>
      </p:sp>
      <p:pic>
        <p:nvPicPr>
          <p:cNvPr id="3" name="図 2" descr="write4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062" y="3403514"/>
            <a:ext cx="2981392" cy="1788835"/>
          </a:xfrm>
          <a:prstGeom prst="rect">
            <a:avLst/>
          </a:prstGeom>
        </p:spPr>
      </p:pic>
      <p:pic>
        <p:nvPicPr>
          <p:cNvPr id="8" name="図 7" descr="write1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321" y="3386829"/>
            <a:ext cx="3009201" cy="1805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64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997639" y="899678"/>
            <a:ext cx="25994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>
                <a:latin typeface="Arial"/>
                <a:cs typeface="Arial"/>
              </a:rPr>
              <a:t>Fifth key event</a:t>
            </a:r>
            <a:endParaRPr kumimoji="1" lang="ja-JP" altLang="en-US" sz="2800" dirty="0">
              <a:latin typeface="Arial"/>
              <a:cs typeface="Arial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517628" y="1957391"/>
            <a:ext cx="4122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 smtClean="0">
                <a:latin typeface="Arial"/>
                <a:cs typeface="Arial"/>
              </a:rPr>
              <a:t>Invention of money</a:t>
            </a:r>
            <a:endParaRPr kumimoji="1" lang="ja-JP" altLang="en-US" sz="3600" dirty="0">
              <a:latin typeface="Arial"/>
              <a:cs typeface="Arial"/>
            </a:endParaRPr>
          </a:p>
        </p:txBody>
      </p:sp>
      <p:pic>
        <p:nvPicPr>
          <p:cNvPr id="2" name="図 1" descr="Money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868" y="2822467"/>
            <a:ext cx="4914711" cy="3276474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4232082" y="6179146"/>
            <a:ext cx="28704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/>
                <a:cs typeface="Arial"/>
              </a:rPr>
              <a:t>https://money-</a:t>
            </a:r>
            <a:r>
              <a:rPr kumimoji="1" lang="en-US" altLang="ja-JP" sz="1200" dirty="0" err="1">
                <a:latin typeface="Arial"/>
                <a:cs typeface="Arial"/>
              </a:rPr>
              <a:t>campus.net</a:t>
            </a:r>
            <a:r>
              <a:rPr kumimoji="1" lang="en-US" altLang="ja-JP" sz="1200" dirty="0">
                <a:latin typeface="Arial"/>
                <a:cs typeface="Arial"/>
              </a:rPr>
              <a:t>/archives/918</a:t>
            </a:r>
            <a:endParaRPr kumimoji="1" lang="ja-JP" altLang="en-US"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7294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997639" y="899678"/>
            <a:ext cx="25000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>
                <a:latin typeface="Arial"/>
                <a:cs typeface="Arial"/>
              </a:rPr>
              <a:t>Last key event</a:t>
            </a:r>
            <a:endParaRPr kumimoji="1" lang="ja-JP" altLang="en-US" sz="2800" dirty="0">
              <a:latin typeface="Arial"/>
              <a:cs typeface="Arial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829761" y="1970001"/>
            <a:ext cx="5525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 smtClean="0">
                <a:latin typeface="Arial"/>
                <a:cs typeface="Arial"/>
              </a:rPr>
              <a:t>Innovation of digital media</a:t>
            </a:r>
            <a:endParaRPr kumimoji="1" lang="ja-JP" altLang="en-US" sz="3600" dirty="0">
              <a:latin typeface="Arial"/>
              <a:cs typeface="Arial"/>
            </a:endParaRPr>
          </a:p>
        </p:txBody>
      </p:sp>
      <p:pic>
        <p:nvPicPr>
          <p:cNvPr id="3" name="図 2" descr="Binary-Code-694348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078" y="2952620"/>
            <a:ext cx="4522765" cy="3394592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561708" y="2978132"/>
            <a:ext cx="1314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 smtClean="0">
                <a:solidFill>
                  <a:srgbClr val="FF0000"/>
                </a:solidFill>
                <a:latin typeface="Arial"/>
                <a:cs typeface="Arial"/>
              </a:rPr>
              <a:t>ON</a:t>
            </a:r>
            <a:r>
              <a:rPr kumimoji="1" lang="en-US" altLang="ja-JP" dirty="0" smtClean="0">
                <a:latin typeface="Arial"/>
                <a:cs typeface="Arial"/>
              </a:rPr>
              <a:t> </a:t>
            </a:r>
            <a:r>
              <a:rPr kumimoji="1" lang="ja-JP" altLang="ja-JP" dirty="0" smtClean="0">
                <a:latin typeface="Arial"/>
                <a:cs typeface="Arial"/>
              </a:rPr>
              <a:t>o</a:t>
            </a:r>
            <a:r>
              <a:rPr kumimoji="1" lang="en-US" altLang="ja-JP" dirty="0" smtClean="0">
                <a:latin typeface="Arial"/>
                <a:cs typeface="Arial"/>
              </a:rPr>
              <a:t>r </a:t>
            </a:r>
            <a:r>
              <a:rPr kumimoji="1" lang="en-US" altLang="ja-JP" dirty="0" smtClean="0">
                <a:solidFill>
                  <a:srgbClr val="3366FF"/>
                </a:solidFill>
                <a:latin typeface="Arial"/>
                <a:cs typeface="Arial"/>
              </a:rPr>
              <a:t>OFF</a:t>
            </a:r>
          </a:p>
          <a:p>
            <a:pPr algn="ctr"/>
            <a:endParaRPr kumimoji="1" lang="ja-JP" altLang="en-US" dirty="0">
              <a:solidFill>
                <a:srgbClr val="3366FF"/>
              </a:solidFill>
              <a:latin typeface="Arial"/>
              <a:cs typeface="Arial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7124008" y="5423882"/>
            <a:ext cx="14674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 smtClean="0">
                <a:solidFill>
                  <a:srgbClr val="FF0000"/>
                </a:solidFill>
                <a:latin typeface="Arial"/>
                <a:cs typeface="Arial"/>
              </a:rPr>
              <a:t>PRESENCE</a:t>
            </a:r>
            <a:endParaRPr kumimoji="1" lang="en-US" altLang="ja-JP" dirty="0">
              <a:latin typeface="Arial"/>
              <a:cs typeface="Arial"/>
            </a:endParaRPr>
          </a:p>
          <a:p>
            <a:pPr algn="ctr"/>
            <a:r>
              <a:rPr kumimoji="1" lang="en-US" altLang="ja-JP" dirty="0" smtClean="0">
                <a:latin typeface="Arial"/>
                <a:cs typeface="Arial"/>
              </a:rPr>
              <a:t>or</a:t>
            </a:r>
          </a:p>
          <a:p>
            <a:pPr algn="ctr"/>
            <a:r>
              <a:rPr kumimoji="1" lang="en-US" altLang="ja-JP" dirty="0" smtClean="0">
                <a:solidFill>
                  <a:srgbClr val="3366FF"/>
                </a:solidFill>
                <a:latin typeface="Arial"/>
                <a:cs typeface="Arial"/>
              </a:rPr>
              <a:t>ABSENCE</a:t>
            </a:r>
            <a:endParaRPr kumimoji="1" lang="ja-JP" alt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3802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13012" y="230158"/>
            <a:ext cx="8492511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>
                <a:latin typeface="Arial"/>
                <a:cs typeface="Arial"/>
              </a:rPr>
              <a:t>As</a:t>
            </a:r>
            <a:r>
              <a:rPr kumimoji="1" lang="ja-JP" altLang="en-US" sz="2400" dirty="0" smtClean="0">
                <a:latin typeface="Arial"/>
                <a:cs typeface="Arial"/>
              </a:rPr>
              <a:t> </a:t>
            </a:r>
            <a:r>
              <a:rPr kumimoji="1" lang="en-US" altLang="ja-JP" sz="2400" dirty="0" smtClean="0">
                <a:latin typeface="Arial"/>
                <a:cs typeface="Arial"/>
              </a:rPr>
              <a:t>a</a:t>
            </a:r>
            <a:r>
              <a:rPr kumimoji="1" lang="ja-JP" altLang="en-US" sz="2400" dirty="0" smtClean="0">
                <a:latin typeface="Arial"/>
                <a:cs typeface="Arial"/>
              </a:rPr>
              <a:t> </a:t>
            </a:r>
            <a:r>
              <a:rPr kumimoji="1" lang="en-US" altLang="ja-JP" sz="2400" dirty="0" smtClean="0">
                <a:latin typeface="Arial"/>
                <a:cs typeface="Arial"/>
              </a:rPr>
              <a:t>result,</a:t>
            </a:r>
          </a:p>
          <a:p>
            <a:r>
              <a:rPr kumimoji="1" lang="ja-JP" altLang="en-US" sz="2400" dirty="0" smtClean="0">
                <a:latin typeface="Arial"/>
                <a:cs typeface="Arial"/>
              </a:rPr>
              <a:t> </a:t>
            </a:r>
            <a:endParaRPr kumimoji="1" lang="en-US" altLang="ja-JP" sz="2400" dirty="0" smtClean="0">
              <a:latin typeface="Arial"/>
              <a:cs typeface="Arial"/>
            </a:endParaRPr>
          </a:p>
          <a:p>
            <a:r>
              <a:rPr kumimoji="1" lang="en-US" altLang="ja-JP" sz="2400" dirty="0" smtClean="0">
                <a:latin typeface="Arial"/>
                <a:cs typeface="Arial"/>
              </a:rPr>
              <a:t>new technologies come to frighten traditional </a:t>
            </a:r>
          </a:p>
          <a:p>
            <a:r>
              <a:rPr kumimoji="1" lang="en-US" altLang="ja-JP" sz="2400" dirty="0" smtClean="0">
                <a:latin typeface="Arial"/>
                <a:cs typeface="Arial"/>
              </a:rPr>
              <a:t>common sense and deeply affect human life style,</a:t>
            </a:r>
          </a:p>
          <a:p>
            <a:endParaRPr kumimoji="1" lang="en-US" altLang="ja-JP" sz="2400" dirty="0">
              <a:latin typeface="Arial"/>
              <a:cs typeface="Arial"/>
            </a:endParaRPr>
          </a:p>
          <a:p>
            <a:r>
              <a:rPr kumimoji="1" lang="en-US" altLang="ja-JP" sz="2400" dirty="0" smtClean="0">
                <a:latin typeface="Arial"/>
                <a:cs typeface="Arial"/>
              </a:rPr>
              <a:t>only </a:t>
            </a:r>
            <a:r>
              <a:rPr kumimoji="1" lang="en-US" altLang="ja-JP" sz="2400" dirty="0" smtClean="0">
                <a:solidFill>
                  <a:srgbClr val="FF6600"/>
                </a:solidFill>
                <a:latin typeface="Arial"/>
                <a:cs typeface="Arial"/>
              </a:rPr>
              <a:t>eight</a:t>
            </a:r>
            <a:r>
              <a:rPr kumimoji="1" lang="en-US" altLang="ja-JP" sz="2400" dirty="0" smtClean="0">
                <a:latin typeface="Arial"/>
                <a:cs typeface="Arial"/>
              </a:rPr>
              <a:t> persons have the same monetary value</a:t>
            </a:r>
            <a:r>
              <a:rPr kumimoji="1" lang="en-US" altLang="en-US" sz="2400" dirty="0">
                <a:latin typeface="Arial"/>
                <a:cs typeface="Arial"/>
              </a:rPr>
              <a:t> </a:t>
            </a:r>
            <a:r>
              <a:rPr kumimoji="1" lang="en-US" altLang="ja-JP" sz="2400" dirty="0" smtClean="0">
                <a:latin typeface="Arial"/>
                <a:cs typeface="Arial"/>
              </a:rPr>
              <a:t>of </a:t>
            </a:r>
            <a:r>
              <a:rPr kumimoji="1" lang="en-US" altLang="ja-JP" sz="2400" dirty="0">
                <a:latin typeface="Arial"/>
                <a:cs typeface="Arial"/>
              </a:rPr>
              <a:t>the </a:t>
            </a:r>
            <a:r>
              <a:rPr kumimoji="1" lang="en-US" altLang="ja-JP" sz="2400" dirty="0" smtClean="0">
                <a:latin typeface="Arial"/>
                <a:cs typeface="Arial"/>
              </a:rPr>
              <a:t>property as the total value of </a:t>
            </a:r>
            <a:r>
              <a:rPr kumimoji="1" lang="en-US" altLang="ja-JP" sz="24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rPr>
              <a:t>the lower half of the world population</a:t>
            </a:r>
            <a:r>
              <a:rPr kumimoji="1" lang="en-US" altLang="ja-JP" sz="2400" dirty="0" smtClean="0">
                <a:solidFill>
                  <a:srgbClr val="FFFFFF"/>
                </a:solidFill>
                <a:latin typeface="Arial"/>
                <a:cs typeface="Arial"/>
              </a:rPr>
              <a:t> (300 million persons)</a:t>
            </a:r>
            <a:r>
              <a:rPr kumimoji="1" lang="en-US" altLang="ja-JP" sz="2400" dirty="0" smtClean="0">
                <a:latin typeface="Arial"/>
                <a:cs typeface="Arial"/>
              </a:rPr>
              <a:t>.</a:t>
            </a:r>
          </a:p>
          <a:p>
            <a:endParaRPr kumimoji="1" lang="en-US" altLang="ja-JP" sz="2400" dirty="0">
              <a:latin typeface="Arial"/>
              <a:cs typeface="Arial"/>
            </a:endParaRPr>
          </a:p>
          <a:p>
            <a:pPr algn="ctr"/>
            <a:r>
              <a:rPr kumimoji="1" lang="en-US" altLang="ja-JP" sz="2400" dirty="0" smtClean="0">
                <a:solidFill>
                  <a:srgbClr val="FF6600"/>
                </a:solidFill>
                <a:latin typeface="Arial"/>
                <a:cs typeface="Arial"/>
              </a:rPr>
              <a:t>Big numeral </a:t>
            </a:r>
            <a:r>
              <a:rPr kumimoji="1" lang="en-US" altLang="ja-JP" sz="2400" dirty="0" smtClean="0">
                <a:latin typeface="Arial"/>
                <a:cs typeface="Arial"/>
              </a:rPr>
              <a:t>is deadly powerful, but also</a:t>
            </a:r>
          </a:p>
          <a:p>
            <a:pPr algn="ctr"/>
            <a:r>
              <a:rPr kumimoji="1" lang="en-US" altLang="ja-JP" sz="24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rPr>
              <a:t>big number </a:t>
            </a:r>
            <a:r>
              <a:rPr kumimoji="1" lang="en-US" altLang="ja-JP" sz="2400" dirty="0" smtClean="0">
                <a:latin typeface="Arial"/>
                <a:cs typeface="Arial"/>
              </a:rPr>
              <a:t>is awfully helpless.</a:t>
            </a:r>
          </a:p>
          <a:p>
            <a:endParaRPr kumimoji="1" lang="en-US" altLang="ja-JP" sz="2800" dirty="0">
              <a:latin typeface="Arial"/>
              <a:cs typeface="Arial"/>
            </a:endParaRPr>
          </a:p>
          <a:p>
            <a:pPr algn="ctr"/>
            <a:r>
              <a:rPr kumimoji="1" lang="en-US" altLang="ja-JP" sz="2000" dirty="0" smtClean="0">
                <a:latin typeface="Arial"/>
                <a:cs typeface="Arial"/>
              </a:rPr>
              <a:t>(The #1 in 2018 is the owner of Amazon,  Mr. Jeff  Bezos, whose monetary value of the property is larger than the annual governmental budget of Russia.)</a:t>
            </a:r>
          </a:p>
          <a:p>
            <a:pPr algn="ctr"/>
            <a:endParaRPr kumimoji="1" lang="en-US" altLang="ja-JP" sz="2800" dirty="0">
              <a:latin typeface="Arial"/>
              <a:cs typeface="Arial"/>
            </a:endParaRPr>
          </a:p>
          <a:p>
            <a:pPr algn="ctr"/>
            <a:r>
              <a:rPr kumimoji="1" lang="en-US" altLang="ja-JP" sz="2800" dirty="0" smtClean="0">
                <a:latin typeface="Arial"/>
                <a:cs typeface="Arial"/>
              </a:rPr>
              <a:t>This trend will get militant.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374975" y="1610755"/>
            <a:ext cx="1845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Arial"/>
                <a:cs typeface="Arial"/>
              </a:rPr>
              <a:t>http://</a:t>
            </a:r>
            <a:r>
              <a:rPr kumimoji="1" lang="en-US" altLang="ja-JP" sz="1200" dirty="0" err="1">
                <a:latin typeface="Arial"/>
                <a:cs typeface="Arial"/>
              </a:rPr>
              <a:t>karapaia.com</a:t>
            </a:r>
            <a:r>
              <a:rPr kumimoji="1" lang="en-US" altLang="ja-JP" sz="1200" dirty="0">
                <a:latin typeface="Arial"/>
                <a:cs typeface="Arial"/>
              </a:rPr>
              <a:t>/archives/52189601.html</a:t>
            </a:r>
            <a:endParaRPr kumimoji="1" lang="ja-JP" altLang="en-US" sz="1200" dirty="0">
              <a:latin typeface="Arial"/>
              <a:cs typeface="Arial"/>
            </a:endParaRPr>
          </a:p>
        </p:txBody>
      </p:sp>
      <p:pic>
        <p:nvPicPr>
          <p:cNvPr id="6" name="図 5" descr="munk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906" y="307929"/>
            <a:ext cx="1095892" cy="135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3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175889" y="238630"/>
            <a:ext cx="66084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dirty="0" smtClean="0">
                <a:latin typeface="Arial"/>
                <a:cs typeface="Arial"/>
              </a:rPr>
              <a:t>Why</a:t>
            </a:r>
            <a:r>
              <a:rPr kumimoji="1" lang="ja-JP" altLang="en-US" sz="2800" dirty="0" smtClean="0">
                <a:latin typeface="Arial"/>
                <a:cs typeface="Arial"/>
              </a:rPr>
              <a:t> </a:t>
            </a:r>
            <a:r>
              <a:rPr kumimoji="1" lang="en-US" altLang="ja-JP" sz="2800" dirty="0" smtClean="0">
                <a:latin typeface="Arial"/>
                <a:cs typeface="Arial"/>
              </a:rPr>
              <a:t>is</a:t>
            </a:r>
            <a:r>
              <a:rPr kumimoji="1" lang="ja-JP" altLang="en-US" sz="2800" dirty="0" smtClean="0">
                <a:latin typeface="Arial"/>
                <a:cs typeface="Arial"/>
              </a:rPr>
              <a:t> </a:t>
            </a:r>
            <a:r>
              <a:rPr kumimoji="1" lang="en-US" altLang="ja-JP" sz="2800" dirty="0" smtClean="0">
                <a:latin typeface="Arial"/>
                <a:cs typeface="Arial"/>
              </a:rPr>
              <a:t>human</a:t>
            </a:r>
            <a:r>
              <a:rPr kumimoji="1" lang="ja-JP" altLang="en-US" sz="2800" dirty="0" smtClean="0">
                <a:latin typeface="Arial"/>
                <a:cs typeface="Arial"/>
              </a:rPr>
              <a:t> </a:t>
            </a:r>
            <a:r>
              <a:rPr kumimoji="1" lang="en-US" altLang="ja-JP" sz="2800" dirty="0" smtClean="0">
                <a:latin typeface="Arial"/>
                <a:cs typeface="Arial"/>
              </a:rPr>
              <a:t>being</a:t>
            </a:r>
            <a:r>
              <a:rPr kumimoji="1" lang="ja-JP" altLang="en-US" sz="2800" dirty="0" smtClean="0">
                <a:latin typeface="Arial"/>
                <a:cs typeface="Arial"/>
              </a:rPr>
              <a:t> </a:t>
            </a:r>
            <a:r>
              <a:rPr kumimoji="1" lang="en-US" altLang="ja-JP" sz="2800" dirty="0" smtClean="0">
                <a:latin typeface="Arial"/>
                <a:cs typeface="Arial"/>
              </a:rPr>
              <a:t>so outstanding compared with other animals?</a:t>
            </a:r>
            <a:endParaRPr kumimoji="1" lang="ja-JP" altLang="en-US" sz="2800" dirty="0">
              <a:latin typeface="Arial"/>
              <a:cs typeface="Arial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46838" y="2175277"/>
            <a:ext cx="81136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 smtClean="0">
                <a:latin typeface="Arial"/>
                <a:cs typeface="Arial"/>
              </a:rPr>
              <a:t>The most remarkable character of human being is characterless body</a:t>
            </a:r>
          </a:p>
          <a:p>
            <a:pPr algn="ctr"/>
            <a:r>
              <a:rPr kumimoji="1" lang="en-US" altLang="ja-JP" sz="2400" dirty="0" smtClean="0">
                <a:latin typeface="Arial"/>
                <a:cs typeface="Arial"/>
              </a:rPr>
              <a:t>but</a:t>
            </a:r>
          </a:p>
          <a:p>
            <a:pPr algn="ctr"/>
            <a:r>
              <a:rPr kumimoji="1" lang="en-US" altLang="ja-JP" sz="2400" dirty="0">
                <a:latin typeface="Arial"/>
                <a:cs typeface="Arial"/>
              </a:rPr>
              <a:t>i</a:t>
            </a:r>
            <a:r>
              <a:rPr kumimoji="1" lang="en-US" altLang="ja-JP" sz="2400" dirty="0" smtClean="0">
                <a:latin typeface="Arial"/>
                <a:cs typeface="Arial"/>
              </a:rPr>
              <a:t>t is benefiting from one of the acquired media. </a:t>
            </a:r>
            <a:endParaRPr kumimoji="1" lang="ja-JP" altLang="en-US" sz="2400" dirty="0">
              <a:latin typeface="Arial"/>
              <a:cs typeface="Arial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786856" y="3915498"/>
            <a:ext cx="3545963" cy="1323439"/>
          </a:xfrm>
          <a:prstGeom prst="rect">
            <a:avLst/>
          </a:prstGeom>
          <a:noFill/>
          <a:effectLst>
            <a:reflection blurRad="6350" stA="50000" endA="300" endPos="55500" dist="50800" dir="5400000" sy="-100000" algn="bl" rotWithShape="0"/>
          </a:effectLst>
        </p:spPr>
        <p:txBody>
          <a:bodyPr wrap="none" rtlCol="0">
            <a:spAutoFit/>
          </a:bodyPr>
          <a:lstStyle/>
          <a:p>
            <a:r>
              <a:rPr kumimoji="1" lang="en-US" altLang="ja-JP" sz="8000" dirty="0" smtClean="0">
                <a:solidFill>
                  <a:srgbClr val="FD636F"/>
                </a:solidFill>
                <a:latin typeface="Matura MT Script Capitals"/>
                <a:cs typeface="Matura MT Script Capitals"/>
              </a:rPr>
              <a:t>n</a:t>
            </a:r>
            <a:r>
              <a:rPr kumimoji="1" lang="en-US" altLang="ja-JP" sz="8000" dirty="0" smtClean="0">
                <a:solidFill>
                  <a:srgbClr val="FC3FB1"/>
                </a:solidFill>
                <a:latin typeface="Matura MT Script Capitals"/>
                <a:cs typeface="Matura MT Script Capitals"/>
              </a:rPr>
              <a:t>e</a:t>
            </a:r>
            <a:r>
              <a:rPr kumimoji="1" lang="en-US" altLang="ja-JP" sz="8000" dirty="0" smtClean="0">
                <a:solidFill>
                  <a:srgbClr val="C448FF"/>
                </a:solidFill>
                <a:latin typeface="Matura MT Script Capitals"/>
                <a:cs typeface="Matura MT Script Capitals"/>
              </a:rPr>
              <a:t>u</a:t>
            </a:r>
            <a:r>
              <a:rPr kumimoji="1" lang="en-US" altLang="ja-JP" sz="8000" dirty="0" smtClean="0">
                <a:solidFill>
                  <a:srgbClr val="555CFF"/>
                </a:solidFill>
                <a:latin typeface="Matura MT Script Capitals"/>
                <a:cs typeface="Matura MT Script Capitals"/>
              </a:rPr>
              <a:t>r</a:t>
            </a:r>
            <a:r>
              <a:rPr kumimoji="1" lang="en-US" altLang="ja-JP" sz="8000" dirty="0" smtClean="0">
                <a:solidFill>
                  <a:srgbClr val="5CFBFF"/>
                </a:solidFill>
                <a:latin typeface="Matura MT Script Capitals"/>
                <a:cs typeface="Matura MT Script Capitals"/>
              </a:rPr>
              <a:t>o</a:t>
            </a:r>
            <a:r>
              <a:rPr kumimoji="1" lang="en-US" altLang="ja-JP" sz="8000" dirty="0" smtClean="0">
                <a:solidFill>
                  <a:srgbClr val="5AFF56"/>
                </a:solidFill>
                <a:latin typeface="Matura MT Script Capitals"/>
                <a:cs typeface="Matura MT Script Capitals"/>
              </a:rPr>
              <a:t>n</a:t>
            </a:r>
            <a:r>
              <a:rPr kumimoji="1" lang="en-US" altLang="ja-JP" sz="8000" dirty="0" smtClean="0">
                <a:solidFill>
                  <a:srgbClr val="E0FD72"/>
                </a:solidFill>
                <a:latin typeface="Matura MT Script Capitals"/>
                <a:cs typeface="Matura MT Script Capitals"/>
              </a:rPr>
              <a:t>s</a:t>
            </a:r>
            <a:endParaRPr kumimoji="1" lang="ja-JP" altLang="en-US" sz="8000" dirty="0">
              <a:solidFill>
                <a:srgbClr val="E0FD72"/>
              </a:solidFill>
              <a:latin typeface="Matura MT Script Capitals"/>
              <a:cs typeface="Matura MT Script Capitals"/>
            </a:endParaRPr>
          </a:p>
        </p:txBody>
      </p:sp>
    </p:spTree>
    <p:extLst>
      <p:ext uri="{BB962C8B-B14F-4D97-AF65-F5344CB8AC3E}">
        <p14:creationId xmlns:p14="http://schemas.microsoft.com/office/powerpoint/2010/main" val="2533725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433542" y="622476"/>
            <a:ext cx="81018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dirty="0" smtClean="0">
                <a:latin typeface="Arial"/>
                <a:cs typeface="Arial"/>
              </a:rPr>
              <a:t>All animals excepting sponges have well-defined neurons,</a:t>
            </a:r>
          </a:p>
          <a:p>
            <a:pPr algn="ctr"/>
            <a:r>
              <a:rPr kumimoji="1" lang="en-US" altLang="ja-JP" sz="2400" dirty="0" smtClean="0">
                <a:latin typeface="Arial"/>
                <a:cs typeface="Arial"/>
              </a:rPr>
              <a:t>but the nervous system is divided into two types.</a:t>
            </a:r>
            <a:endParaRPr kumimoji="1" lang="ja-JP" altLang="en-US" sz="2400" dirty="0">
              <a:latin typeface="Arial"/>
              <a:cs typeface="Arial"/>
            </a:endParaRPr>
          </a:p>
        </p:txBody>
      </p:sp>
      <p:pic>
        <p:nvPicPr>
          <p:cNvPr id="5" name="図 4" descr="ganglion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142" y="2598541"/>
            <a:ext cx="2181183" cy="3535680"/>
          </a:xfrm>
          <a:prstGeom prst="rect">
            <a:avLst/>
          </a:prstGeom>
        </p:spPr>
      </p:pic>
      <p:pic>
        <p:nvPicPr>
          <p:cNvPr id="6" name="図 5" descr="neural plate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503" y="2598541"/>
            <a:ext cx="1844040" cy="3535680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1560285" y="6230240"/>
            <a:ext cx="19380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>
                <a:latin typeface="Arial"/>
                <a:cs typeface="Arial"/>
              </a:rPr>
              <a:t>Martín-Duran et al., 2015</a:t>
            </a:r>
            <a:endParaRPr kumimoji="1" lang="ja-JP" altLang="en-US" sz="1200" dirty="0">
              <a:latin typeface="Arial"/>
              <a:cs typeface="Arial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096000" y="6266526"/>
            <a:ext cx="9860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err="1" smtClean="0">
                <a:latin typeface="Arial"/>
                <a:cs typeface="Arial"/>
              </a:rPr>
              <a:t>Yasui</a:t>
            </a:r>
            <a:r>
              <a:rPr kumimoji="1" lang="en-US" altLang="ja-JP" sz="1200" dirty="0" smtClean="0">
                <a:latin typeface="Arial"/>
                <a:cs typeface="Arial"/>
              </a:rPr>
              <a:t>, 1992 </a:t>
            </a:r>
            <a:endParaRPr kumimoji="1" lang="ja-JP" altLang="en-US" sz="1200" dirty="0">
              <a:latin typeface="Arial"/>
              <a:cs typeface="Arial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415142" y="2080381"/>
            <a:ext cx="2237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>
                <a:latin typeface="Arial"/>
                <a:cs typeface="Arial"/>
              </a:rPr>
              <a:t>mesenchymal</a:t>
            </a:r>
            <a:r>
              <a:rPr kumimoji="1" lang="en-US" altLang="ja-JP" dirty="0" smtClean="0">
                <a:latin typeface="Arial"/>
                <a:cs typeface="Arial"/>
              </a:rPr>
              <a:t> origin</a:t>
            </a:r>
            <a:endParaRPr kumimoji="1" lang="ja-JP" altLang="en-US" dirty="0">
              <a:latin typeface="Arial"/>
              <a:cs typeface="Arial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621503" y="2080381"/>
            <a:ext cx="1724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/>
                <a:cs typeface="Arial"/>
              </a:rPr>
              <a:t>e</a:t>
            </a:r>
            <a:r>
              <a:rPr kumimoji="1" lang="en-US" altLang="ja-JP" dirty="0" smtClean="0">
                <a:latin typeface="Arial"/>
                <a:cs typeface="Arial"/>
              </a:rPr>
              <a:t>pithelial origin</a:t>
            </a:r>
            <a:endParaRPr kumimoji="1" lang="ja-JP" alt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2153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800535" y="498600"/>
            <a:ext cx="57963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err="1" smtClean="0">
                <a:latin typeface="Arial"/>
                <a:cs typeface="Arial"/>
              </a:rPr>
              <a:t>Epitherial</a:t>
            </a:r>
            <a:r>
              <a:rPr kumimoji="1" lang="en-US" altLang="ja-JP" sz="2400" dirty="0" smtClean="0">
                <a:latin typeface="Arial"/>
                <a:cs typeface="Arial"/>
              </a:rPr>
              <a:t> type is found only in chordates.</a:t>
            </a:r>
            <a:endParaRPr kumimoji="1" lang="ja-JP" altLang="en-US" sz="2400" dirty="0">
              <a:latin typeface="Arial"/>
              <a:cs typeface="Arial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933220">
            <a:off x="567131" y="2613385"/>
            <a:ext cx="2520218" cy="867959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8265" y="1919046"/>
            <a:ext cx="1632905" cy="2363065"/>
          </a:xfrm>
          <a:prstGeom prst="rect">
            <a:avLst/>
          </a:prstGeom>
        </p:spPr>
      </p:pic>
      <p:pic>
        <p:nvPicPr>
          <p:cNvPr id="7" name="図 6" descr="ascidian_amakusa2015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341" y="1812618"/>
            <a:ext cx="2302782" cy="2302782"/>
          </a:xfrm>
          <a:prstGeom prst="rect">
            <a:avLst/>
          </a:prstGeom>
        </p:spPr>
      </p:pic>
      <p:cxnSp>
        <p:nvCxnSpPr>
          <p:cNvPr id="9" name="直線コネクタ 8"/>
          <p:cNvCxnSpPr/>
          <p:nvPr/>
        </p:nvCxnSpPr>
        <p:spPr>
          <a:xfrm>
            <a:off x="4421339" y="4585718"/>
            <a:ext cx="0" cy="7290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/>
          <p:cNvCxnSpPr/>
          <p:nvPr/>
        </p:nvCxnSpPr>
        <p:spPr>
          <a:xfrm>
            <a:off x="7313558" y="4585718"/>
            <a:ext cx="0" cy="7290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/>
          <p:cNvCxnSpPr/>
          <p:nvPr/>
        </p:nvCxnSpPr>
        <p:spPr>
          <a:xfrm>
            <a:off x="1963267" y="4491194"/>
            <a:ext cx="0" cy="15525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>
            <a:off x="4421339" y="5314730"/>
            <a:ext cx="289221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/>
          <p:cNvCxnSpPr/>
          <p:nvPr/>
        </p:nvCxnSpPr>
        <p:spPr>
          <a:xfrm>
            <a:off x="5860416" y="5314730"/>
            <a:ext cx="0" cy="7290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/>
          <p:cNvCxnSpPr/>
          <p:nvPr/>
        </p:nvCxnSpPr>
        <p:spPr>
          <a:xfrm>
            <a:off x="1963267" y="6043742"/>
            <a:ext cx="389714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/>
          <p:cNvSpPr txBox="1"/>
          <p:nvPr/>
        </p:nvSpPr>
        <p:spPr>
          <a:xfrm>
            <a:off x="671693" y="1481540"/>
            <a:ext cx="2006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Arial"/>
                <a:cs typeface="Arial"/>
              </a:rPr>
              <a:t>cephalochordates</a:t>
            </a:r>
            <a:endParaRPr kumimoji="1" lang="ja-JP" altLang="en-US" dirty="0">
              <a:latin typeface="Arial"/>
              <a:cs typeface="Arial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4127367" y="1481540"/>
            <a:ext cx="1108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Arial"/>
                <a:cs typeface="Arial"/>
              </a:rPr>
              <a:t>tunicates</a:t>
            </a:r>
            <a:endParaRPr kumimoji="1" lang="ja-JP" altLang="en-US" dirty="0">
              <a:latin typeface="Arial"/>
              <a:cs typeface="Arial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6637450" y="1478561"/>
            <a:ext cx="1352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Arial"/>
                <a:cs typeface="Arial"/>
              </a:rPr>
              <a:t>vertebrates</a:t>
            </a:r>
            <a:endParaRPr kumimoji="1" lang="ja-JP" alt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4322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388258" y="423297"/>
            <a:ext cx="8242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Arial"/>
                <a:cs typeface="Arial"/>
              </a:rPr>
              <a:t>Why have only chordates acquired </a:t>
            </a:r>
            <a:r>
              <a:rPr kumimoji="1" lang="en-US" altLang="ja-JP" sz="2400" dirty="0" err="1" smtClean="0">
                <a:latin typeface="Arial"/>
                <a:cs typeface="Arial"/>
              </a:rPr>
              <a:t>epitherial</a:t>
            </a:r>
            <a:r>
              <a:rPr kumimoji="1" lang="en-US" altLang="ja-JP" sz="2400" dirty="0" smtClean="0">
                <a:latin typeface="Arial"/>
                <a:cs typeface="Arial"/>
              </a:rPr>
              <a:t> neural tissue? </a:t>
            </a:r>
            <a:endParaRPr kumimoji="1" lang="ja-JP" altLang="en-US" sz="2400" dirty="0">
              <a:latin typeface="Arial"/>
              <a:cs typeface="Arial"/>
            </a:endParaRPr>
          </a:p>
        </p:txBody>
      </p:sp>
      <p:pic>
        <p:nvPicPr>
          <p:cNvPr id="8" name="図 7" descr="neurulation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28" y="2339585"/>
            <a:ext cx="7925484" cy="2162632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252291" y="5514620"/>
            <a:ext cx="86981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 smtClean="0">
                <a:latin typeface="Arial"/>
                <a:cs typeface="Arial"/>
              </a:rPr>
              <a:t>We can ask </a:t>
            </a:r>
            <a:r>
              <a:rPr kumimoji="1" lang="en-US" altLang="ja-JP" sz="2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how chordate ancestor acquired dorsal axial structure, notochord</a:t>
            </a:r>
            <a:r>
              <a:rPr kumimoji="1" lang="en-US" altLang="ja-JP" sz="2400" dirty="0" smtClean="0">
                <a:latin typeface="Arial"/>
                <a:cs typeface="Arial"/>
              </a:rPr>
              <a:t>. </a:t>
            </a:r>
            <a:endParaRPr kumimoji="1" lang="ja-JP" altLang="en-US" sz="2400" dirty="0">
              <a:latin typeface="Arial"/>
              <a:cs typeface="Arial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357891" y="3647493"/>
            <a:ext cx="10972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solidFill>
                  <a:schemeClr val="bg1"/>
                </a:solidFill>
                <a:latin typeface="Arial"/>
                <a:cs typeface="Arial"/>
              </a:rPr>
              <a:t>notochord</a:t>
            </a:r>
            <a:endParaRPr kumimoji="1" lang="ja-JP" altLang="en-US"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164129" y="2633848"/>
            <a:ext cx="12569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kumimoji="1" lang="en-US" altLang="ja-JP" sz="1600" dirty="0" smtClean="0">
                <a:solidFill>
                  <a:srgbClr val="000000"/>
                </a:solidFill>
                <a:latin typeface="Arial"/>
                <a:cs typeface="Arial"/>
              </a:rPr>
              <a:t>eural plate</a:t>
            </a:r>
            <a:endParaRPr kumimoji="1" lang="ja-JP" altLang="en-US" sz="16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6" name="直線コネクタ 5"/>
          <p:cNvCxnSpPr/>
          <p:nvPr/>
        </p:nvCxnSpPr>
        <p:spPr>
          <a:xfrm flipH="1">
            <a:off x="1575690" y="3374618"/>
            <a:ext cx="188142" cy="376264"/>
          </a:xfrm>
          <a:prstGeom prst="line">
            <a:avLst/>
          </a:prstGeom>
          <a:ln w="127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/>
          <p:nvPr/>
        </p:nvSpPr>
        <p:spPr>
          <a:xfrm>
            <a:off x="6072884" y="3647493"/>
            <a:ext cx="12113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kumimoji="1" lang="en-US" altLang="ja-JP" sz="1600" dirty="0" smtClean="0">
                <a:solidFill>
                  <a:srgbClr val="000000"/>
                </a:solidFill>
                <a:latin typeface="Arial"/>
                <a:cs typeface="Arial"/>
              </a:rPr>
              <a:t>eural tube</a:t>
            </a:r>
            <a:endParaRPr kumimoji="1" lang="ja-JP" altLang="en-US" sz="16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1" name="直線コネクタ 10"/>
          <p:cNvCxnSpPr/>
          <p:nvPr/>
        </p:nvCxnSpPr>
        <p:spPr>
          <a:xfrm flipH="1">
            <a:off x="6361555" y="2972402"/>
            <a:ext cx="611221" cy="778480"/>
          </a:xfrm>
          <a:prstGeom prst="line">
            <a:avLst/>
          </a:prstGeom>
          <a:ln w="127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2273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933220">
            <a:off x="323660" y="1159756"/>
            <a:ext cx="1279101" cy="440520"/>
          </a:xfrm>
          <a:prstGeom prst="rect">
            <a:avLst/>
          </a:prstGeom>
        </p:spPr>
      </p:pic>
      <p:pic>
        <p:nvPicPr>
          <p:cNvPr id="5" name="図 4" descr="ascidian_amakusa2015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47" y="2967516"/>
            <a:ext cx="1168745" cy="1168745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031" y="5173631"/>
            <a:ext cx="828758" cy="1199341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2387053" y="1034726"/>
            <a:ext cx="66359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latin typeface="Arial"/>
                <a:cs typeface="Arial"/>
              </a:rPr>
              <a:t>Lancelets look like active animals, but actually they are sedentary animals. </a:t>
            </a:r>
            <a:endParaRPr kumimoji="1" lang="ja-JP" altLang="en-US" dirty="0">
              <a:latin typeface="Arial"/>
              <a:cs typeface="Arial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387053" y="2904260"/>
            <a:ext cx="62247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latin typeface="Arial"/>
                <a:cs typeface="Arial"/>
              </a:rPr>
              <a:t>Tunicates are the closest animals to vertebrates, but they have derived very much likely because they have acquired cellulose-coding genes from bacteria. They discard neural tube during development. </a:t>
            </a:r>
            <a:endParaRPr kumimoji="1" lang="ja-JP" altLang="en-US" dirty="0">
              <a:latin typeface="Arial"/>
              <a:cs typeface="Arial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387053" y="5403435"/>
            <a:ext cx="6406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latin typeface="Arial"/>
                <a:cs typeface="Arial"/>
              </a:rPr>
              <a:t>Only vertebrates have elaborated neural tube. One possible reason is the acquisition of viewing eyes.</a:t>
            </a:r>
            <a:endParaRPr kumimoji="1" lang="ja-JP" alt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819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907142" y="374952"/>
            <a:ext cx="72087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 smtClean="0">
                <a:latin typeface="Arial"/>
                <a:cs typeface="Arial"/>
              </a:rPr>
              <a:t>Who is the first scientist to have presented compelling data for proving the close phylogenetic relationship of lancelets and ascidians to vertebrates?</a:t>
            </a:r>
            <a:endParaRPr kumimoji="1" lang="ja-JP" altLang="en-US" sz="2400" dirty="0">
              <a:latin typeface="Arial"/>
              <a:cs typeface="Arial"/>
            </a:endParaRPr>
          </a:p>
        </p:txBody>
      </p:sp>
      <p:pic>
        <p:nvPicPr>
          <p:cNvPr id="5" name="図 4" descr="PSM_V67_D125_Alexander_Kowalevsky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610" y="2534798"/>
            <a:ext cx="3376049" cy="3730534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3099327" y="6265332"/>
            <a:ext cx="12766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/>
                <a:cs typeface="Arial"/>
              </a:rPr>
              <a:t>f</a:t>
            </a:r>
            <a:r>
              <a:rPr kumimoji="1" lang="en-US" altLang="ja-JP" sz="1200" dirty="0" smtClean="0">
                <a:latin typeface="Arial"/>
                <a:cs typeface="Arial"/>
              </a:rPr>
              <a:t>rom </a:t>
            </a:r>
            <a:r>
              <a:rPr kumimoji="1" lang="en-US" altLang="ja-JP" sz="1200" dirty="0" err="1" smtClean="0">
                <a:latin typeface="Arial"/>
                <a:cs typeface="Arial"/>
              </a:rPr>
              <a:t>Locy</a:t>
            </a:r>
            <a:r>
              <a:rPr kumimoji="1" lang="en-US" altLang="ja-JP" sz="1200" dirty="0" smtClean="0">
                <a:latin typeface="Arial"/>
                <a:cs typeface="Arial"/>
              </a:rPr>
              <a:t>, 1905</a:t>
            </a:r>
            <a:endParaRPr kumimoji="1" lang="ja-JP" altLang="en-US" sz="1200" dirty="0">
              <a:latin typeface="Arial"/>
              <a:cs typeface="Arial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87526" y="2165466"/>
            <a:ext cx="3838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ru-RU" altLang="ja-JP" dirty="0" smtClean="0"/>
              <a:t>Алекса</a:t>
            </a:r>
            <a:r>
              <a:rPr kumimoji="1" lang="ru-RU" altLang="ja-JP" dirty="0"/>
              <a:t>н</a:t>
            </a:r>
            <a:r>
              <a:rPr kumimoji="1" lang="ru-RU" altLang="ja-JP" dirty="0" smtClean="0"/>
              <a:t>др </a:t>
            </a:r>
            <a:r>
              <a:rPr kumimoji="1" lang="ru-RU" altLang="ja-JP" dirty="0" err="1" smtClean="0"/>
              <a:t>Онуфриевич</a:t>
            </a:r>
            <a:r>
              <a:rPr kumimoji="1" lang="ru-RU" altLang="ja-JP" dirty="0" smtClean="0"/>
              <a:t> Ковалевский</a:t>
            </a:r>
            <a:endParaRPr kumimoji="1" lang="ja-JP" altLang="en-US" dirty="0"/>
          </a:p>
        </p:txBody>
      </p:sp>
      <p:pic>
        <p:nvPicPr>
          <p:cNvPr id="8" name="図 7" descr="kowalevsky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906" y="2534798"/>
            <a:ext cx="2636570" cy="3730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122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15433" y="317172"/>
            <a:ext cx="89559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dirty="0" smtClean="0">
                <a:latin typeface="Arial"/>
                <a:cs typeface="Arial"/>
              </a:rPr>
              <a:t>To understand the origin of dorsal structures,</a:t>
            </a:r>
          </a:p>
          <a:p>
            <a:pPr algn="ctr"/>
            <a:r>
              <a:rPr kumimoji="1" lang="en-US" altLang="ja-JP" sz="2400" dirty="0" smtClean="0">
                <a:latin typeface="Arial"/>
                <a:cs typeface="Arial"/>
              </a:rPr>
              <a:t>we need to study not only chordates but also non-chordate kin.</a:t>
            </a:r>
            <a:endParaRPr kumimoji="1" lang="ja-JP" altLang="en-US" sz="2400" dirty="0">
              <a:latin typeface="Arial"/>
              <a:cs typeface="Arial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933220">
            <a:off x="3381180" y="3273955"/>
            <a:ext cx="1522579" cy="524374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9174" y="2790177"/>
            <a:ext cx="986512" cy="1427635"/>
          </a:xfrm>
          <a:prstGeom prst="rect">
            <a:avLst/>
          </a:prstGeom>
        </p:spPr>
      </p:pic>
      <p:pic>
        <p:nvPicPr>
          <p:cNvPr id="7" name="図 6" descr="ascidian_amakusa2015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424" y="2790177"/>
            <a:ext cx="1391215" cy="1391215"/>
          </a:xfrm>
          <a:prstGeom prst="rect">
            <a:avLst/>
          </a:prstGeom>
        </p:spPr>
      </p:pic>
      <p:cxnSp>
        <p:nvCxnSpPr>
          <p:cNvPr id="9" name="直線コネクタ 8"/>
          <p:cNvCxnSpPr/>
          <p:nvPr/>
        </p:nvCxnSpPr>
        <p:spPr>
          <a:xfrm flipH="1">
            <a:off x="6066030" y="4433872"/>
            <a:ext cx="1" cy="44042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/>
          <p:cNvCxnSpPr/>
          <p:nvPr/>
        </p:nvCxnSpPr>
        <p:spPr>
          <a:xfrm flipH="1">
            <a:off x="8027173" y="4433872"/>
            <a:ext cx="1" cy="44042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/>
          <p:cNvCxnSpPr/>
          <p:nvPr/>
        </p:nvCxnSpPr>
        <p:spPr>
          <a:xfrm>
            <a:off x="4249263" y="4433872"/>
            <a:ext cx="1" cy="9094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 flipV="1">
            <a:off x="6066030" y="4874301"/>
            <a:ext cx="1961144" cy="49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/>
          <p:cNvCxnSpPr/>
          <p:nvPr/>
        </p:nvCxnSpPr>
        <p:spPr>
          <a:xfrm flipH="1">
            <a:off x="7069936" y="4885562"/>
            <a:ext cx="1" cy="44042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/>
          <p:cNvCxnSpPr/>
          <p:nvPr/>
        </p:nvCxnSpPr>
        <p:spPr>
          <a:xfrm>
            <a:off x="4249263" y="5334209"/>
            <a:ext cx="2820674" cy="907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図 22" descr="Real_Sea_Urchin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131" y="2914818"/>
            <a:ext cx="1266574" cy="1266574"/>
          </a:xfrm>
          <a:prstGeom prst="rect">
            <a:avLst/>
          </a:prstGeom>
        </p:spPr>
      </p:pic>
      <p:pic>
        <p:nvPicPr>
          <p:cNvPr id="24" name="図 23" descr="Balanoglossus_sp2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38" y="2753754"/>
            <a:ext cx="1070729" cy="1427638"/>
          </a:xfrm>
          <a:prstGeom prst="rect">
            <a:avLst/>
          </a:prstGeom>
        </p:spPr>
      </p:pic>
      <p:cxnSp>
        <p:nvCxnSpPr>
          <p:cNvPr id="25" name="直線コネクタ 24"/>
          <p:cNvCxnSpPr/>
          <p:nvPr/>
        </p:nvCxnSpPr>
        <p:spPr>
          <a:xfrm>
            <a:off x="2563189" y="4433872"/>
            <a:ext cx="0" cy="93796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/>
          <p:cNvCxnSpPr/>
          <p:nvPr/>
        </p:nvCxnSpPr>
        <p:spPr>
          <a:xfrm>
            <a:off x="1046444" y="4433872"/>
            <a:ext cx="1" cy="93796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>
            <a:off x="1046444" y="5345743"/>
            <a:ext cx="151674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/>
          <p:cNvCxnSpPr/>
          <p:nvPr/>
        </p:nvCxnSpPr>
        <p:spPr>
          <a:xfrm flipV="1">
            <a:off x="1786736" y="5775981"/>
            <a:ext cx="3851124" cy="49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/>
          <p:cNvCxnSpPr/>
          <p:nvPr/>
        </p:nvCxnSpPr>
        <p:spPr>
          <a:xfrm flipH="1">
            <a:off x="5637859" y="5343283"/>
            <a:ext cx="1" cy="44042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/>
          <p:cNvCxnSpPr/>
          <p:nvPr/>
        </p:nvCxnSpPr>
        <p:spPr>
          <a:xfrm flipH="1">
            <a:off x="1795475" y="5325991"/>
            <a:ext cx="1" cy="44042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/>
          <p:cNvSpPr txBox="1"/>
          <p:nvPr/>
        </p:nvSpPr>
        <p:spPr>
          <a:xfrm>
            <a:off x="175083" y="2419048"/>
            <a:ext cx="1698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Arial"/>
                <a:cs typeface="Arial"/>
              </a:rPr>
              <a:t>hemichordates</a:t>
            </a:r>
            <a:endParaRPr kumimoji="1" lang="ja-JP" altLang="en-US" dirty="0">
              <a:latin typeface="Arial"/>
              <a:cs typeface="Arial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1810958" y="2419048"/>
            <a:ext cx="1575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latin typeface="Arial"/>
                <a:cs typeface="Arial"/>
              </a:rPr>
              <a:t>echinoderms</a:t>
            </a:r>
            <a:endParaRPr kumimoji="1" lang="ja-JP" altLang="en-US" dirty="0">
              <a:latin typeface="Arial"/>
              <a:cs typeface="Arial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846669" y="1983615"/>
            <a:ext cx="1801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>
                <a:latin typeface="Arial"/>
                <a:cs typeface="Arial"/>
              </a:rPr>
              <a:t>Ambulacrarians</a:t>
            </a:r>
            <a:endParaRPr kumimoji="1" lang="ja-JP" alt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23299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/>
          <p:cNvSpPr txBox="1"/>
          <p:nvPr/>
        </p:nvSpPr>
        <p:spPr>
          <a:xfrm>
            <a:off x="526978" y="1371500"/>
            <a:ext cx="3520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sea urchin (</a:t>
            </a:r>
            <a:r>
              <a:rPr kumimoji="1" lang="en-US" altLang="ja-JP" sz="2400" dirty="0" err="1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penta</a:t>
            </a:r>
            <a:r>
              <a:rPr kumimoji="1" lang="en-US" altLang="ja-JP" sz="24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-radial)</a:t>
            </a:r>
            <a:endParaRPr kumimoji="1" lang="ja-JP" altLang="en-US" sz="2400" dirty="0">
              <a:solidFill>
                <a:prstClr val="white"/>
              </a:solidFill>
              <a:latin typeface="Arial"/>
              <a:ea typeface="ＭＳ Ｐゴシック"/>
              <a:cs typeface="Arial"/>
            </a:endParaRPr>
          </a:p>
        </p:txBody>
      </p:sp>
      <p:pic>
        <p:nvPicPr>
          <p:cNvPr id="2" name="図 1" descr="urchin_larva_900ppm_Bodega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80034">
            <a:off x="1107390" y="4451481"/>
            <a:ext cx="2066810" cy="2194842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5149470" y="1391526"/>
            <a:ext cx="2613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lancelet (bilateral)</a:t>
            </a:r>
            <a:endParaRPr kumimoji="1" lang="ja-JP" altLang="en-US" sz="2400" dirty="0">
              <a:solidFill>
                <a:prstClr val="white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356705" y="326226"/>
            <a:ext cx="2519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err="1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Deuterostomia</a:t>
            </a:r>
            <a:endParaRPr kumimoji="1" lang="ja-JP" altLang="en-US" sz="2800" dirty="0">
              <a:solidFill>
                <a:prstClr val="white"/>
              </a:solidFill>
              <a:latin typeface="Arial"/>
              <a:ea typeface="ＭＳ Ｐゴシック"/>
              <a:cs typeface="Arial"/>
            </a:endParaRPr>
          </a:p>
        </p:txBody>
      </p:sp>
      <p:pic>
        <p:nvPicPr>
          <p:cNvPr id="5" name="図 4" descr="lance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550" y="2806583"/>
            <a:ext cx="3857358" cy="1476232"/>
          </a:xfrm>
          <a:prstGeom prst="rect">
            <a:avLst/>
          </a:prstGeom>
        </p:spPr>
      </p:pic>
      <p:pic>
        <p:nvPicPr>
          <p:cNvPr id="6" name="図 5" descr="sea urchin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195" y="1984624"/>
            <a:ext cx="2829856" cy="2836259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1266769" y="6041829"/>
            <a:ext cx="1839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l</a:t>
            </a:r>
            <a:r>
              <a:rPr kumimoji="1" lang="en-US" altLang="ja-JP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arvae (bilateral)</a:t>
            </a:r>
            <a:endParaRPr kumimoji="1" lang="ja-JP" altLang="en-US" dirty="0">
              <a:solidFill>
                <a:prstClr val="white"/>
              </a:solidFill>
              <a:latin typeface="Arial"/>
              <a:ea typeface="ＭＳ Ｐゴシック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5690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onai_lefty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177" y="2266402"/>
            <a:ext cx="5770291" cy="2162790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5920296" y="4722003"/>
            <a:ext cx="15021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err="1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Onai</a:t>
            </a:r>
            <a:r>
              <a:rPr kumimoji="1" lang="en-US" altLang="ja-JP" sz="14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 et al., 2010</a:t>
            </a:r>
            <a:endParaRPr kumimoji="1" lang="ja-JP" altLang="en-US" sz="1400" dirty="0">
              <a:solidFill>
                <a:prstClr val="white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270336" y="526456"/>
            <a:ext cx="64545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One</a:t>
            </a:r>
            <a:r>
              <a:rPr kumimoji="1" lang="ja-JP" altLang="en-US" sz="24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kumimoji="1" lang="en-US" altLang="ja-JP" sz="24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of</a:t>
            </a:r>
            <a:r>
              <a:rPr kumimoji="1" lang="ja-JP" altLang="en-US" sz="24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kumimoji="1" lang="en-US" altLang="ja-JP" sz="24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earliest</a:t>
            </a:r>
            <a:r>
              <a:rPr kumimoji="1" lang="ja-JP" altLang="en-US" sz="24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kumimoji="1" lang="en-US" altLang="ja-JP" sz="24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expressed</a:t>
            </a:r>
            <a:r>
              <a:rPr kumimoji="1" lang="ja-JP" altLang="en-US" sz="24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kumimoji="1" lang="en-US" altLang="ja-JP" sz="24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zygotic</a:t>
            </a:r>
            <a:r>
              <a:rPr kumimoji="1" lang="ja-JP" altLang="en-US" sz="24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kumimoji="1" lang="en-US" altLang="ja-JP" sz="24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genes,</a:t>
            </a:r>
            <a:r>
              <a:rPr kumimoji="1" lang="ja-JP" altLang="en-US" sz="24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kumimoji="1" lang="en-US" altLang="ja-JP" sz="2400" i="1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ＭＳ Ｐゴシック"/>
                <a:cs typeface="Arial"/>
              </a:rPr>
              <a:t>lefty</a:t>
            </a:r>
          </a:p>
          <a:p>
            <a:pPr algn="ctr"/>
            <a:r>
              <a:rPr kumimoji="1" lang="en-US" altLang="ja-JP" sz="24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in lancelet embryos</a:t>
            </a:r>
            <a:endParaRPr kumimoji="1" lang="ja-JP" altLang="en-US" sz="2400" dirty="0">
              <a:solidFill>
                <a:prstClr val="white"/>
              </a:solidFill>
              <a:latin typeface="Arial"/>
              <a:ea typeface="ＭＳ Ｐゴシック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052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nodal_lefty_sea urchin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" y="913368"/>
            <a:ext cx="7333181" cy="5550552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5144405" y="279007"/>
            <a:ext cx="3109536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i="1" dirty="0" smtClean="0">
                <a:solidFill>
                  <a:srgbClr val="8EB4E3"/>
                </a:solidFill>
                <a:latin typeface="Arial"/>
                <a:ea typeface="ＭＳ Ｐゴシック"/>
                <a:cs typeface="Arial"/>
              </a:rPr>
              <a:t>lefty</a:t>
            </a:r>
            <a:r>
              <a:rPr kumimoji="1" lang="ja-JP" altLang="en-US" sz="2400" dirty="0" smtClean="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kumimoji="1" lang="en-US" altLang="ja-JP" sz="2400" dirty="0" smtClean="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gene</a:t>
            </a:r>
            <a:r>
              <a:rPr kumimoji="1" lang="ja-JP" altLang="en-US" sz="2400" dirty="0" smtClean="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kumimoji="1" lang="en-US" altLang="ja-JP" sz="2400" dirty="0" smtClean="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expression</a:t>
            </a:r>
          </a:p>
          <a:p>
            <a:pPr algn="ctr"/>
            <a:r>
              <a:rPr kumimoji="1" lang="en-US" altLang="ja-JP" sz="2400" dirty="0" smtClean="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in </a:t>
            </a:r>
          </a:p>
          <a:p>
            <a:pPr algn="ctr"/>
            <a:r>
              <a:rPr kumimoji="1" lang="en-US" altLang="ja-JP" sz="2400" dirty="0" smtClean="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sea urchin embryos</a:t>
            </a:r>
            <a:endParaRPr kumimoji="1" lang="ja-JP" altLang="en-US" sz="2400" dirty="0">
              <a:solidFill>
                <a:srgbClr val="FFFFFF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218722" y="2261632"/>
            <a:ext cx="811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 smtClean="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nodal</a:t>
            </a:r>
            <a:endParaRPr kumimoji="1" lang="ja-JP" altLang="en-US" i="1" dirty="0">
              <a:solidFill>
                <a:srgbClr val="FFFFFF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930081" y="6094208"/>
            <a:ext cx="67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 smtClean="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lefty</a:t>
            </a:r>
            <a:endParaRPr kumimoji="1" lang="ja-JP" altLang="en-US" i="1" dirty="0">
              <a:solidFill>
                <a:srgbClr val="FFFFFF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522373" y="605591"/>
            <a:ext cx="17713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(Molina et al., 2013)</a:t>
            </a:r>
            <a:endParaRPr kumimoji="1" lang="ja-JP" altLang="en-US" sz="1400" dirty="0">
              <a:solidFill>
                <a:srgbClr val="FFFFFF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261100" y="2580164"/>
            <a:ext cx="17614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(</a:t>
            </a:r>
            <a:r>
              <a:rPr kumimoji="1" lang="en-US" altLang="ja-JP" sz="1400" dirty="0" err="1" smtClean="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Duboc</a:t>
            </a:r>
            <a:r>
              <a:rPr kumimoji="1" lang="en-US" altLang="ja-JP" sz="1400" dirty="0" smtClean="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 et al., 2008)</a:t>
            </a:r>
            <a:endParaRPr kumimoji="1" lang="ja-JP" altLang="en-US" sz="1400" dirty="0">
              <a:solidFill>
                <a:srgbClr val="FFFFFF"/>
              </a:solidFill>
              <a:latin typeface="Arial"/>
              <a:ea typeface="ＭＳ Ｐゴシック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7531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sea urchin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338" y="163672"/>
            <a:ext cx="5273285" cy="2687079"/>
          </a:xfrm>
          <a:prstGeom prst="rect">
            <a:avLst/>
          </a:prstGeom>
        </p:spPr>
      </p:pic>
      <p:pic>
        <p:nvPicPr>
          <p:cNvPr id="6" name="図 5" descr="lance_cleavage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338" y="2902582"/>
            <a:ext cx="5273285" cy="3862237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495223" y="1811735"/>
            <a:ext cx="1249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lang="en-US" altLang="ja-JP" dirty="0" smtClean="0">
                <a:solidFill>
                  <a:srgbClr val="FFFFFF"/>
                </a:solidFill>
                <a:latin typeface="Arial"/>
                <a:cs typeface="Arial"/>
              </a:rPr>
              <a:t>ea urchin</a:t>
            </a:r>
            <a:endParaRPr kumimoji="1" lang="ja-JP" altLang="en-US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42951" y="4839253"/>
            <a:ext cx="980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FFFF"/>
                </a:solidFill>
                <a:latin typeface="Arial"/>
                <a:cs typeface="Arial"/>
              </a:rPr>
              <a:t>lancelet</a:t>
            </a:r>
            <a:endParaRPr kumimoji="1" lang="ja-JP" altLang="en-US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 rot="16200000">
            <a:off x="6140598" y="1335347"/>
            <a:ext cx="28021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solidFill>
                  <a:srgbClr val="FFFFFF"/>
                </a:solidFill>
                <a:latin typeface="Arial"/>
                <a:cs typeface="Arial"/>
              </a:rPr>
              <a:t>http://</a:t>
            </a:r>
            <a:r>
              <a:rPr lang="en-US" altLang="ja-JP" sz="1200" dirty="0" err="1">
                <a:solidFill>
                  <a:srgbClr val="FFFFFF"/>
                </a:solidFill>
                <a:latin typeface="Arial"/>
                <a:cs typeface="Arial"/>
              </a:rPr>
              <a:t>gvondassow.com</a:t>
            </a:r>
            <a:r>
              <a:rPr lang="en-US" altLang="ja-JP" sz="1200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r>
              <a:rPr lang="en-US" altLang="ja-JP" sz="1200" dirty="0" err="1">
                <a:solidFill>
                  <a:srgbClr val="FFFFFF"/>
                </a:solidFill>
                <a:latin typeface="Arial"/>
                <a:cs typeface="Arial"/>
              </a:rPr>
              <a:t>Research_Site</a:t>
            </a:r>
            <a:endParaRPr kumimoji="1" lang="ja-JP" altLang="en-US" sz="12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51796" y="278566"/>
            <a:ext cx="1942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chemeClr val="bg1"/>
                </a:solidFill>
                <a:latin typeface="Arial"/>
                <a:cs typeface="Arial"/>
              </a:rPr>
              <a:t>Cleavage pattern</a:t>
            </a:r>
            <a:endParaRPr kumimoji="1" lang="ja-JP" altLang="en-U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0" name="図 9" descr="sea urchin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23" y="353546"/>
            <a:ext cx="1270648" cy="1273523"/>
          </a:xfrm>
          <a:prstGeom prst="rect">
            <a:avLst/>
          </a:prstGeom>
        </p:spPr>
      </p:pic>
      <p:pic>
        <p:nvPicPr>
          <p:cNvPr id="11" name="図 10" descr="lance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5048">
            <a:off x="101166" y="3667957"/>
            <a:ext cx="1867066" cy="71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81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6min.jpg"/>
          <p:cNvPicPr>
            <a:picLocks noChangeAspect="1"/>
          </p:cNvPicPr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155" y="1308707"/>
            <a:ext cx="1736830" cy="1736830"/>
          </a:xfrm>
          <a:prstGeom prst="rect">
            <a:avLst/>
          </a:prstGeom>
        </p:spPr>
      </p:pic>
      <p:pic>
        <p:nvPicPr>
          <p:cNvPr id="7" name="図 6" descr="6_min.jpg"/>
          <p:cNvPicPr>
            <a:picLocks noChangeAspect="1"/>
          </p:cNvPicPr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96036" y="1406509"/>
            <a:ext cx="1750058" cy="1639028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0" y="0"/>
            <a:ext cx="9144000" cy="9718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28" name="Picture 4" descr="C:\Users\Арсений\Desktop\FIGURES_150316\Holland egg45sec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083" y="1336809"/>
            <a:ext cx="1559711" cy="1708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Арсений\Desktop\FIGURES_150316\1_5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03"/>
          <a:stretch/>
        </p:blipFill>
        <p:spPr bwMode="auto">
          <a:xfrm>
            <a:off x="7070107" y="3409664"/>
            <a:ext cx="1834358" cy="3367708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pic>
        <p:nvPicPr>
          <p:cNvPr id="2051" name="Picture 3" descr="C:\Users\Арсений\Desktop\FIGURES_150316\1_5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639"/>
          <a:stretch/>
        </p:blipFill>
        <p:spPr bwMode="auto">
          <a:xfrm>
            <a:off x="71500" y="3445669"/>
            <a:ext cx="2292332" cy="336770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pic>
        <p:nvPicPr>
          <p:cNvPr id="3074" name="Picture 2" descr="C:\Users\Арсений\Desktop\FIGURES_150316\1_7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149080"/>
            <a:ext cx="4738819" cy="2361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23094" y="3877307"/>
            <a:ext cx="277294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1-2  </a:t>
            </a:r>
            <a:r>
              <a:rPr lang="en-US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min</a:t>
            </a: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16016" y="3877307"/>
            <a:ext cx="234896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min</a:t>
            </a: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5" b="5143"/>
          <a:stretch/>
        </p:blipFill>
        <p:spPr bwMode="auto">
          <a:xfrm>
            <a:off x="2584810" y="1299095"/>
            <a:ext cx="1560421" cy="1746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11660" y="5142674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n=48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00292" y="5121188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n=72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07147" y="3045537"/>
            <a:ext cx="2203838" cy="307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Holland </a:t>
            </a:r>
            <a:r>
              <a:rPr lang="ja-JP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＆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Holland, 1992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Овал 8"/>
          <p:cNvSpPr/>
          <p:nvPr/>
        </p:nvSpPr>
        <p:spPr>
          <a:xfrm rot="1512522">
            <a:off x="919085" y="1854736"/>
            <a:ext cx="304386" cy="179466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 rot="13500000">
            <a:off x="5324588" y="2370309"/>
            <a:ext cx="304386" cy="179466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 rot="13500000">
            <a:off x="7276202" y="2328786"/>
            <a:ext cx="304386" cy="179466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 rot="1512522">
            <a:off x="2730343" y="1863974"/>
            <a:ext cx="244171" cy="207999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019904" y="301890"/>
            <a:ext cx="49409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Arial"/>
                <a:cs typeface="Arial"/>
              </a:rPr>
              <a:t>Sperm entry point on lancelet eggs</a:t>
            </a:r>
            <a:r>
              <a:rPr kumimoji="1" lang="ja-JP" altLang="en-US" sz="2400" dirty="0" smtClean="0">
                <a:latin typeface="Arial"/>
                <a:cs typeface="Arial"/>
              </a:rPr>
              <a:t> </a:t>
            </a:r>
            <a:endParaRPr kumimoji="1" lang="ja-JP" altLang="en-US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5010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sea urchin_D-V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335" y="1826034"/>
            <a:ext cx="6233147" cy="4238118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5520416" y="5366202"/>
            <a:ext cx="15481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FFFFFF"/>
                </a:solidFill>
              </a:rPr>
              <a:t>Molina et al., 2013</a:t>
            </a:r>
            <a:endParaRPr kumimoji="1" lang="ja-JP" altLang="en-US" sz="1400" dirty="0">
              <a:solidFill>
                <a:srgbClr val="FFFFFF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45346" y="362763"/>
            <a:ext cx="77079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dirty="0" smtClean="0">
                <a:solidFill>
                  <a:srgbClr val="FFFFFF"/>
                </a:solidFill>
                <a:latin typeface="Arial"/>
                <a:cs typeface="Arial"/>
              </a:rPr>
              <a:t>Is the oral region of sea urchin embryos </a:t>
            </a:r>
            <a:r>
              <a:rPr lang="en-US" altLang="ja-JP" sz="2400" dirty="0" smtClean="0">
                <a:solidFill>
                  <a:srgbClr val="FFFFFF"/>
                </a:solidFill>
                <a:latin typeface="Arial"/>
                <a:cs typeface="Arial"/>
              </a:rPr>
              <a:t>homologous </a:t>
            </a:r>
            <a:r>
              <a:rPr kumimoji="1" lang="en-US" altLang="ja-JP" sz="2400" dirty="0" smtClean="0">
                <a:solidFill>
                  <a:srgbClr val="FFFFFF"/>
                </a:solidFill>
                <a:latin typeface="Arial"/>
                <a:cs typeface="Arial"/>
              </a:rPr>
              <a:t>to</a:t>
            </a:r>
          </a:p>
          <a:p>
            <a:pPr algn="ctr"/>
            <a:r>
              <a:rPr kumimoji="1" lang="en-US" altLang="ja-JP" sz="2400" dirty="0" smtClean="0">
                <a:solidFill>
                  <a:srgbClr val="FFFFFF"/>
                </a:solidFill>
                <a:latin typeface="Arial"/>
                <a:cs typeface="Arial"/>
              </a:rPr>
              <a:t>vertebrate organizer? </a:t>
            </a:r>
            <a:endParaRPr kumimoji="1" lang="ja-JP" altLang="en-US" sz="2400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7849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98" y="686772"/>
            <a:ext cx="7127574" cy="5997890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94239" y="139283"/>
            <a:ext cx="91234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FFFF"/>
                </a:solidFill>
                <a:latin typeface="Arial"/>
                <a:cs typeface="Arial"/>
              </a:rPr>
              <a:t>Maternal/zygotic </a:t>
            </a:r>
            <a:r>
              <a:rPr kumimoji="1" lang="en-US" altLang="ja-JP" sz="2000" i="1" dirty="0" smtClean="0">
                <a:solidFill>
                  <a:srgbClr val="6F7FFF"/>
                </a:solidFill>
                <a:latin typeface="Arial"/>
                <a:cs typeface="Arial"/>
              </a:rPr>
              <a:t>nodal</a:t>
            </a:r>
            <a:r>
              <a:rPr kumimoji="1" lang="en-US" altLang="ja-JP" sz="2000" dirty="0" smtClean="0">
                <a:solidFill>
                  <a:srgbClr val="FFFFFF"/>
                </a:solidFill>
                <a:latin typeface="Arial"/>
                <a:cs typeface="Arial"/>
              </a:rPr>
              <a:t> and zygotic </a:t>
            </a:r>
            <a:r>
              <a:rPr kumimoji="1" lang="en-US" altLang="ja-JP" sz="2000" i="1" dirty="0" smtClean="0">
                <a:solidFill>
                  <a:srgbClr val="6F7FFF"/>
                </a:solidFill>
                <a:latin typeface="Arial"/>
                <a:cs typeface="Arial"/>
              </a:rPr>
              <a:t>lefty</a:t>
            </a:r>
            <a:r>
              <a:rPr kumimoji="1" lang="en-US" altLang="ja-JP" sz="2000" dirty="0" smtClean="0">
                <a:solidFill>
                  <a:srgbClr val="FFFFFF"/>
                </a:solidFill>
                <a:latin typeface="Arial"/>
                <a:cs typeface="Arial"/>
              </a:rPr>
              <a:t> expression pattern in</a:t>
            </a:r>
            <a:r>
              <a:rPr kumimoji="1" lang="ja-JP" altLang="en-US" sz="20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kumimoji="1" lang="en-US" altLang="ja-JP" sz="2000" dirty="0" smtClean="0">
                <a:solidFill>
                  <a:srgbClr val="FFFFFF"/>
                </a:solidFill>
                <a:latin typeface="Arial"/>
                <a:cs typeface="Arial"/>
              </a:rPr>
              <a:t>lancelet</a:t>
            </a:r>
            <a:r>
              <a:rPr kumimoji="1" lang="ja-JP" altLang="en-US" sz="20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kumimoji="1" lang="en-US" altLang="ja-JP" sz="2000" dirty="0" smtClean="0">
                <a:solidFill>
                  <a:srgbClr val="FFFFFF"/>
                </a:solidFill>
                <a:latin typeface="Arial"/>
                <a:cs typeface="Arial"/>
              </a:rPr>
              <a:t>embryos</a:t>
            </a:r>
            <a:endParaRPr kumimoji="1" lang="ja-JP" altLang="en-US" sz="2000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8891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3N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90" y="1690950"/>
            <a:ext cx="8073286" cy="4078564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602152" y="592812"/>
            <a:ext cx="75695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latin typeface="Arial"/>
                <a:cs typeface="Arial"/>
              </a:rPr>
              <a:t>W</a:t>
            </a:r>
            <a:r>
              <a:rPr kumimoji="1" lang="en-US" altLang="ja-JP" sz="2800" dirty="0" smtClean="0">
                <a:latin typeface="Arial"/>
                <a:cs typeface="Arial"/>
              </a:rPr>
              <a:t>here is </a:t>
            </a:r>
            <a:r>
              <a:rPr kumimoji="1" lang="en-US" altLang="ja-JP" sz="2800" i="1" dirty="0" smtClean="0">
                <a:solidFill>
                  <a:srgbClr val="6F7FFF"/>
                </a:solidFill>
                <a:latin typeface="Arial"/>
                <a:cs typeface="Arial"/>
              </a:rPr>
              <a:t>lefty</a:t>
            </a:r>
            <a:r>
              <a:rPr kumimoji="1" lang="en-US" altLang="ja-JP" sz="2800" dirty="0" smtClean="0">
                <a:latin typeface="Arial"/>
                <a:cs typeface="Arial"/>
              </a:rPr>
              <a:t> expressed in lancelet blastulae?</a:t>
            </a:r>
            <a:endParaRPr kumimoji="1" lang="ja-JP" altLang="en-US"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0473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Mt-ERdistrib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00" y="2570234"/>
            <a:ext cx="7059168" cy="3456432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579510" y="248568"/>
            <a:ext cx="80376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dirty="0" smtClean="0">
                <a:solidFill>
                  <a:srgbClr val="FFFFFF"/>
                </a:solidFill>
                <a:latin typeface="Arial"/>
                <a:cs typeface="Arial"/>
              </a:rPr>
              <a:t>Why</a:t>
            </a:r>
            <a:r>
              <a:rPr lang="ja-JP" altLang="en-US" sz="2400" dirty="0" smtClean="0">
                <a:solidFill>
                  <a:srgbClr val="FFFFFF"/>
                </a:solidFill>
                <a:latin typeface="Arial"/>
                <a:cs typeface="Arial"/>
              </a:rPr>
              <a:t> a</a:t>
            </a:r>
            <a:r>
              <a:rPr lang="en-US" altLang="ja-JP" sz="2400" dirty="0" smtClean="0">
                <a:solidFill>
                  <a:srgbClr val="FFFFFF"/>
                </a:solidFill>
                <a:latin typeface="Arial"/>
                <a:cs typeface="Arial"/>
              </a:rPr>
              <a:t>re</a:t>
            </a:r>
            <a:r>
              <a:rPr lang="ja-JP" altLang="en-US" sz="2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altLang="ja-JP" sz="2400" i="1" dirty="0" smtClean="0">
                <a:solidFill>
                  <a:srgbClr val="6F7FFF"/>
                </a:solidFill>
                <a:latin typeface="Arial"/>
                <a:cs typeface="Arial"/>
              </a:rPr>
              <a:t>nodal</a:t>
            </a:r>
            <a:r>
              <a:rPr lang="ja-JP" altLang="en-US" sz="2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altLang="ja-JP" sz="2400" dirty="0" smtClean="0">
                <a:latin typeface="Arial"/>
                <a:cs typeface="Arial"/>
              </a:rPr>
              <a:t>and</a:t>
            </a:r>
            <a:r>
              <a:rPr lang="ja-JP" altLang="en-US" sz="2400" dirty="0" smtClean="0">
                <a:solidFill>
                  <a:srgbClr val="6F7FFF"/>
                </a:solidFill>
                <a:latin typeface="Arial"/>
                <a:cs typeface="Arial"/>
              </a:rPr>
              <a:t> </a:t>
            </a:r>
            <a:r>
              <a:rPr lang="en-US" altLang="ja-JP" sz="2400" i="1" dirty="0" err="1" smtClean="0">
                <a:solidFill>
                  <a:srgbClr val="6F7FFF"/>
                </a:solidFill>
                <a:latin typeface="Arial"/>
                <a:cs typeface="Arial"/>
              </a:rPr>
              <a:t>lefy</a:t>
            </a:r>
            <a:r>
              <a:rPr lang="ja-JP" altLang="en-US" sz="2400" dirty="0" smtClean="0">
                <a:solidFill>
                  <a:srgbClr val="6F7FFF"/>
                </a:solidFill>
                <a:latin typeface="Arial"/>
                <a:cs typeface="Arial"/>
              </a:rPr>
              <a:t> </a:t>
            </a:r>
            <a:r>
              <a:rPr lang="en-US" altLang="ja-JP" sz="2400" dirty="0" smtClean="0">
                <a:solidFill>
                  <a:srgbClr val="FFFFFF"/>
                </a:solidFill>
                <a:latin typeface="Arial"/>
                <a:cs typeface="Arial"/>
              </a:rPr>
              <a:t>genes</a:t>
            </a:r>
            <a:r>
              <a:rPr lang="ja-JP" altLang="en-US" sz="2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altLang="ja-JP" sz="2400" dirty="0" smtClean="0">
                <a:solidFill>
                  <a:srgbClr val="FFFFFF"/>
                </a:solidFill>
                <a:latin typeface="Arial"/>
                <a:cs typeface="Arial"/>
              </a:rPr>
              <a:t>expressed asymmetrically?</a:t>
            </a:r>
            <a:r>
              <a:rPr lang="ja-JP" altLang="en-US" sz="2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lang="en-US" altLang="ja-JP" sz="24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algn="ctr"/>
            <a:endParaRPr lang="en-US" altLang="ja-JP" sz="2400" dirty="0" smtClean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190027" y="3975166"/>
            <a:ext cx="6978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>
                <a:solidFill>
                  <a:srgbClr val="FFFFFF"/>
                </a:solidFill>
                <a:latin typeface="Arial"/>
                <a:cs typeface="Arial"/>
              </a:rPr>
              <a:t>1-2 min</a:t>
            </a:r>
            <a:endParaRPr kumimoji="1" lang="ja-JP" altLang="en-US" sz="12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829370" y="5664961"/>
            <a:ext cx="8232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 smtClean="0">
                <a:solidFill>
                  <a:srgbClr val="FFFFFF"/>
                </a:solidFill>
                <a:latin typeface="Arial"/>
                <a:cs typeface="Arial"/>
              </a:rPr>
              <a:t>1st </a:t>
            </a:r>
            <a:r>
              <a:rPr lang="en-US" altLang="ja-JP" sz="1200" dirty="0" err="1" smtClean="0">
                <a:solidFill>
                  <a:srgbClr val="FFFFFF"/>
                </a:solidFill>
                <a:latin typeface="Arial"/>
                <a:cs typeface="Arial"/>
              </a:rPr>
              <a:t>cleav</a:t>
            </a:r>
            <a:r>
              <a:rPr lang="en-US" altLang="ja-JP" sz="1200" dirty="0" smtClean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kumimoji="1" lang="ja-JP" altLang="en-US" sz="12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241273" y="5664961"/>
            <a:ext cx="646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>
                <a:solidFill>
                  <a:srgbClr val="FFFFFF"/>
                </a:solidFill>
                <a:latin typeface="Arial"/>
                <a:cs typeface="Arial"/>
              </a:rPr>
              <a:t>25 min</a:t>
            </a:r>
            <a:endParaRPr kumimoji="1" lang="ja-JP" altLang="en-US" sz="12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460098" y="3975166"/>
            <a:ext cx="646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>
                <a:solidFill>
                  <a:srgbClr val="FFFFFF"/>
                </a:solidFill>
                <a:latin typeface="Arial"/>
                <a:cs typeface="Arial"/>
              </a:rPr>
              <a:t>20 min</a:t>
            </a:r>
            <a:endParaRPr kumimoji="1" lang="ja-JP" altLang="en-US" sz="12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754750" y="3975166"/>
            <a:ext cx="646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>
                <a:solidFill>
                  <a:srgbClr val="FFFFFF"/>
                </a:solidFill>
                <a:latin typeface="Arial"/>
                <a:cs typeface="Arial"/>
              </a:rPr>
              <a:t>10 min</a:t>
            </a:r>
            <a:endParaRPr kumimoji="1" lang="ja-JP" altLang="en-US" sz="12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037353" y="3975166"/>
            <a:ext cx="5609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r>
              <a:rPr kumimoji="1" lang="en-US" altLang="ja-JP" sz="1200" dirty="0" smtClean="0">
                <a:solidFill>
                  <a:srgbClr val="FFFFFF"/>
                </a:solidFill>
                <a:latin typeface="Arial"/>
                <a:cs typeface="Arial"/>
              </a:rPr>
              <a:t> min</a:t>
            </a:r>
            <a:endParaRPr kumimoji="1" lang="ja-JP" altLang="en-US" sz="12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5578019" y="5664961"/>
            <a:ext cx="8232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 smtClean="0">
                <a:solidFill>
                  <a:srgbClr val="FFFFFF"/>
                </a:solidFill>
                <a:latin typeface="Arial"/>
                <a:cs typeface="Arial"/>
              </a:rPr>
              <a:t>1st </a:t>
            </a:r>
            <a:r>
              <a:rPr lang="en-US" altLang="ja-JP" sz="1200" dirty="0" err="1" smtClean="0">
                <a:solidFill>
                  <a:srgbClr val="FFFFFF"/>
                </a:solidFill>
                <a:latin typeface="Arial"/>
                <a:cs typeface="Arial"/>
              </a:rPr>
              <a:t>cleav</a:t>
            </a:r>
            <a:r>
              <a:rPr lang="en-US" altLang="ja-JP" sz="1200" dirty="0" smtClean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kumimoji="1" lang="ja-JP" altLang="en-US" sz="12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7530652" y="5658206"/>
            <a:ext cx="5524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 smtClean="0">
                <a:solidFill>
                  <a:srgbClr val="FFFFFF"/>
                </a:solidFill>
                <a:latin typeface="Arial"/>
                <a:cs typeface="Arial"/>
              </a:rPr>
              <a:t>2-cell</a:t>
            </a:r>
            <a:endParaRPr kumimoji="1" lang="ja-JP" altLang="en-US" sz="12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79510" y="1881621"/>
            <a:ext cx="7883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solidFill>
                  <a:srgbClr val="FFFFFF"/>
                </a:solidFill>
                <a:latin typeface="Arial"/>
                <a:cs typeface="Arial"/>
              </a:rPr>
              <a:t>Localization pattern of </a:t>
            </a:r>
            <a:r>
              <a:rPr lang="en-US" altLang="ja-JP" sz="2400" dirty="0">
                <a:solidFill>
                  <a:srgbClr val="FF7728"/>
                </a:solidFill>
                <a:latin typeface="Arial"/>
                <a:cs typeface="Arial"/>
              </a:rPr>
              <a:t>mitochondria</a:t>
            </a:r>
            <a:r>
              <a:rPr lang="en-US" altLang="ja-JP" sz="2400" dirty="0">
                <a:solidFill>
                  <a:srgbClr val="FFFFFF"/>
                </a:solidFill>
                <a:latin typeface="Arial"/>
                <a:cs typeface="Arial"/>
              </a:rPr>
              <a:t> during first </a:t>
            </a:r>
            <a:r>
              <a:rPr lang="en-US" altLang="ja-JP" sz="2400" dirty="0" smtClean="0">
                <a:solidFill>
                  <a:srgbClr val="FFFFFF"/>
                </a:solidFill>
                <a:latin typeface="Arial"/>
                <a:cs typeface="Arial"/>
              </a:rPr>
              <a:t>cleavage</a:t>
            </a:r>
            <a:endParaRPr kumimoji="1" lang="ja-JP" altLang="en-US" sz="2400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1638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/>
        </p:nvSpPr>
        <p:spPr>
          <a:xfrm>
            <a:off x="0" y="1039778"/>
            <a:ext cx="9144000" cy="58052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tx1"/>
                </a:solidFill>
              </a:rPr>
              <a:t>pArp2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1027" name="Picture 3" descr="C:\Users\Арсений\Desktop\FIGURES_150316\1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82"/>
          <a:stretch/>
        </p:blipFill>
        <p:spPr bwMode="auto">
          <a:xfrm>
            <a:off x="81661" y="1421385"/>
            <a:ext cx="1321987" cy="1281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Арсений\Desktop\FIGURES_150316\4\figSX_pres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686" y="3041566"/>
            <a:ext cx="5175814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685335" y="1205362"/>
            <a:ext cx="133849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unfertilized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007330" y="1205362"/>
            <a:ext cx="98860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1-2 min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13627" y="1205362"/>
            <a:ext cx="79843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5 min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537763" y="1205362"/>
            <a:ext cx="79843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15 min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768244" y="1205362"/>
            <a:ext cx="79843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25 min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950031" y="1205362"/>
            <a:ext cx="79843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35 min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10407" y="208781"/>
            <a:ext cx="75500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Arial"/>
                <a:ea typeface="Tahoma" panose="020B0604030504040204" pitchFamily="34" charset="0"/>
                <a:cs typeface="Arial"/>
              </a:rPr>
              <a:t>Asymmetric pattern of active Arp2/3 complex and its co-localization with cortical filaments </a:t>
            </a:r>
            <a:endParaRPr lang="ru-RU" sz="2400" dirty="0">
              <a:latin typeface="Arial"/>
              <a:ea typeface="Tahoma" panose="020B0604030504040204" pitchFamily="34" charset="0"/>
              <a:cs typeface="Arial"/>
            </a:endParaRPr>
          </a:p>
        </p:txBody>
      </p:sp>
      <p:grpSp>
        <p:nvGrpSpPr>
          <p:cNvPr id="34" name="Группа 33"/>
          <p:cNvGrpSpPr/>
          <p:nvPr/>
        </p:nvGrpSpPr>
        <p:grpSpPr>
          <a:xfrm>
            <a:off x="71500" y="3056646"/>
            <a:ext cx="3586858" cy="3423112"/>
            <a:chOff x="129305" y="3008957"/>
            <a:chExt cx="3586858" cy="3423112"/>
          </a:xfrm>
        </p:grpSpPr>
        <p:pic>
          <p:nvPicPr>
            <p:cNvPr id="2053" name="Picture 5" descr="C:\Users\Арсений\Desktop\FIGURES_150316\arp2+tubulin+factin.jp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3008957"/>
              <a:ext cx="3536651" cy="34049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143508" y="3938863"/>
              <a:ext cx="9361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pArp2</a:t>
              </a:r>
              <a:endParaRPr lang="ru-RU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382924" y="3937082"/>
              <a:ext cx="9361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pArp2</a:t>
              </a:r>
              <a:endParaRPr lang="ru-RU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505281" y="3939138"/>
              <a:ext cx="9361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pArp2</a:t>
              </a:r>
              <a:endParaRPr lang="ru-RU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6982" y="5085112"/>
              <a:ext cx="9361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Actin</a:t>
              </a:r>
              <a:endParaRPr lang="ru-RU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29305" y="6177681"/>
              <a:ext cx="9361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merged</a:t>
              </a:r>
              <a:endParaRPr lang="ru-RU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367644" y="5085184"/>
              <a:ext cx="9361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Tubulin</a:t>
              </a:r>
              <a:endParaRPr lang="ru-RU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487985" y="5085184"/>
              <a:ext cx="9361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Tubulin</a:t>
              </a:r>
              <a:endParaRPr lang="ru-RU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367644" y="6185848"/>
              <a:ext cx="9361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merged</a:t>
              </a:r>
              <a:endParaRPr lang="ru-RU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483768" y="6185848"/>
              <a:ext cx="9361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merged</a:t>
              </a:r>
              <a:endParaRPr lang="ru-RU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3900545" y="4481726"/>
            <a:ext cx="707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2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endParaRPr lang="ru-RU" sz="12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580112" y="4481726"/>
            <a:ext cx="707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2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endParaRPr lang="ru-RU" sz="12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272300" y="4481726"/>
            <a:ext cx="707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2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endParaRPr lang="ru-RU" sz="12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15916" y="6154169"/>
            <a:ext cx="9267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r>
              <a:rPr lang="en-US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2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endParaRPr lang="ru-RU" sz="12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463140" y="6154169"/>
            <a:ext cx="1061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64-cell</a:t>
            </a:r>
            <a:endParaRPr lang="ru-RU" sz="12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19062378">
            <a:off x="4828366" y="5072791"/>
            <a:ext cx="525696" cy="430244"/>
          </a:xfrm>
          <a:prstGeom prst="rect">
            <a:avLst/>
          </a:prstGeom>
          <a:noFill/>
          <a:ln w="127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7244619" y="4960933"/>
            <a:ext cx="342247" cy="291735"/>
          </a:xfrm>
          <a:prstGeom prst="rect">
            <a:avLst/>
          </a:prstGeom>
          <a:noFill/>
          <a:ln w="127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35" name="Прямая соединительная линия 1034"/>
          <p:cNvCxnSpPr/>
          <p:nvPr/>
        </p:nvCxnSpPr>
        <p:spPr>
          <a:xfrm>
            <a:off x="8460432" y="1645494"/>
            <a:ext cx="14351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flipV="1">
            <a:off x="8402878" y="2377235"/>
            <a:ext cx="71757" cy="756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99827" y="1385382"/>
            <a:ext cx="7277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polar body</a:t>
            </a:r>
            <a:endParaRPr lang="ru-RU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48" name="Прямая соединительная линия 2047"/>
          <p:cNvCxnSpPr/>
          <p:nvPr/>
        </p:nvCxnSpPr>
        <p:spPr>
          <a:xfrm>
            <a:off x="725123" y="1493104"/>
            <a:ext cx="5208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3900545" y="3041566"/>
            <a:ext cx="707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pArp2</a:t>
            </a:r>
            <a:endParaRPr lang="ru-RU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4860033" y="3041566"/>
            <a:ext cx="8280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00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Tubulin</a:t>
            </a:r>
            <a:endParaRPr lang="ru-RU" sz="1200" dirty="0">
              <a:solidFill>
                <a:srgbClr val="00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Арсений\Desktop\FIGURES_150316\1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493"/>
          <a:stretch/>
        </p:blipFill>
        <p:spPr bwMode="auto">
          <a:xfrm>
            <a:off x="1693467" y="1421386"/>
            <a:ext cx="7307025" cy="1275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395536" y="2285196"/>
            <a:ext cx="75608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0000"/>
              </a:lnSpc>
            </a:pPr>
            <a:r>
              <a:rPr lang="en-US" sz="8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tuft </a:t>
            </a:r>
            <a:r>
              <a:rPr lang="en-US" sz="800" b="1" dirty="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</a:t>
            </a:r>
            <a:r>
              <a:rPr lang="en-US" sz="8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8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>
            <a:off x="725123" y="2402913"/>
            <a:ext cx="0" cy="9991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95536" y="1169358"/>
            <a:ext cx="7560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Animal </a:t>
            </a:r>
            <a:endParaRPr lang="ru-RU" sz="1200" dirty="0"/>
          </a:p>
        </p:txBody>
      </p:sp>
      <p:sp>
        <p:nvSpPr>
          <p:cNvPr id="47" name="TextBox 46"/>
          <p:cNvSpPr txBox="1"/>
          <p:nvPr/>
        </p:nvSpPr>
        <p:spPr>
          <a:xfrm>
            <a:off x="359533" y="2645522"/>
            <a:ext cx="7560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Vegetal </a:t>
            </a:r>
            <a:endParaRPr lang="ru-RU" sz="1200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983747" y="2614428"/>
            <a:ext cx="758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00FF43"/>
                </a:solidFill>
              </a:rPr>
              <a:t>pArp2</a:t>
            </a:r>
            <a:endParaRPr kumimoji="1" lang="ja-JP" altLang="en-US" dirty="0">
              <a:solidFill>
                <a:srgbClr val="00FF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48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nodal_arp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968" y="1115794"/>
            <a:ext cx="7438574" cy="5521024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807493" y="153090"/>
            <a:ext cx="75866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 smtClean="0">
                <a:solidFill>
                  <a:srgbClr val="FFFFFF"/>
                </a:solidFill>
                <a:latin typeface="Arial"/>
                <a:cs typeface="Arial"/>
              </a:rPr>
              <a:t>Distribution pattern of </a:t>
            </a:r>
            <a:r>
              <a:rPr kumimoji="1" lang="en-US" altLang="ja-JP" sz="2400" i="1" dirty="0" smtClean="0">
                <a:solidFill>
                  <a:srgbClr val="FF3891"/>
                </a:solidFill>
                <a:latin typeface="Arial"/>
                <a:cs typeface="Arial"/>
              </a:rPr>
              <a:t>nodal</a:t>
            </a:r>
            <a:r>
              <a:rPr kumimoji="1" lang="en-US" altLang="ja-JP" sz="2400" dirty="0" smtClean="0">
                <a:solidFill>
                  <a:srgbClr val="FFFFFF"/>
                </a:solidFill>
                <a:latin typeface="Arial"/>
                <a:cs typeface="Arial"/>
              </a:rPr>
              <a:t> mRNA</a:t>
            </a:r>
          </a:p>
          <a:p>
            <a:pPr algn="ctr"/>
            <a:r>
              <a:rPr kumimoji="1" lang="en-US" altLang="ja-JP" sz="2400" dirty="0" smtClean="0">
                <a:solidFill>
                  <a:srgbClr val="FFFFFF"/>
                </a:solidFill>
                <a:latin typeface="Arial"/>
                <a:cs typeface="Arial"/>
              </a:rPr>
              <a:t>and active </a:t>
            </a:r>
            <a:r>
              <a:rPr kumimoji="1" lang="en-US" altLang="ja-JP" sz="2400" dirty="0" smtClean="0">
                <a:solidFill>
                  <a:srgbClr val="00FF43"/>
                </a:solidFill>
                <a:latin typeface="Arial"/>
                <a:cs typeface="Arial"/>
              </a:rPr>
              <a:t>Arp2/3 </a:t>
            </a:r>
            <a:r>
              <a:rPr kumimoji="1" lang="en-US" altLang="ja-JP" sz="2400" dirty="0" smtClean="0">
                <a:solidFill>
                  <a:srgbClr val="FFFFFF"/>
                </a:solidFill>
                <a:latin typeface="Arial"/>
                <a:cs typeface="Arial"/>
              </a:rPr>
              <a:t>complex </a:t>
            </a:r>
            <a:endParaRPr kumimoji="1" lang="ja-JP" altLang="en-US" sz="2400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91207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fig6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775" y="0"/>
            <a:ext cx="5301696" cy="6858000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45113" y="61474"/>
            <a:ext cx="32239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lang="en-US" altLang="ja-JP" sz="2000" dirty="0" smtClean="0">
                <a:solidFill>
                  <a:srgbClr val="FFFFFF"/>
                </a:solidFill>
                <a:latin typeface="Arial"/>
                <a:cs typeface="Arial"/>
              </a:rPr>
              <a:t>nactivation of dorsal </a:t>
            </a:r>
          </a:p>
          <a:p>
            <a:r>
              <a:rPr kumimoji="1" lang="en-US" altLang="ja-JP" sz="2000" dirty="0" smtClean="0">
                <a:solidFill>
                  <a:srgbClr val="FFFFFF"/>
                </a:solidFill>
                <a:latin typeface="Arial"/>
                <a:cs typeface="Arial"/>
              </a:rPr>
              <a:t>specific genes in embryos</a:t>
            </a:r>
          </a:p>
          <a:p>
            <a:r>
              <a:rPr lang="en-US" altLang="ja-JP" sz="2000" dirty="0" smtClean="0">
                <a:solidFill>
                  <a:srgbClr val="FFFFFF"/>
                </a:solidFill>
                <a:latin typeface="Arial"/>
                <a:cs typeface="Arial"/>
              </a:rPr>
              <a:t>treated with </a:t>
            </a:r>
            <a:r>
              <a:rPr lang="en-US" altLang="ja-JP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Nodal inhibitor</a:t>
            </a:r>
            <a:endParaRPr kumimoji="1" lang="ja-JP" altLang="en-US" sz="2000" dirty="0">
              <a:solidFill>
                <a:schemeClr val="accent6">
                  <a:lumMod val="60000"/>
                  <a:lumOff val="40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2" name="図 1" descr="figS3_2 のコピー2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802" y="1075510"/>
            <a:ext cx="1722665" cy="5782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10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1863875" y="2114404"/>
            <a:ext cx="5453737" cy="18487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ja-JP" sz="3200" dirty="0" smtClean="0">
                <a:solidFill>
                  <a:srgbClr val="FAC090"/>
                </a:solidFill>
                <a:latin typeface="Arial"/>
                <a:ea typeface="ＭＳ Ｐゴシック"/>
                <a:cs typeface="Arial"/>
              </a:rPr>
              <a:t>Larval mouth</a:t>
            </a:r>
            <a:r>
              <a:rPr kumimoji="1" lang="en-US" altLang="ja-JP" sz="32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 in echinoderms</a:t>
            </a:r>
          </a:p>
          <a:p>
            <a:pPr algn="ctr">
              <a:lnSpc>
                <a:spcPct val="120000"/>
              </a:lnSpc>
            </a:pPr>
            <a:r>
              <a:rPr kumimoji="1" lang="en-US" altLang="ja-JP" sz="32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is likely homologous with</a:t>
            </a:r>
          </a:p>
          <a:p>
            <a:pPr algn="ctr">
              <a:lnSpc>
                <a:spcPct val="120000"/>
              </a:lnSpc>
            </a:pPr>
            <a:r>
              <a:rPr kumimoji="1" lang="en-US" altLang="ja-JP" sz="32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chordate </a:t>
            </a:r>
            <a:r>
              <a:rPr kumimoji="1" lang="en-US" altLang="ja-JP" sz="3200" dirty="0" smtClean="0">
                <a:solidFill>
                  <a:srgbClr val="FAC090"/>
                </a:solidFill>
                <a:latin typeface="Arial"/>
                <a:ea typeface="ＭＳ Ｐゴシック"/>
                <a:cs typeface="Arial"/>
              </a:rPr>
              <a:t>dorsal structures</a:t>
            </a:r>
            <a:r>
              <a:rPr kumimoji="1" lang="en-US" altLang="ja-JP" sz="32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.</a:t>
            </a:r>
            <a:endParaRPr kumimoji="1" lang="ja-JP" altLang="en-US" sz="3200" dirty="0">
              <a:solidFill>
                <a:prstClr val="white"/>
              </a:solidFill>
              <a:latin typeface="Arial"/>
              <a:ea typeface="ＭＳ Ｐゴシック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768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8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97" y="1273480"/>
            <a:ext cx="8669387" cy="5369427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220297" y="227386"/>
            <a:ext cx="86693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 smtClean="0">
                <a:latin typeface="Arial"/>
                <a:cs typeface="Arial"/>
              </a:rPr>
              <a:t>Possible scenario for the origin of lancelets (or probably chordate ancestor) with dorsal-ventral inversion  </a:t>
            </a:r>
            <a:endParaRPr kumimoji="1" lang="ja-JP" altLang="en-US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72040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616869" y="1023644"/>
            <a:ext cx="7968848" cy="42165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en-US" altLang="ja-JP" sz="3200" dirty="0" smtClean="0">
                <a:latin typeface="Arial"/>
                <a:ea typeface="ＭＳ Ｐゴシック"/>
                <a:cs typeface="Arial"/>
              </a:rPr>
              <a:t>Chordates utilized molecular mechanisms </a:t>
            </a:r>
          </a:p>
          <a:p>
            <a:pPr algn="ctr">
              <a:lnSpc>
                <a:spcPct val="150000"/>
              </a:lnSpc>
            </a:pPr>
            <a:r>
              <a:rPr kumimoji="1" lang="en-US" altLang="ja-JP" sz="3200" dirty="0" smtClean="0">
                <a:latin typeface="Arial"/>
                <a:ea typeface="ＭＳ Ｐゴシック"/>
                <a:cs typeface="Arial"/>
              </a:rPr>
              <a:t>underlying </a:t>
            </a:r>
            <a:r>
              <a:rPr kumimoji="1" lang="en-US" altLang="ja-JP" sz="32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ＭＳ Ｐゴシック"/>
                <a:cs typeface="Arial"/>
              </a:rPr>
              <a:t>mouth</a:t>
            </a:r>
            <a:r>
              <a:rPr kumimoji="1" lang="en-US" altLang="ja-JP" sz="3200" dirty="0" smtClean="0">
                <a:latin typeface="Arial"/>
                <a:ea typeface="ＭＳ Ｐゴシック"/>
                <a:cs typeface="Arial"/>
              </a:rPr>
              <a:t> formation in the ancestor</a:t>
            </a:r>
          </a:p>
          <a:p>
            <a:pPr algn="ctr">
              <a:lnSpc>
                <a:spcPct val="150000"/>
              </a:lnSpc>
            </a:pPr>
            <a:r>
              <a:rPr kumimoji="1" lang="en-US" altLang="ja-JP" sz="3200" dirty="0" smtClean="0">
                <a:latin typeface="Arial"/>
                <a:ea typeface="ＭＳ Ｐゴシック"/>
                <a:cs typeface="Arial"/>
              </a:rPr>
              <a:t>to form </a:t>
            </a:r>
            <a:r>
              <a:rPr kumimoji="1" lang="en-US" altLang="ja-JP" sz="3200" dirty="0" smtClean="0">
                <a:solidFill>
                  <a:srgbClr val="8EB4E3"/>
                </a:solidFill>
                <a:latin typeface="Arial"/>
                <a:ea typeface="ＭＳ Ｐゴシック"/>
                <a:cs typeface="Arial"/>
              </a:rPr>
              <a:t>the new dorsal structures </a:t>
            </a:r>
            <a:r>
              <a:rPr kumimoji="1" lang="en-US" altLang="ja-JP" sz="3200" dirty="0">
                <a:latin typeface="Arial"/>
                <a:cs typeface="Arial"/>
              </a:rPr>
              <a:t>instead</a:t>
            </a:r>
            <a:r>
              <a:rPr kumimoji="1" lang="en-US" altLang="ja-JP" sz="3200" dirty="0" smtClean="0">
                <a:latin typeface="Arial"/>
                <a:ea typeface="ＭＳ Ｐゴシック"/>
                <a:cs typeface="Arial"/>
              </a:rPr>
              <a:t>.</a:t>
            </a:r>
          </a:p>
          <a:p>
            <a:pPr algn="ctr">
              <a:lnSpc>
                <a:spcPct val="150000"/>
              </a:lnSpc>
            </a:pPr>
            <a:endParaRPr kumimoji="1" lang="en-US" altLang="ja-JP" sz="2000" dirty="0" smtClean="0">
              <a:solidFill>
                <a:srgbClr val="FFFFFF"/>
              </a:solidFill>
              <a:latin typeface="Arial"/>
              <a:ea typeface="ＭＳ Ｐゴシック"/>
              <a:cs typeface="Arial"/>
            </a:endParaRPr>
          </a:p>
          <a:p>
            <a:pPr algn="ctr">
              <a:lnSpc>
                <a:spcPct val="150000"/>
              </a:lnSpc>
            </a:pPr>
            <a:endParaRPr kumimoji="1" lang="en-US" altLang="ja-JP" sz="2000" dirty="0">
              <a:solidFill>
                <a:srgbClr val="FFFFFF"/>
              </a:solidFill>
              <a:latin typeface="Arial"/>
              <a:ea typeface="ＭＳ Ｐゴシック"/>
              <a:cs typeface="Arial"/>
            </a:endParaRPr>
          </a:p>
          <a:p>
            <a:pPr algn="ctr">
              <a:lnSpc>
                <a:spcPct val="150000"/>
              </a:lnSpc>
            </a:pPr>
            <a:endParaRPr kumimoji="1" lang="en-US" altLang="ja-JP" sz="2000" dirty="0">
              <a:solidFill>
                <a:srgbClr val="FFFFFF"/>
              </a:solidFill>
              <a:latin typeface="Arial"/>
              <a:ea typeface="ＭＳ Ｐゴシック"/>
              <a:cs typeface="Arial"/>
            </a:endParaRPr>
          </a:p>
          <a:p>
            <a:pPr algn="ctr">
              <a:lnSpc>
                <a:spcPct val="150000"/>
              </a:lnSpc>
            </a:pPr>
            <a:r>
              <a:rPr kumimoji="1" lang="en-US" altLang="ja-JP" sz="2400" dirty="0" smtClean="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How do chordates get their mouths?</a:t>
            </a:r>
            <a:endParaRPr kumimoji="1" lang="ja-JP" altLang="en-US" sz="2400" dirty="0">
              <a:solidFill>
                <a:srgbClr val="FFFFFF"/>
              </a:solidFill>
              <a:latin typeface="Arial"/>
              <a:ea typeface="ＭＳ Ｐゴシック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9149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2728061" y="350027"/>
            <a:ext cx="3697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Blastopore and mouth</a:t>
            </a:r>
            <a:endParaRPr kumimoji="1" lang="ja-JP" altLang="en-US" sz="2800" dirty="0">
              <a:solidFill>
                <a:prstClr val="white"/>
              </a:solidFill>
              <a:latin typeface="Arial"/>
              <a:ea typeface="ＭＳ Ｐゴシック"/>
              <a:cs typeface="Arial"/>
            </a:endParaRPr>
          </a:p>
        </p:txBody>
      </p:sp>
      <p:pic>
        <p:nvPicPr>
          <p:cNvPr id="2" name="図 1" descr="mouth formation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37" y="1286325"/>
            <a:ext cx="8250325" cy="5392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01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mouth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02" y="2081210"/>
            <a:ext cx="8182093" cy="2716156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702793" y="456173"/>
            <a:ext cx="570440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Amphioxus mouth is strange !</a:t>
            </a:r>
            <a:endParaRPr kumimoji="1" lang="ja-JP" altLang="en-US" sz="3200" dirty="0">
              <a:solidFill>
                <a:srgbClr val="FFFFFF"/>
              </a:solidFill>
              <a:latin typeface="Arial"/>
              <a:ea typeface="ＭＳ Ｐゴシック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520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fig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160" y="0"/>
            <a:ext cx="5298846" cy="6858000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1635450" y="249485"/>
            <a:ext cx="8265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i="1" dirty="0" smtClean="0">
                <a:solidFill>
                  <a:srgbClr val="1F497D">
                    <a:lumMod val="40000"/>
                    <a:lumOff val="60000"/>
                  </a:srgbClr>
                </a:solidFill>
                <a:latin typeface="Arial"/>
                <a:ea typeface="ＭＳ Ｐゴシック"/>
                <a:cs typeface="Arial"/>
              </a:rPr>
              <a:t>pou4</a:t>
            </a:r>
            <a:endParaRPr kumimoji="1" lang="ja-JP" altLang="en-US" sz="2000" i="1" dirty="0">
              <a:solidFill>
                <a:srgbClr val="1F497D">
                  <a:lumMod val="40000"/>
                  <a:lumOff val="60000"/>
                </a:srgbClr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9036" y="1184279"/>
            <a:ext cx="26711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Classical studies regarded</a:t>
            </a:r>
          </a:p>
          <a:p>
            <a:r>
              <a:rPr kumimoji="1" lang="en-US" altLang="ja-JP" sz="1600" dirty="0" smtClean="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the cell mass as the anlage</a:t>
            </a:r>
          </a:p>
          <a:p>
            <a:r>
              <a:rPr kumimoji="1" lang="en-US" altLang="ja-JP" sz="1600" dirty="0" smtClean="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of </a:t>
            </a:r>
            <a:r>
              <a:rPr kumimoji="1" lang="en-US" altLang="ja-JP" sz="1600" dirty="0" err="1" smtClean="0">
                <a:solidFill>
                  <a:srgbClr val="F79646">
                    <a:lumMod val="60000"/>
                    <a:lumOff val="40000"/>
                  </a:srgbClr>
                </a:solidFill>
                <a:latin typeface="Arial"/>
                <a:ea typeface="ＭＳ Ｐゴシック"/>
                <a:cs typeface="Arial"/>
              </a:rPr>
              <a:t>Hatschek</a:t>
            </a:r>
            <a:r>
              <a:rPr kumimoji="1" lang="en-US" altLang="ja-JP" sz="1600" dirty="0" smtClean="0">
                <a:solidFill>
                  <a:srgbClr val="F79646">
                    <a:lumMod val="60000"/>
                    <a:lumOff val="40000"/>
                  </a:srgbClr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kumimoji="1" lang="en-US" altLang="ja-JP" sz="1600" dirty="0" err="1" smtClean="0">
                <a:solidFill>
                  <a:srgbClr val="F79646">
                    <a:lumMod val="60000"/>
                    <a:lumOff val="40000"/>
                  </a:srgbClr>
                </a:solidFill>
                <a:latin typeface="Arial"/>
                <a:ea typeface="ＭＳ Ｐゴシック"/>
                <a:cs typeface="Arial"/>
              </a:rPr>
              <a:t>nephridium</a:t>
            </a:r>
            <a:r>
              <a:rPr kumimoji="1" lang="en-US" altLang="ja-JP" sz="1600" dirty="0" smtClean="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.</a:t>
            </a:r>
            <a:endParaRPr kumimoji="1" lang="ja-JP" altLang="en-US" sz="1600" dirty="0">
              <a:solidFill>
                <a:srgbClr val="FFFFFF"/>
              </a:solidFill>
              <a:latin typeface="Arial"/>
              <a:ea typeface="ＭＳ Ｐゴシック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4799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fig3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0" y="0"/>
            <a:ext cx="62148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82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808238" y="490122"/>
            <a:ext cx="4957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Oral formation in amphioxus larvae</a:t>
            </a:r>
            <a:endParaRPr kumimoji="1" lang="ja-JP" altLang="en-US" sz="2400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</p:txBody>
      </p:sp>
      <p:pic>
        <p:nvPicPr>
          <p:cNvPr id="2" name="図 1" descr="mouth_sch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48" y="1526494"/>
            <a:ext cx="8450184" cy="3633770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808238" y="282198"/>
            <a:ext cx="753042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>
                <a:latin typeface="Arial"/>
                <a:cs typeface="Arial"/>
              </a:rPr>
              <a:t>How</a:t>
            </a:r>
            <a:r>
              <a:rPr kumimoji="1" lang="ja-JP" altLang="en-US" sz="3200" dirty="0" smtClean="0">
                <a:latin typeface="Arial"/>
                <a:cs typeface="Arial"/>
              </a:rPr>
              <a:t> </a:t>
            </a:r>
            <a:r>
              <a:rPr kumimoji="1" lang="en-US" altLang="ja-JP" sz="3200" dirty="0" smtClean="0">
                <a:latin typeface="Arial"/>
                <a:cs typeface="Arial"/>
              </a:rPr>
              <a:t>do</a:t>
            </a:r>
            <a:r>
              <a:rPr kumimoji="1" lang="ja-JP" altLang="en-US" sz="3200" dirty="0" smtClean="0">
                <a:latin typeface="Arial"/>
                <a:cs typeface="Arial"/>
              </a:rPr>
              <a:t> </a:t>
            </a:r>
            <a:r>
              <a:rPr kumimoji="1" lang="en-US" altLang="ja-JP" sz="3200" dirty="0" smtClean="0">
                <a:latin typeface="Arial"/>
                <a:cs typeface="Arial"/>
              </a:rPr>
              <a:t>lancelet larvae</a:t>
            </a:r>
            <a:r>
              <a:rPr kumimoji="1" lang="ja-JP" altLang="en-US" sz="3200" dirty="0" smtClean="0">
                <a:latin typeface="Arial"/>
                <a:cs typeface="Arial"/>
              </a:rPr>
              <a:t> </a:t>
            </a:r>
            <a:r>
              <a:rPr kumimoji="1" lang="en-US" altLang="ja-JP" sz="3200" dirty="0" smtClean="0">
                <a:latin typeface="Arial"/>
                <a:cs typeface="Arial"/>
              </a:rPr>
              <a:t>open the mouth?</a:t>
            </a:r>
            <a:endParaRPr kumimoji="1" lang="ja-JP" altLang="en-US" sz="3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7414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mouth_scheme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1186"/>
            <a:ext cx="9144000" cy="5754697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653456" y="122965"/>
            <a:ext cx="42163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>
                <a:solidFill>
                  <a:srgbClr val="FFFFFF"/>
                </a:solidFill>
                <a:latin typeface="Arial"/>
                <a:cs typeface="Arial"/>
              </a:rPr>
              <a:t>Mouths in </a:t>
            </a:r>
            <a:r>
              <a:rPr kumimoji="1" lang="en-US" altLang="ja-JP" sz="2800" dirty="0" err="1" smtClean="0">
                <a:solidFill>
                  <a:srgbClr val="FFFFFF"/>
                </a:solidFill>
                <a:latin typeface="Arial"/>
                <a:cs typeface="Arial"/>
              </a:rPr>
              <a:t>deuterostomes</a:t>
            </a:r>
            <a:r>
              <a:rPr kumimoji="1" lang="en-US" altLang="ja-JP" sz="28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kumimoji="1" lang="ja-JP" altLang="en-US" sz="2800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08265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shake-hands-13375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682" y="2825301"/>
            <a:ext cx="2622230" cy="1881421"/>
          </a:xfrm>
          <a:prstGeom prst="rect">
            <a:avLst/>
          </a:prstGeom>
        </p:spPr>
      </p:pic>
      <p:pic>
        <p:nvPicPr>
          <p:cNvPr id="5" name="図 4" descr="lance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24127">
            <a:off x="4782107" y="3197103"/>
            <a:ext cx="3976633" cy="827262"/>
          </a:xfrm>
          <a:prstGeom prst="rect">
            <a:avLst/>
          </a:prstGeom>
        </p:spPr>
      </p:pic>
      <p:pic>
        <p:nvPicPr>
          <p:cNvPr id="4" name="図 3" descr="sea_urchin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029" y="2528024"/>
            <a:ext cx="3009143" cy="2178698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1290029" y="537786"/>
            <a:ext cx="316685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ru-RU" altLang="ja-JP" sz="3200" dirty="0">
                <a:solidFill>
                  <a:prstClr val="white"/>
                </a:solidFill>
                <a:latin typeface="Arial"/>
                <a:cs typeface="Arial"/>
              </a:rPr>
              <a:t>О, ты мой брат!</a:t>
            </a:r>
            <a:endParaRPr kumimoji="1" lang="ja-JP" altLang="en-US" sz="3200" dirty="0">
              <a:solidFill>
                <a:prstClr val="white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635217" y="5761544"/>
            <a:ext cx="39366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>
                <a:solidFill>
                  <a:srgbClr val="F79646">
                    <a:lumMod val="60000"/>
                    <a:lumOff val="40000"/>
                  </a:srgbClr>
                </a:solidFill>
                <a:latin typeface="Arial"/>
                <a:ea typeface="ＭＳ Ｐゴシック"/>
                <a:cs typeface="Arial"/>
              </a:rPr>
              <a:t>How was our ancestor?</a:t>
            </a:r>
            <a:endParaRPr kumimoji="1" lang="ja-JP" altLang="en-US" sz="2800" dirty="0">
              <a:solidFill>
                <a:srgbClr val="F79646">
                  <a:lumMod val="60000"/>
                  <a:lumOff val="40000"/>
                </a:srgbClr>
              </a:solidFill>
              <a:latin typeface="Arial"/>
              <a:ea typeface="ＭＳ Ｐゴシック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514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686962" y="626653"/>
            <a:ext cx="376517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What is </a:t>
            </a:r>
            <a:r>
              <a:rPr kumimoji="1" lang="en-US" altLang="ja-JP" sz="3200" dirty="0" err="1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Urbilateria</a:t>
            </a:r>
            <a:r>
              <a:rPr kumimoji="1" lang="en-US" altLang="ja-JP" sz="32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?</a:t>
            </a:r>
            <a:endParaRPr kumimoji="1" lang="ja-JP" altLang="en-US" sz="3200" dirty="0">
              <a:solidFill>
                <a:prstClr val="white"/>
              </a:solidFill>
              <a:latin typeface="Arial"/>
              <a:ea typeface="ＭＳ Ｐゴシック"/>
              <a:cs typeface="Arial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483" y="1781254"/>
            <a:ext cx="5588000" cy="4152900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5917469" y="6084214"/>
            <a:ext cx="14250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De </a:t>
            </a:r>
            <a:r>
              <a:rPr kumimoji="1" lang="en-US" altLang="ja-JP" sz="1200" dirty="0" err="1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Robertis</a:t>
            </a:r>
            <a:r>
              <a:rPr kumimoji="1" lang="en-US" altLang="ja-JP" sz="12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, 2008</a:t>
            </a:r>
            <a:endParaRPr kumimoji="1" lang="ja-JP" altLang="en-US" sz="1200" dirty="0">
              <a:solidFill>
                <a:prstClr val="white"/>
              </a:solidFill>
              <a:latin typeface="Arial"/>
              <a:ea typeface="ＭＳ Ｐゴシック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181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Helicoplacoid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346" y="1152308"/>
            <a:ext cx="2673428" cy="4620993"/>
          </a:xfrm>
          <a:prstGeom prst="rect">
            <a:avLst/>
          </a:prstGeom>
        </p:spPr>
      </p:pic>
      <p:pic>
        <p:nvPicPr>
          <p:cNvPr id="5" name="図 4" descr="helicocystis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702" y="1152309"/>
            <a:ext cx="2611993" cy="4620992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490445" y="5991882"/>
            <a:ext cx="4547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Helicoplacoid</a:t>
            </a:r>
            <a:r>
              <a:rPr kumimoji="1" lang="en-US" altLang="ja-JP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, the oldest echinoderm fossil</a:t>
            </a:r>
            <a:endParaRPr kumimoji="1" lang="ja-JP" altLang="en-US" dirty="0">
              <a:solidFill>
                <a:prstClr val="white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808887" y="5991882"/>
            <a:ext cx="1465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 err="1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Helicocystis</a:t>
            </a:r>
            <a:endParaRPr kumimoji="1" lang="ja-JP" altLang="en-US" i="1" dirty="0">
              <a:solidFill>
                <a:prstClr val="white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082907" y="6361214"/>
            <a:ext cx="19468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Durham and Caster, 1963</a:t>
            </a:r>
            <a:endParaRPr kumimoji="1" lang="ja-JP" altLang="en-US" sz="1200" dirty="0">
              <a:solidFill>
                <a:prstClr val="white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966356" y="6361214"/>
            <a:ext cx="18783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Smith and Zamora, 2015</a:t>
            </a:r>
            <a:endParaRPr kumimoji="1" lang="ja-JP" altLang="en-US" sz="1200" dirty="0">
              <a:solidFill>
                <a:prstClr val="white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810868" y="189700"/>
            <a:ext cx="561323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>
                <a:latin typeface="Arial"/>
                <a:cs typeface="Arial"/>
              </a:rPr>
              <a:t>The</a:t>
            </a:r>
            <a:r>
              <a:rPr kumimoji="1" lang="ja-JP" altLang="en-US" sz="3200" dirty="0" smtClean="0">
                <a:latin typeface="Arial"/>
                <a:cs typeface="Arial"/>
              </a:rPr>
              <a:t> </a:t>
            </a:r>
            <a:r>
              <a:rPr kumimoji="1" lang="en-US" altLang="ja-JP" sz="3200" dirty="0" smtClean="0">
                <a:latin typeface="Arial"/>
                <a:cs typeface="Arial"/>
              </a:rPr>
              <a:t>oldest</a:t>
            </a:r>
            <a:r>
              <a:rPr kumimoji="1" lang="ja-JP" altLang="en-US" sz="3200" dirty="0" smtClean="0">
                <a:latin typeface="Arial"/>
                <a:cs typeface="Arial"/>
              </a:rPr>
              <a:t> </a:t>
            </a:r>
            <a:r>
              <a:rPr kumimoji="1" lang="en-US" altLang="ja-JP" sz="3200" dirty="0" smtClean="0">
                <a:latin typeface="Arial"/>
                <a:cs typeface="Arial"/>
              </a:rPr>
              <a:t>echinoderm</a:t>
            </a:r>
            <a:r>
              <a:rPr kumimoji="1" lang="ja-JP" altLang="en-US" sz="3200" dirty="0" smtClean="0">
                <a:latin typeface="Arial"/>
                <a:cs typeface="Arial"/>
              </a:rPr>
              <a:t> </a:t>
            </a:r>
            <a:r>
              <a:rPr kumimoji="1" lang="en-US" altLang="ja-JP" sz="3200" dirty="0" smtClean="0">
                <a:latin typeface="Arial"/>
                <a:cs typeface="Arial"/>
              </a:rPr>
              <a:t>fossils</a:t>
            </a:r>
            <a:endParaRPr kumimoji="1" lang="ja-JP" altLang="en-US" sz="3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2056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radial_animal_hor_en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19" y="1017100"/>
            <a:ext cx="8537518" cy="5806271"/>
          </a:xfrm>
          <a:prstGeom prst="rect">
            <a:avLst/>
          </a:prstGeom>
        </p:spPr>
      </p:pic>
      <p:pic>
        <p:nvPicPr>
          <p:cNvPr id="6" name="図 5" descr="Asterias_rubens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62854" y="780069"/>
            <a:ext cx="864250" cy="684918"/>
          </a:xfrm>
          <a:prstGeom prst="rect">
            <a:avLst/>
          </a:prstGeom>
        </p:spPr>
      </p:pic>
      <p:pic>
        <p:nvPicPr>
          <p:cNvPr id="7" name="図 6" descr="yjimage.jpe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56609" y="1002720"/>
            <a:ext cx="864239" cy="647345"/>
          </a:xfrm>
          <a:prstGeom prst="rect">
            <a:avLst/>
          </a:prstGeom>
        </p:spPr>
      </p:pic>
      <p:pic>
        <p:nvPicPr>
          <p:cNvPr id="8" name="図 7" descr="Themiste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605" y="61331"/>
            <a:ext cx="533400" cy="801624"/>
          </a:xfrm>
          <a:prstGeom prst="rect">
            <a:avLst/>
          </a:prstGeom>
        </p:spPr>
      </p:pic>
      <p:pic>
        <p:nvPicPr>
          <p:cNvPr id="9" name="図 8" descr="C0302666-Myzostomid_worm,_SEM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076" y="598163"/>
            <a:ext cx="600456" cy="685800"/>
          </a:xfrm>
          <a:prstGeom prst="rect">
            <a:avLst/>
          </a:prstGeom>
        </p:spPr>
      </p:pic>
      <p:pic>
        <p:nvPicPr>
          <p:cNvPr id="10" name="図 9" descr="97309cef8cb4f40381acb010f29dac89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507" y="690403"/>
            <a:ext cx="588126" cy="874713"/>
          </a:xfrm>
          <a:prstGeom prst="rect">
            <a:avLst/>
          </a:prstGeom>
        </p:spPr>
      </p:pic>
      <p:pic>
        <p:nvPicPr>
          <p:cNvPr id="11" name="図 10" descr="colony_-_ectoprocta_-_bryozoa_(lophophorata)-150D6BF00146AD077DC.jp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33876" y="683090"/>
            <a:ext cx="872617" cy="653640"/>
          </a:xfrm>
          <a:prstGeom prst="rect">
            <a:avLst/>
          </a:prstGeom>
        </p:spPr>
      </p:pic>
      <p:pic>
        <p:nvPicPr>
          <p:cNvPr id="12" name="図 11" descr="Adult_priapulid.jp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942" y="1017100"/>
            <a:ext cx="611462" cy="815283"/>
          </a:xfrm>
          <a:prstGeom prst="rect">
            <a:avLst/>
          </a:prstGeom>
        </p:spPr>
      </p:pic>
      <p:pic>
        <p:nvPicPr>
          <p:cNvPr id="13" name="図 12" descr="moon-jelly.jpg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53143" y="849629"/>
            <a:ext cx="833346" cy="597628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5007832" y="6011543"/>
            <a:ext cx="41361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008000"/>
                </a:solidFill>
                <a:latin typeface="Arial"/>
                <a:cs typeface="Arial"/>
              </a:rPr>
              <a:t>Bilateral animals showing</a:t>
            </a:r>
          </a:p>
          <a:p>
            <a:r>
              <a:rPr kumimoji="1" lang="en-US" altLang="ja-JP" sz="2400" dirty="0" smtClean="0">
                <a:solidFill>
                  <a:srgbClr val="008000"/>
                </a:solidFill>
                <a:latin typeface="Arial"/>
                <a:cs typeface="Arial"/>
              </a:rPr>
              <a:t>radial symmetric appearance</a:t>
            </a:r>
            <a:r>
              <a:rPr kumimoji="1" lang="ja-JP" altLang="en-US" sz="2400" dirty="0" smtClean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endParaRPr kumimoji="1" lang="ja-JP" altLang="en-US" sz="2400" dirty="0">
              <a:solidFill>
                <a:srgbClr val="008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7894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PB25009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2575196" cy="3433595"/>
          </a:xfrm>
          <a:prstGeom prst="rect">
            <a:avLst/>
          </a:prstGeom>
        </p:spPr>
      </p:pic>
      <p:pic>
        <p:nvPicPr>
          <p:cNvPr id="6" name="図 5" descr="PB250070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169" y="0"/>
            <a:ext cx="4616831" cy="3462623"/>
          </a:xfrm>
          <a:prstGeom prst="rect">
            <a:avLst/>
          </a:prstGeom>
        </p:spPr>
      </p:pic>
      <p:pic>
        <p:nvPicPr>
          <p:cNvPr id="7" name="図 6" descr="P1030805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95377"/>
            <a:ext cx="4616832" cy="3462624"/>
          </a:xfrm>
          <a:prstGeom prst="rect">
            <a:avLst/>
          </a:prstGeom>
        </p:spPr>
      </p:pic>
      <p:pic>
        <p:nvPicPr>
          <p:cNvPr id="8" name="図 7" descr="P4230048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169" y="3395376"/>
            <a:ext cx="4616830" cy="3462623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2657507" y="418472"/>
            <a:ext cx="18004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dirty="0" smtClean="0">
                <a:solidFill>
                  <a:prstClr val="white"/>
                </a:solidFill>
                <a:latin typeface="ＤＦＰ行書体"/>
                <a:ea typeface="ＤＦＰ行書体"/>
                <a:cs typeface="ＤＦＰ行書体"/>
              </a:rPr>
              <a:t>中国</a:t>
            </a:r>
            <a:r>
              <a:rPr lang="ja-JP" altLang="en-US" dirty="0">
                <a:solidFill>
                  <a:prstClr val="white"/>
                </a:solidFill>
                <a:latin typeface="ＤＦＰ行書体"/>
                <a:ea typeface="ＤＦＰ行書体"/>
                <a:cs typeface="ＤＦＰ行書体"/>
              </a:rPr>
              <a:t>陜</a:t>
            </a:r>
            <a:r>
              <a:rPr lang="ja-JP" altLang="en-US" dirty="0" smtClean="0">
                <a:solidFill>
                  <a:prstClr val="white"/>
                </a:solidFill>
                <a:latin typeface="ＤＦＰ行書体"/>
                <a:ea typeface="ＤＦＰ行書体"/>
                <a:cs typeface="ＤＦＰ行書体"/>
              </a:rPr>
              <a:t>西省</a:t>
            </a:r>
            <a:endParaRPr lang="en-US" altLang="ja-JP" dirty="0" smtClean="0">
              <a:solidFill>
                <a:prstClr val="white"/>
              </a:solidFill>
              <a:latin typeface="ＤＦＰ行書体"/>
              <a:ea typeface="ＤＦＰ行書体"/>
              <a:cs typeface="ＤＦＰ行書体"/>
            </a:endParaRPr>
          </a:p>
          <a:p>
            <a:pPr algn="ctr"/>
            <a:r>
              <a:rPr lang="ja-JP" altLang="en-US" dirty="0" smtClean="0">
                <a:solidFill>
                  <a:prstClr val="white"/>
                </a:solidFill>
                <a:latin typeface="ＤＦＰ行書体"/>
                <a:ea typeface="ＤＦＰ行書体"/>
                <a:cs typeface="ＤＦＰ行書体"/>
              </a:rPr>
              <a:t>西郷県譚家院子</a:t>
            </a:r>
            <a:endParaRPr kumimoji="1" lang="ja-JP" altLang="en-US" dirty="0">
              <a:solidFill>
                <a:prstClr val="white"/>
              </a:solidFill>
              <a:latin typeface="ＤＦＰ行書体"/>
              <a:ea typeface="ＤＦＰ行書体"/>
              <a:cs typeface="ＤＦＰ行書体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693770" y="-1"/>
            <a:ext cx="698179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smtClean="0">
                <a:solidFill>
                  <a:srgbClr val="28FF6D"/>
                </a:solidFill>
                <a:latin typeface="Arial"/>
                <a:cs typeface="Arial"/>
              </a:rPr>
              <a:t>Lowest Cambrian</a:t>
            </a:r>
            <a:r>
              <a:rPr kumimoji="1" lang="ja-JP" altLang="en-US" sz="3200" dirty="0" smtClean="0">
                <a:solidFill>
                  <a:srgbClr val="28FF6D"/>
                </a:solidFill>
                <a:latin typeface="Arial"/>
                <a:cs typeface="Arial"/>
              </a:rPr>
              <a:t> </a:t>
            </a:r>
            <a:r>
              <a:rPr kumimoji="1" lang="en-US" altLang="ja-JP" sz="3200" dirty="0" smtClean="0">
                <a:solidFill>
                  <a:srgbClr val="28FF6D"/>
                </a:solidFill>
                <a:latin typeface="Arial"/>
                <a:cs typeface="Arial"/>
              </a:rPr>
              <a:t>sediments</a:t>
            </a:r>
            <a:r>
              <a:rPr kumimoji="1" lang="ja-JP" altLang="en-US" sz="3200" dirty="0" smtClean="0">
                <a:solidFill>
                  <a:srgbClr val="28FF6D"/>
                </a:solidFill>
                <a:latin typeface="Arial"/>
                <a:cs typeface="Arial"/>
              </a:rPr>
              <a:t> </a:t>
            </a:r>
            <a:r>
              <a:rPr kumimoji="1" lang="en-US" altLang="ja-JP" sz="3200" dirty="0" smtClean="0">
                <a:solidFill>
                  <a:srgbClr val="28FF6D"/>
                </a:solidFill>
                <a:latin typeface="Arial"/>
                <a:cs typeface="Arial"/>
              </a:rPr>
              <a:t>in</a:t>
            </a:r>
            <a:r>
              <a:rPr kumimoji="1" lang="ja-JP" altLang="en-US" sz="3200" dirty="0" smtClean="0">
                <a:solidFill>
                  <a:srgbClr val="28FF6D"/>
                </a:solidFill>
                <a:latin typeface="Arial"/>
                <a:cs typeface="Arial"/>
              </a:rPr>
              <a:t> </a:t>
            </a:r>
            <a:r>
              <a:rPr kumimoji="1" lang="en-US" altLang="ja-JP" sz="3200" dirty="0" smtClean="0">
                <a:solidFill>
                  <a:srgbClr val="28FF6D"/>
                </a:solidFill>
                <a:latin typeface="Arial"/>
                <a:cs typeface="Arial"/>
              </a:rPr>
              <a:t>China</a:t>
            </a:r>
            <a:endParaRPr kumimoji="1" lang="ja-JP" altLang="en-US" sz="3200" dirty="0">
              <a:solidFill>
                <a:srgbClr val="28FF6D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4595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8-4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869" y="0"/>
            <a:ext cx="4653569" cy="6858000"/>
          </a:xfrm>
          <a:prstGeom prst="rect">
            <a:avLst/>
          </a:prstGeom>
        </p:spPr>
      </p:pic>
      <p:pic>
        <p:nvPicPr>
          <p:cNvPr id="5" name="図 4" descr="punc_emb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281" y="1281649"/>
            <a:ext cx="1811934" cy="1822530"/>
          </a:xfrm>
          <a:prstGeom prst="rect">
            <a:avLst/>
          </a:prstGeom>
        </p:spPr>
      </p:pic>
      <p:pic>
        <p:nvPicPr>
          <p:cNvPr id="6" name="図 5" descr="tetra_emb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582" y="4491651"/>
            <a:ext cx="1820633" cy="1694385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1221729" y="6201797"/>
            <a:ext cx="14764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Steiner et al., 2014</a:t>
            </a:r>
            <a:endParaRPr kumimoji="1" lang="ja-JP" altLang="en-US" sz="1200" dirty="0">
              <a:solidFill>
                <a:prstClr val="white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89638" y="226873"/>
            <a:ext cx="68099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Conical fossils from the earliest Cambrian</a:t>
            </a:r>
            <a:endParaRPr kumimoji="1" lang="ja-JP" altLang="en-US" sz="2800" dirty="0">
              <a:solidFill>
                <a:prstClr val="white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3198415" y="3104179"/>
            <a:ext cx="36403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err="1">
                <a:latin typeface="Arial"/>
                <a:cs typeface="Arial"/>
              </a:rPr>
              <a:t>p</a:t>
            </a:r>
            <a:r>
              <a:rPr kumimoji="1" lang="en-US" altLang="ja-JP" sz="2400" dirty="0" err="1" smtClean="0">
                <a:latin typeface="Arial"/>
                <a:cs typeface="Arial"/>
              </a:rPr>
              <a:t>enta</a:t>
            </a:r>
            <a:r>
              <a:rPr kumimoji="1" lang="en-US" altLang="ja-JP" sz="2400" dirty="0" smtClean="0">
                <a:latin typeface="Arial"/>
                <a:cs typeface="Arial"/>
              </a:rPr>
              <a:t>-radial</a:t>
            </a:r>
            <a:r>
              <a:rPr kumimoji="1" lang="ja-JP" altLang="en-US" sz="2400" dirty="0" smtClean="0">
                <a:latin typeface="Arial"/>
                <a:cs typeface="Arial"/>
              </a:rPr>
              <a:t> </a:t>
            </a:r>
            <a:r>
              <a:rPr kumimoji="1" lang="en-US" altLang="ja-JP" sz="2400" dirty="0" smtClean="0">
                <a:latin typeface="Arial"/>
                <a:cs typeface="Arial"/>
              </a:rPr>
              <a:t>conical</a:t>
            </a:r>
            <a:r>
              <a:rPr kumimoji="1" lang="ja-JP" altLang="en-US" sz="2400" dirty="0" smtClean="0">
                <a:latin typeface="Arial"/>
                <a:cs typeface="Arial"/>
              </a:rPr>
              <a:t> </a:t>
            </a:r>
            <a:r>
              <a:rPr kumimoji="1" lang="en-US" altLang="ja-JP" sz="2400" dirty="0" smtClean="0">
                <a:latin typeface="Arial"/>
                <a:cs typeface="Arial"/>
              </a:rPr>
              <a:t>fossil</a:t>
            </a:r>
            <a:endParaRPr kumimoji="1" lang="ja-JP" altLang="en-US" sz="2400" dirty="0">
              <a:latin typeface="Arial"/>
              <a:cs typeface="Arial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198415" y="6337394"/>
            <a:ext cx="3486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Arial"/>
                <a:cs typeface="Arial"/>
              </a:rPr>
              <a:t>t</a:t>
            </a:r>
            <a:r>
              <a:rPr kumimoji="1" lang="en-US" altLang="ja-JP" sz="2400" dirty="0" smtClean="0">
                <a:latin typeface="Arial"/>
                <a:cs typeface="Arial"/>
              </a:rPr>
              <a:t>etra-radial conical fossil</a:t>
            </a:r>
            <a:endParaRPr kumimoji="1" lang="ja-JP" altLang="en-US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287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8-3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149" y="0"/>
            <a:ext cx="4848301" cy="6858000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91716" y="1045276"/>
            <a:ext cx="35724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Ontogeny of </a:t>
            </a:r>
            <a:r>
              <a:rPr kumimoji="1" lang="en-US" altLang="ja-JP" sz="2400" dirty="0" err="1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penta</a:t>
            </a:r>
            <a:r>
              <a:rPr kumimoji="1" lang="en-US" altLang="ja-JP" sz="24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-radial</a:t>
            </a:r>
          </a:p>
          <a:p>
            <a:pPr algn="ctr"/>
            <a:r>
              <a:rPr kumimoji="1" lang="en-US" altLang="ja-JP" sz="24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conical fossils</a:t>
            </a:r>
            <a:endParaRPr kumimoji="1" lang="ja-JP" altLang="en-US" sz="2400" dirty="0">
              <a:solidFill>
                <a:prstClr val="white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511304" y="303487"/>
            <a:ext cx="1491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Arial"/>
                <a:cs typeface="Arial"/>
              </a:rPr>
              <a:t>c</a:t>
            </a:r>
            <a:r>
              <a:rPr kumimoji="1" lang="en-US" altLang="ja-JP" sz="1400" dirty="0" smtClean="0">
                <a:latin typeface="Arial"/>
                <a:cs typeface="Arial"/>
              </a:rPr>
              <a:t>leaving embryo</a:t>
            </a:r>
            <a:endParaRPr kumimoji="1" lang="ja-JP" altLang="en-US" sz="1400" dirty="0">
              <a:latin typeface="Arial"/>
              <a:cs typeface="Arial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128670" y="303487"/>
            <a:ext cx="8233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latin typeface="Arial"/>
                <a:cs typeface="Arial"/>
              </a:rPr>
              <a:t>gastrula</a:t>
            </a:r>
            <a:endParaRPr kumimoji="1" lang="ja-JP" altLang="en-US" sz="1400" dirty="0">
              <a:latin typeface="Arial"/>
              <a:cs typeface="Arial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363353" y="303487"/>
            <a:ext cx="9033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latin typeface="Arial"/>
                <a:cs typeface="Arial"/>
              </a:rPr>
              <a:t>hatchling</a:t>
            </a:r>
            <a:endParaRPr kumimoji="1" lang="ja-JP" altLang="en-US" sz="1400" dirty="0">
              <a:latin typeface="Arial"/>
              <a:cs typeface="Arial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306183" y="3045388"/>
            <a:ext cx="1479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latin typeface="Arial"/>
                <a:cs typeface="Arial"/>
              </a:rPr>
              <a:t>embryonic body</a:t>
            </a:r>
            <a:endParaRPr kumimoji="1" lang="ja-JP" altLang="en-US" sz="1400" dirty="0">
              <a:latin typeface="Arial"/>
              <a:cs typeface="Arial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220944" y="2210550"/>
            <a:ext cx="17316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latin typeface="Arial"/>
                <a:cs typeface="Arial"/>
              </a:rPr>
              <a:t>body after hatching</a:t>
            </a:r>
            <a:endParaRPr kumimoji="1" lang="ja-JP" altLang="en-US" sz="1400" dirty="0">
              <a:latin typeface="Arial"/>
              <a:cs typeface="Arial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866786" y="6067260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Arial"/>
                <a:cs typeface="Arial"/>
              </a:rPr>
              <a:t>g</a:t>
            </a:r>
            <a:r>
              <a:rPr kumimoji="1" lang="en-US" altLang="ja-JP" sz="1400" dirty="0" smtClean="0">
                <a:latin typeface="Arial"/>
                <a:cs typeface="Arial"/>
              </a:rPr>
              <a:t>rowing body</a:t>
            </a:r>
            <a:endParaRPr kumimoji="1" lang="ja-JP" altLang="en-US" sz="1400" dirty="0">
              <a:latin typeface="Arial"/>
              <a:cs typeface="Arial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681338" y="6067260"/>
            <a:ext cx="9931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latin typeface="Arial"/>
                <a:cs typeface="Arial"/>
              </a:rPr>
              <a:t>blastocoel</a:t>
            </a:r>
            <a:endParaRPr kumimoji="1" lang="ja-JP" altLang="en-US" sz="1400" dirty="0">
              <a:latin typeface="Arial"/>
              <a:cs typeface="Arial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801077" y="5759483"/>
            <a:ext cx="1479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latin typeface="Arial"/>
                <a:cs typeface="Arial"/>
              </a:rPr>
              <a:t>embryonic body</a:t>
            </a:r>
            <a:endParaRPr kumimoji="1" lang="ja-JP" altLang="en-US" sz="1400" dirty="0">
              <a:latin typeface="Arial"/>
              <a:cs typeface="Arial"/>
            </a:endParaRPr>
          </a:p>
        </p:txBody>
      </p:sp>
      <p:cxnSp>
        <p:nvCxnSpPr>
          <p:cNvPr id="13" name="直線コネクタ 12"/>
          <p:cNvCxnSpPr>
            <a:endCxn id="10" idx="0"/>
          </p:cNvCxnSpPr>
          <p:nvPr/>
        </p:nvCxnSpPr>
        <p:spPr>
          <a:xfrm>
            <a:off x="5844164" y="5843851"/>
            <a:ext cx="333727" cy="223409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745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2206620" y="251568"/>
            <a:ext cx="4731634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dirty="0" smtClean="0">
                <a:latin typeface="Arial"/>
                <a:ea typeface="ＭＳ Ｐゴシック"/>
                <a:cs typeface="Arial"/>
              </a:rPr>
              <a:t>A possible </a:t>
            </a:r>
            <a:r>
              <a:rPr kumimoji="1" lang="en-US" altLang="ja-JP" sz="2400" dirty="0">
                <a:latin typeface="Arial"/>
                <a:ea typeface="ＭＳ Ｐゴシック"/>
                <a:cs typeface="Arial"/>
              </a:rPr>
              <a:t>d</a:t>
            </a:r>
            <a:r>
              <a:rPr kumimoji="1" lang="en-US" altLang="ja-JP" sz="2400" dirty="0" smtClean="0">
                <a:latin typeface="Arial"/>
                <a:ea typeface="ＭＳ Ｐゴシック"/>
                <a:cs typeface="Arial"/>
              </a:rPr>
              <a:t>evelopmental pattern</a:t>
            </a:r>
          </a:p>
          <a:p>
            <a:pPr algn="ctr"/>
            <a:r>
              <a:rPr kumimoji="1" lang="en-US" altLang="ja-JP" sz="2400" dirty="0" smtClean="0">
                <a:latin typeface="Arial"/>
                <a:ea typeface="ＭＳ Ｐゴシック"/>
                <a:cs typeface="Arial"/>
              </a:rPr>
              <a:t>of</a:t>
            </a:r>
          </a:p>
          <a:p>
            <a:pPr algn="ctr"/>
            <a:r>
              <a:rPr kumimoji="1" lang="en-US" altLang="ja-JP" sz="2400" dirty="0" smtClean="0">
                <a:latin typeface="Arial"/>
                <a:ea typeface="ＭＳ Ｐゴシック"/>
                <a:cs typeface="Arial"/>
              </a:rPr>
              <a:t>the </a:t>
            </a:r>
            <a:r>
              <a:rPr kumimoji="1" lang="en-US" altLang="ja-JP" sz="2400" dirty="0" err="1" smtClean="0">
                <a:latin typeface="Arial"/>
                <a:ea typeface="ＭＳ Ｐゴシック"/>
                <a:cs typeface="Arial"/>
              </a:rPr>
              <a:t>penta</a:t>
            </a:r>
            <a:r>
              <a:rPr kumimoji="1" lang="en-US" altLang="ja-JP" sz="2400" dirty="0" smtClean="0">
                <a:latin typeface="Arial"/>
                <a:ea typeface="ＭＳ Ｐゴシック"/>
                <a:cs typeface="Arial"/>
              </a:rPr>
              <a:t>-radial conical fossil</a:t>
            </a:r>
            <a:endParaRPr kumimoji="1" lang="ja-JP" altLang="en-US" sz="2400" dirty="0">
              <a:latin typeface="Arial"/>
              <a:ea typeface="ＭＳ Ｐゴシック"/>
              <a:cs typeface="Arial"/>
            </a:endParaRPr>
          </a:p>
        </p:txBody>
      </p:sp>
      <p:pic>
        <p:nvPicPr>
          <p:cNvPr id="2" name="図 1" descr="punc dev_rev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1896"/>
            <a:ext cx="9144000" cy="477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11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gastraea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073" y="1187583"/>
            <a:ext cx="4080021" cy="4773851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5060543" y="5991882"/>
            <a:ext cx="23915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err="1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Gastraea</a:t>
            </a:r>
            <a:r>
              <a:rPr kumimoji="1" lang="en-US" altLang="ja-JP" sz="24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 theory</a:t>
            </a:r>
            <a:endParaRPr kumimoji="1" lang="ja-JP" altLang="en-US" sz="2400" dirty="0">
              <a:solidFill>
                <a:prstClr val="white"/>
              </a:solidFill>
              <a:latin typeface="Arial"/>
              <a:ea typeface="ＭＳ Ｐゴシック"/>
              <a:cs typeface="Arial"/>
            </a:endParaRPr>
          </a:p>
        </p:txBody>
      </p:sp>
      <p:pic>
        <p:nvPicPr>
          <p:cNvPr id="4" name="図 3" descr="Ernst_Haeckel_1860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4" y="517363"/>
            <a:ext cx="1782669" cy="2375167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94623" y="3109046"/>
            <a:ext cx="4059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Ernst Heinrich Philipp August Haeckel</a:t>
            </a:r>
            <a:endParaRPr kumimoji="1" lang="ja-JP" altLang="en-US" dirty="0">
              <a:solidFill>
                <a:prstClr val="white"/>
              </a:solidFill>
              <a:latin typeface="Arial"/>
              <a:ea typeface="ＭＳ Ｐゴシック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312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bact_ma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0658"/>
            <a:ext cx="9144000" cy="5787342"/>
          </a:xfrm>
          <a:prstGeom prst="rect">
            <a:avLst/>
          </a:prstGeom>
        </p:spPr>
      </p:pic>
      <p:pic>
        <p:nvPicPr>
          <p:cNvPr id="3" name="図 2" descr="punc1.psd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01356" flipH="1">
            <a:off x="4289503" y="3984917"/>
            <a:ext cx="700209" cy="979818"/>
          </a:xfrm>
          <a:prstGeom prst="rect">
            <a:avLst/>
          </a:prstGeom>
        </p:spPr>
      </p:pic>
      <p:pic>
        <p:nvPicPr>
          <p:cNvPr id="4" name="図 3" descr="puc2.psd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67442" flipH="1">
            <a:off x="7002769" y="2873826"/>
            <a:ext cx="825796" cy="1738081"/>
          </a:xfrm>
          <a:prstGeom prst="rect">
            <a:avLst/>
          </a:prstGeom>
        </p:spPr>
      </p:pic>
      <p:pic>
        <p:nvPicPr>
          <p:cNvPr id="5" name="図 4" descr="quad1.psd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3077" flipH="1">
            <a:off x="2726030" y="2618429"/>
            <a:ext cx="560404" cy="977448"/>
          </a:xfrm>
          <a:prstGeom prst="rect">
            <a:avLst/>
          </a:prstGeom>
        </p:spPr>
      </p:pic>
      <p:pic>
        <p:nvPicPr>
          <p:cNvPr id="6" name="図 5" descr="quad2.psd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8722" flipH="1">
            <a:off x="1273009" y="3566491"/>
            <a:ext cx="798546" cy="1694244"/>
          </a:xfrm>
          <a:prstGeom prst="rect">
            <a:avLst/>
          </a:prstGeom>
        </p:spPr>
      </p:pic>
      <p:pic>
        <p:nvPicPr>
          <p:cNvPr id="7" name="図 6" descr="punc1.psd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26288" flipH="1">
            <a:off x="7736320" y="4723288"/>
            <a:ext cx="700209" cy="979818"/>
          </a:xfrm>
          <a:prstGeom prst="rect">
            <a:avLst/>
          </a:prstGeom>
        </p:spPr>
      </p:pic>
      <p:pic>
        <p:nvPicPr>
          <p:cNvPr id="8" name="図 7" descr="puc2.psd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78802" flipH="1">
            <a:off x="5216632" y="2283219"/>
            <a:ext cx="825796" cy="1738081"/>
          </a:xfrm>
          <a:prstGeom prst="rect">
            <a:avLst/>
          </a:prstGeom>
        </p:spPr>
      </p:pic>
      <p:pic>
        <p:nvPicPr>
          <p:cNvPr id="9" name="図 8" descr="quad1.psd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21761" flipH="1">
            <a:off x="5850298" y="4940368"/>
            <a:ext cx="560404" cy="977448"/>
          </a:xfrm>
          <a:prstGeom prst="rect">
            <a:avLst/>
          </a:prstGeom>
        </p:spPr>
      </p:pic>
      <p:pic>
        <p:nvPicPr>
          <p:cNvPr id="10" name="図 9" descr="quad2.psd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8722" flipH="1">
            <a:off x="3088365" y="4951721"/>
            <a:ext cx="798546" cy="1694244"/>
          </a:xfrm>
          <a:prstGeom prst="rect">
            <a:avLst/>
          </a:prstGeom>
        </p:spPr>
      </p:pic>
      <p:sp>
        <p:nvSpPr>
          <p:cNvPr id="11" name="テキスト ボックス 10"/>
          <p:cNvSpPr txBox="1"/>
          <p:nvPr/>
        </p:nvSpPr>
        <p:spPr>
          <a:xfrm>
            <a:off x="726780" y="112758"/>
            <a:ext cx="77636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Cnidarian and </a:t>
            </a:r>
            <a:r>
              <a:rPr kumimoji="1" lang="en-US" altLang="ja-JP" sz="2400" dirty="0" err="1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bilaterian</a:t>
            </a:r>
            <a:r>
              <a:rPr kumimoji="1" lang="en-US" altLang="ja-JP" sz="24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 ancestors might</a:t>
            </a:r>
            <a:r>
              <a:rPr kumimoji="1" lang="ja-JP" altLang="en-US" sz="24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kumimoji="1" lang="en-US" altLang="ja-JP" sz="24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be</a:t>
            </a:r>
            <a:r>
              <a:rPr kumimoji="1" lang="ja-JP" altLang="en-US" sz="24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kumimoji="1" lang="en-US" altLang="ja-JP" sz="24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very</a:t>
            </a:r>
            <a:r>
              <a:rPr kumimoji="1" lang="ja-JP" altLang="en-US" sz="24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kumimoji="1" lang="en-US" altLang="ja-JP" sz="24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similar</a:t>
            </a:r>
            <a:endParaRPr kumimoji="1" lang="en-US" altLang="ja-JP" sz="2400" dirty="0">
              <a:solidFill>
                <a:prstClr val="white"/>
              </a:solidFill>
              <a:latin typeface="Arial"/>
              <a:ea typeface="ＭＳ Ｐゴシック"/>
              <a:cs typeface="Arial"/>
            </a:endParaRPr>
          </a:p>
          <a:p>
            <a:pPr algn="ctr"/>
            <a:r>
              <a:rPr kumimoji="1" lang="en-US" altLang="ja-JP" sz="24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in appearance and might be </a:t>
            </a:r>
            <a:r>
              <a:rPr kumimoji="1" lang="en-US" altLang="ja-JP" sz="2400" dirty="0" smtClean="0">
                <a:solidFill>
                  <a:srgbClr val="FAC090"/>
                </a:solidFill>
                <a:latin typeface="Arial"/>
                <a:ea typeface="ＭＳ Ｐゴシック"/>
                <a:cs typeface="Arial"/>
              </a:rPr>
              <a:t>benthic</a:t>
            </a:r>
            <a:r>
              <a:rPr kumimoji="1" lang="en-US" altLang="ja-JP" sz="2400" dirty="0" smtClean="0">
                <a:solidFill>
                  <a:prstClr val="white"/>
                </a:solidFill>
                <a:latin typeface="Arial"/>
                <a:ea typeface="ＭＳ Ｐゴシック"/>
                <a:cs typeface="Arial"/>
              </a:rPr>
              <a:t>.</a:t>
            </a:r>
            <a:endParaRPr kumimoji="1" lang="ja-JP" altLang="en-US" sz="2400" dirty="0">
              <a:solidFill>
                <a:prstClr val="white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279720" y="1513886"/>
            <a:ext cx="67905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latin typeface="Arial"/>
                <a:cs typeface="Arial"/>
              </a:rPr>
              <a:t>b</a:t>
            </a:r>
            <a:r>
              <a:rPr kumimoji="1" lang="en-US" altLang="ja-JP" sz="2800" dirty="0" smtClean="0">
                <a:latin typeface="Arial"/>
                <a:cs typeface="Arial"/>
              </a:rPr>
              <a:t>acterial</a:t>
            </a:r>
            <a:r>
              <a:rPr kumimoji="1" lang="ja-JP" altLang="en-US" sz="2800" dirty="0" smtClean="0">
                <a:latin typeface="Arial"/>
                <a:cs typeface="Arial"/>
              </a:rPr>
              <a:t> </a:t>
            </a:r>
            <a:r>
              <a:rPr kumimoji="1" lang="en-US" altLang="ja-JP" sz="2800" dirty="0" smtClean="0">
                <a:latin typeface="Arial"/>
                <a:cs typeface="Arial"/>
              </a:rPr>
              <a:t>mat</a:t>
            </a:r>
            <a:r>
              <a:rPr kumimoji="1" lang="ja-JP" altLang="en-US" sz="2800" dirty="0" smtClean="0">
                <a:latin typeface="Arial"/>
                <a:cs typeface="Arial"/>
              </a:rPr>
              <a:t> </a:t>
            </a:r>
            <a:r>
              <a:rPr kumimoji="1" lang="en-US" altLang="ja-JP" sz="2800" dirty="0">
                <a:latin typeface="Arial"/>
                <a:cs typeface="Arial"/>
              </a:rPr>
              <a:t>o</a:t>
            </a:r>
            <a:r>
              <a:rPr kumimoji="1" lang="en-US" altLang="ja-JP" sz="2800" dirty="0" smtClean="0">
                <a:latin typeface="Arial"/>
                <a:cs typeface="Arial"/>
              </a:rPr>
              <a:t>n</a:t>
            </a:r>
            <a:r>
              <a:rPr kumimoji="1" lang="ja-JP" altLang="en-US" sz="2800" dirty="0" smtClean="0">
                <a:latin typeface="Arial"/>
                <a:cs typeface="Arial"/>
              </a:rPr>
              <a:t> </a:t>
            </a:r>
            <a:r>
              <a:rPr kumimoji="1" lang="en-US" altLang="ja-JP" sz="2800" dirty="0" smtClean="0">
                <a:latin typeface="Arial"/>
                <a:cs typeface="Arial"/>
              </a:rPr>
              <a:t>early</a:t>
            </a:r>
            <a:r>
              <a:rPr kumimoji="1" lang="ja-JP" altLang="en-US" sz="2800" dirty="0" smtClean="0">
                <a:latin typeface="Arial"/>
                <a:cs typeface="Arial"/>
              </a:rPr>
              <a:t> </a:t>
            </a:r>
            <a:r>
              <a:rPr kumimoji="1" lang="en-US" altLang="ja-JP" sz="2800" dirty="0" smtClean="0">
                <a:latin typeface="Arial"/>
                <a:cs typeface="Arial"/>
              </a:rPr>
              <a:t>Cambrian</a:t>
            </a:r>
            <a:r>
              <a:rPr kumimoji="1" lang="ja-JP" altLang="en-US" sz="2800" dirty="0" smtClean="0">
                <a:latin typeface="Arial"/>
                <a:cs typeface="Arial"/>
              </a:rPr>
              <a:t> </a:t>
            </a:r>
            <a:r>
              <a:rPr kumimoji="1" lang="en-US" altLang="ja-JP" sz="2800" dirty="0" smtClean="0">
                <a:latin typeface="Arial"/>
                <a:cs typeface="Arial"/>
              </a:rPr>
              <a:t>sea floor</a:t>
            </a:r>
            <a:r>
              <a:rPr kumimoji="1" lang="ja-JP" altLang="en-US" sz="2800" dirty="0" smtClean="0">
                <a:latin typeface="Arial"/>
                <a:cs typeface="Arial"/>
              </a:rPr>
              <a:t> </a:t>
            </a:r>
            <a:endParaRPr kumimoji="1" lang="ja-JP" altLang="en-US"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73346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arseniy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96" y="219644"/>
            <a:ext cx="1140203" cy="1614715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463415" y="5724570"/>
            <a:ext cx="829145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bg-BG" altLang="ja-JP" sz="3200" dirty="0">
                <a:latin typeface="Arial"/>
                <a:cs typeface="Arial"/>
              </a:rPr>
              <a:t>Спасибо за </a:t>
            </a:r>
            <a:r>
              <a:rPr kumimoji="1" lang="bg-BG" altLang="ja-JP" sz="3200" dirty="0" smtClean="0">
                <a:latin typeface="Arial"/>
                <a:cs typeface="Arial"/>
              </a:rPr>
              <a:t>внимание</a:t>
            </a:r>
            <a:r>
              <a:rPr kumimoji="1" lang="en-US" altLang="ja-JP" sz="3200" dirty="0" smtClean="0">
                <a:latin typeface="Arial"/>
                <a:cs typeface="Arial"/>
              </a:rPr>
              <a:t> </a:t>
            </a:r>
            <a:r>
              <a:rPr kumimoji="1" lang="uk-UA" altLang="ja-JP" sz="3200" dirty="0">
                <a:latin typeface="Arial"/>
                <a:cs typeface="Arial"/>
              </a:rPr>
              <a:t>и </a:t>
            </a:r>
            <a:r>
              <a:rPr kumimoji="1" lang="uk-UA" altLang="ja-JP" sz="3200" dirty="0" smtClean="0">
                <a:latin typeface="Arial"/>
                <a:cs typeface="Arial"/>
              </a:rPr>
              <a:t>желаю </a:t>
            </a:r>
            <a:r>
              <a:rPr kumimoji="1" lang="uk-UA" altLang="ja-JP" sz="3200" dirty="0">
                <a:latin typeface="Arial"/>
                <a:cs typeface="Arial"/>
              </a:rPr>
              <a:t>вам успеха</a:t>
            </a:r>
            <a:endParaRPr kumimoji="1" lang="bg-BG" altLang="ja-JP" sz="3200" dirty="0">
              <a:latin typeface="Arial"/>
              <a:cs typeface="Arial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748645" y="129848"/>
            <a:ext cx="63262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latin typeface="Arial"/>
                <a:cs typeface="Arial"/>
              </a:rPr>
              <a:t>Dr. </a:t>
            </a:r>
            <a:r>
              <a:rPr kumimoji="1" lang="en-US" altLang="ja-JP" dirty="0" err="1" smtClean="0">
                <a:latin typeface="Arial"/>
                <a:cs typeface="Arial"/>
              </a:rPr>
              <a:t>Arseniy</a:t>
            </a:r>
            <a:r>
              <a:rPr kumimoji="1" lang="en-US" altLang="ja-JP" dirty="0" smtClean="0">
                <a:latin typeface="Arial"/>
                <a:cs typeface="Arial"/>
              </a:rPr>
              <a:t> R. </a:t>
            </a:r>
            <a:r>
              <a:rPr kumimoji="1" lang="en-US" altLang="ja-JP" dirty="0" err="1" smtClean="0">
                <a:latin typeface="Arial"/>
                <a:cs typeface="Arial"/>
              </a:rPr>
              <a:t>Morov</a:t>
            </a:r>
            <a:r>
              <a:rPr kumimoji="1" lang="en-US" altLang="ja-JP" dirty="0" smtClean="0">
                <a:latin typeface="Arial"/>
                <a:cs typeface="Arial"/>
              </a:rPr>
              <a:t> contributed very much to the project of dorsal structure acquisition in chordates.</a:t>
            </a:r>
            <a:endParaRPr kumimoji="1" lang="ja-JP" altLang="en-US" dirty="0">
              <a:latin typeface="Arial"/>
              <a:cs typeface="Arial"/>
            </a:endParaRPr>
          </a:p>
        </p:txBody>
      </p:sp>
      <p:pic>
        <p:nvPicPr>
          <p:cNvPr id="7" name="図 6" descr="temp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787" y="815170"/>
            <a:ext cx="4417338" cy="884714"/>
          </a:xfrm>
          <a:prstGeom prst="rect">
            <a:avLst/>
          </a:prstGeom>
        </p:spPr>
      </p:pic>
      <p:pic>
        <p:nvPicPr>
          <p:cNvPr id="2" name="図 1" descr="kaji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96" y="2167019"/>
            <a:ext cx="1140203" cy="1344135"/>
          </a:xfrm>
          <a:prstGeom prst="rect">
            <a:avLst/>
          </a:prstGeom>
        </p:spPr>
      </p:pic>
      <p:pic>
        <p:nvPicPr>
          <p:cNvPr id="3" name="図 2" descr="jian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97" y="3845254"/>
            <a:ext cx="1133602" cy="1516717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1748645" y="2051566"/>
            <a:ext cx="6095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Arial"/>
                <a:cs typeface="Arial"/>
              </a:rPr>
              <a:t>Dr. Takao </a:t>
            </a:r>
            <a:r>
              <a:rPr kumimoji="1" lang="en-US" altLang="ja-JP" dirty="0" err="1" smtClean="0">
                <a:latin typeface="Arial"/>
                <a:cs typeface="Arial"/>
              </a:rPr>
              <a:t>Kaji</a:t>
            </a:r>
            <a:r>
              <a:rPr kumimoji="1" lang="en-US" altLang="ja-JP" dirty="0" smtClean="0">
                <a:latin typeface="Arial"/>
                <a:cs typeface="Arial"/>
              </a:rPr>
              <a:t> contributed to the project of lancelet mouth.</a:t>
            </a:r>
            <a:endParaRPr kumimoji="1" lang="ja-JP" altLang="en-US" dirty="0">
              <a:latin typeface="Arial"/>
              <a:cs typeface="Arial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748645" y="3845254"/>
            <a:ext cx="6689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latin typeface="Arial"/>
                <a:cs typeface="Arial"/>
              </a:rPr>
              <a:t>Prof. </a:t>
            </a:r>
            <a:r>
              <a:rPr kumimoji="1" lang="en-US" altLang="ja-JP" dirty="0" err="1" smtClean="0">
                <a:latin typeface="Arial"/>
                <a:cs typeface="Arial"/>
              </a:rPr>
              <a:t>Jian</a:t>
            </a:r>
            <a:r>
              <a:rPr kumimoji="1" lang="en-US" altLang="ja-JP" dirty="0" smtClean="0">
                <a:latin typeface="Arial"/>
                <a:cs typeface="Arial"/>
              </a:rPr>
              <a:t> Han of Northwest Univ. China is a co-worker from the beginning of the project of earliest Cambrian small shelly fossils.</a:t>
            </a:r>
            <a:endParaRPr kumimoji="1" lang="ja-JP" altLang="en-US" dirty="0">
              <a:latin typeface="Arial"/>
              <a:cs typeface="Arial"/>
            </a:endParaRPr>
          </a:p>
        </p:txBody>
      </p:sp>
      <p:pic>
        <p:nvPicPr>
          <p:cNvPr id="10" name="図 9" descr="temp2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786" y="2463161"/>
            <a:ext cx="4417339" cy="129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61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 ブラック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ブラック .thmx</Template>
  <TotalTime>2365</TotalTime>
  <Words>1079</Words>
  <Application>Microsoft Office PowerPoint</Application>
  <PresentationFormat>Экран (4:3)</PresentationFormat>
  <Paragraphs>237</Paragraphs>
  <Slides>54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54</vt:i4>
      </vt:variant>
    </vt:vector>
  </HeadingPairs>
  <TitlesOfParts>
    <vt:vector size="56" baseType="lpstr">
      <vt:lpstr> ブラック </vt:lpstr>
      <vt:lpstr>Office テーマ</vt:lpstr>
      <vt:lpstr>Decoding the Origin of the Most Eccentric Animal on This Planet Декодирование происхождения самого эксцентричного животного на этой планете</vt:lpstr>
      <vt:lpstr>My long standing question was  why I was here, that means how did human beings come to exist in the space?</vt:lpstr>
      <vt:lpstr>I was an anthropologist.</vt:lpstr>
      <vt:lpstr>Презентация PowerPoint</vt:lpstr>
      <vt:lpstr>Презентация PowerPoint</vt:lpstr>
      <vt:lpstr>Презентация PowerPoint</vt:lpstr>
      <vt:lpstr>We can do anything what we want.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広島大学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Decoding the Origin of the Most Eccentric Animal on This Planet</dc:title>
  <dc:creator>安井 金也</dc:creator>
  <cp:lastModifiedBy>RM</cp:lastModifiedBy>
  <cp:revision>144</cp:revision>
  <dcterms:created xsi:type="dcterms:W3CDTF">2018-09-07T05:16:40Z</dcterms:created>
  <dcterms:modified xsi:type="dcterms:W3CDTF">2018-10-12T10:11:01Z</dcterms:modified>
</cp:coreProperties>
</file>