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1" r:id="rId3"/>
    <p:sldId id="271" r:id="rId4"/>
    <p:sldId id="281" r:id="rId5"/>
    <p:sldId id="277" r:id="rId6"/>
    <p:sldId id="278" r:id="rId7"/>
    <p:sldId id="275" r:id="rId8"/>
    <p:sldId id="279" r:id="rId9"/>
    <p:sldId id="280" r:id="rId10"/>
    <p:sldId id="270" r:id="rId1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406" autoAdjust="0"/>
  </p:normalViewPr>
  <p:slideViewPr>
    <p:cSldViewPr>
      <p:cViewPr>
        <p:scale>
          <a:sx n="125" d="100"/>
          <a:sy n="125" d="100"/>
        </p:scale>
        <p:origin x="-1224" y="-48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880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110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AZGumerov@kpfu.ru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55526"/>
            <a:ext cx="1152128" cy="11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03648" y="2372666"/>
            <a:ext cx="63367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sz="2800" b="1" dirty="0" smtClean="0">
                <a:solidFill>
                  <a:schemeClr val="lt1"/>
                </a:solidFill>
                <a:latin typeface="PT Sans" panose="020B0503020203020204" pitchFamily="34" charset="-52"/>
                <a:cs typeface="Arial"/>
                <a:sym typeface="Arial"/>
              </a:rPr>
              <a:t>Организация образовательной деятельности в Набережночелнинском институте КФУ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339753" y="2058086"/>
            <a:ext cx="446449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84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63256" y="195486"/>
            <a:ext cx="7632848" cy="40011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Законодательная база</a:t>
            </a:r>
            <a:endParaRPr lang="ru-RU" sz="2000" b="1" dirty="0">
              <a:solidFill>
                <a:srgbClr val="002060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807388" y="4525406"/>
            <a:ext cx="8316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   </a:t>
            </a:r>
            <a:endParaRPr lang="ru-RU" sz="1600" dirty="0" smtClean="0">
              <a:latin typeface="PT Sans" panose="020B0503020203020204" pitchFamily="34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81376" y="2802290"/>
            <a:ext cx="7914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   </a:t>
            </a:r>
            <a:endParaRPr lang="ru-RU" sz="2000" dirty="0" smtClean="0">
              <a:latin typeface="PT Sans" panose="020B0503020203020204" pitchFamily="34" charset="-5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30328" y="699542"/>
            <a:ext cx="741682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Федеральный закон от 29.12.2012 № 273-ФЗ «Об образовании»</a:t>
            </a:r>
          </a:p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Приказ Министерства науки и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высшего образования РФ от 06.04.2021 № 245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«Об утверждении порядка организации и осуществления образовательной деятельности по образовательным программам высшего образования - программам бакалавриата, программам специалитета, программам магистратуры»</a:t>
            </a:r>
          </a:p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Приказ ректора КФУ от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21.08.2024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01-03/1015 «О порядке организации образовательного процесса в 2024/25 учебном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году по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образовательным программам высшего образования – программам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программам специалитета, программам магистратуры»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Приказ директора Набережночелнинского института КФУ от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12.07.2024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02/35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«О порядке организации образовательного процесса в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2024/2025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учебном году»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34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63256" y="195486"/>
            <a:ext cx="7632848" cy="40011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Информация по образовательной деятельности</a:t>
            </a:r>
            <a:endParaRPr lang="ru-RU" sz="2000" b="1" dirty="0">
              <a:solidFill>
                <a:srgbClr val="002060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807388" y="4525406"/>
            <a:ext cx="8316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   </a:t>
            </a:r>
            <a:endParaRPr lang="ru-RU" sz="1600" dirty="0" smtClean="0">
              <a:latin typeface="PT Sans" panose="020B0503020203020204" pitchFamily="34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81376" y="2802290"/>
            <a:ext cx="7914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   </a:t>
            </a:r>
            <a:endParaRPr lang="ru-RU" sz="2000" dirty="0" smtClean="0">
              <a:latin typeface="PT Sans" panose="020B0503020203020204" pitchFamily="3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4149256"/>
            <a:ext cx="7560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https://kpfu.ru/chelny/study/timetable</a:t>
            </a:r>
            <a:endParaRPr lang="ru-RU" sz="3200" b="1" dirty="0">
              <a:solidFill>
                <a:schemeClr val="tx2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2"/>
          <a:stretch/>
        </p:blipFill>
        <p:spPr bwMode="auto">
          <a:xfrm>
            <a:off x="1709012" y="769620"/>
            <a:ext cx="6513167" cy="3393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102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63256" y="195486"/>
            <a:ext cx="7632848" cy="40011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Информация по образовательной деятельности</a:t>
            </a:r>
            <a:endParaRPr lang="ru-RU" sz="2000" b="1" dirty="0">
              <a:solidFill>
                <a:srgbClr val="002060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807388" y="4525406"/>
            <a:ext cx="8316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   </a:t>
            </a:r>
            <a:endParaRPr lang="ru-RU" sz="1600" dirty="0" smtClean="0">
              <a:latin typeface="PT Sans" panose="020B0503020203020204" pitchFamily="34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81376" y="2802290"/>
            <a:ext cx="7914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   </a:t>
            </a:r>
            <a:endParaRPr lang="ru-RU" sz="2000" dirty="0" smtClean="0">
              <a:latin typeface="PT Sans" panose="020B0503020203020204" pitchFamily="34" charset="-5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375" y="619125"/>
            <a:ext cx="3905250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01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63256" y="195486"/>
            <a:ext cx="7632848" cy="40011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Календарный учебный график </a:t>
            </a:r>
            <a:r>
              <a:rPr lang="en-US" sz="2000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I</a:t>
            </a:r>
            <a:r>
              <a:rPr lang="ru-RU" sz="2000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 курса</a:t>
            </a:r>
            <a:endParaRPr lang="ru-RU" sz="2000" b="1" dirty="0">
              <a:solidFill>
                <a:srgbClr val="002060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807388" y="4525406"/>
            <a:ext cx="8316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   </a:t>
            </a:r>
            <a:endParaRPr lang="ru-RU" sz="1600" dirty="0" smtClean="0">
              <a:latin typeface="PT Sans" panose="020B0503020203020204" pitchFamily="34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81376" y="2802290"/>
            <a:ext cx="7914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   </a:t>
            </a:r>
            <a:endParaRPr lang="ru-RU" sz="2000" dirty="0" smtClean="0">
              <a:latin typeface="PT Sans" panose="020B0503020203020204" pitchFamily="34" charset="-5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28428" y="716761"/>
            <a:ext cx="741682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01.09.2024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31.12.2024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осенний семестр, включая зачетную неделю</a:t>
            </a:r>
          </a:p>
          <a:p>
            <a:pPr algn="just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09.01.2025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26.01.2025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зимняя сессия</a:t>
            </a:r>
          </a:p>
          <a:p>
            <a:pPr algn="just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27.01.2025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08.02.2025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каникулы</a:t>
            </a:r>
          </a:p>
          <a:p>
            <a:pPr algn="just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09.02.2025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10.06.2025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весенний семестр, включая зачетную неделю</a:t>
            </a:r>
          </a:p>
          <a:p>
            <a:pPr algn="just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11.02.2025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10.03.2025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дополнительная сессия, из которых первые три недели – пересдача преподавателю, четвертая неделя – пересдача комиссии</a:t>
            </a:r>
          </a:p>
          <a:p>
            <a:pPr algn="just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11.06.2025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30.06.2025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летняя сессия</a:t>
            </a:r>
          </a:p>
          <a:p>
            <a:pPr algn="just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01.07.2025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14.07.2025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ознакомительная практика</a:t>
            </a:r>
          </a:p>
          <a:p>
            <a:pPr algn="just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15.07.2025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31.08.2025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каникулы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82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63256" y="195486"/>
            <a:ext cx="7632848" cy="40011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Структура дисциплины</a:t>
            </a:r>
            <a:endParaRPr lang="ru-RU" sz="2000" b="1" dirty="0">
              <a:solidFill>
                <a:srgbClr val="002060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807388" y="4525406"/>
            <a:ext cx="8316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   </a:t>
            </a:r>
            <a:endParaRPr lang="ru-RU" sz="1600" dirty="0" smtClean="0">
              <a:latin typeface="PT Sans" panose="020B0503020203020204" pitchFamily="34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81376" y="2802290"/>
            <a:ext cx="7914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   </a:t>
            </a:r>
            <a:endParaRPr lang="ru-RU" sz="2000" dirty="0" smtClean="0">
              <a:latin typeface="PT Sans" panose="020B0503020203020204" pitchFamily="34" charset="-5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28428" y="843558"/>
            <a:ext cx="74168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Лекционные занятия (потоковая или групповая)</a:t>
            </a:r>
          </a:p>
          <a:p>
            <a:pPr algn="just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Практические занятия (семинары, коллоквиумы)</a:t>
            </a:r>
          </a:p>
          <a:p>
            <a:pPr algn="just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Лабораторные занятия (лабораторные работы)</a:t>
            </a:r>
          </a:p>
          <a:p>
            <a:pPr algn="just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Самостоятельные часы (выполнение домашних заданий)</a:t>
            </a:r>
          </a:p>
          <a:p>
            <a:pPr algn="just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Текущая аттестация (контрольные работы, защита лабораторных работ, типовые расчеты, расчетно-графические работы и т.д. в течение семестра)</a:t>
            </a:r>
          </a:p>
          <a:p>
            <a:pPr algn="just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Промежуточная аттестация (зачет, зачет с оценкой, экзамен)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88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63256" y="195486"/>
            <a:ext cx="7632848" cy="40011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002060"/>
                </a:solidFill>
                <a:latin typeface="PT Sans" panose="020B0503020203020204" pitchFamily="34" charset="-52"/>
              </a:rPr>
              <a:t>Балльно</a:t>
            </a:r>
            <a:r>
              <a:rPr lang="ru-RU" sz="2000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-рейтинговая система</a:t>
            </a:r>
            <a:endParaRPr lang="ru-RU" sz="2000" b="1" dirty="0">
              <a:solidFill>
                <a:srgbClr val="002060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807388" y="4525406"/>
            <a:ext cx="8316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   </a:t>
            </a:r>
            <a:endParaRPr lang="ru-RU" sz="1600" dirty="0" smtClean="0">
              <a:latin typeface="PT Sans" panose="020B0503020203020204" pitchFamily="34" charset="-5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63256" y="732413"/>
            <a:ext cx="348075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Регламент применения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балльно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-рейтинговой системы оценки знаний обучающихся в федеральном государственном автономном образовательном учреждении высшего образования «Казанский (Приволжский) федеральный университет)» от 01.09.2020 № 0.1.1.67-08/61/20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9" y="627535"/>
            <a:ext cx="3183786" cy="450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95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63256" y="195486"/>
            <a:ext cx="7632848" cy="40011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002060"/>
                </a:solidFill>
                <a:latin typeface="PT Sans" panose="020B0503020203020204" pitchFamily="34" charset="-52"/>
              </a:rPr>
              <a:t>Балльно</a:t>
            </a:r>
            <a:r>
              <a:rPr lang="ru-RU" sz="2000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-рейтинговая система</a:t>
            </a:r>
            <a:endParaRPr lang="ru-RU" sz="2000" b="1" dirty="0">
              <a:solidFill>
                <a:srgbClr val="002060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807388" y="4525406"/>
            <a:ext cx="8316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   </a:t>
            </a:r>
            <a:endParaRPr lang="ru-RU" sz="1600" dirty="0" smtClean="0">
              <a:latin typeface="PT Sans" panose="020B0503020203020204" pitchFamily="34" charset="-5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63256" y="732413"/>
            <a:ext cx="76328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50 баллов по результатам работы в течение семестра (текущая аттестация)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50 баллов по результатам промежуточной аттестации (зачет, зачет с оценкой, экзамен)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ЗАЧЕТ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0-55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незачтено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56-100 зачтено</a:t>
            </a:r>
          </a:p>
          <a:p>
            <a:pPr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ЭКЗАМЕН, ЗАЧЕТ С ОЦЕНКОЙ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0-55 неудовлетворительно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56-70 удовлетворительно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71-85 хорошо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86-100 отлично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95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63256" y="195486"/>
            <a:ext cx="7632848" cy="40011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Дополнительная сессия</a:t>
            </a:r>
            <a:endParaRPr lang="ru-RU" sz="2000" b="1" dirty="0">
              <a:solidFill>
                <a:srgbClr val="002060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807388" y="4525406"/>
            <a:ext cx="8316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   </a:t>
            </a:r>
            <a:endParaRPr lang="ru-RU" sz="1600" dirty="0" smtClean="0">
              <a:latin typeface="PT Sans" panose="020B0503020203020204" pitchFamily="34" charset="-5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63256" y="1275606"/>
            <a:ext cx="76328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начале следующего семестра 4 недели:</a:t>
            </a:r>
          </a:p>
          <a:p>
            <a:pPr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Первые три недели – пересдача преподавателю по утвержденному расписанию</a:t>
            </a:r>
          </a:p>
          <a:p>
            <a:pPr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Четвертая неделя – пересдача комиссии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78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1510"/>
            <a:ext cx="1152128" cy="11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2226628" y="1275606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 за </a:t>
            </a:r>
            <a:r>
              <a:rPr lang="en-US" sz="3600" b="1" i="0" u="none" strike="noStrike" cap="none" dirty="0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внимание!</a:t>
            </a:r>
            <a:endParaRPr sz="3600" b="1" i="0" u="none" strike="noStrike" cap="none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6" name="Google Shape;898;g89d9307d70_13_164"/>
          <p:cNvSpPr txBox="1"/>
          <p:nvPr/>
        </p:nvSpPr>
        <p:spPr>
          <a:xfrm>
            <a:off x="2195736" y="2859782"/>
            <a:ext cx="5904656" cy="1872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ru-RU" b="1" i="0" u="none" strike="noStrike" cap="none" dirty="0" err="1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Гумеров</a:t>
            </a:r>
            <a:r>
              <a:rPr lang="ru-RU" b="1" i="0" u="none" strike="noStrike" cap="none" dirty="0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Айрат </a:t>
            </a:r>
            <a:r>
              <a:rPr lang="ru-RU" b="1" i="0" u="none" strike="noStrike" cap="none" dirty="0" err="1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Завдатович</a:t>
            </a:r>
            <a:endParaRPr lang="ru-RU" b="1" i="0" u="none" strike="noStrike" cap="none" dirty="0" smtClean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ru-RU" b="1" dirty="0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Зам. директора по образовательной деятельности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ru-RU" b="1" i="0" u="none" strike="noStrike" cap="none" dirty="0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УЛК-1, </a:t>
            </a:r>
            <a:r>
              <a:rPr lang="ru-RU" b="1" i="0" u="none" strike="noStrike" cap="none" dirty="0" err="1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каб</a:t>
            </a:r>
            <a:r>
              <a:rPr lang="ru-RU" b="1" dirty="0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. 335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b="1" i="0" u="none" strike="noStrike" cap="none" dirty="0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  <a:hlinkClick r:id="rId5"/>
              </a:rPr>
              <a:t>AZGumerov@kpfu.ru</a:t>
            </a:r>
            <a:endParaRPr lang="en-US" b="1" i="0" u="none" strike="noStrike" cap="none" dirty="0" smtClean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b="1" dirty="0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+7-(8552) 39-71-37</a:t>
            </a:r>
            <a:endParaRPr b="1" i="0" u="none" strike="noStrike" cap="none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899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1975</TotalTime>
  <Words>433</Words>
  <Application>Microsoft Office PowerPoint</Application>
  <PresentationFormat>Экран (16:9)</PresentationFormat>
  <Paragraphs>122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User</cp:lastModifiedBy>
  <cp:revision>96</cp:revision>
  <dcterms:created xsi:type="dcterms:W3CDTF">2020-07-15T10:53:07Z</dcterms:created>
  <dcterms:modified xsi:type="dcterms:W3CDTF">2024-08-28T05:55:17Z</dcterms:modified>
</cp:coreProperties>
</file>