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5" r:id="rId10"/>
    <p:sldId id="267" r:id="rId11"/>
    <p:sldId id="268" r:id="rId12"/>
    <p:sldId id="269" r:id="rId13"/>
    <p:sldId id="266" r:id="rId14"/>
    <p:sldId id="271" r:id="rId15"/>
    <p:sldId id="264" r:id="rId16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712E7"/>
    <a:srgbClr val="060FCC"/>
    <a:srgbClr val="078F1E"/>
    <a:srgbClr val="0A740D"/>
    <a:srgbClr val="99FF99"/>
    <a:srgbClr val="008000"/>
    <a:srgbClr val="075103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566" autoAdjust="0"/>
  </p:normalViewPr>
  <p:slideViewPr>
    <p:cSldViewPr>
      <p:cViewPr varScale="1">
        <p:scale>
          <a:sx n="72" d="100"/>
          <a:sy n="72" d="100"/>
        </p:scale>
        <p:origin x="-130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22" name="Rectangle 1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24475" cy="398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6158" name="Rectangle 1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27738" cy="479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60725" cy="514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60725" cy="514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1" name="Rectangle 1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60725" cy="514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60725" cy="514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F4E7F79E-46B0-470A-9FFD-1769C522F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FF3334E-39EA-4CBB-A7E0-F2DB9E2F1109}" type="slidenum">
              <a:rPr lang="ru-RU"/>
              <a:pPr/>
              <a:t>1</a:t>
            </a:fld>
            <a:endParaRPr lang="ru-RU"/>
          </a:p>
        </p:txBody>
      </p:sp>
      <p:sp>
        <p:nvSpPr>
          <p:cNvPr id="184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9C71A49-005B-47AD-AACD-1847D3A759A1}" type="slidenum">
              <a:rPr lang="ru-RU"/>
              <a:pPr/>
              <a:t>2</a:t>
            </a:fld>
            <a:endParaRPr lang="ru-RU"/>
          </a:p>
        </p:txBody>
      </p:sp>
      <p:sp>
        <p:nvSpPr>
          <p:cNvPr id="194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6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3687601-2CBC-48A4-B48F-24D7B48A041C}" type="slidenum">
              <a:rPr lang="ru-RU"/>
              <a:pPr/>
              <a:t>3</a:t>
            </a:fld>
            <a:endParaRPr lang="ru-RU"/>
          </a:p>
        </p:txBody>
      </p:sp>
      <p:sp>
        <p:nvSpPr>
          <p:cNvPr id="204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944150E-6645-4550-B8C5-2975DB4786CA}" type="slidenum">
              <a:rPr lang="ru-RU"/>
              <a:pPr/>
              <a:t>4</a:t>
            </a:fld>
            <a:endParaRPr lang="ru-RU"/>
          </a:p>
        </p:txBody>
      </p:sp>
      <p:sp>
        <p:nvSpPr>
          <p:cNvPr id="215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2773CBE-6DBB-4333-989B-506732F4EA66}" type="slidenum">
              <a:rPr lang="ru-RU"/>
              <a:pPr/>
              <a:t>11</a:t>
            </a:fld>
            <a:endParaRPr lang="ru-RU"/>
          </a:p>
        </p:txBody>
      </p:sp>
      <p:sp>
        <p:nvSpPr>
          <p:cNvPr id="225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7488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7088" y="1604963"/>
            <a:ext cx="4029075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5113" y="273050"/>
            <a:ext cx="2051050" cy="58372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05513" cy="58372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08963" cy="11239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7488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7088" y="1604963"/>
            <a:ext cx="4029075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5113" y="273050"/>
            <a:ext cx="2051050" cy="58372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05513" cy="58372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7488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7088" y="1604963"/>
            <a:ext cx="4029075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5113" y="273050"/>
            <a:ext cx="2051050" cy="58372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05513" cy="58372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7488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7088" y="1604963"/>
            <a:ext cx="4029075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5113" y="273050"/>
            <a:ext cx="2051050" cy="58372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05513" cy="58372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1989138"/>
            <a:ext cx="5313363" cy="17113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EECE1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1008063"/>
          </a:xfrm>
          <a:prstGeom prst="rect">
            <a:avLst/>
          </a:prstGeom>
          <a:solidFill>
            <a:srgbClr val="4F81B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885113" y="0"/>
            <a:ext cx="1258887" cy="1008063"/>
          </a:xfrm>
          <a:prstGeom prst="rect">
            <a:avLst/>
          </a:prstGeom>
          <a:solidFill>
            <a:srgbClr val="C0504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EECE1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1008063"/>
          </a:xfrm>
          <a:prstGeom prst="rect">
            <a:avLst/>
          </a:prstGeom>
          <a:solidFill>
            <a:srgbClr val="4F81B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7885113" y="0"/>
            <a:ext cx="1258887" cy="1008063"/>
          </a:xfrm>
          <a:prstGeom prst="rect">
            <a:avLst/>
          </a:prstGeom>
          <a:solidFill>
            <a:srgbClr val="C0504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08963" cy="1123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щёлкните мышью</a:t>
            </a:r>
          </a:p>
        </p:txBody>
      </p:sp>
      <p:sp>
        <p:nvSpPr>
          <p:cNvPr id="1033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8963" cy="450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EECE1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1008063"/>
          </a:xfrm>
          <a:prstGeom prst="rect">
            <a:avLst/>
          </a:prstGeom>
          <a:solidFill>
            <a:srgbClr val="4F81B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7885113" y="0"/>
            <a:ext cx="1258887" cy="1008063"/>
          </a:xfrm>
          <a:prstGeom prst="rect">
            <a:avLst/>
          </a:prstGeom>
          <a:solidFill>
            <a:srgbClr val="C0504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4005263"/>
            <a:ext cx="9144000" cy="2851150"/>
          </a:xfrm>
          <a:prstGeom prst="rect">
            <a:avLst/>
          </a:prstGeom>
          <a:solidFill>
            <a:srgbClr val="4F81B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3932238"/>
            <a:ext cx="9144000" cy="142875"/>
          </a:xfrm>
          <a:prstGeom prst="rect">
            <a:avLst/>
          </a:prstGeom>
          <a:solidFill>
            <a:srgbClr val="C0504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2055" name="Picture 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589713" y="549275"/>
            <a:ext cx="1909762" cy="1176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08963" cy="1123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щёлкните мышью</a:t>
            </a:r>
          </a:p>
        </p:txBody>
      </p:sp>
      <p:sp>
        <p:nvSpPr>
          <p:cNvPr id="205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8963" cy="450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08963" cy="1123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щёлкните мышью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8963" cy="450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EECE1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1008063"/>
          </a:xfrm>
          <a:prstGeom prst="rect">
            <a:avLst/>
          </a:prstGeom>
          <a:solidFill>
            <a:srgbClr val="4F81B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885113" y="0"/>
            <a:ext cx="1258887" cy="1008063"/>
          </a:xfrm>
          <a:prstGeom prst="rect">
            <a:avLst/>
          </a:prstGeom>
          <a:solidFill>
            <a:srgbClr val="C0504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EECE1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1008063"/>
          </a:xfrm>
          <a:prstGeom prst="rect">
            <a:avLst/>
          </a:prstGeom>
          <a:solidFill>
            <a:srgbClr val="4F81B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7885113" y="0"/>
            <a:ext cx="1258887" cy="1008063"/>
          </a:xfrm>
          <a:prstGeom prst="rect">
            <a:avLst/>
          </a:prstGeom>
          <a:solidFill>
            <a:srgbClr val="C0504D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08963" cy="1123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щёлкните мышью</a:t>
            </a:r>
          </a:p>
        </p:txBody>
      </p:sp>
      <p:sp>
        <p:nvSpPr>
          <p:cNvPr id="410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8963" cy="450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 hidden="1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0E0E0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2" name="Rectangle 2" hidden="1"/>
          <p:cNvSpPr>
            <a:spLocks noChangeArrowheads="1"/>
          </p:cNvSpPr>
          <p:nvPr/>
        </p:nvSpPr>
        <p:spPr bwMode="auto">
          <a:xfrm>
            <a:off x="0" y="0"/>
            <a:ext cx="9144000" cy="1008063"/>
          </a:xfrm>
          <a:prstGeom prst="rect">
            <a:avLst/>
          </a:prstGeom>
          <a:solidFill>
            <a:srgbClr val="008110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3" name="Rectangle 3" hidden="1"/>
          <p:cNvSpPr>
            <a:spLocks noChangeArrowheads="1"/>
          </p:cNvSpPr>
          <p:nvPr/>
        </p:nvSpPr>
        <p:spPr bwMode="auto">
          <a:xfrm>
            <a:off x="7885113" y="0"/>
            <a:ext cx="1258887" cy="1008063"/>
          </a:xfrm>
          <a:prstGeom prst="rect">
            <a:avLst/>
          </a:prstGeom>
          <a:solidFill>
            <a:srgbClr val="FFCD00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5125" name="Group 4"/>
          <p:cNvGrpSpPr>
            <a:grpSpLocks/>
          </p:cNvGrpSpPr>
          <p:nvPr/>
        </p:nvGrpSpPr>
        <p:grpSpPr bwMode="auto">
          <a:xfrm>
            <a:off x="0" y="3932238"/>
            <a:ext cx="9128125" cy="2909887"/>
            <a:chOff x="0" y="2477"/>
            <a:chExt cx="5750" cy="1833"/>
          </a:xfrm>
        </p:grpSpPr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0" y="2523"/>
              <a:ext cx="5750" cy="1787"/>
            </a:xfrm>
            <a:prstGeom prst="rect">
              <a:avLst/>
            </a:prstGeom>
            <a:solidFill>
              <a:srgbClr val="008110"/>
            </a:solidFill>
            <a:ln w="9525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>
              <a:off x="0" y="2477"/>
              <a:ext cx="5750" cy="81"/>
            </a:xfrm>
            <a:prstGeom prst="rect">
              <a:avLst/>
            </a:prstGeom>
            <a:solidFill>
              <a:srgbClr val="FFCD00"/>
            </a:solidFill>
            <a:ln w="9525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5126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589713" y="549275"/>
            <a:ext cx="1911350" cy="1176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1989138"/>
            <a:ext cx="5313363" cy="171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щёлкните мышью</a:t>
            </a:r>
          </a:p>
        </p:txBody>
      </p:sp>
      <p:sp>
        <p:nvSpPr>
          <p:cNvPr id="5129" name="Rectangle 9"/>
          <p:cNvSpPr>
            <a:spLocks noGrp="1" noChangeArrowheads="1"/>
          </p:cNvSpPr>
          <p:nvPr/>
        </p:nvSpPr>
        <p:spPr bwMode="auto">
          <a:xfrm>
            <a:off x="971550" y="4413250"/>
            <a:ext cx="5024438" cy="11604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n-GB" sz="3200">
                <a:solidFill>
                  <a:srgbClr val="000000"/>
                </a:solidFill>
              </a:rPr>
              <a:t>Для добавления текста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r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r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2pPr>
      <a:lvl3pPr algn="r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3pPr>
      <a:lvl4pPr algn="r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4pPr>
      <a:lvl5pPr algn="r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5pPr>
      <a:lvl6pPr marL="2514600" indent="-228600" algn="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6pPr>
      <a:lvl7pPr marL="2971800" indent="-228600" algn="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7pPr>
      <a:lvl8pPr marL="3429000" indent="-228600" algn="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8pPr>
      <a:lvl9pPr marL="3886200" indent="-228600" algn="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Verdana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101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1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101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101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16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101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101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101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101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101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642938" y="3500438"/>
            <a:ext cx="6715125" cy="1065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0" y="0"/>
            <a:ext cx="784860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lIns="108720" tIns="63720" rIns="108720" bIns="6372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000000"/>
              </a:solidFill>
              <a:latin typeface="Times New Roman" pitchFamily="16" charset="0"/>
              <a:cs typeface="DejaVu Sans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</a:t>
            </a:r>
            <a:r>
              <a:rPr lang="ru-RU" sz="22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Наш девиз: «От мнения клиента зависит наша репутация»    </a:t>
            </a: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7848600" y="0"/>
            <a:ext cx="129540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42577B1-95E0-4EBC-8C10-B2DDD7B28602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pic>
        <p:nvPicPr>
          <p:cNvPr id="8" name="Рисунок 7" descr="_BUL68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0108"/>
            <a:ext cx="9144000" cy="2857520"/>
          </a:xfrm>
          <a:prstGeom prst="rect">
            <a:avLst/>
          </a:prstGeom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857224" y="4786322"/>
            <a:ext cx="7286676" cy="6429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>
                <a:solidFill>
                  <a:srgbClr val="009933"/>
                </a:solidFill>
                <a:latin typeface="Times New Roman" pitchFamily="16" charset="0"/>
                <a:cs typeface="DejaVu Sans" charset="0"/>
              </a:rPr>
              <a:t>Страховая Группа </a:t>
            </a:r>
            <a:r>
              <a:rPr lang="ru-RU" sz="3600" b="1" dirty="0" smtClean="0">
                <a:solidFill>
                  <a:srgbClr val="009933"/>
                </a:solidFill>
                <a:latin typeface="Times New Roman" pitchFamily="16" charset="0"/>
                <a:cs typeface="DejaVu Sans" charset="0"/>
              </a:rPr>
              <a:t>«</a:t>
            </a:r>
            <a:r>
              <a:rPr lang="ru-RU" sz="3600" b="1" dirty="0">
                <a:solidFill>
                  <a:srgbClr val="009933"/>
                </a:solidFill>
                <a:latin typeface="Times New Roman" pitchFamily="16" charset="0"/>
                <a:cs typeface="DejaVu Sans" charset="0"/>
              </a:rPr>
              <a:t>АК БАРС»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2720975" y="1439863"/>
            <a:ext cx="3743325" cy="647700"/>
          </a:xfrm>
          <a:prstGeom prst="rect">
            <a:avLst/>
          </a:prstGeom>
          <a:solidFill>
            <a:srgbClr val="FFFFFF"/>
          </a:solidFill>
          <a:ln w="9360">
            <a:solidFill>
              <a:srgbClr val="00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34313" y="1223963"/>
            <a:ext cx="1258887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2" name="AutoShape 3"/>
          <p:cNvSpPr>
            <a:spLocks noChangeArrowheads="1"/>
          </p:cNvSpPr>
          <p:nvPr/>
        </p:nvSpPr>
        <p:spPr bwMode="auto">
          <a:xfrm>
            <a:off x="6230938" y="4745038"/>
            <a:ext cx="2843212" cy="1638300"/>
          </a:xfrm>
          <a:prstGeom prst="roundRect">
            <a:avLst>
              <a:gd name="adj" fmla="val 13532"/>
            </a:avLst>
          </a:prstGeom>
          <a:solidFill>
            <a:srgbClr val="FFFFCC"/>
          </a:solidFill>
          <a:ln w="9360">
            <a:solidFill>
              <a:srgbClr val="F9C8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3" name="AutoShape 4"/>
          <p:cNvSpPr>
            <a:spLocks noChangeArrowheads="1"/>
          </p:cNvSpPr>
          <p:nvPr/>
        </p:nvSpPr>
        <p:spPr bwMode="auto">
          <a:xfrm>
            <a:off x="3197225" y="4772025"/>
            <a:ext cx="2940050" cy="159861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360">
            <a:solidFill>
              <a:srgbClr val="F9C8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AutoShape 5"/>
          <p:cNvSpPr>
            <a:spLocks noChangeArrowheads="1"/>
          </p:cNvSpPr>
          <p:nvPr/>
        </p:nvSpPr>
        <p:spPr bwMode="auto">
          <a:xfrm>
            <a:off x="144463" y="4821238"/>
            <a:ext cx="2914650" cy="15652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360">
            <a:solidFill>
              <a:srgbClr val="F9C8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5" name="AutoShape 6"/>
          <p:cNvSpPr>
            <a:spLocks noChangeArrowheads="1"/>
          </p:cNvSpPr>
          <p:nvPr/>
        </p:nvSpPr>
        <p:spPr bwMode="auto">
          <a:xfrm>
            <a:off x="144463" y="2441575"/>
            <a:ext cx="2857500" cy="6461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360">
            <a:solidFill>
              <a:srgbClr val="007E0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6" name="AutoShape 7"/>
          <p:cNvSpPr>
            <a:spLocks noChangeArrowheads="1"/>
          </p:cNvSpPr>
          <p:nvPr/>
        </p:nvSpPr>
        <p:spPr bwMode="auto">
          <a:xfrm>
            <a:off x="3144838" y="2441575"/>
            <a:ext cx="2928937" cy="6461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360">
            <a:solidFill>
              <a:srgbClr val="007E0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7" name="AutoShape 8"/>
          <p:cNvSpPr>
            <a:spLocks noChangeArrowheads="1"/>
          </p:cNvSpPr>
          <p:nvPr/>
        </p:nvSpPr>
        <p:spPr bwMode="auto">
          <a:xfrm>
            <a:off x="6216650" y="2441575"/>
            <a:ext cx="2786063" cy="6445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360">
            <a:solidFill>
              <a:srgbClr val="007E0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Rectangle 9"/>
          <p:cNvSpPr>
            <a:spLocks noChangeArrowheads="1"/>
          </p:cNvSpPr>
          <p:nvPr/>
        </p:nvSpPr>
        <p:spPr bwMode="auto">
          <a:xfrm>
            <a:off x="215900" y="2582863"/>
            <a:ext cx="2928938" cy="273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ООО «СК «АК БАРС-Мед»</a:t>
            </a:r>
          </a:p>
        </p:txBody>
      </p:sp>
      <p:sp>
        <p:nvSpPr>
          <p:cNvPr id="7179" name="Rectangle 10"/>
          <p:cNvSpPr>
            <a:spLocks noChangeArrowheads="1"/>
          </p:cNvSpPr>
          <p:nvPr/>
        </p:nvSpPr>
        <p:spPr bwMode="auto">
          <a:xfrm>
            <a:off x="2954338" y="2554288"/>
            <a:ext cx="3262312" cy="273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ООО «АК БАРС СТРАХОВАНИЕ»</a:t>
            </a:r>
          </a:p>
        </p:txBody>
      </p:sp>
      <p:sp>
        <p:nvSpPr>
          <p:cNvPr id="7180" name="Rectangle 11"/>
          <p:cNvSpPr>
            <a:spLocks noChangeArrowheads="1"/>
          </p:cNvSpPr>
          <p:nvPr/>
        </p:nvSpPr>
        <p:spPr bwMode="auto">
          <a:xfrm>
            <a:off x="6245225" y="2582863"/>
            <a:ext cx="2786063" cy="273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ООО «АК БАРС МЕДИЦИНА»</a:t>
            </a:r>
          </a:p>
        </p:txBody>
      </p:sp>
      <p:sp>
        <p:nvSpPr>
          <p:cNvPr id="7181" name="Rectangle 14"/>
          <p:cNvSpPr>
            <a:spLocks noChangeArrowheads="1"/>
          </p:cNvSpPr>
          <p:nvPr/>
        </p:nvSpPr>
        <p:spPr bwMode="auto">
          <a:xfrm>
            <a:off x="2592388" y="1527175"/>
            <a:ext cx="4103687" cy="517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Страховая Группа «АК БАРС»</a:t>
            </a:r>
          </a:p>
          <a:p>
            <a:pPr algn="ctr"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000000"/>
              </a:solidFill>
              <a:latin typeface="Times New Roman" pitchFamily="16" charset="0"/>
              <a:cs typeface="DejaVu Sans" charset="0"/>
            </a:endParaRPr>
          </a:p>
        </p:txBody>
      </p:sp>
      <p:sp>
        <p:nvSpPr>
          <p:cNvPr id="7182" name="Rectangle 15"/>
          <p:cNvSpPr>
            <a:spLocks noChangeArrowheads="1"/>
          </p:cNvSpPr>
          <p:nvPr/>
        </p:nvSpPr>
        <p:spPr bwMode="auto">
          <a:xfrm>
            <a:off x="0" y="0"/>
            <a:ext cx="7775575" cy="936625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        </a:t>
            </a:r>
            <a:r>
              <a:rPr lang="ru-RU" sz="28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СГ «АК БАРС»</a:t>
            </a:r>
          </a:p>
        </p:txBody>
      </p:sp>
      <p:pic>
        <p:nvPicPr>
          <p:cNvPr id="7183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9363" y="3130550"/>
            <a:ext cx="1720850" cy="820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84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0550" y="3160713"/>
            <a:ext cx="1785938" cy="833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85" name="AutoShape 18"/>
          <p:cNvSpPr>
            <a:spLocks noChangeArrowheads="1"/>
          </p:cNvSpPr>
          <p:nvPr/>
        </p:nvSpPr>
        <p:spPr bwMode="auto">
          <a:xfrm>
            <a:off x="6216650" y="4024313"/>
            <a:ext cx="2773363" cy="65563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360">
            <a:solidFill>
              <a:srgbClr val="007E0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6" name="AutoShape 19"/>
          <p:cNvSpPr>
            <a:spLocks noChangeArrowheads="1"/>
          </p:cNvSpPr>
          <p:nvPr/>
        </p:nvSpPr>
        <p:spPr bwMode="auto">
          <a:xfrm>
            <a:off x="3144838" y="4024313"/>
            <a:ext cx="2928937" cy="66198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360">
            <a:solidFill>
              <a:srgbClr val="007E0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7" name="AutoShape 20"/>
          <p:cNvSpPr>
            <a:spLocks noChangeArrowheads="1"/>
          </p:cNvSpPr>
          <p:nvPr/>
        </p:nvSpPr>
        <p:spPr bwMode="auto">
          <a:xfrm>
            <a:off x="144463" y="4024313"/>
            <a:ext cx="2857500" cy="66198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360">
            <a:solidFill>
              <a:srgbClr val="007E0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8" name="Rectangle 21"/>
          <p:cNvSpPr>
            <a:spLocks noChangeArrowheads="1"/>
          </p:cNvSpPr>
          <p:nvPr/>
        </p:nvSpPr>
        <p:spPr bwMode="auto">
          <a:xfrm>
            <a:off x="144463" y="4067175"/>
            <a:ext cx="2917825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D0D0D"/>
                </a:solidFill>
                <a:latin typeface="Times New Roman" pitchFamily="16" charset="0"/>
                <a:cs typeface="DejaVu Sans" charset="0"/>
              </a:rPr>
              <a:t>лидер рынка Республики Татарстан по медицинскому страхованию</a:t>
            </a:r>
          </a:p>
        </p:txBody>
      </p:sp>
      <p:sp>
        <p:nvSpPr>
          <p:cNvPr id="7189" name="Rectangle 22"/>
          <p:cNvSpPr>
            <a:spLocks noChangeArrowheads="1"/>
          </p:cNvSpPr>
          <p:nvPr/>
        </p:nvSpPr>
        <p:spPr bwMode="auto">
          <a:xfrm>
            <a:off x="3313113" y="4171950"/>
            <a:ext cx="2735262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D0D0D"/>
                </a:solidFill>
                <a:latin typeface="Times New Roman" pitchFamily="16" charset="0"/>
                <a:cs typeface="DejaVu Sans" charset="0"/>
              </a:rPr>
              <a:t>классические виды страхования</a:t>
            </a:r>
          </a:p>
        </p:txBody>
      </p:sp>
      <p:sp>
        <p:nvSpPr>
          <p:cNvPr id="7190" name="Rectangle 23"/>
          <p:cNvSpPr>
            <a:spLocks noChangeArrowheads="1"/>
          </p:cNvSpPr>
          <p:nvPr/>
        </p:nvSpPr>
        <p:spPr bwMode="auto">
          <a:xfrm>
            <a:off x="6230938" y="4051300"/>
            <a:ext cx="2735262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D0D0D"/>
                </a:solidFill>
                <a:latin typeface="Times New Roman" pitchFamily="16" charset="0"/>
                <a:cs typeface="DejaVu Sans" charset="0"/>
              </a:rPr>
              <a:t>медицинский лечебно – диагностический центр</a:t>
            </a:r>
          </a:p>
        </p:txBody>
      </p:sp>
      <p:sp>
        <p:nvSpPr>
          <p:cNvPr id="7191" name="Rectangle 24"/>
          <p:cNvSpPr>
            <a:spLocks noChangeArrowheads="1"/>
          </p:cNvSpPr>
          <p:nvPr/>
        </p:nvSpPr>
        <p:spPr bwMode="auto">
          <a:xfrm>
            <a:off x="6335713" y="4748213"/>
            <a:ext cx="2924175" cy="163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3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2 стационарно-амбулаторных  отделения на базе РКБ, ДРКБ;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3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Круглосуточное оказание мед. </a:t>
            </a: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3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помощи врачей-консультантов;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3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Проведение проф. осмотров;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3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Выездная медицина в СП;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3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Собственная лабораторно-диагностическая  база.</a:t>
            </a: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</a:t>
            </a:r>
          </a:p>
        </p:txBody>
      </p:sp>
      <p:sp>
        <p:nvSpPr>
          <p:cNvPr id="7192" name="Rectangle 25"/>
          <p:cNvSpPr>
            <a:spLocks noChangeArrowheads="1"/>
          </p:cNvSpPr>
          <p:nvPr/>
        </p:nvSpPr>
        <p:spPr bwMode="auto">
          <a:xfrm>
            <a:off x="7775575" y="0"/>
            <a:ext cx="1368425" cy="936625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>
              <a:solidFill>
                <a:srgbClr val="004407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8A17C65-601A-4D10-A856-DCC9B172C054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sp>
        <p:nvSpPr>
          <p:cNvPr id="7193" name="Text Box 26"/>
          <p:cNvSpPr txBox="1">
            <a:spLocks noChangeArrowheads="1"/>
          </p:cNvSpPr>
          <p:nvPr/>
        </p:nvSpPr>
        <p:spPr bwMode="auto">
          <a:xfrm>
            <a:off x="144463" y="4872038"/>
            <a:ext cx="2841625" cy="139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На рынке страховых услуг с 2004 года;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3 171 664 застрахованных в ОМС (82 % населения РТ);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B050"/>
                </a:solidFill>
                <a:latin typeface="Times New Roman" pitchFamily="16" charset="0"/>
                <a:cs typeface="DejaVu Sans" charset="0"/>
              </a:rPr>
              <a:t>  </a:t>
            </a: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18 624 застрахованных по ДМС 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B050"/>
                </a:solidFill>
                <a:latin typeface="Times New Roman" pitchFamily="16" charset="0"/>
                <a:cs typeface="DejaVu Sans" charset="0"/>
              </a:rPr>
              <a:t>  </a:t>
            </a: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44 филиала во всех районах РТ </a:t>
            </a:r>
          </a:p>
        </p:txBody>
      </p:sp>
      <p:sp>
        <p:nvSpPr>
          <p:cNvPr id="7194" name="Text Box 27"/>
          <p:cNvSpPr txBox="1">
            <a:spLocks noChangeArrowheads="1"/>
          </p:cNvSpPr>
          <p:nvPr/>
        </p:nvSpPr>
        <p:spPr bwMode="auto">
          <a:xfrm>
            <a:off x="3259138" y="4886325"/>
            <a:ext cx="2863850" cy="1155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На рынке страховых услуг с </a:t>
            </a: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2006 года;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145 тысяч клиентов физических лиц;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t> Филиалы в 41 районе РТ;</a:t>
            </a:r>
          </a:p>
          <a:p>
            <a:pPr>
              <a:lnSpc>
                <a:spcPct val="100000"/>
              </a:lnSpc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  <a:ea typeface="MS Mincho" charset="-128"/>
              </a:rPr>
              <a:t> 1144 агента.</a:t>
            </a: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>
              <a:solidFill>
                <a:srgbClr val="000000"/>
              </a:solidFill>
              <a:latin typeface="Times New Roman" pitchFamily="16" charset="0"/>
              <a:ea typeface="MS Mincho" charset="-128"/>
            </a:endParaRPr>
          </a:p>
        </p:txBody>
      </p:sp>
      <p:sp>
        <p:nvSpPr>
          <p:cNvPr id="7195" name="Text Box 29"/>
          <p:cNvSpPr txBox="1">
            <a:spLocks noChangeArrowheads="1"/>
          </p:cNvSpPr>
          <p:nvPr/>
        </p:nvSpPr>
        <p:spPr bwMode="auto">
          <a:xfrm>
            <a:off x="2808288" y="2855913"/>
            <a:ext cx="3263900" cy="38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900">
                <a:solidFill>
                  <a:srgbClr val="000000"/>
                </a:solidFill>
                <a:latin typeface="Times New Roman" pitchFamily="16" charset="0"/>
              </a:rPr>
              <a:t>лицензия ЦБ РФ СИ №3867, лицензия ЦБ РФ СЛ №3867</a:t>
            </a:r>
          </a:p>
        </p:txBody>
      </p:sp>
      <p:sp>
        <p:nvSpPr>
          <p:cNvPr id="7196" name="Text Box 30"/>
          <p:cNvSpPr txBox="1">
            <a:spLocks noChangeArrowheads="1"/>
          </p:cNvSpPr>
          <p:nvPr/>
        </p:nvSpPr>
        <p:spPr bwMode="auto">
          <a:xfrm>
            <a:off x="263525" y="2855913"/>
            <a:ext cx="2879725" cy="227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900">
                <a:solidFill>
                  <a:srgbClr val="000000"/>
                </a:solidFill>
                <a:latin typeface="Times New Roman" pitchFamily="16" charset="0"/>
              </a:rPr>
              <a:t>лицензия ЦБ РФ ОС №3943-07, лицензия СЛ №3943</a:t>
            </a:r>
          </a:p>
        </p:txBody>
      </p:sp>
      <p:sp>
        <p:nvSpPr>
          <p:cNvPr id="7197" name="Rectangle 31"/>
          <p:cNvSpPr>
            <a:spLocks noChangeArrowheads="1"/>
          </p:cNvSpPr>
          <p:nvPr/>
        </p:nvSpPr>
        <p:spPr bwMode="auto">
          <a:xfrm>
            <a:off x="7559675" y="1871663"/>
            <a:ext cx="1731963" cy="28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800">
                <a:solidFill>
                  <a:srgbClr val="000000"/>
                </a:solidFill>
                <a:latin typeface="Verdana" pitchFamily="32" charset="0"/>
                <a:cs typeface="DejaVu Sans" charset="0"/>
              </a:rPr>
              <a:t>Генеральная лицензия ЦБ РФ № 2590 от 31.07.2012 г.</a:t>
            </a:r>
          </a:p>
        </p:txBody>
      </p:sp>
      <p:sp>
        <p:nvSpPr>
          <p:cNvPr id="7198" name="Text Box 32"/>
          <p:cNvSpPr txBox="1">
            <a:spLocks noChangeArrowheads="1"/>
          </p:cNvSpPr>
          <p:nvPr/>
        </p:nvSpPr>
        <p:spPr bwMode="auto">
          <a:xfrm>
            <a:off x="5616575" y="863600"/>
            <a:ext cx="1944688" cy="33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6" charset="0"/>
              </a:rPr>
              <a:t>Дочерняя компания</a:t>
            </a:r>
          </a:p>
        </p:txBody>
      </p:sp>
      <p:cxnSp>
        <p:nvCxnSpPr>
          <p:cNvPr id="7199" name="AutoShape 33"/>
          <p:cNvCxnSpPr>
            <a:cxnSpLocks noChangeShapeType="1"/>
            <a:endCxn id="7170" idx="0"/>
          </p:cNvCxnSpPr>
          <p:nvPr/>
        </p:nvCxnSpPr>
        <p:spPr bwMode="auto">
          <a:xfrm rot="5400000">
            <a:off x="6419850" y="-604837"/>
            <a:ext cx="215900" cy="3873500"/>
          </a:xfrm>
          <a:prstGeom prst="bentConnector3">
            <a:avLst>
              <a:gd name="adj1" fmla="val -12500"/>
            </a:avLst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</p:spPr>
      </p:cxnSp>
      <p:pic>
        <p:nvPicPr>
          <p:cNvPr id="35" name="Рисунок 34"/>
          <p:cNvPicPr/>
          <p:nvPr/>
        </p:nvPicPr>
        <p:blipFill>
          <a:blip r:embed="rId6"/>
          <a:stretch/>
        </p:blipFill>
        <p:spPr>
          <a:xfrm>
            <a:off x="7358082" y="3143248"/>
            <a:ext cx="503280" cy="530280"/>
          </a:xfrm>
          <a:prstGeom prst="ellipse">
            <a:avLst/>
          </a:prstGeom>
          <a:ln>
            <a:noFill/>
          </a:ln>
        </p:spPr>
      </p:pic>
      <p:pic>
        <p:nvPicPr>
          <p:cNvPr id="7201" name="Рисунок 3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688" y="3714750"/>
            <a:ext cx="221456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8195" name="Group 2"/>
          <p:cNvGrpSpPr>
            <a:grpSpLocks/>
          </p:cNvGrpSpPr>
          <p:nvPr/>
        </p:nvGrpSpPr>
        <p:grpSpPr bwMode="auto">
          <a:xfrm>
            <a:off x="71438" y="877888"/>
            <a:ext cx="8985250" cy="5821362"/>
            <a:chOff x="45" y="553"/>
            <a:chExt cx="5660" cy="3667"/>
          </a:xfrm>
        </p:grpSpPr>
        <p:grpSp>
          <p:nvGrpSpPr>
            <p:cNvPr id="8204" name="Group 3"/>
            <p:cNvGrpSpPr>
              <a:grpSpLocks/>
            </p:cNvGrpSpPr>
            <p:nvPr/>
          </p:nvGrpSpPr>
          <p:grpSpPr bwMode="auto">
            <a:xfrm>
              <a:off x="45" y="553"/>
              <a:ext cx="5660" cy="3667"/>
              <a:chOff x="45" y="553"/>
              <a:chExt cx="5660" cy="3667"/>
            </a:xfrm>
          </p:grpSpPr>
          <p:pic>
            <p:nvPicPr>
              <p:cNvPr id="8206" name="Picture 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5" y="553"/>
                <a:ext cx="5660" cy="366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07" name="Picture 5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25" y="310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08" name="Picture 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10" y="274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09" name="Picture 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215" y="279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0" name="Picture 8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035" y="243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1" name="Picture 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10" y="216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2" name="Picture 1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350" y="180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3" name="Picture 1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575" y="166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4" name="Picture 1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080" y="162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5" name="Picture 1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530" y="283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6" name="Picture 1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646" y="256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7" name="Picture 15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890" y="207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8" name="Picture 1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205" y="310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19" name="Picture 1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340" y="238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0" name="Picture 18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385" y="202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1" name="Picture 1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80" y="175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2" name="Picture 2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710" y="157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3" name="Picture 2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845" y="112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4" name="Picture 2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160" y="126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5" name="Picture 2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475" y="99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6" name="Picture 2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655" y="148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7" name="Picture 25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430" y="162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8" name="Picture 2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285" y="189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29" name="Picture 2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790" y="229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0" name="Picture 28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97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1" name="Picture 2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970" y="355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2" name="Picture 3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285" y="270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3" name="Picture 3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510" y="324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4" name="Picture 3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15" y="175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5" name="Picture 3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690" y="193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6" name="Picture 3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140" y="189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7" name="Picture 35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60" y="238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8" name="Picture 3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140" y="288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39" name="Picture 3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275" y="328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0" name="Picture 38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545" y="337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1" name="Picture 3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905" y="360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2" name="Picture 4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995" y="328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3" name="Picture 4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770" y="292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4" name="Picture 4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320" y="238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5" name="Picture 4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815" y="238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6" name="Picture 4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400" y="189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7" name="Picture 45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725" y="189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8" name="Picture 4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095" y="1440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8249" name="Picture 4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925" y="1125"/>
                <a:ext cx="189" cy="8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  <p:pic>
          <p:nvPicPr>
            <p:cNvPr id="8205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00" y="977"/>
              <a:ext cx="189" cy="8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sp>
        <p:nvSpPr>
          <p:cNvPr id="8196" name="Rectangle 49"/>
          <p:cNvSpPr>
            <a:spLocks noChangeArrowheads="1"/>
          </p:cNvSpPr>
          <p:nvPr/>
        </p:nvSpPr>
        <p:spPr bwMode="auto">
          <a:xfrm>
            <a:off x="0" y="2543175"/>
            <a:ext cx="9144000" cy="517525"/>
          </a:xfrm>
          <a:prstGeom prst="rect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lIns="90000" tIns="45000" rIns="90000" bIns="45000" anchor="ctr">
            <a:spAutoFit/>
          </a:bodyPr>
          <a:lstStyle/>
          <a:p>
            <a:pPr algn="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800" b="1">
                <a:solidFill>
                  <a:srgbClr val="FFFFFF"/>
                </a:solidFill>
                <a:latin typeface="Times New Roman" pitchFamily="16" charset="0"/>
              </a:rPr>
              <a:t>Представленность во всех районах РТ (44 филиала)</a:t>
            </a:r>
          </a:p>
        </p:txBody>
      </p:sp>
      <p:sp>
        <p:nvSpPr>
          <p:cNvPr id="8197" name="Rectangle 50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Rectangle 51"/>
          <p:cNvSpPr>
            <a:spLocks noChangeArrowheads="1"/>
          </p:cNvSpPr>
          <p:nvPr/>
        </p:nvSpPr>
        <p:spPr bwMode="auto">
          <a:xfrm>
            <a:off x="1639888" y="214313"/>
            <a:ext cx="6122987" cy="517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solidFill>
                  <a:srgbClr val="FFFFFF"/>
                </a:solidFill>
                <a:latin typeface="Times New Roman" pitchFamily="16" charset="0"/>
              </a:rPr>
              <a:t>СТРАХОВАЯ ГРУППА  «АК БАРС»</a:t>
            </a:r>
          </a:p>
        </p:txBody>
      </p:sp>
      <p:sp>
        <p:nvSpPr>
          <p:cNvPr id="8199" name="Rectangle 52"/>
          <p:cNvSpPr>
            <a:spLocks noChangeArrowheads="1"/>
          </p:cNvSpPr>
          <p:nvPr/>
        </p:nvSpPr>
        <p:spPr bwMode="auto">
          <a:xfrm>
            <a:off x="0" y="5721350"/>
            <a:ext cx="9144000" cy="1136650"/>
          </a:xfrm>
          <a:prstGeom prst="rect">
            <a:avLst/>
          </a:prstGeom>
          <a:solidFill>
            <a:srgbClr val="FFCC66">
              <a:alpha val="41960"/>
            </a:srgbClr>
          </a:solidFill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4000" b="1">
                <a:solidFill>
                  <a:srgbClr val="FF0000"/>
                </a:solidFill>
                <a:latin typeface="Times New Roman" pitchFamily="16" charset="0"/>
              </a:rPr>
              <a:t>80 000 чел.</a:t>
            </a:r>
            <a:r>
              <a:rPr lang="ru-RU" sz="4000" b="1">
                <a:solidFill>
                  <a:srgbClr val="00B050"/>
                </a:solidFill>
                <a:latin typeface="Times New Roman" pitchFamily="16" charset="0"/>
              </a:rPr>
              <a:t> 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800" b="1">
                <a:solidFill>
                  <a:srgbClr val="000000"/>
                </a:solidFill>
                <a:latin typeface="Times New Roman" pitchFamily="16" charset="0"/>
              </a:rPr>
              <a:t>клиентов в офисах ежемесячно</a:t>
            </a:r>
          </a:p>
        </p:txBody>
      </p:sp>
      <p:sp>
        <p:nvSpPr>
          <p:cNvPr id="8200" name="Rectangle 53"/>
          <p:cNvSpPr>
            <a:spLocks noChangeArrowheads="1"/>
          </p:cNvSpPr>
          <p:nvPr/>
        </p:nvSpPr>
        <p:spPr bwMode="auto">
          <a:xfrm>
            <a:off x="71438" y="3328988"/>
            <a:ext cx="8999537" cy="51752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800" b="1">
                <a:solidFill>
                  <a:srgbClr val="000000"/>
                </a:solidFill>
                <a:latin typeface="Times New Roman" pitchFamily="16" charset="0"/>
              </a:rPr>
              <a:t>3,1 млн. чел. застрахованных</a:t>
            </a:r>
          </a:p>
        </p:txBody>
      </p:sp>
      <p:sp>
        <p:nvSpPr>
          <p:cNvPr id="8201" name="Rectangle 54"/>
          <p:cNvSpPr>
            <a:spLocks noChangeArrowheads="1"/>
          </p:cNvSpPr>
          <p:nvPr/>
        </p:nvSpPr>
        <p:spPr bwMode="auto">
          <a:xfrm>
            <a:off x="0" y="4019550"/>
            <a:ext cx="9144000" cy="517525"/>
          </a:xfrm>
          <a:prstGeom prst="rect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800" b="1">
                <a:solidFill>
                  <a:srgbClr val="FFFFFF"/>
                </a:solidFill>
                <a:latin typeface="Times New Roman" pitchFamily="16" charset="0"/>
              </a:rPr>
              <a:t>1 144 страховых агента</a:t>
            </a:r>
          </a:p>
        </p:txBody>
      </p:sp>
      <p:sp>
        <p:nvSpPr>
          <p:cNvPr id="8202" name="Picture 55"/>
          <p:cNvSpPr>
            <a:spLocks noChangeAspect="1" noChangeArrowheads="1"/>
          </p:cNvSpPr>
          <p:nvPr/>
        </p:nvSpPr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3" name="TextBox 56"/>
          <p:cNvSpPr txBox="1">
            <a:spLocks noChangeArrowheads="1"/>
          </p:cNvSpPr>
          <p:nvPr/>
        </p:nvSpPr>
        <p:spPr bwMode="auto">
          <a:xfrm>
            <a:off x="0" y="4786313"/>
            <a:ext cx="9144000" cy="493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rgbClr val="003300"/>
                </a:solidFill>
                <a:latin typeface="Times New Roman" pitchFamily="16" charset="0"/>
                <a:cs typeface="Times New Roman" pitchFamily="16" charset="0"/>
              </a:rPr>
              <a:t>Круглосуточный контакт-центр 8 800 500 03 03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/>
          <p:cNvSpPr>
            <a:spLocks noChangeArrowheads="1"/>
          </p:cNvSpPr>
          <p:nvPr/>
        </p:nvSpPr>
        <p:spPr bwMode="auto">
          <a:xfrm>
            <a:off x="642938" y="1143000"/>
            <a:ext cx="6443662" cy="547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1. Защита прав застрахованных;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2.  Экспертиза качества медицинской помощи; 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3. Круглосуточный телефон горячей линии 8 800 500 03 03;  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chemeClr val="tx1"/>
                </a:solidFill>
                <a:latin typeface="Times New Roman" pitchFamily="16" charset="0"/>
              </a:rPr>
              <a:t>4. </a:t>
            </a:r>
            <a:r>
              <a:rPr lang="ru-RU" sz="2400" b="1" u="sng">
                <a:solidFill>
                  <a:srgbClr val="0712E7"/>
                </a:solidFill>
                <a:latin typeface="Times New Roman" pitchFamily="16" charset="0"/>
              </a:rPr>
              <a:t>Личная Карта Скидок;</a:t>
            </a:r>
            <a:endParaRPr lang="ru-RU" sz="1900" b="1" u="sng">
              <a:solidFill>
                <a:srgbClr val="0712E7"/>
              </a:solidFill>
              <a:latin typeface="Times New Roman" pitchFamily="16" charset="0"/>
            </a:endParaRP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5. «Круглые столы»;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6. Широкая продуктовая линейка; 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7. Низкие тарифы;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8. Выгодные условия страхования 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(скидки и рассрочки);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9. Короткие сроки выплат;</a:t>
            </a:r>
          </a:p>
          <a:p>
            <a:pPr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>
                <a:solidFill>
                  <a:srgbClr val="000000"/>
                </a:solidFill>
                <a:latin typeface="Times New Roman" pitchFamily="16" charset="0"/>
              </a:rPr>
              <a:t>10. Проведение проф.осмотров с выездом на предприятие.</a:t>
            </a: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90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9219" name="Рисунок 17" descr="meditsina_na_tenerif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4386263"/>
            <a:ext cx="1643062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15" descr="Макет карты ЛКС.jpg"/>
          <p:cNvPicPr>
            <a:picLocks noChangeAspect="1"/>
          </p:cNvPicPr>
          <p:nvPr/>
        </p:nvPicPr>
        <p:blipFill>
          <a:blip r:embed="rId4"/>
          <a:srcRect l="17188" t="20030" r="50000" b="23776"/>
          <a:stretch>
            <a:fillRect/>
          </a:stretch>
        </p:blipFill>
        <p:spPr bwMode="auto">
          <a:xfrm>
            <a:off x="6286500" y="2786063"/>
            <a:ext cx="1571625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794385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       Преимущества СГ «АК БАРС»</a:t>
            </a: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4643438" y="2566988"/>
            <a:ext cx="1546225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4572000" y="3852863"/>
            <a:ext cx="1608138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7943850" y="0"/>
            <a:ext cx="120015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C5F6634-C88E-4145-A187-5AC67B07D64C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1295400" y="3028950"/>
            <a:ext cx="285750" cy="571500"/>
          </a:xfrm>
          <a:custGeom>
            <a:avLst/>
            <a:gdLst>
              <a:gd name="G0" fmla="+- 794 0 0"/>
              <a:gd name="G1" fmla="+- 6272 0 0"/>
              <a:gd name="G2" fmla="*/ G1 1 G0"/>
              <a:gd name="G3" fmla="*/ 50000 65535 1"/>
              <a:gd name="G4" fmla="+- 34464 0 50000"/>
              <a:gd name="G5" fmla="?: G4 50000 34464"/>
              <a:gd name="G6" fmla="?: G3 0 G4"/>
              <a:gd name="G7" fmla="*/ 50000 65535 1"/>
              <a:gd name="G8" fmla="+- G2 0 50000"/>
              <a:gd name="G9" fmla="?: G8 50000 G2"/>
              <a:gd name="G10" fmla="?: G7 0 G8"/>
              <a:gd name="G11" fmla="*/ G0 G10 1"/>
              <a:gd name="G12" fmla="*/ G11 1 34464"/>
              <a:gd name="G13" fmla="*/ 794 G6 1"/>
              <a:gd name="G14" fmla="*/ G13 1 3392"/>
              <a:gd name="G15" fmla="+- 397 0 0"/>
              <a:gd name="G16" fmla="+- G15 0 G14"/>
              <a:gd name="G17" fmla="+- G15 G14 0"/>
              <a:gd name="G18" fmla="+- 397 0 0"/>
              <a:gd name="G19" fmla="*/ G16 G12 1"/>
              <a:gd name="G20" fmla="*/ G19 1 G18"/>
              <a:gd name="G21" fmla="+- G12 0 G20"/>
              <a:gd name="G22" fmla="+- 1588 0 0"/>
              <a:gd name="G23" fmla="+- 794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397" y="0"/>
                </a:lnTo>
                <a:lnTo>
                  <a:pt x="794" y="0"/>
                </a:lnTo>
                <a:lnTo>
                  <a:pt x="397" y="0"/>
                </a:lnTo>
                <a:lnTo>
                  <a:pt x="397" y="1588"/>
                </a:lnTo>
                <a:lnTo>
                  <a:pt x="397" y="0"/>
                </a:lnTo>
                <a:close/>
              </a:path>
            </a:pathLst>
          </a:custGeom>
          <a:gradFill rotWithShape="0">
            <a:gsLst>
              <a:gs pos="0">
                <a:srgbClr val="E8F6E8"/>
              </a:gs>
              <a:gs pos="100000">
                <a:srgbClr val="C5E6C5"/>
              </a:gs>
            </a:gsLst>
            <a:lin ang="5400000" scaled="1"/>
          </a:gradFill>
          <a:ln w="9360" cap="flat">
            <a:solidFill>
              <a:srgbClr val="007E0F"/>
            </a:solidFill>
            <a:round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9226" name="Рисунок 18" descr="strahzaschita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77113" y="1071563"/>
            <a:ext cx="17668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794385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 Личная  Карта Скидок</a:t>
            </a:r>
          </a:p>
        </p:txBody>
      </p:sp>
      <p:sp>
        <p:nvSpPr>
          <p:cNvPr id="10243" name="Rectangle 8"/>
          <p:cNvSpPr>
            <a:spLocks noChangeArrowheads="1"/>
          </p:cNvSpPr>
          <p:nvPr/>
        </p:nvSpPr>
        <p:spPr bwMode="auto">
          <a:xfrm>
            <a:off x="7943850" y="0"/>
            <a:ext cx="120015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1849D1C-5DFA-48EF-8B5F-6109517C6556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pic>
        <p:nvPicPr>
          <p:cNvPr id="10244" name="Рисунок 3" descr="Макет карты ЛКС.jpg"/>
          <p:cNvPicPr>
            <a:picLocks noChangeAspect="1"/>
          </p:cNvPicPr>
          <p:nvPr/>
        </p:nvPicPr>
        <p:blipFill>
          <a:blip r:embed="rId2"/>
          <a:srcRect l="14844" t="12537" r="14844" b="21902"/>
          <a:stretch>
            <a:fillRect/>
          </a:stretch>
        </p:blipFill>
        <p:spPr bwMode="auto">
          <a:xfrm>
            <a:off x="214313" y="1000125"/>
            <a:ext cx="8786812" cy="34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1357313" y="5000625"/>
            <a:ext cx="7143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5786454"/>
            <a:ext cx="8001056" cy="6647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</a:t>
            </a:r>
            <a:r>
              <a:rPr lang="ru-RU" sz="40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личнаякарта.рф</a:t>
            </a:r>
          </a:p>
        </p:txBody>
      </p:sp>
      <p:sp>
        <p:nvSpPr>
          <p:cNvPr id="10247" name="Прямоугольник 6"/>
          <p:cNvSpPr>
            <a:spLocks noChangeArrowheads="1"/>
          </p:cNvSpPr>
          <p:nvPr/>
        </p:nvSpPr>
        <p:spPr bwMode="auto">
          <a:xfrm>
            <a:off x="285750" y="4357688"/>
            <a:ext cx="88582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00000"/>
              </a:lnSpc>
              <a:buClrTx/>
              <a:buFont typeface="Arial" charset="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6" charset="0"/>
              </a:rPr>
              <a:t>Предоставляет </a:t>
            </a: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скидки</a:t>
            </a:r>
            <a:r>
              <a:rPr lang="ru-RU" sz="2000">
                <a:solidFill>
                  <a:srgbClr val="000000"/>
                </a:solidFill>
                <a:latin typeface="Times New Roman" pitchFamily="16" charset="0"/>
              </a:rPr>
              <a:t> у наших</a:t>
            </a:r>
            <a:r>
              <a:rPr lang="ru-RU" sz="2400" b="1">
                <a:solidFill>
                  <a:srgbClr val="000000"/>
                </a:solidFill>
                <a:latin typeface="Times New Roman" pitchFamily="16" charset="0"/>
              </a:rPr>
              <a:t> партнеров </a:t>
            </a:r>
            <a:r>
              <a:rPr lang="ru-RU" sz="2000">
                <a:solidFill>
                  <a:srgbClr val="000000"/>
                </a:solidFill>
                <a:latin typeface="Times New Roman" pitchFamily="16" charset="0"/>
              </a:rPr>
              <a:t>и вы </a:t>
            </a: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экономите деньги.</a:t>
            </a:r>
          </a:p>
          <a:p>
            <a:pPr marL="457200" indent="-457200">
              <a:lnSpc>
                <a:spcPct val="100000"/>
              </a:lnSpc>
              <a:buClrTx/>
              <a:buFont typeface="Arial" charset="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6" charset="0"/>
              </a:rPr>
              <a:t>Действует во всех больницах и поликлиниках РТ </a:t>
            </a: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как ПЕО. </a:t>
            </a:r>
          </a:p>
          <a:p>
            <a:pPr marL="457200" indent="-457200">
              <a:lnSpc>
                <a:spcPct val="100000"/>
              </a:lnSpc>
              <a:buClrTx/>
              <a:buFont typeface="Arial" charset="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6" charset="0"/>
              </a:rPr>
              <a:t>Ей </a:t>
            </a: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удобно</a:t>
            </a:r>
            <a:r>
              <a:rPr lang="ru-RU" sz="2000">
                <a:solidFill>
                  <a:srgbClr val="000000"/>
                </a:solidFill>
                <a:latin typeface="Times New Roman" pitchFamily="16" charset="0"/>
              </a:rPr>
              <a:t> пользоваться (носить в кошельке, паспорте).</a:t>
            </a:r>
          </a:p>
          <a:p>
            <a:pPr marL="457200" indent="-457200">
              <a:lnSpc>
                <a:spcPct val="100000"/>
              </a:lnSpc>
              <a:buClrTx/>
              <a:buFont typeface="Arial" charset="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6" charset="0"/>
              </a:rPr>
              <a:t>Карта </a:t>
            </a: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бессрочная.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794385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Возможности Личной  Карты Скидок</a:t>
            </a:r>
          </a:p>
        </p:txBody>
      </p:sp>
      <p:sp>
        <p:nvSpPr>
          <p:cNvPr id="11267" name="Rectangle 8"/>
          <p:cNvSpPr>
            <a:spLocks noChangeArrowheads="1"/>
          </p:cNvSpPr>
          <p:nvPr/>
        </p:nvSpPr>
        <p:spPr bwMode="auto">
          <a:xfrm>
            <a:off x="7943850" y="0"/>
            <a:ext cx="120015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E22B213-6DDA-4546-BF40-314D5E0CF98E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pic>
        <p:nvPicPr>
          <p:cNvPr id="11268" name="Рисунок 3" descr="Безымянный.jpg"/>
          <p:cNvPicPr>
            <a:picLocks noChangeAspect="1"/>
          </p:cNvPicPr>
          <p:nvPr/>
        </p:nvPicPr>
        <p:blipFill>
          <a:blip r:embed="rId2"/>
          <a:srcRect t="4282"/>
          <a:stretch>
            <a:fillRect/>
          </a:stretch>
        </p:blipFill>
        <p:spPr bwMode="auto">
          <a:xfrm>
            <a:off x="285750" y="1071563"/>
            <a:ext cx="8542338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2286000" y="5857875"/>
            <a:ext cx="471487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u="sng">
                <a:solidFill>
                  <a:srgbClr val="0712E7"/>
                </a:solidFill>
                <a:latin typeface="Times New Roman" pitchFamily="16" charset="0"/>
                <a:cs typeface="Times New Roman" pitchFamily="16" charset="0"/>
              </a:rPr>
              <a:t>Более 68 партнеров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794385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Возможности Личной  Карты Скидок</a:t>
            </a:r>
          </a:p>
        </p:txBody>
      </p:sp>
      <p:sp>
        <p:nvSpPr>
          <p:cNvPr id="12291" name="Rectangle 8"/>
          <p:cNvSpPr>
            <a:spLocks noChangeArrowheads="1"/>
          </p:cNvSpPr>
          <p:nvPr/>
        </p:nvSpPr>
        <p:spPr bwMode="auto">
          <a:xfrm>
            <a:off x="7943850" y="0"/>
            <a:ext cx="120015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D804868-F337-4EE1-80B3-FE2700720F05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pic>
        <p:nvPicPr>
          <p:cNvPr id="12292" name="Рисунок 4" descr="Безымянный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643063"/>
            <a:ext cx="7072313" cy="483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85786" y="1071546"/>
            <a:ext cx="6143668" cy="49308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cap="all" dirty="0">
                <a:ln w="0"/>
                <a:solidFill>
                  <a:srgbClr val="078F1E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Скидки в Аптеках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3174" y="5214950"/>
            <a:ext cx="6500826" cy="149496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Экономия в аптеках </a:t>
            </a:r>
          </a:p>
          <a:p>
            <a:pPr algn="ctr">
              <a:defRPr/>
            </a:pPr>
            <a:r>
              <a:rPr lang="ru-RU" sz="24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более 600 рублей в год</a:t>
            </a:r>
          </a:p>
          <a:p>
            <a:pPr algn="ctr">
              <a:defRPr/>
            </a:pPr>
            <a:endParaRPr lang="ru-RU" b="1" cap="all" dirty="0">
              <a:ln w="0"/>
              <a:solidFill>
                <a:srgbClr val="0A740D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При покупке медикаментов на сумму 1000 рублей в месяц</a:t>
            </a:r>
          </a:p>
          <a:p>
            <a:pPr algn="ctr">
              <a:defRPr/>
            </a:pPr>
            <a:r>
              <a:rPr lang="ru-RU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794385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Возможности Личной  Карты Скидок</a:t>
            </a:r>
          </a:p>
        </p:txBody>
      </p:sp>
      <p:sp>
        <p:nvSpPr>
          <p:cNvPr id="13315" name="Rectangle 8"/>
          <p:cNvSpPr>
            <a:spLocks noChangeArrowheads="1"/>
          </p:cNvSpPr>
          <p:nvPr/>
        </p:nvSpPr>
        <p:spPr bwMode="auto">
          <a:xfrm>
            <a:off x="7943850" y="0"/>
            <a:ext cx="120015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5BB7FB5-3CD1-4F32-9987-DA3F3EFF6420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071546"/>
            <a:ext cx="4214810" cy="49308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cap="all" dirty="0">
                <a:ln w="0"/>
                <a:solidFill>
                  <a:srgbClr val="078F1E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Скидки на АЗС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44" y="1571612"/>
            <a:ext cx="4572032" cy="12944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Экономия на </a:t>
            </a:r>
            <a:r>
              <a:rPr lang="ru-RU" sz="2000" b="1" cap="all" dirty="0" err="1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азс</a:t>
            </a:r>
            <a:endParaRPr lang="ru-RU" sz="2000" b="1" cap="all" dirty="0">
              <a:ln w="0"/>
              <a:solidFill>
                <a:srgbClr val="0A740D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более 1500 рублей в год</a:t>
            </a:r>
          </a:p>
          <a:p>
            <a:pPr algn="ctr">
              <a:defRPr/>
            </a:pPr>
            <a:endParaRPr lang="ru-RU" sz="1600" b="1" cap="all" dirty="0">
              <a:ln w="0"/>
              <a:solidFill>
                <a:srgbClr val="0A740D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При покупке ГСМ на сумму 8000 рублей в месяц</a:t>
            </a:r>
          </a:p>
          <a:p>
            <a:pPr algn="ctr">
              <a:defRPr/>
            </a:pPr>
            <a:r>
              <a:rPr lang="ru-RU" sz="16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3318" name="Рисунок 7" descr="Безымянный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857500"/>
            <a:ext cx="37147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Рисунок 10" descr="ке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1143000"/>
            <a:ext cx="4062412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14282" y="4214818"/>
            <a:ext cx="4214810" cy="89383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cap="all" dirty="0">
                <a:ln w="0"/>
                <a:solidFill>
                  <a:srgbClr val="078F1E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Скидки в </a:t>
            </a:r>
            <a:r>
              <a:rPr lang="ru-RU" sz="2800" b="1" cap="all" dirty="0" err="1">
                <a:ln w="0"/>
                <a:solidFill>
                  <a:srgbClr val="078F1E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мед.центрах</a:t>
            </a:r>
            <a:endParaRPr lang="ru-RU" sz="2800" b="1" cap="all" dirty="0">
              <a:ln w="0"/>
              <a:solidFill>
                <a:srgbClr val="078F1E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214950"/>
            <a:ext cx="4643470" cy="12944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Экономия в </a:t>
            </a:r>
            <a:r>
              <a:rPr lang="ru-RU" sz="2000" b="1" cap="all" dirty="0" err="1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мед.центрах</a:t>
            </a:r>
            <a:endParaRPr lang="ru-RU" sz="2000" b="1" cap="all" dirty="0">
              <a:ln w="0"/>
              <a:solidFill>
                <a:srgbClr val="0A740D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более 600 рублей в год</a:t>
            </a:r>
          </a:p>
          <a:p>
            <a:pPr algn="ctr">
              <a:defRPr/>
            </a:pPr>
            <a:endParaRPr lang="ru-RU" sz="1600" b="1" cap="all" dirty="0">
              <a:ln w="0"/>
              <a:solidFill>
                <a:srgbClr val="0A740D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При покупке услуг на сумму 1000 рублей в месяц</a:t>
            </a:r>
          </a:p>
          <a:p>
            <a:pPr algn="ctr">
              <a:defRPr/>
            </a:pPr>
            <a:r>
              <a:rPr lang="ru-RU" sz="1600" b="1" cap="all" dirty="0">
                <a:ln w="0"/>
                <a:solidFill>
                  <a:srgbClr val="0A740D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39" name="Группа 50"/>
          <p:cNvGrpSpPr>
            <a:grpSpLocks/>
          </p:cNvGrpSpPr>
          <p:nvPr/>
        </p:nvGrpSpPr>
        <p:grpSpPr bwMode="auto">
          <a:xfrm>
            <a:off x="71438" y="857250"/>
            <a:ext cx="9001125" cy="5837238"/>
            <a:chOff x="71438" y="1021139"/>
            <a:chExt cx="9001156" cy="5836885"/>
          </a:xfrm>
        </p:grpSpPr>
        <p:grpSp>
          <p:nvGrpSpPr>
            <p:cNvPr id="14346" name="Группа 48"/>
            <p:cNvGrpSpPr>
              <a:grpSpLocks/>
            </p:cNvGrpSpPr>
            <p:nvPr/>
          </p:nvGrpSpPr>
          <p:grpSpPr bwMode="auto">
            <a:xfrm>
              <a:off x="71438" y="1021139"/>
              <a:ext cx="9001156" cy="5836885"/>
              <a:chOff x="71438" y="857232"/>
              <a:chExt cx="9001156" cy="5836885"/>
            </a:xfrm>
          </p:grpSpPr>
          <p:pic>
            <p:nvPicPr>
              <p:cNvPr id="11268" name="Picture 4" descr="Россия глазами 7 &quot;А&quot; класса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1438" y="857232"/>
                <a:ext cx="9001156" cy="583688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85720" y="4929198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1214414" y="4357694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1857356" y="442913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1571604" y="3857628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1214414" y="342900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071670" y="285749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428860" y="264318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1643042" y="2571744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357422" y="450057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541870" y="407194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928926" y="357187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428992" y="4929198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643306" y="378619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714744" y="321468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071802" y="2786058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643174" y="250030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857488" y="178592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357554" y="200024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857620" y="157161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4143372" y="235743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786182" y="2571744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143504" y="300037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4357686" y="3643314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4500562" y="4714884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4643438" y="5643578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143504" y="428625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500694" y="514351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143636" y="2786058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786446" y="307181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500826" y="300037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215074" y="378619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500826" y="4572008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715140" y="521495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143768" y="535782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715272" y="571501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858148" y="521495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500958" y="464344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786578" y="378619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572396" y="3786190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8501090" y="300037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429520" y="300037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429388" y="2285992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4572000" y="1785926"/>
                <a:ext cx="315618" cy="1428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072330" y="1714488"/>
              <a:ext cx="315618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2312988" y="139700"/>
            <a:ext cx="44021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latin typeface="Times New Roman" pitchFamily="16" charset="0"/>
                <a:cs typeface="Times New Roman" pitchFamily="16" charset="0"/>
              </a:rPr>
              <a:t>Возможности карты</a:t>
            </a: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214313" y="5072063"/>
            <a:ext cx="8643937" cy="1528624"/>
          </a:xfrm>
          <a:prstGeom prst="rect">
            <a:avLst/>
          </a:prstGeom>
          <a:solidFill>
            <a:schemeClr val="accent3">
              <a:lumMod val="20000"/>
              <a:lumOff val="80000"/>
              <a:alpha val="4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ts val="2800"/>
              </a:lnSpc>
              <a:spcBef>
                <a:spcPts val="600"/>
              </a:spcBef>
              <a:defRPr/>
            </a:pPr>
            <a:r>
              <a:rPr lang="ru-RU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«Личная карта скидок»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Microsoft YaHei"/>
              </a:rPr>
              <a:t>также подтверждает, что клиент получил в ООО «СК «АК БАРС-Мед» полис единого образца. На карте указаны фамилия, имя, отчество, дата рождения, номер полиса ОМС и 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Microsoft YaHei"/>
              </a:rPr>
              <a:t>штрих-код для записи к врачу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Microsoft YaHei"/>
              </a:rPr>
              <a:t>через терминал. </a:t>
            </a:r>
            <a:endParaRPr lang="ru-RU" sz="2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2" name="Picture 2" descr="C:\Users\shajdylgg\Desktop\фото др\лого\9m4D6TnOj6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50" y="1285875"/>
            <a:ext cx="2112963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2"/>
          <p:cNvSpPr>
            <a:spLocks noChangeArrowheads="1"/>
          </p:cNvSpPr>
          <p:nvPr/>
        </p:nvSpPr>
        <p:spPr bwMode="auto">
          <a:xfrm>
            <a:off x="0" y="0"/>
            <a:ext cx="794385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Возможности Личной  Карты Скидок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7943850" y="0"/>
            <a:ext cx="120015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FD524FC-15AC-4F30-808E-A087A4F50025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pic>
        <p:nvPicPr>
          <p:cNvPr id="59" name="Рисунок 58" descr="Макет карты ЛКС.jpg"/>
          <p:cNvPicPr>
            <a:picLocks noChangeAspect="1"/>
          </p:cNvPicPr>
          <p:nvPr/>
        </p:nvPicPr>
        <p:blipFill>
          <a:blip r:embed="rId6" cstate="print"/>
          <a:srcRect l="17187" t="20030" r="16406" b="25649"/>
          <a:stretch>
            <a:fillRect/>
          </a:stretch>
        </p:blipFill>
        <p:spPr>
          <a:xfrm>
            <a:off x="857224" y="2214554"/>
            <a:ext cx="4606519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7943850" cy="1008063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Как получить Личную  Карту Скидок</a:t>
            </a:r>
          </a:p>
        </p:txBody>
      </p:sp>
      <p:sp>
        <p:nvSpPr>
          <p:cNvPr id="15363" name="Rectangle 8"/>
          <p:cNvSpPr>
            <a:spLocks noChangeArrowheads="1"/>
          </p:cNvSpPr>
          <p:nvPr/>
        </p:nvSpPr>
        <p:spPr bwMode="auto">
          <a:xfrm>
            <a:off x="7943850" y="0"/>
            <a:ext cx="120015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FFFFFF"/>
              </a:solidFill>
              <a:latin typeface="Verdana" pitchFamily="32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5134A66-B7A8-4DFC-A7C9-64D3A6241EF0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57158" y="1214422"/>
            <a:ext cx="8286750" cy="5429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342900" indent="-342900">
              <a:lnSpc>
                <a:spcPct val="95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200" dirty="0">
                <a:solidFill>
                  <a:srgbClr val="000000"/>
                </a:solidFill>
                <a:latin typeface="Times New Roman" pitchFamily="16" charset="0"/>
              </a:rPr>
              <a:t>Оформить страховой полис ООО «АК БАРС СТРАХОВАНИЕ</a:t>
            </a:r>
            <a:r>
              <a:rPr lang="ru-RU" sz="2200" dirty="0" smtClean="0">
                <a:solidFill>
                  <a:srgbClr val="000000"/>
                </a:solidFill>
                <a:latin typeface="Times New Roman" pitchFamily="16" charset="0"/>
              </a:rPr>
              <a:t>».</a:t>
            </a: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lnSpc>
                <a:spcPct val="95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200" dirty="0">
                <a:solidFill>
                  <a:srgbClr val="000000"/>
                </a:solidFill>
                <a:latin typeface="Times New Roman" pitchFamily="16" charset="0"/>
              </a:rPr>
              <a:t>Приобрести «Личную карту скидок» за 100 рублей.</a:t>
            </a:r>
          </a:p>
          <a:p>
            <a:pPr marL="342900" indent="-342900">
              <a:lnSpc>
                <a:spcPct val="95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lnSpc>
                <a:spcPct val="95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lnSpc>
                <a:spcPct val="95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lnSpc>
                <a:spcPct val="95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lnSpc>
                <a:spcPct val="95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lnSpc>
                <a:spcPct val="95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lnSpc>
                <a:spcPct val="95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latin typeface="Times New Roman" pitchFamily="16" charset="0"/>
            </a:endParaRPr>
          </a:p>
          <a:p>
            <a:pPr marL="342900" indent="-342900">
              <a:buFont typeface="Times New Roman" pitchFamily="16" charset="0"/>
              <a:buAutoNum type="arabicPeriod"/>
              <a:defRPr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Позвонить на телефон горячей линии 8 800 500 03 03 и записаться на прием.</a:t>
            </a: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Прийти в офис «АК БАРС–Мед».</a:t>
            </a: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своего страхового агента СГ «АК БАРС»</a:t>
            </a:r>
          </a:p>
          <a:p>
            <a:pPr marL="342900" indent="-342900">
              <a:buFont typeface="Times New Roman" pitchFamily="16" charset="0"/>
              <a:buAutoNum type="arabicPeriod"/>
              <a:defRPr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Централизованно по месту работы, </a:t>
            </a:r>
          </a:p>
          <a:p>
            <a:pPr marL="342900" indent="-342900">
              <a:defRPr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через представителя СГ «АК БАРС»</a:t>
            </a:r>
          </a:p>
          <a:p>
            <a: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400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400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8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15365" name="Рисунок 10" descr="f_48bbafcc16032.jpg"/>
          <p:cNvPicPr>
            <a:picLocks noChangeAspect="1"/>
          </p:cNvPicPr>
          <p:nvPr/>
        </p:nvPicPr>
        <p:blipFill>
          <a:blip r:embed="rId2"/>
          <a:srcRect l="32854" t="56007"/>
          <a:stretch>
            <a:fillRect/>
          </a:stretch>
        </p:blipFill>
        <p:spPr bwMode="auto">
          <a:xfrm>
            <a:off x="3857625" y="2571750"/>
            <a:ext cx="30003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Рисунок 11" descr="f_48bbafcc16032.jpg"/>
          <p:cNvPicPr>
            <a:picLocks noChangeAspect="1"/>
          </p:cNvPicPr>
          <p:nvPr/>
        </p:nvPicPr>
        <p:blipFill>
          <a:blip r:embed="rId2"/>
          <a:srcRect r="35294" b="43993"/>
          <a:stretch>
            <a:fillRect/>
          </a:stretch>
        </p:blipFill>
        <p:spPr bwMode="auto">
          <a:xfrm>
            <a:off x="571500" y="2428875"/>
            <a:ext cx="31432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5763" y="2592388"/>
            <a:ext cx="5903912" cy="380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-1588"/>
            <a:ext cx="7848600" cy="1009651"/>
          </a:xfrm>
          <a:prstGeom prst="rect">
            <a:avLst/>
          </a:prstGeom>
          <a:solidFill>
            <a:srgbClr val="009933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600" b="1">
              <a:solidFill>
                <a:srgbClr val="FFFFFF"/>
              </a:solidFill>
              <a:latin typeface="Times New Roman" pitchFamily="16" charset="0"/>
              <a:cs typeface="DejaVu Sans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   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solidFill>
                  <a:srgbClr val="FFFFFF"/>
                </a:solidFill>
                <a:latin typeface="Times New Roman" pitchFamily="16" charset="0"/>
                <a:cs typeface="DejaVu Sans" charset="0"/>
              </a:rPr>
              <a:t>        Приглашаем к сотрудничеству!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7848600" y="0"/>
            <a:ext cx="1295400" cy="1008063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>
              <a:solidFill>
                <a:srgbClr val="004407"/>
              </a:solidFill>
              <a:latin typeface="Times New Roman" pitchFamily="16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A0C13D7-1AF4-4D7F-B331-0AD57B432CAB}" type="slidenum">
              <a:rPr lang="ru-RU" sz="2400" b="1">
                <a:solidFill>
                  <a:srgbClr val="FFFFFF"/>
                </a:solidFill>
                <a:latin typeface="Times New Roman" pitchFamily="16" charset="0"/>
              </a:rPr>
              <a:pPr algn="ct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</a:t>
            </a:fld>
            <a:endParaRPr lang="ru-RU" sz="2400" b="1">
              <a:solidFill>
                <a:srgbClr val="FFFFFF"/>
              </a:solidFill>
              <a:latin typeface="Times New Roman" pitchFamily="16" charset="0"/>
            </a:endParaRP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8063" y="1655763"/>
            <a:ext cx="1511300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22700" y="1584325"/>
            <a:ext cx="1720850" cy="820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6"/>
          <a:stretch/>
        </p:blipFill>
        <p:spPr>
          <a:xfrm>
            <a:off x="7429520" y="1500174"/>
            <a:ext cx="503280" cy="530280"/>
          </a:xfrm>
          <a:prstGeom prst="ellipse">
            <a:avLst/>
          </a:prstGeom>
          <a:ln>
            <a:noFill/>
          </a:ln>
        </p:spPr>
      </p:pic>
      <p:pic>
        <p:nvPicPr>
          <p:cNvPr id="16392" name="Рисунок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0813" y="2071688"/>
            <a:ext cx="22288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Verdana"/>
        <a:ea typeface="Microsoft YaHei"/>
        <a:cs typeface=""/>
      </a:majorFont>
      <a:minorFont>
        <a:latin typeface="Verdan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</TotalTime>
  <Words>581</Words>
  <PresentationFormat>Экран (4:3)</PresentationFormat>
  <Paragraphs>124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Тема Office</vt:lpstr>
      <vt:lpstr>1_Тема Office</vt:lpstr>
      <vt:lpstr>2_Тема Office</vt:lpstr>
      <vt:lpstr>3_Тема Office</vt:lpstr>
      <vt:lpstr>4_Тема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Алия T. Халиуллова</dc:creator>
  <cp:lastModifiedBy>HaliullovaAT</cp:lastModifiedBy>
  <cp:revision>98</cp:revision>
  <cp:lastPrinted>2015-11-24T08:44:14Z</cp:lastPrinted>
  <dcterms:created xsi:type="dcterms:W3CDTF">1601-01-01T00:00:00Z</dcterms:created>
  <dcterms:modified xsi:type="dcterms:W3CDTF">2016-01-22T11:09:04Z</dcterms:modified>
</cp:coreProperties>
</file>