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a31df47fc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a31df47fc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5183acba9b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5183acba9b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5183acba9b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5183acba9b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5183acba9b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5183acba9b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5183acba9b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5183acba9b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5183acba9b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5183acba9b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5183acba9b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5183acba9b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5183acba9b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5183acba9b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5183acba9b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5183acba9b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5183acba9b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5183acba9b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5183acba9b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5183acba9b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49700" y="1219200"/>
            <a:ext cx="9203400" cy="3924300"/>
          </a:xfrm>
          <a:prstGeom prst="rect">
            <a:avLst/>
          </a:prstGeom>
          <a:solidFill>
            <a:srgbClr val="674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 amt="55000"/>
          </a:blip>
          <a:srcRect b="2987" l="17206" r="11665" t="0"/>
          <a:stretch/>
        </p:blipFill>
        <p:spPr>
          <a:xfrm>
            <a:off x="-49700" y="1219200"/>
            <a:ext cx="4316897" cy="39243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800000" dist="19050">
              <a:srgbClr val="000000">
                <a:alpha val="52000"/>
              </a:srgbClr>
            </a:outerShdw>
          </a:effectLst>
        </p:spPr>
      </p:pic>
      <p:sp>
        <p:nvSpPr>
          <p:cNvPr id="56" name="Google Shape;56;p13"/>
          <p:cNvSpPr txBox="1"/>
          <p:nvPr/>
        </p:nvSpPr>
        <p:spPr>
          <a:xfrm>
            <a:off x="4280000" y="1505350"/>
            <a:ext cx="4873800" cy="36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Программная инженерия</a:t>
            </a:r>
            <a:endParaRPr sz="30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Технологии Виртуальной и Дополненной реальности</a:t>
            </a:r>
            <a:endParaRPr sz="30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18454" y="137873"/>
            <a:ext cx="3289706" cy="1030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11875" y="-224450"/>
            <a:ext cx="2798051" cy="1645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01900" y="140450"/>
            <a:ext cx="3289700" cy="10453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2534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20124D"/>
                </a:solidFill>
                <a:latin typeface="Verdana"/>
                <a:ea typeface="Verdana"/>
                <a:cs typeface="Verdana"/>
                <a:sym typeface="Verdana"/>
              </a:rPr>
              <a:t>Цель</a:t>
            </a:r>
            <a:endParaRPr sz="3400">
              <a:solidFill>
                <a:srgbClr val="20124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-49700" y="1219200"/>
            <a:ext cx="9203400" cy="39243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 txBox="1"/>
          <p:nvPr/>
        </p:nvSpPr>
        <p:spPr>
          <a:xfrm>
            <a:off x="298025" y="1365200"/>
            <a:ext cx="8412300" cy="3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0" y="1235950"/>
            <a:ext cx="4873800" cy="392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7650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Технологии AR/VR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Создание виртуальных миров для работы, учебы, развлечения и отдыха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 rotWithShape="1">
          <a:blip r:embed="rId3">
            <a:alphaModFix/>
          </a:blip>
          <a:srcRect b="8381" l="17520" r="13608" t="8389"/>
          <a:stretch/>
        </p:blipFill>
        <p:spPr>
          <a:xfrm>
            <a:off x="4814300" y="1219200"/>
            <a:ext cx="4329701" cy="39243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6900" y="2534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20124D"/>
                </a:solidFill>
                <a:latin typeface="Verdana"/>
                <a:ea typeface="Verdana"/>
                <a:cs typeface="Verdana"/>
                <a:sym typeface="Verdana"/>
              </a:rPr>
              <a:t>Программная инженерия</a:t>
            </a:r>
            <a:endParaRPr sz="3400">
              <a:solidFill>
                <a:srgbClr val="20124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4" name="Google Shape;74;p15"/>
          <p:cNvSpPr/>
          <p:nvPr/>
        </p:nvSpPr>
        <p:spPr>
          <a:xfrm>
            <a:off x="-49700" y="1219200"/>
            <a:ext cx="9203400" cy="39243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298025" y="1365200"/>
            <a:ext cx="8412300" cy="3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9800" y="1235950"/>
            <a:ext cx="9144000" cy="392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erdana"/>
              <a:buChar char="●"/>
            </a:pPr>
            <a:r>
              <a:rPr lang="ru" sz="2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Введение в программную инженерию</a:t>
            </a:r>
            <a:endParaRPr sz="24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erdana"/>
              <a:buChar char="●"/>
            </a:pPr>
            <a:r>
              <a:rPr lang="ru" sz="2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Средства и инструменты программной инженерии</a:t>
            </a:r>
            <a:endParaRPr sz="24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erdana"/>
              <a:buChar char="●"/>
            </a:pPr>
            <a:r>
              <a:rPr lang="ru" sz="2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Теория систем и системный анализ</a:t>
            </a:r>
            <a:endParaRPr sz="24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erdana"/>
              <a:buChar char="●"/>
            </a:pPr>
            <a:r>
              <a:rPr lang="ru" sz="2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Методология научных исследований</a:t>
            </a:r>
            <a:endParaRPr sz="24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erdana"/>
              <a:buChar char="●"/>
            </a:pPr>
            <a:r>
              <a:rPr lang="ru" sz="2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Построение процесса разработки программного обеспечения</a:t>
            </a:r>
            <a:endParaRPr sz="24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erdana"/>
              <a:buChar char="●"/>
            </a:pPr>
            <a:r>
              <a:rPr lang="ru" sz="2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Профессиональный иностранный язык (английский)</a:t>
            </a:r>
            <a:endParaRPr sz="24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erdana"/>
              <a:buChar char="●"/>
            </a:pPr>
            <a:r>
              <a:rPr lang="ru" sz="2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Академическая коммуникация</a:t>
            </a:r>
            <a:endParaRPr sz="24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850" y="119525"/>
            <a:ext cx="3258400" cy="102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311700" y="253450"/>
            <a:ext cx="426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20124D"/>
                </a:solidFill>
                <a:latin typeface="Verdana"/>
                <a:ea typeface="Verdana"/>
                <a:cs typeface="Verdana"/>
                <a:sym typeface="Verdana"/>
              </a:rPr>
              <a:t>Digital Media Lab</a:t>
            </a:r>
            <a:endParaRPr sz="3400">
              <a:solidFill>
                <a:srgbClr val="20124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-49700" y="1219200"/>
            <a:ext cx="9203400" cy="39243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 txBox="1"/>
          <p:nvPr/>
        </p:nvSpPr>
        <p:spPr>
          <a:xfrm>
            <a:off x="48075" y="1219200"/>
            <a:ext cx="9096000" cy="385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Технологии виртуальной и дополненной реальности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Проектный практикум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Трехмерное моделирование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Дизайн уровней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Игровые интерфейсы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Нарративный дизайн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7775" y="-224450"/>
            <a:ext cx="2798051" cy="1645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type="title"/>
          </p:nvPr>
        </p:nvSpPr>
        <p:spPr>
          <a:xfrm>
            <a:off x="311700" y="253450"/>
            <a:ext cx="426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20124D"/>
                </a:solidFill>
                <a:latin typeface="Verdana"/>
                <a:ea typeface="Verdana"/>
                <a:cs typeface="Verdana"/>
                <a:sym typeface="Verdana"/>
              </a:rPr>
              <a:t>Digital Media Lab</a:t>
            </a:r>
            <a:endParaRPr sz="3400">
              <a:solidFill>
                <a:srgbClr val="20124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1" name="Google Shape;91;p17"/>
          <p:cNvSpPr/>
          <p:nvPr/>
        </p:nvSpPr>
        <p:spPr>
          <a:xfrm>
            <a:off x="-49700" y="1219200"/>
            <a:ext cx="9203400" cy="39243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 txBox="1"/>
          <p:nvPr/>
        </p:nvSpPr>
        <p:spPr>
          <a:xfrm>
            <a:off x="48075" y="1219200"/>
            <a:ext cx="9096000" cy="385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Технологии виртуальной и дополненной реальности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Проектный практикум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Трехмерное моделирование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Дизайн уровней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Игровые интерфейсы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Нарративный дизайн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7775" y="-224450"/>
            <a:ext cx="2798051" cy="1645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70250" y="1977325"/>
            <a:ext cx="3266925" cy="118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35051" y="3480421"/>
            <a:ext cx="3702123" cy="122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/>
          <p:nvPr/>
        </p:nvSpPr>
        <p:spPr>
          <a:xfrm>
            <a:off x="-49700" y="0"/>
            <a:ext cx="9203400" cy="51435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6875" y="104775"/>
            <a:ext cx="1531436" cy="1770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02" name="Google Shape;10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6675" y="104775"/>
            <a:ext cx="1531436" cy="1770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3" name="Google Shape;103;p18"/>
          <p:cNvSpPr txBox="1"/>
          <p:nvPr/>
        </p:nvSpPr>
        <p:spPr>
          <a:xfrm>
            <a:off x="4182100" y="1874775"/>
            <a:ext cx="4922400" cy="32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Дизайнер виртуальных миров</a:t>
            </a:r>
            <a:endParaRPr sz="18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Создание концептуальных решений для виртуального мира:</a:t>
            </a:r>
            <a:endParaRPr sz="18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Char char="●"/>
            </a:pPr>
            <a:r>
              <a:rPr lang="ru" sz="1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законы природы и общества</a:t>
            </a:r>
            <a:endParaRPr sz="18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Char char="●"/>
            </a:pPr>
            <a:r>
              <a:rPr lang="ru" sz="1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правила взаимодействия</a:t>
            </a:r>
            <a:endParaRPr sz="18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Char char="●"/>
            </a:pPr>
            <a:r>
              <a:rPr lang="ru" sz="1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архитектуру, ландшафт</a:t>
            </a:r>
            <a:endParaRPr sz="18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Char char="●"/>
            </a:pPr>
            <a:r>
              <a:rPr lang="ru" sz="1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и многое другое</a:t>
            </a:r>
            <a:endParaRPr sz="18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-49700" y="1874775"/>
            <a:ext cx="4231800" cy="32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Архитектор виртуальной реальности</a:t>
            </a:r>
            <a:endParaRPr sz="20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Char char="●"/>
            </a:pPr>
            <a:r>
              <a:rPr lang="ru" sz="1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Проектирование решений</a:t>
            </a:r>
            <a:endParaRPr sz="18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Char char="●"/>
            </a:pPr>
            <a:r>
              <a:rPr lang="ru" sz="1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Разработка софта и оборудования с учетом био- и психопараметров пользователя </a:t>
            </a:r>
            <a:endParaRPr sz="18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3443600" y="4768550"/>
            <a:ext cx="5604900" cy="3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Link: http://atlas100.ru/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/>
          <p:nvPr/>
        </p:nvSpPr>
        <p:spPr>
          <a:xfrm>
            <a:off x="-49700" y="1219200"/>
            <a:ext cx="9203400" cy="39243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9"/>
          <p:cNvSpPr txBox="1"/>
          <p:nvPr/>
        </p:nvSpPr>
        <p:spPr>
          <a:xfrm>
            <a:off x="0" y="1219200"/>
            <a:ext cx="9104400" cy="392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Сценаристика, Конфликтология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Теория нарратива (в 3 частях)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Современная философская антропология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Перспективы развития информационных технологий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Особенности композиции в искусстве Востока и Запада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Философия творческой личности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Современные политические технологии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2" name="Google Shape;112;p19"/>
          <p:cNvSpPr txBox="1"/>
          <p:nvPr>
            <p:ph type="title"/>
          </p:nvPr>
        </p:nvSpPr>
        <p:spPr>
          <a:xfrm>
            <a:off x="311700" y="2534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20124D"/>
                </a:solidFill>
                <a:latin typeface="Verdana"/>
                <a:ea typeface="Verdana"/>
                <a:cs typeface="Verdana"/>
                <a:sym typeface="Verdana"/>
              </a:rPr>
              <a:t>ИСФНиМК</a:t>
            </a:r>
            <a:endParaRPr sz="3400">
              <a:solidFill>
                <a:srgbClr val="20124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13" name="Google Shape;11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8625" y="140450"/>
            <a:ext cx="3289700" cy="10453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/>
          <p:nvPr>
            <p:ph type="title"/>
          </p:nvPr>
        </p:nvSpPr>
        <p:spPr>
          <a:xfrm>
            <a:off x="6900" y="2534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20124D"/>
                </a:solidFill>
                <a:latin typeface="Verdana"/>
                <a:ea typeface="Verdana"/>
                <a:cs typeface="Verdana"/>
                <a:sym typeface="Verdana"/>
              </a:rPr>
              <a:t>Программная инженерия</a:t>
            </a:r>
            <a:endParaRPr sz="3400">
              <a:solidFill>
                <a:srgbClr val="20124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9" name="Google Shape;119;p20"/>
          <p:cNvSpPr/>
          <p:nvPr/>
        </p:nvSpPr>
        <p:spPr>
          <a:xfrm>
            <a:off x="-49700" y="1219200"/>
            <a:ext cx="9203400" cy="39243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0"/>
          <p:cNvSpPr txBox="1"/>
          <p:nvPr/>
        </p:nvSpPr>
        <p:spPr>
          <a:xfrm>
            <a:off x="298025" y="1365200"/>
            <a:ext cx="8412300" cy="3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1" name="Google Shape;121;p20"/>
          <p:cNvSpPr txBox="1"/>
          <p:nvPr/>
        </p:nvSpPr>
        <p:spPr>
          <a:xfrm>
            <a:off x="9800" y="1235950"/>
            <a:ext cx="9144000" cy="392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erdana"/>
              <a:buChar char="●"/>
            </a:pPr>
            <a:r>
              <a:rPr lang="ru" sz="2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Управление рисками в сфере информационных технологий</a:t>
            </a:r>
            <a:endParaRPr sz="24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erdana"/>
              <a:buChar char="●"/>
            </a:pPr>
            <a:r>
              <a:rPr lang="ru" sz="2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Методы определения требований в программной инженерии</a:t>
            </a:r>
            <a:endParaRPr sz="24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22" name="Google Shape;12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850" y="119525"/>
            <a:ext cx="3258400" cy="102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/>
          <p:nvPr/>
        </p:nvSpPr>
        <p:spPr>
          <a:xfrm>
            <a:off x="-49700" y="1219200"/>
            <a:ext cx="9203400" cy="39243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1"/>
          <p:cNvSpPr txBox="1"/>
          <p:nvPr>
            <p:ph type="title"/>
          </p:nvPr>
        </p:nvSpPr>
        <p:spPr>
          <a:xfrm>
            <a:off x="311700" y="2534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20124D"/>
                </a:solidFill>
                <a:latin typeface="Verdana"/>
                <a:ea typeface="Verdana"/>
                <a:cs typeface="Verdana"/>
                <a:sym typeface="Verdana"/>
              </a:rPr>
              <a:t>Практика</a:t>
            </a:r>
            <a:endParaRPr sz="3400">
              <a:solidFill>
                <a:srgbClr val="20124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9" name="Google Shape;129;p21"/>
          <p:cNvSpPr txBox="1"/>
          <p:nvPr>
            <p:ph type="title"/>
          </p:nvPr>
        </p:nvSpPr>
        <p:spPr>
          <a:xfrm>
            <a:off x="385150" y="1194200"/>
            <a:ext cx="8758800" cy="394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Интерактивные 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приложения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AR/VR приложения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Симуляторы и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тренажеры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Verdana"/>
              <a:buChar char="●"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Игры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30" name="Google Shape;130;p21"/>
          <p:cNvPicPr preferRelativeResize="0"/>
          <p:nvPr/>
        </p:nvPicPr>
        <p:blipFill rotWithShape="1">
          <a:blip r:embed="rId3">
            <a:alphaModFix amt="80000"/>
          </a:blip>
          <a:srcRect b="9323" l="41949" r="14189" t="15125"/>
          <a:stretch/>
        </p:blipFill>
        <p:spPr>
          <a:xfrm>
            <a:off x="5075800" y="1219200"/>
            <a:ext cx="4077899" cy="3924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/>
          <p:nvPr/>
        </p:nvSpPr>
        <p:spPr>
          <a:xfrm>
            <a:off x="-49700" y="1219200"/>
            <a:ext cx="9203400" cy="3924300"/>
          </a:xfrm>
          <a:prstGeom prst="rect">
            <a:avLst/>
          </a:prstGeom>
          <a:solidFill>
            <a:srgbClr val="674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6" name="Google Shape;136;p22"/>
          <p:cNvPicPr preferRelativeResize="0"/>
          <p:nvPr/>
        </p:nvPicPr>
        <p:blipFill rotWithShape="1">
          <a:blip r:embed="rId3">
            <a:alphaModFix amt="55000"/>
          </a:blip>
          <a:srcRect b="2987" l="17206" r="11665" t="0"/>
          <a:stretch/>
        </p:blipFill>
        <p:spPr>
          <a:xfrm>
            <a:off x="-49700" y="1219200"/>
            <a:ext cx="4316897" cy="39243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800000" dist="19050">
              <a:srgbClr val="000000">
                <a:alpha val="52000"/>
              </a:srgbClr>
            </a:outerShdw>
          </a:effectLst>
        </p:spPr>
      </p:pic>
      <p:sp>
        <p:nvSpPr>
          <p:cNvPr id="137" name="Google Shape;137;p22"/>
          <p:cNvSpPr txBox="1"/>
          <p:nvPr/>
        </p:nvSpPr>
        <p:spPr>
          <a:xfrm>
            <a:off x="4280000" y="1505350"/>
            <a:ext cx="4873800" cy="36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Программная инженерия</a:t>
            </a:r>
            <a:endParaRPr sz="30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Технологии Виртуальной и Дополненной реальности</a:t>
            </a:r>
            <a:endParaRPr sz="30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38" name="Google Shape;13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18454" y="137873"/>
            <a:ext cx="3289706" cy="1030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11875" y="-224450"/>
            <a:ext cx="2798051" cy="1645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01900" y="140450"/>
            <a:ext cx="3289700" cy="10453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/>
          <p:nvPr/>
        </p:nvSpPr>
        <p:spPr>
          <a:xfrm>
            <a:off x="-49700" y="1219200"/>
            <a:ext cx="9203400" cy="3924300"/>
          </a:xfrm>
          <a:prstGeom prst="rect">
            <a:avLst/>
          </a:prstGeom>
          <a:solidFill>
            <a:srgbClr val="674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23"/>
          <p:cNvPicPr preferRelativeResize="0"/>
          <p:nvPr/>
        </p:nvPicPr>
        <p:blipFill rotWithShape="1">
          <a:blip r:embed="rId3">
            <a:alphaModFix amt="55000"/>
          </a:blip>
          <a:srcRect b="2987" l="17206" r="11665" t="0"/>
          <a:stretch/>
        </p:blipFill>
        <p:spPr>
          <a:xfrm>
            <a:off x="-49700" y="1219200"/>
            <a:ext cx="4316897" cy="39243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800000" dist="19050">
              <a:srgbClr val="000000">
                <a:alpha val="52000"/>
              </a:srgbClr>
            </a:outerShdw>
          </a:effectLst>
        </p:spPr>
      </p:pic>
      <p:sp>
        <p:nvSpPr>
          <p:cNvPr id="147" name="Google Shape;147;p23"/>
          <p:cNvSpPr txBox="1"/>
          <p:nvPr/>
        </p:nvSpPr>
        <p:spPr>
          <a:xfrm>
            <a:off x="4280000" y="1072725"/>
            <a:ext cx="4873800" cy="40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Контакты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Руководитель DML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Кугуракова Влада Владимировна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vlada.kugurakova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@gmail.com </a:t>
            </a:r>
            <a:endParaRPr sz="2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48" name="Google Shape;14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18454" y="137873"/>
            <a:ext cx="3289706" cy="1030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11875" y="-224450"/>
            <a:ext cx="2798051" cy="1645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01900" y="140450"/>
            <a:ext cx="3289700" cy="10453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