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charts/chart2.xml" ContentType="application/vnd.openxmlformats-officedocument.drawingml.chart+xml"/>
  <Override PartName="/ppt/notesSlides/notesSlide16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45"/>
  </p:notesMasterIdLst>
  <p:handoutMasterIdLst>
    <p:handoutMasterId r:id="rId46"/>
  </p:handoutMasterIdLst>
  <p:sldIdLst>
    <p:sldId id="366" r:id="rId2"/>
    <p:sldId id="384" r:id="rId3"/>
    <p:sldId id="354" r:id="rId4"/>
    <p:sldId id="355" r:id="rId5"/>
    <p:sldId id="356" r:id="rId6"/>
    <p:sldId id="357" r:id="rId7"/>
    <p:sldId id="358" r:id="rId8"/>
    <p:sldId id="359" r:id="rId9"/>
    <p:sldId id="360" r:id="rId10"/>
    <p:sldId id="361" r:id="rId11"/>
    <p:sldId id="364" r:id="rId12"/>
    <p:sldId id="326" r:id="rId13"/>
    <p:sldId id="327" r:id="rId14"/>
    <p:sldId id="330" r:id="rId15"/>
    <p:sldId id="331" r:id="rId16"/>
    <p:sldId id="369" r:id="rId17"/>
    <p:sldId id="370" r:id="rId18"/>
    <p:sldId id="371" r:id="rId19"/>
    <p:sldId id="372" r:id="rId20"/>
    <p:sldId id="334" r:id="rId21"/>
    <p:sldId id="373" r:id="rId22"/>
    <p:sldId id="367" r:id="rId23"/>
    <p:sldId id="368" r:id="rId24"/>
    <p:sldId id="378" r:id="rId25"/>
    <p:sldId id="385" r:id="rId26"/>
    <p:sldId id="340" r:id="rId27"/>
    <p:sldId id="341" r:id="rId28"/>
    <p:sldId id="382" r:id="rId29"/>
    <p:sldId id="342" r:id="rId30"/>
    <p:sldId id="343" r:id="rId31"/>
    <p:sldId id="344" r:id="rId32"/>
    <p:sldId id="345" r:id="rId33"/>
    <p:sldId id="346" r:id="rId34"/>
    <p:sldId id="347" r:id="rId35"/>
    <p:sldId id="348" r:id="rId36"/>
    <p:sldId id="349" r:id="rId37"/>
    <p:sldId id="350" r:id="rId38"/>
    <p:sldId id="351" r:id="rId39"/>
    <p:sldId id="352" r:id="rId40"/>
    <p:sldId id="353" r:id="rId41"/>
    <p:sldId id="362" r:id="rId42"/>
    <p:sldId id="379" r:id="rId43"/>
    <p:sldId id="363" r:id="rId4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82E8A"/>
    <a:srgbClr val="CC3399"/>
    <a:srgbClr val="75009E"/>
    <a:srgbClr val="9900CC"/>
    <a:srgbClr val="9900FF"/>
    <a:srgbClr val="FF7C80"/>
    <a:srgbClr val="FFB7FF"/>
    <a:srgbClr val="3366FF"/>
    <a:srgbClr val="00CC66"/>
    <a:srgbClr val="CD252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DA37D80-6434-44D0-A028-1B22A696006F}" styleName="Светлый стиль 3 - акцент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012ECD-51FC-41F1-AA8D-1B2483CD663E}" styleName="Светлый стиль 2 -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8799B23B-EC83-4686-B30A-512413B5E67A}" styleName="Светлый стиль 3 - акцент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FABFCF23-3B69-468F-B69F-88F6DE6A72F2}" styleName="Средний стиль 1 -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0231" autoAdjust="0"/>
  </p:normalViewPr>
  <p:slideViewPr>
    <p:cSldViewPr>
      <p:cViewPr>
        <p:scale>
          <a:sx n="125" d="100"/>
          <a:sy n="125" d="100"/>
        </p:scale>
        <p:origin x="-1224" y="-2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5" d="100"/>
          <a:sy n="85" d="100"/>
        </p:scale>
        <p:origin x="-3834" y="-9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handoutMaster" Target="handoutMasters/handout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55223534558180232"/>
          <c:y val="5.0925925925925923E-2"/>
          <c:w val="0.3977646544181978"/>
          <c:h val="0.89814814814814814"/>
        </c:manualLayout>
      </c:layout>
      <c:barChart>
        <c:barDir val="bar"/>
        <c:grouping val="clustered"/>
        <c:varyColors val="0"/>
        <c:ser>
          <c:idx val="0"/>
          <c:order val="0"/>
          <c:invertIfNegative val="0"/>
          <c:dPt>
            <c:idx val="0"/>
            <c:invertIfNegative val="0"/>
            <c:bubble3D val="0"/>
            <c:spPr>
              <a:solidFill>
                <a:srgbClr val="B12C26"/>
              </a:solidFill>
            </c:spPr>
          </c:dPt>
          <c:dPt>
            <c:idx val="1"/>
            <c:invertIfNegative val="0"/>
            <c:bubble3D val="0"/>
            <c:spPr>
              <a:solidFill>
                <a:srgbClr val="B12C26"/>
              </a:solidFill>
            </c:spPr>
          </c:dPt>
          <c:dPt>
            <c:idx val="2"/>
            <c:invertIfNegative val="0"/>
            <c:bubble3D val="0"/>
            <c:spPr>
              <a:solidFill>
                <a:srgbClr val="B12C26"/>
              </a:solidFill>
            </c:spPr>
          </c:dPt>
          <c:dPt>
            <c:idx val="3"/>
            <c:invertIfNegative val="0"/>
            <c:bubble3D val="0"/>
            <c:spPr>
              <a:solidFill>
                <a:srgbClr val="B12C26"/>
              </a:solidFill>
            </c:spPr>
          </c:dPt>
          <c:dPt>
            <c:idx val="4"/>
            <c:invertIfNegative val="0"/>
            <c:bubble3D val="0"/>
            <c:spPr>
              <a:solidFill>
                <a:srgbClr val="B12C26"/>
              </a:solidFill>
            </c:spPr>
          </c:dPt>
          <c:dPt>
            <c:idx val="5"/>
            <c:invertIfNegative val="0"/>
            <c:bubble3D val="0"/>
            <c:spPr>
              <a:solidFill>
                <a:srgbClr val="B12C26"/>
              </a:solidFill>
            </c:spPr>
          </c:dPt>
          <c:dPt>
            <c:idx val="7"/>
            <c:invertIfNegative val="0"/>
            <c:bubble3D val="0"/>
            <c:spPr>
              <a:solidFill>
                <a:schemeClr val="accent3"/>
              </a:solidFill>
            </c:spPr>
          </c:dPt>
          <c:dPt>
            <c:idx val="8"/>
            <c:invertIfNegative val="0"/>
            <c:bubble3D val="0"/>
            <c:spPr>
              <a:solidFill>
                <a:schemeClr val="accent3"/>
              </a:solidFill>
            </c:spPr>
          </c:dPt>
          <c:dPt>
            <c:idx val="9"/>
            <c:invertIfNegative val="0"/>
            <c:bubble3D val="0"/>
            <c:spPr>
              <a:solidFill>
                <a:schemeClr val="accent3"/>
              </a:solidFill>
            </c:spPr>
          </c:dPt>
          <c:dPt>
            <c:idx val="10"/>
            <c:invertIfNegative val="0"/>
            <c:bubble3D val="0"/>
            <c:spPr>
              <a:solidFill>
                <a:schemeClr val="accent3"/>
              </a:solidFill>
            </c:spPr>
          </c:dPt>
          <c:dPt>
            <c:idx val="11"/>
            <c:invertIfNegative val="0"/>
            <c:bubble3D val="0"/>
            <c:spPr>
              <a:solidFill>
                <a:schemeClr val="accent3"/>
              </a:solidFill>
            </c:spPr>
          </c:dPt>
          <c:dPt>
            <c:idx val="12"/>
            <c:invertIfNegative val="0"/>
            <c:bubble3D val="0"/>
            <c:spPr>
              <a:solidFill>
                <a:schemeClr val="accent3"/>
              </a:solidFill>
            </c:spPr>
          </c:dPt>
          <c:dLbls>
            <c:dLbl>
              <c:idx val="7"/>
              <c:layout/>
              <c:tx>
                <c:rich>
                  <a:bodyPr/>
                  <a:lstStyle/>
                  <a:p>
                    <a:r>
                      <a:rPr lang="ru-RU" sz="1600" smtClean="0"/>
                      <a:t>9550,9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layout/>
              <c:tx>
                <c:rich>
                  <a:bodyPr/>
                  <a:lstStyle/>
                  <a:p>
                    <a:r>
                      <a:rPr lang="ru-RU" sz="1600" smtClean="0"/>
                      <a:t>11485,3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layout/>
              <c:tx>
                <c:rich>
                  <a:bodyPr/>
                  <a:lstStyle/>
                  <a:p>
                    <a:r>
                      <a:rPr lang="ru-RU" sz="1600" smtClean="0"/>
                      <a:t>16677,3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0"/>
              <c:layout/>
              <c:tx>
                <c:rich>
                  <a:bodyPr/>
                  <a:lstStyle/>
                  <a:p>
                    <a:r>
                      <a:rPr lang="ru-RU" sz="1600" smtClean="0"/>
                      <a:t>17313,1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1"/>
              <c:layout/>
              <c:tx>
                <c:rich>
                  <a:bodyPr/>
                  <a:lstStyle/>
                  <a:p>
                    <a:r>
                      <a:rPr lang="ru-RU" sz="1600" smtClean="0"/>
                      <a:t>19835,2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2"/>
              <c:layout>
                <c:manualLayout>
                  <c:x val="1.3435539034296241E-2"/>
                  <c:y val="2.6143790849673201E-3"/>
                </c:manualLayout>
              </c:layout>
              <c:tx>
                <c:rich>
                  <a:bodyPr/>
                  <a:lstStyle/>
                  <a:p>
                    <a:r>
                      <a:rPr lang="ru-RU" sz="1600" smtClean="0"/>
                      <a:t>39442,5</a:t>
                    </a:r>
                    <a:endParaRPr lang="en-US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600" b="1"/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Лист1!$A$1:$A$13</c:f>
              <c:strCache>
                <c:ptCount val="13"/>
                <c:pt idx="0">
                  <c:v>Полянское СП Р-Слободского р-а</c:v>
                </c:pt>
                <c:pt idx="1">
                  <c:v>Восточное СП Бугульминского р-а</c:v>
                </c:pt>
                <c:pt idx="2">
                  <c:v>Малобуинковское СП Буинского р-а</c:v>
                </c:pt>
                <c:pt idx="3">
                  <c:v>Бикбуловское СП Мензелинского р-а</c:v>
                </c:pt>
                <c:pt idx="4">
                  <c:v>Емелькинское СП Аксубаевского р-а</c:v>
                </c:pt>
                <c:pt idx="5">
                  <c:v>Татарско-Ямалинское СП Актанышского р-а</c:v>
                </c:pt>
                <c:pt idx="7">
                  <c:v>Нижнесуыксинское   СП Тукаевского р-а</c:v>
                </c:pt>
                <c:pt idx="8">
                  <c:v>Богородское СП Пестречинского р-а</c:v>
                </c:pt>
                <c:pt idx="9">
                  <c:v>Кичуйское СП Альметьевского р-а</c:v>
                </c:pt>
                <c:pt idx="10">
                  <c:v>Семиозерское СП Высокогорского р-а</c:v>
                </c:pt>
                <c:pt idx="11">
                  <c:v>Матюшинское СП Лаишевского р-а</c:v>
                </c:pt>
                <c:pt idx="12">
                  <c:v>Введенско-Слободское СП Верхнеуслонского р-а</c:v>
                </c:pt>
              </c:strCache>
            </c:strRef>
          </c:cat>
          <c:val>
            <c:numRef>
              <c:f>Лист1!$B$1:$B$13</c:f>
              <c:numCache>
                <c:formatCode>0.0</c:formatCode>
                <c:ptCount val="13"/>
                <c:pt idx="0">
                  <c:v>332.3</c:v>
                </c:pt>
                <c:pt idx="1">
                  <c:v>443.3</c:v>
                </c:pt>
                <c:pt idx="2">
                  <c:v>549.1</c:v>
                </c:pt>
                <c:pt idx="3">
                  <c:v>550.79999999999995</c:v>
                </c:pt>
                <c:pt idx="4">
                  <c:v>576.79999999999995</c:v>
                </c:pt>
                <c:pt idx="5">
                  <c:v>600.4</c:v>
                </c:pt>
                <c:pt idx="7" formatCode="General">
                  <c:v>5000</c:v>
                </c:pt>
                <c:pt idx="8" formatCode="General">
                  <c:v>7000</c:v>
                </c:pt>
                <c:pt idx="9" formatCode="General">
                  <c:v>8000</c:v>
                </c:pt>
                <c:pt idx="10" formatCode="General">
                  <c:v>9000</c:v>
                </c:pt>
                <c:pt idx="11" formatCode="General">
                  <c:v>10000</c:v>
                </c:pt>
                <c:pt idx="12" formatCode="General">
                  <c:v>12000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3924608"/>
        <c:axId val="33244864"/>
      </c:barChart>
      <c:catAx>
        <c:axId val="33924608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300" b="1"/>
            </a:pPr>
            <a:endParaRPr lang="ru-RU"/>
          </a:p>
        </c:txPr>
        <c:crossAx val="33244864"/>
        <c:crosses val="autoZero"/>
        <c:auto val="1"/>
        <c:lblAlgn val="ctr"/>
        <c:lblOffset val="100"/>
        <c:noMultiLvlLbl val="0"/>
      </c:catAx>
      <c:valAx>
        <c:axId val="33244864"/>
        <c:scaling>
          <c:orientation val="minMax"/>
        </c:scaling>
        <c:delete val="1"/>
        <c:axPos val="b"/>
        <c:numFmt formatCode="0.0" sourceLinked="1"/>
        <c:majorTickMark val="out"/>
        <c:minorTickMark val="none"/>
        <c:tickLblPos val="nextTo"/>
        <c:crossAx val="33924608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32783440264411406"/>
          <c:y val="3.0576789437109102E-2"/>
          <c:w val="0.61815325167687396"/>
          <c:h val="0.93884642112578198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rgbClr val="148E17"/>
            </a:solidFill>
            <a:ln>
              <a:solidFill>
                <a:schemeClr val="tx1"/>
              </a:solidFill>
            </a:ln>
          </c:spPr>
          <c:invertIfNegative val="0"/>
          <c:dPt>
            <c:idx val="0"/>
            <c:invertIfNegative val="0"/>
            <c:bubble3D val="0"/>
            <c:spPr>
              <a:solidFill>
                <a:srgbClr val="C00000"/>
              </a:solidFill>
              <a:ln>
                <a:solidFill>
                  <a:schemeClr val="tx1"/>
                </a:solidFill>
              </a:ln>
            </c:spPr>
          </c:dPt>
          <c:dPt>
            <c:idx val="1"/>
            <c:invertIfNegative val="0"/>
            <c:bubble3D val="0"/>
            <c:spPr>
              <a:solidFill>
                <a:srgbClr val="C00000"/>
              </a:solidFill>
              <a:ln>
                <a:solidFill>
                  <a:schemeClr val="tx1"/>
                </a:solidFill>
              </a:ln>
            </c:spPr>
          </c:dPt>
          <c:dPt>
            <c:idx val="2"/>
            <c:invertIfNegative val="0"/>
            <c:bubble3D val="0"/>
            <c:spPr>
              <a:solidFill>
                <a:srgbClr val="C00000"/>
              </a:solidFill>
              <a:ln>
                <a:solidFill>
                  <a:schemeClr val="tx1"/>
                </a:solidFill>
              </a:ln>
            </c:spPr>
          </c:dPt>
          <c:dPt>
            <c:idx val="3"/>
            <c:invertIfNegative val="0"/>
            <c:bubble3D val="0"/>
            <c:spPr>
              <a:solidFill>
                <a:srgbClr val="C00000"/>
              </a:solidFill>
              <a:ln>
                <a:solidFill>
                  <a:schemeClr val="tx1"/>
                </a:solidFill>
              </a:ln>
            </c:spPr>
          </c:dPt>
          <c:dPt>
            <c:idx val="4"/>
            <c:invertIfNegative val="0"/>
            <c:bubble3D val="0"/>
            <c:spPr>
              <a:solidFill>
                <a:srgbClr val="C00000"/>
              </a:solidFill>
              <a:ln>
                <a:solidFill>
                  <a:schemeClr val="tx1"/>
                </a:solidFill>
              </a:ln>
            </c:spPr>
          </c:dPt>
          <c:dLbls>
            <c:dLbl>
              <c:idx val="6"/>
              <c:layout>
                <c:manualLayout>
                  <c:x val="2.1604938271604937E-2"/>
                  <c:y val="5.1127152422924278E-3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98,4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tx>
                <c:rich>
                  <a:bodyPr/>
                  <a:lstStyle/>
                  <a:p>
                    <a:r>
                      <a:rPr lang="ru-RU" smtClean="0"/>
                      <a:t>126,2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layout>
                <c:manualLayout>
                  <c:x val="9.2592592592592587E-3"/>
                  <c:y val="2.55635762114619E-3"/>
                </c:manualLayout>
              </c:layout>
              <c:tx>
                <c:rich>
                  <a:bodyPr/>
                  <a:lstStyle/>
                  <a:p>
                    <a:r>
                      <a:rPr lang="ru-RU" smtClean="0"/>
                      <a:t>135,7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tx>
                <c:rich>
                  <a:bodyPr/>
                  <a:lstStyle/>
                  <a:p>
                    <a:r>
                      <a:rPr lang="ru-RU" dirty="0" smtClean="0"/>
                      <a:t>270,8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0"/>
              <c:tx>
                <c:rich>
                  <a:bodyPr/>
                  <a:lstStyle/>
                  <a:p>
                    <a:r>
                      <a:rPr lang="ru-RU" sz="1800" b="1" i="0" u="none" strike="noStrike" kern="1200" baseline="0" dirty="0" smtClean="0">
                        <a:solidFill>
                          <a:prstClr val="black"/>
                        </a:solidFill>
                        <a:latin typeface="+mn-lt"/>
                        <a:ea typeface="+mn-ea"/>
                        <a:cs typeface="+mn-cs"/>
                      </a:rPr>
                      <a:t>304,0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 algn="ctr">
                  <a:defRPr lang="ru-RU" sz="1800" b="1" i="0" u="none" strike="noStrike" kern="1200" baseline="0">
                    <a:solidFill>
                      <a:prstClr val="black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'инв на душу'!$H$2:$H$12</c:f>
              <c:strCache>
                <c:ptCount val="11"/>
                <c:pt idx="0">
                  <c:v>45.Тюлячинский</c:v>
                </c:pt>
                <c:pt idx="1">
                  <c:v>44. Апастовский</c:v>
                </c:pt>
                <c:pt idx="2">
                  <c:v>43.Тетюшский</c:v>
                </c:pt>
                <c:pt idx="3">
                  <c:v>42. Спасский</c:v>
                </c:pt>
                <c:pt idx="4">
                  <c:v>41. Мензелинский</c:v>
                </c:pt>
                <c:pt idx="5">
                  <c:v>…</c:v>
                </c:pt>
                <c:pt idx="6">
                  <c:v>5. Нурлатский</c:v>
                </c:pt>
                <c:pt idx="7">
                  <c:v>4. Альметьевский</c:v>
                </c:pt>
                <c:pt idx="8">
                  <c:v>3. Нижнекамский</c:v>
                </c:pt>
                <c:pt idx="9">
                  <c:v>2. Елабужский</c:v>
                </c:pt>
                <c:pt idx="10">
                  <c:v>1. Менделеевский</c:v>
                </c:pt>
              </c:strCache>
            </c:strRef>
          </c:cat>
          <c:val>
            <c:numRef>
              <c:f>'инв на душу'!$I$2:$I$12</c:f>
              <c:numCache>
                <c:formatCode>0.0</c:formatCode>
                <c:ptCount val="11"/>
                <c:pt idx="0" formatCode="General">
                  <c:v>1.1000000000000001</c:v>
                </c:pt>
                <c:pt idx="1">
                  <c:v>2</c:v>
                </c:pt>
                <c:pt idx="2" formatCode="General">
                  <c:v>2.2999999999999998</c:v>
                </c:pt>
                <c:pt idx="3" formatCode="General">
                  <c:v>2.6</c:v>
                </c:pt>
                <c:pt idx="4" formatCode="General">
                  <c:v>3.2</c:v>
                </c:pt>
                <c:pt idx="6">
                  <c:v>30</c:v>
                </c:pt>
                <c:pt idx="7">
                  <c:v>50</c:v>
                </c:pt>
                <c:pt idx="8" formatCode="General">
                  <c:v>60</c:v>
                </c:pt>
                <c:pt idx="9">
                  <c:v>90</c:v>
                </c:pt>
                <c:pt idx="10">
                  <c:v>100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04951296"/>
        <c:axId val="33253056"/>
      </c:barChart>
      <c:catAx>
        <c:axId val="104951296"/>
        <c:scaling>
          <c:orientation val="minMax"/>
        </c:scaling>
        <c:delete val="0"/>
        <c:axPos val="l"/>
        <c:majorTickMark val="out"/>
        <c:minorTickMark val="none"/>
        <c:tickLblPos val="nextTo"/>
        <c:crossAx val="33253056"/>
        <c:crosses val="autoZero"/>
        <c:auto val="1"/>
        <c:lblAlgn val="ctr"/>
        <c:lblOffset val="100"/>
        <c:noMultiLvlLbl val="0"/>
      </c:catAx>
      <c:valAx>
        <c:axId val="33253056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one"/>
        <c:crossAx val="104951296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 algn="ctr">
        <a:defRPr lang="ru-RU" sz="1800" b="0" i="0" u="none" strike="noStrike" kern="1200" baseline="0">
          <a:solidFill>
            <a:prstClr val="black"/>
          </a:solidFill>
          <a:latin typeface="+mn-lt"/>
          <a:ea typeface="+mn-ea"/>
          <a:cs typeface="+mn-cs"/>
        </a:defRPr>
      </a:pPr>
      <a:endParaRPr lang="ru-RU"/>
    </a:p>
  </c:txPr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3">
  <dgm:title val=""/>
  <dgm:desc val=""/>
  <dgm:catLst>
    <dgm:cat type="accent3" pri="11300"/>
  </dgm:catLst>
  <dgm:styleLbl name="node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shade val="80000"/>
      </a:schemeClr>
      <a:schemeClr val="accent3">
        <a:tint val="7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/>
    <dgm:txEffectClrLst/>
  </dgm:styleLbl>
  <dgm:styleLbl name="ln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9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8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3_3">
  <dgm:title val=""/>
  <dgm:desc val=""/>
  <dgm:catLst>
    <dgm:cat type="accent3" pri="11300"/>
  </dgm:catLst>
  <dgm:styleLbl name="node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shade val="80000"/>
      </a:schemeClr>
      <a:schemeClr val="accent3">
        <a:tint val="7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/>
    <dgm:txEffectClrLst/>
  </dgm:styleLbl>
  <dgm:styleLbl name="ln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9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8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3_3">
  <dgm:title val=""/>
  <dgm:desc val=""/>
  <dgm:catLst>
    <dgm:cat type="accent3" pri="11300"/>
  </dgm:catLst>
  <dgm:styleLbl name="node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shade val="80000"/>
      </a:schemeClr>
      <a:schemeClr val="accent3">
        <a:tint val="7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/>
    <dgm:txEffectClrLst/>
  </dgm:styleLbl>
  <dgm:styleLbl name="ln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9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8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1DF3ABD-9B7D-724D-A1B9-F584D54727D5}" type="doc">
      <dgm:prSet loTypeId="urn:microsoft.com/office/officeart/2005/8/layout/pyramid1" loCatId="" qsTypeId="urn:microsoft.com/office/officeart/2005/8/quickstyle/simple1" qsCatId="simple" csTypeId="urn:microsoft.com/office/officeart/2005/8/colors/accent3_3" csCatId="accent3" phldr="1"/>
      <dgm:spPr/>
    </dgm:pt>
    <dgm:pt modelId="{5CCBFB57-C160-2143-94C0-5328AA163BB2}">
      <dgm:prSet phldrT="[Текст]" custT="1"/>
      <dgm:spPr>
        <a:ln>
          <a:noFill/>
        </a:ln>
      </dgm:spPr>
      <dgm:t>
        <a:bodyPr anchor="b"/>
        <a:lstStyle/>
        <a:p>
          <a:r>
            <a:rPr lang="ru-RU" sz="1200" b="1" smtClean="0">
              <a:solidFill>
                <a:schemeClr val="bg1"/>
              </a:solidFill>
            </a:rPr>
            <a:t>Стратегия</a:t>
          </a:r>
          <a:endParaRPr lang="ru-RU" sz="1200" b="1" dirty="0">
            <a:solidFill>
              <a:schemeClr val="bg1"/>
            </a:solidFill>
          </a:endParaRPr>
        </a:p>
      </dgm:t>
    </dgm:pt>
    <dgm:pt modelId="{64F965E1-B906-BB41-A5F2-66B8F5E53EF0}" type="parTrans" cxnId="{6896715C-7E0C-C345-84B4-701D1E7FFB16}">
      <dgm:prSet/>
      <dgm:spPr/>
      <dgm:t>
        <a:bodyPr/>
        <a:lstStyle/>
        <a:p>
          <a:endParaRPr lang="ru-RU" sz="1200" b="1">
            <a:solidFill>
              <a:schemeClr val="bg1"/>
            </a:solidFill>
          </a:endParaRPr>
        </a:p>
      </dgm:t>
    </dgm:pt>
    <dgm:pt modelId="{9697DFDC-371D-9244-94B2-2FBF10E681EF}" type="sibTrans" cxnId="{6896715C-7E0C-C345-84B4-701D1E7FFB16}">
      <dgm:prSet/>
      <dgm:spPr/>
      <dgm:t>
        <a:bodyPr/>
        <a:lstStyle/>
        <a:p>
          <a:endParaRPr lang="ru-RU" sz="1200" b="1">
            <a:solidFill>
              <a:schemeClr val="bg1"/>
            </a:solidFill>
          </a:endParaRPr>
        </a:p>
      </dgm:t>
    </dgm:pt>
    <dgm:pt modelId="{DF9B59B0-A1CD-DC40-A7CC-209E3B5C1F79}">
      <dgm:prSet phldrT="[Текст]" custT="1"/>
      <dgm:spPr>
        <a:solidFill>
          <a:srgbClr val="099542"/>
        </a:solidFill>
        <a:ln>
          <a:noFill/>
        </a:ln>
      </dgm:spPr>
      <dgm:t>
        <a:bodyPr anchor="b"/>
        <a:lstStyle/>
        <a:p>
          <a:r>
            <a:rPr lang="ru-RU" sz="1200" b="1" dirty="0" smtClean="0">
              <a:solidFill>
                <a:schemeClr val="bg1"/>
              </a:solidFill>
            </a:rPr>
            <a:t>План мероприятий по реализации стратегии</a:t>
          </a:r>
          <a:endParaRPr lang="ru-RU" sz="1200" b="1" dirty="0">
            <a:solidFill>
              <a:schemeClr val="bg1"/>
            </a:solidFill>
          </a:endParaRPr>
        </a:p>
      </dgm:t>
    </dgm:pt>
    <dgm:pt modelId="{691D39DE-F50A-DA4A-947C-9521404CBF67}" type="parTrans" cxnId="{1F0219CF-5025-7740-83FA-BAF2E3300461}">
      <dgm:prSet/>
      <dgm:spPr/>
      <dgm:t>
        <a:bodyPr/>
        <a:lstStyle/>
        <a:p>
          <a:endParaRPr lang="ru-RU" sz="1200" b="1">
            <a:solidFill>
              <a:schemeClr val="bg1"/>
            </a:solidFill>
          </a:endParaRPr>
        </a:p>
      </dgm:t>
    </dgm:pt>
    <dgm:pt modelId="{9893A0FB-E99B-6A43-9930-3624988C3477}" type="sibTrans" cxnId="{1F0219CF-5025-7740-83FA-BAF2E3300461}">
      <dgm:prSet/>
      <dgm:spPr/>
      <dgm:t>
        <a:bodyPr/>
        <a:lstStyle/>
        <a:p>
          <a:endParaRPr lang="ru-RU" sz="1200" b="1">
            <a:solidFill>
              <a:schemeClr val="bg1"/>
            </a:solidFill>
          </a:endParaRPr>
        </a:p>
      </dgm:t>
    </dgm:pt>
    <dgm:pt modelId="{FD46AC3D-8BE0-904B-AF45-1347EB6EC828}">
      <dgm:prSet phldrT="[Текст]" custT="1"/>
      <dgm:spPr>
        <a:solidFill>
          <a:schemeClr val="accent5"/>
        </a:solidFill>
        <a:ln>
          <a:noFill/>
        </a:ln>
      </dgm:spPr>
      <dgm:t>
        <a:bodyPr anchor="ctr"/>
        <a:lstStyle/>
        <a:p>
          <a:r>
            <a:rPr lang="ru-RU" sz="1200" b="1" dirty="0" smtClean="0">
              <a:solidFill>
                <a:schemeClr val="bg1"/>
              </a:solidFill>
            </a:rPr>
            <a:t>Государственные программы</a:t>
          </a:r>
          <a:endParaRPr lang="ru-RU" sz="1200" b="1" dirty="0">
            <a:solidFill>
              <a:schemeClr val="bg1"/>
            </a:solidFill>
          </a:endParaRPr>
        </a:p>
      </dgm:t>
    </dgm:pt>
    <dgm:pt modelId="{078C7005-C647-AF43-8CFF-98C094E439B9}" type="parTrans" cxnId="{88F8FB81-7C0C-BF49-9218-2C9108E100D8}">
      <dgm:prSet/>
      <dgm:spPr/>
      <dgm:t>
        <a:bodyPr/>
        <a:lstStyle/>
        <a:p>
          <a:endParaRPr lang="ru-RU" sz="1200" b="1">
            <a:solidFill>
              <a:schemeClr val="bg1"/>
            </a:solidFill>
          </a:endParaRPr>
        </a:p>
      </dgm:t>
    </dgm:pt>
    <dgm:pt modelId="{D88E3CA6-3933-114D-8AAB-37D21DE30851}" type="sibTrans" cxnId="{88F8FB81-7C0C-BF49-9218-2C9108E100D8}">
      <dgm:prSet/>
      <dgm:spPr/>
      <dgm:t>
        <a:bodyPr/>
        <a:lstStyle/>
        <a:p>
          <a:endParaRPr lang="ru-RU" sz="1200" b="1">
            <a:solidFill>
              <a:schemeClr val="bg1"/>
            </a:solidFill>
          </a:endParaRPr>
        </a:p>
      </dgm:t>
    </dgm:pt>
    <dgm:pt modelId="{4697B7FC-AE5F-5146-8D90-C3AA82F923AA}" type="pres">
      <dgm:prSet presAssocID="{C1DF3ABD-9B7D-724D-A1B9-F584D54727D5}" presName="Name0" presStyleCnt="0">
        <dgm:presLayoutVars>
          <dgm:dir/>
          <dgm:animLvl val="lvl"/>
          <dgm:resizeHandles val="exact"/>
        </dgm:presLayoutVars>
      </dgm:prSet>
      <dgm:spPr/>
    </dgm:pt>
    <dgm:pt modelId="{005305E2-0634-EA4C-9317-0058FDFC879E}" type="pres">
      <dgm:prSet presAssocID="{5CCBFB57-C160-2143-94C0-5328AA163BB2}" presName="Name8" presStyleCnt="0"/>
      <dgm:spPr/>
    </dgm:pt>
    <dgm:pt modelId="{6E3B1809-2E63-4E4F-8753-2797865C0FD0}" type="pres">
      <dgm:prSet presAssocID="{5CCBFB57-C160-2143-94C0-5328AA163BB2}" presName="level" presStyleLbl="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BBF33C9-CC7C-3D41-820E-6E5FFC17C550}" type="pres">
      <dgm:prSet presAssocID="{5CCBFB57-C160-2143-94C0-5328AA163BB2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0796D73-4047-8349-89EF-7DE1289ED7EA}" type="pres">
      <dgm:prSet presAssocID="{DF9B59B0-A1CD-DC40-A7CC-209E3B5C1F79}" presName="Name8" presStyleCnt="0"/>
      <dgm:spPr/>
    </dgm:pt>
    <dgm:pt modelId="{D40FF819-8C31-3442-9647-C5633E5D49F4}" type="pres">
      <dgm:prSet presAssocID="{DF9B59B0-A1CD-DC40-A7CC-209E3B5C1F79}" presName="level" presStyleLbl="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4214C8C-A466-054C-A653-C74A505D280C}" type="pres">
      <dgm:prSet presAssocID="{DF9B59B0-A1CD-DC40-A7CC-209E3B5C1F79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F70850D-4136-FF4B-9475-AAAB5F77E53E}" type="pres">
      <dgm:prSet presAssocID="{FD46AC3D-8BE0-904B-AF45-1347EB6EC828}" presName="Name8" presStyleCnt="0"/>
      <dgm:spPr/>
    </dgm:pt>
    <dgm:pt modelId="{0293DBC6-55D1-A549-8A35-1062F2DCE09D}" type="pres">
      <dgm:prSet presAssocID="{FD46AC3D-8BE0-904B-AF45-1347EB6EC828}" presName="level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79152E7-77E7-5C4F-B663-30120E7BE3CF}" type="pres">
      <dgm:prSet presAssocID="{FD46AC3D-8BE0-904B-AF45-1347EB6EC828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6DB6AB0D-FBB3-4E94-A253-3BFCD38BF6F3}" type="presOf" srcId="{DF9B59B0-A1CD-DC40-A7CC-209E3B5C1F79}" destId="{74214C8C-A466-054C-A653-C74A505D280C}" srcOrd="1" destOrd="0" presId="urn:microsoft.com/office/officeart/2005/8/layout/pyramid1"/>
    <dgm:cxn modelId="{F94EF667-30FD-4907-8632-C2DD551F1DFF}" type="presOf" srcId="{5CCBFB57-C160-2143-94C0-5328AA163BB2}" destId="{BBBF33C9-CC7C-3D41-820E-6E5FFC17C550}" srcOrd="1" destOrd="0" presId="urn:microsoft.com/office/officeart/2005/8/layout/pyramid1"/>
    <dgm:cxn modelId="{A0767714-2C7D-490D-8136-00BDA0EB24BB}" type="presOf" srcId="{C1DF3ABD-9B7D-724D-A1B9-F584D54727D5}" destId="{4697B7FC-AE5F-5146-8D90-C3AA82F923AA}" srcOrd="0" destOrd="0" presId="urn:microsoft.com/office/officeart/2005/8/layout/pyramid1"/>
    <dgm:cxn modelId="{45460834-94CA-41FD-A7DF-B18CDF4B8CDA}" type="presOf" srcId="{5CCBFB57-C160-2143-94C0-5328AA163BB2}" destId="{6E3B1809-2E63-4E4F-8753-2797865C0FD0}" srcOrd="0" destOrd="0" presId="urn:microsoft.com/office/officeart/2005/8/layout/pyramid1"/>
    <dgm:cxn modelId="{E3DB7BF2-AD52-43DC-BF7C-E4145C435C1B}" type="presOf" srcId="{FD46AC3D-8BE0-904B-AF45-1347EB6EC828}" destId="{779152E7-77E7-5C4F-B663-30120E7BE3CF}" srcOrd="1" destOrd="0" presId="urn:microsoft.com/office/officeart/2005/8/layout/pyramid1"/>
    <dgm:cxn modelId="{0D4428C9-1207-40DD-8F0E-8161B84188B1}" type="presOf" srcId="{DF9B59B0-A1CD-DC40-A7CC-209E3B5C1F79}" destId="{D40FF819-8C31-3442-9647-C5633E5D49F4}" srcOrd="0" destOrd="0" presId="urn:microsoft.com/office/officeart/2005/8/layout/pyramid1"/>
    <dgm:cxn modelId="{788BCD80-4989-448E-91ED-324AA97290F9}" type="presOf" srcId="{FD46AC3D-8BE0-904B-AF45-1347EB6EC828}" destId="{0293DBC6-55D1-A549-8A35-1062F2DCE09D}" srcOrd="0" destOrd="0" presId="urn:microsoft.com/office/officeart/2005/8/layout/pyramid1"/>
    <dgm:cxn modelId="{6896715C-7E0C-C345-84B4-701D1E7FFB16}" srcId="{C1DF3ABD-9B7D-724D-A1B9-F584D54727D5}" destId="{5CCBFB57-C160-2143-94C0-5328AA163BB2}" srcOrd="0" destOrd="0" parTransId="{64F965E1-B906-BB41-A5F2-66B8F5E53EF0}" sibTransId="{9697DFDC-371D-9244-94B2-2FBF10E681EF}"/>
    <dgm:cxn modelId="{88F8FB81-7C0C-BF49-9218-2C9108E100D8}" srcId="{C1DF3ABD-9B7D-724D-A1B9-F584D54727D5}" destId="{FD46AC3D-8BE0-904B-AF45-1347EB6EC828}" srcOrd="2" destOrd="0" parTransId="{078C7005-C647-AF43-8CFF-98C094E439B9}" sibTransId="{D88E3CA6-3933-114D-8AAB-37D21DE30851}"/>
    <dgm:cxn modelId="{1F0219CF-5025-7740-83FA-BAF2E3300461}" srcId="{C1DF3ABD-9B7D-724D-A1B9-F584D54727D5}" destId="{DF9B59B0-A1CD-DC40-A7CC-209E3B5C1F79}" srcOrd="1" destOrd="0" parTransId="{691D39DE-F50A-DA4A-947C-9521404CBF67}" sibTransId="{9893A0FB-E99B-6A43-9930-3624988C3477}"/>
    <dgm:cxn modelId="{403538B4-F155-4437-B5D1-2003298D2054}" type="presParOf" srcId="{4697B7FC-AE5F-5146-8D90-C3AA82F923AA}" destId="{005305E2-0634-EA4C-9317-0058FDFC879E}" srcOrd="0" destOrd="0" presId="urn:microsoft.com/office/officeart/2005/8/layout/pyramid1"/>
    <dgm:cxn modelId="{5D996E72-3D7D-4629-B7F6-D2EBFC017AF1}" type="presParOf" srcId="{005305E2-0634-EA4C-9317-0058FDFC879E}" destId="{6E3B1809-2E63-4E4F-8753-2797865C0FD0}" srcOrd="0" destOrd="0" presId="urn:microsoft.com/office/officeart/2005/8/layout/pyramid1"/>
    <dgm:cxn modelId="{75A39807-2202-4BBD-A92E-391A54FC5F70}" type="presParOf" srcId="{005305E2-0634-EA4C-9317-0058FDFC879E}" destId="{BBBF33C9-CC7C-3D41-820E-6E5FFC17C550}" srcOrd="1" destOrd="0" presId="urn:microsoft.com/office/officeart/2005/8/layout/pyramid1"/>
    <dgm:cxn modelId="{0CE85C45-7A33-4920-AC70-020C3E0677A6}" type="presParOf" srcId="{4697B7FC-AE5F-5146-8D90-C3AA82F923AA}" destId="{10796D73-4047-8349-89EF-7DE1289ED7EA}" srcOrd="1" destOrd="0" presId="urn:microsoft.com/office/officeart/2005/8/layout/pyramid1"/>
    <dgm:cxn modelId="{3E64C91D-9547-4D7F-8A42-F5D511633466}" type="presParOf" srcId="{10796D73-4047-8349-89EF-7DE1289ED7EA}" destId="{D40FF819-8C31-3442-9647-C5633E5D49F4}" srcOrd="0" destOrd="0" presId="urn:microsoft.com/office/officeart/2005/8/layout/pyramid1"/>
    <dgm:cxn modelId="{9A8411CB-3B81-4F6E-A9BE-FCD6D1961105}" type="presParOf" srcId="{10796D73-4047-8349-89EF-7DE1289ED7EA}" destId="{74214C8C-A466-054C-A653-C74A505D280C}" srcOrd="1" destOrd="0" presId="urn:microsoft.com/office/officeart/2005/8/layout/pyramid1"/>
    <dgm:cxn modelId="{6B2E3ABC-A461-440A-80A8-1F78A1A9AE8F}" type="presParOf" srcId="{4697B7FC-AE5F-5146-8D90-C3AA82F923AA}" destId="{EF70850D-4136-FF4B-9475-AAAB5F77E53E}" srcOrd="2" destOrd="0" presId="urn:microsoft.com/office/officeart/2005/8/layout/pyramid1"/>
    <dgm:cxn modelId="{724F1BC2-AB2E-4561-A54A-33A412D45912}" type="presParOf" srcId="{EF70850D-4136-FF4B-9475-AAAB5F77E53E}" destId="{0293DBC6-55D1-A549-8A35-1062F2DCE09D}" srcOrd="0" destOrd="0" presId="urn:microsoft.com/office/officeart/2005/8/layout/pyramid1"/>
    <dgm:cxn modelId="{2110C136-E53D-4510-8E61-C23A869D4405}" type="presParOf" srcId="{EF70850D-4136-FF4B-9475-AAAB5F77E53E}" destId="{779152E7-77E7-5C4F-B663-30120E7BE3CF}" srcOrd="1" destOrd="0" presId="urn:microsoft.com/office/officeart/2005/8/layout/pyramid1"/>
  </dgm:cxnLst>
  <dgm:bg/>
  <dgm:whole>
    <a:ln>
      <a:noFill/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1DF3ABD-9B7D-724D-A1B9-F584D54727D5}" type="doc">
      <dgm:prSet loTypeId="urn:microsoft.com/office/officeart/2005/8/layout/pyramid1" loCatId="" qsTypeId="urn:microsoft.com/office/officeart/2005/8/quickstyle/simple1" qsCatId="simple" csTypeId="urn:microsoft.com/office/officeart/2005/8/colors/accent3_3" csCatId="accent3" phldr="1"/>
      <dgm:spPr/>
    </dgm:pt>
    <dgm:pt modelId="{5CCBFB57-C160-2143-94C0-5328AA163BB2}">
      <dgm:prSet phldrT="[Текст]" custT="1"/>
      <dgm:spPr>
        <a:ln>
          <a:noFill/>
        </a:ln>
      </dgm:spPr>
      <dgm:t>
        <a:bodyPr anchor="b"/>
        <a:lstStyle/>
        <a:p>
          <a:r>
            <a:rPr lang="ru-RU" sz="1100" b="1" smtClean="0">
              <a:solidFill>
                <a:schemeClr val="bg1"/>
              </a:solidFill>
            </a:rPr>
            <a:t>Стратегия</a:t>
          </a:r>
          <a:endParaRPr lang="ru-RU" sz="1100" b="1" dirty="0">
            <a:solidFill>
              <a:schemeClr val="bg1"/>
            </a:solidFill>
          </a:endParaRPr>
        </a:p>
      </dgm:t>
    </dgm:pt>
    <dgm:pt modelId="{64F965E1-B906-BB41-A5F2-66B8F5E53EF0}" type="parTrans" cxnId="{6896715C-7E0C-C345-84B4-701D1E7FFB16}">
      <dgm:prSet/>
      <dgm:spPr/>
      <dgm:t>
        <a:bodyPr/>
        <a:lstStyle/>
        <a:p>
          <a:endParaRPr lang="ru-RU" sz="1100" b="1">
            <a:solidFill>
              <a:schemeClr val="bg1"/>
            </a:solidFill>
          </a:endParaRPr>
        </a:p>
      </dgm:t>
    </dgm:pt>
    <dgm:pt modelId="{9697DFDC-371D-9244-94B2-2FBF10E681EF}" type="sibTrans" cxnId="{6896715C-7E0C-C345-84B4-701D1E7FFB16}">
      <dgm:prSet/>
      <dgm:spPr/>
      <dgm:t>
        <a:bodyPr/>
        <a:lstStyle/>
        <a:p>
          <a:endParaRPr lang="ru-RU" sz="1100" b="1">
            <a:solidFill>
              <a:schemeClr val="bg1"/>
            </a:solidFill>
          </a:endParaRPr>
        </a:p>
      </dgm:t>
    </dgm:pt>
    <dgm:pt modelId="{DF9B59B0-A1CD-DC40-A7CC-209E3B5C1F79}">
      <dgm:prSet phldrT="[Текст]" custT="1"/>
      <dgm:spPr>
        <a:solidFill>
          <a:srgbClr val="099542"/>
        </a:solidFill>
        <a:ln>
          <a:noFill/>
        </a:ln>
      </dgm:spPr>
      <dgm:t>
        <a:bodyPr anchor="b"/>
        <a:lstStyle/>
        <a:p>
          <a:r>
            <a:rPr lang="ru-RU" sz="1100" b="1" dirty="0" smtClean="0">
              <a:solidFill>
                <a:schemeClr val="bg1"/>
              </a:solidFill>
            </a:rPr>
            <a:t>План мероприятий по реализации стратегии</a:t>
          </a:r>
          <a:endParaRPr lang="ru-RU" sz="1100" b="1" dirty="0">
            <a:solidFill>
              <a:schemeClr val="bg1"/>
            </a:solidFill>
          </a:endParaRPr>
        </a:p>
      </dgm:t>
    </dgm:pt>
    <dgm:pt modelId="{691D39DE-F50A-DA4A-947C-9521404CBF67}" type="parTrans" cxnId="{1F0219CF-5025-7740-83FA-BAF2E3300461}">
      <dgm:prSet/>
      <dgm:spPr/>
      <dgm:t>
        <a:bodyPr/>
        <a:lstStyle/>
        <a:p>
          <a:endParaRPr lang="ru-RU" sz="1100" b="1">
            <a:solidFill>
              <a:schemeClr val="bg1"/>
            </a:solidFill>
          </a:endParaRPr>
        </a:p>
      </dgm:t>
    </dgm:pt>
    <dgm:pt modelId="{9893A0FB-E99B-6A43-9930-3624988C3477}" type="sibTrans" cxnId="{1F0219CF-5025-7740-83FA-BAF2E3300461}">
      <dgm:prSet/>
      <dgm:spPr/>
      <dgm:t>
        <a:bodyPr/>
        <a:lstStyle/>
        <a:p>
          <a:endParaRPr lang="ru-RU" sz="1100" b="1">
            <a:solidFill>
              <a:schemeClr val="bg1"/>
            </a:solidFill>
          </a:endParaRPr>
        </a:p>
      </dgm:t>
    </dgm:pt>
    <dgm:pt modelId="{4697B7FC-AE5F-5146-8D90-C3AA82F923AA}" type="pres">
      <dgm:prSet presAssocID="{C1DF3ABD-9B7D-724D-A1B9-F584D54727D5}" presName="Name0" presStyleCnt="0">
        <dgm:presLayoutVars>
          <dgm:dir/>
          <dgm:animLvl val="lvl"/>
          <dgm:resizeHandles val="exact"/>
        </dgm:presLayoutVars>
      </dgm:prSet>
      <dgm:spPr/>
    </dgm:pt>
    <dgm:pt modelId="{005305E2-0634-EA4C-9317-0058FDFC879E}" type="pres">
      <dgm:prSet presAssocID="{5CCBFB57-C160-2143-94C0-5328AA163BB2}" presName="Name8" presStyleCnt="0"/>
      <dgm:spPr/>
    </dgm:pt>
    <dgm:pt modelId="{6E3B1809-2E63-4E4F-8753-2797865C0FD0}" type="pres">
      <dgm:prSet presAssocID="{5CCBFB57-C160-2143-94C0-5328AA163BB2}" presName="level" presStyleLbl="node1" presStyleIdx="0" presStyleCnt="2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BBF33C9-CC7C-3D41-820E-6E5FFC17C550}" type="pres">
      <dgm:prSet presAssocID="{5CCBFB57-C160-2143-94C0-5328AA163BB2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0796D73-4047-8349-89EF-7DE1289ED7EA}" type="pres">
      <dgm:prSet presAssocID="{DF9B59B0-A1CD-DC40-A7CC-209E3B5C1F79}" presName="Name8" presStyleCnt="0"/>
      <dgm:spPr/>
    </dgm:pt>
    <dgm:pt modelId="{D40FF819-8C31-3442-9647-C5633E5D49F4}" type="pres">
      <dgm:prSet presAssocID="{DF9B59B0-A1CD-DC40-A7CC-209E3B5C1F79}" presName="level" presStyleLbl="node1" presStyleIdx="1" presStyleCnt="2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4214C8C-A466-054C-A653-C74A505D280C}" type="pres">
      <dgm:prSet presAssocID="{DF9B59B0-A1CD-DC40-A7CC-209E3B5C1F79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2122873-288B-41DC-8388-8A978EA1D81B}" type="presOf" srcId="{DF9B59B0-A1CD-DC40-A7CC-209E3B5C1F79}" destId="{D40FF819-8C31-3442-9647-C5633E5D49F4}" srcOrd="0" destOrd="0" presId="urn:microsoft.com/office/officeart/2005/8/layout/pyramid1"/>
    <dgm:cxn modelId="{D39891DE-68AB-41A6-8154-758B334A4C18}" type="presOf" srcId="{5CCBFB57-C160-2143-94C0-5328AA163BB2}" destId="{6E3B1809-2E63-4E4F-8753-2797865C0FD0}" srcOrd="0" destOrd="0" presId="urn:microsoft.com/office/officeart/2005/8/layout/pyramid1"/>
    <dgm:cxn modelId="{9F3F66EF-0D73-4108-BA21-D5BD7A369759}" type="presOf" srcId="{C1DF3ABD-9B7D-724D-A1B9-F584D54727D5}" destId="{4697B7FC-AE5F-5146-8D90-C3AA82F923AA}" srcOrd="0" destOrd="0" presId="urn:microsoft.com/office/officeart/2005/8/layout/pyramid1"/>
    <dgm:cxn modelId="{9E94015F-F381-4E3F-9B1F-D4AAC2AD3BEC}" type="presOf" srcId="{DF9B59B0-A1CD-DC40-A7CC-209E3B5C1F79}" destId="{74214C8C-A466-054C-A653-C74A505D280C}" srcOrd="1" destOrd="0" presId="urn:microsoft.com/office/officeart/2005/8/layout/pyramid1"/>
    <dgm:cxn modelId="{7D4FAAFB-A3E0-485F-B24D-80E355C61336}" type="presOf" srcId="{5CCBFB57-C160-2143-94C0-5328AA163BB2}" destId="{BBBF33C9-CC7C-3D41-820E-6E5FFC17C550}" srcOrd="1" destOrd="0" presId="urn:microsoft.com/office/officeart/2005/8/layout/pyramid1"/>
    <dgm:cxn modelId="{6896715C-7E0C-C345-84B4-701D1E7FFB16}" srcId="{C1DF3ABD-9B7D-724D-A1B9-F584D54727D5}" destId="{5CCBFB57-C160-2143-94C0-5328AA163BB2}" srcOrd="0" destOrd="0" parTransId="{64F965E1-B906-BB41-A5F2-66B8F5E53EF0}" sibTransId="{9697DFDC-371D-9244-94B2-2FBF10E681EF}"/>
    <dgm:cxn modelId="{1F0219CF-5025-7740-83FA-BAF2E3300461}" srcId="{C1DF3ABD-9B7D-724D-A1B9-F584D54727D5}" destId="{DF9B59B0-A1CD-DC40-A7CC-209E3B5C1F79}" srcOrd="1" destOrd="0" parTransId="{691D39DE-F50A-DA4A-947C-9521404CBF67}" sibTransId="{9893A0FB-E99B-6A43-9930-3624988C3477}"/>
    <dgm:cxn modelId="{A54197DF-4CCD-42EC-BCE3-BE62BF4E3899}" type="presParOf" srcId="{4697B7FC-AE5F-5146-8D90-C3AA82F923AA}" destId="{005305E2-0634-EA4C-9317-0058FDFC879E}" srcOrd="0" destOrd="0" presId="urn:microsoft.com/office/officeart/2005/8/layout/pyramid1"/>
    <dgm:cxn modelId="{9A94E446-7DFB-4937-B39C-BA548F41A041}" type="presParOf" srcId="{005305E2-0634-EA4C-9317-0058FDFC879E}" destId="{6E3B1809-2E63-4E4F-8753-2797865C0FD0}" srcOrd="0" destOrd="0" presId="urn:microsoft.com/office/officeart/2005/8/layout/pyramid1"/>
    <dgm:cxn modelId="{4D822202-D669-4364-B162-C65F0DBC7357}" type="presParOf" srcId="{005305E2-0634-EA4C-9317-0058FDFC879E}" destId="{BBBF33C9-CC7C-3D41-820E-6E5FFC17C550}" srcOrd="1" destOrd="0" presId="urn:microsoft.com/office/officeart/2005/8/layout/pyramid1"/>
    <dgm:cxn modelId="{DA049F00-0A57-4F6F-8C5F-1A531EF0C5F7}" type="presParOf" srcId="{4697B7FC-AE5F-5146-8D90-C3AA82F923AA}" destId="{10796D73-4047-8349-89EF-7DE1289ED7EA}" srcOrd="1" destOrd="0" presId="urn:microsoft.com/office/officeart/2005/8/layout/pyramid1"/>
    <dgm:cxn modelId="{7C6C5647-99B7-4F42-804C-E4248B850637}" type="presParOf" srcId="{10796D73-4047-8349-89EF-7DE1289ED7EA}" destId="{D40FF819-8C31-3442-9647-C5633E5D49F4}" srcOrd="0" destOrd="0" presId="urn:microsoft.com/office/officeart/2005/8/layout/pyramid1"/>
    <dgm:cxn modelId="{2BF10880-E757-46D4-91FD-00467F5BDD65}" type="presParOf" srcId="{10796D73-4047-8349-89EF-7DE1289ED7EA}" destId="{74214C8C-A466-054C-A653-C74A505D280C}" srcOrd="1" destOrd="0" presId="urn:microsoft.com/office/officeart/2005/8/layout/pyramid1"/>
  </dgm:cxnLst>
  <dgm:bg>
    <a:noFill/>
  </dgm:bg>
  <dgm:whole>
    <a:ln>
      <a:solidFill>
        <a:schemeClr val="bg1"/>
      </a:solidFill>
    </a:ln>
  </dgm:whole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C1DF3ABD-9B7D-724D-A1B9-F584D54727D5}" type="doc">
      <dgm:prSet loTypeId="urn:microsoft.com/office/officeart/2005/8/layout/pyramid1" loCatId="" qsTypeId="urn:microsoft.com/office/officeart/2005/8/quickstyle/simple1" qsCatId="simple" csTypeId="urn:microsoft.com/office/officeart/2005/8/colors/accent3_3" csCatId="accent3" phldr="1"/>
      <dgm:spPr/>
    </dgm:pt>
    <dgm:pt modelId="{5CCBFB57-C160-2143-94C0-5328AA163BB2}">
      <dgm:prSet phldrT="[Текст]" custT="1"/>
      <dgm:spPr>
        <a:ln>
          <a:noFill/>
        </a:ln>
      </dgm:spPr>
      <dgm:t>
        <a:bodyPr anchor="b"/>
        <a:lstStyle/>
        <a:p>
          <a:r>
            <a:rPr lang="ru-RU" sz="1100" b="1" smtClean="0">
              <a:solidFill>
                <a:schemeClr val="bg1"/>
              </a:solidFill>
            </a:rPr>
            <a:t>Стратегия</a:t>
          </a:r>
          <a:endParaRPr lang="ru-RU" sz="1100" b="1" dirty="0">
            <a:solidFill>
              <a:schemeClr val="bg1"/>
            </a:solidFill>
          </a:endParaRPr>
        </a:p>
      </dgm:t>
    </dgm:pt>
    <dgm:pt modelId="{64F965E1-B906-BB41-A5F2-66B8F5E53EF0}" type="parTrans" cxnId="{6896715C-7E0C-C345-84B4-701D1E7FFB16}">
      <dgm:prSet/>
      <dgm:spPr/>
      <dgm:t>
        <a:bodyPr/>
        <a:lstStyle/>
        <a:p>
          <a:endParaRPr lang="ru-RU" sz="1100" b="1">
            <a:solidFill>
              <a:schemeClr val="bg1"/>
            </a:solidFill>
          </a:endParaRPr>
        </a:p>
      </dgm:t>
    </dgm:pt>
    <dgm:pt modelId="{9697DFDC-371D-9244-94B2-2FBF10E681EF}" type="sibTrans" cxnId="{6896715C-7E0C-C345-84B4-701D1E7FFB16}">
      <dgm:prSet/>
      <dgm:spPr/>
      <dgm:t>
        <a:bodyPr/>
        <a:lstStyle/>
        <a:p>
          <a:endParaRPr lang="ru-RU" sz="1100" b="1">
            <a:solidFill>
              <a:schemeClr val="bg1"/>
            </a:solidFill>
          </a:endParaRPr>
        </a:p>
      </dgm:t>
    </dgm:pt>
    <dgm:pt modelId="{DF9B59B0-A1CD-DC40-A7CC-209E3B5C1F79}">
      <dgm:prSet phldrT="[Текст]" custT="1"/>
      <dgm:spPr>
        <a:solidFill>
          <a:srgbClr val="099542"/>
        </a:solidFill>
        <a:ln>
          <a:noFill/>
        </a:ln>
      </dgm:spPr>
      <dgm:t>
        <a:bodyPr anchor="b"/>
        <a:lstStyle/>
        <a:p>
          <a:r>
            <a:rPr lang="ru-RU" sz="1100" b="1" dirty="0" smtClean="0">
              <a:solidFill>
                <a:schemeClr val="bg1"/>
              </a:solidFill>
            </a:rPr>
            <a:t>План мероприятий по реализации стратегии</a:t>
          </a:r>
          <a:endParaRPr lang="ru-RU" sz="1100" b="1" dirty="0">
            <a:solidFill>
              <a:schemeClr val="bg1"/>
            </a:solidFill>
          </a:endParaRPr>
        </a:p>
      </dgm:t>
    </dgm:pt>
    <dgm:pt modelId="{691D39DE-F50A-DA4A-947C-9521404CBF67}" type="parTrans" cxnId="{1F0219CF-5025-7740-83FA-BAF2E3300461}">
      <dgm:prSet/>
      <dgm:spPr/>
      <dgm:t>
        <a:bodyPr/>
        <a:lstStyle/>
        <a:p>
          <a:endParaRPr lang="ru-RU" sz="1100" b="1">
            <a:solidFill>
              <a:schemeClr val="bg1"/>
            </a:solidFill>
          </a:endParaRPr>
        </a:p>
      </dgm:t>
    </dgm:pt>
    <dgm:pt modelId="{9893A0FB-E99B-6A43-9930-3624988C3477}" type="sibTrans" cxnId="{1F0219CF-5025-7740-83FA-BAF2E3300461}">
      <dgm:prSet/>
      <dgm:spPr/>
      <dgm:t>
        <a:bodyPr/>
        <a:lstStyle/>
        <a:p>
          <a:endParaRPr lang="ru-RU" sz="1100" b="1">
            <a:solidFill>
              <a:schemeClr val="bg1"/>
            </a:solidFill>
          </a:endParaRPr>
        </a:p>
      </dgm:t>
    </dgm:pt>
    <dgm:pt modelId="{4697B7FC-AE5F-5146-8D90-C3AA82F923AA}" type="pres">
      <dgm:prSet presAssocID="{C1DF3ABD-9B7D-724D-A1B9-F584D54727D5}" presName="Name0" presStyleCnt="0">
        <dgm:presLayoutVars>
          <dgm:dir/>
          <dgm:animLvl val="lvl"/>
          <dgm:resizeHandles val="exact"/>
        </dgm:presLayoutVars>
      </dgm:prSet>
      <dgm:spPr/>
    </dgm:pt>
    <dgm:pt modelId="{005305E2-0634-EA4C-9317-0058FDFC879E}" type="pres">
      <dgm:prSet presAssocID="{5CCBFB57-C160-2143-94C0-5328AA163BB2}" presName="Name8" presStyleCnt="0"/>
      <dgm:spPr/>
    </dgm:pt>
    <dgm:pt modelId="{6E3B1809-2E63-4E4F-8753-2797865C0FD0}" type="pres">
      <dgm:prSet presAssocID="{5CCBFB57-C160-2143-94C0-5328AA163BB2}" presName="level" presStyleLbl="node1" presStyleIdx="0" presStyleCnt="2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BBF33C9-CC7C-3D41-820E-6E5FFC17C550}" type="pres">
      <dgm:prSet presAssocID="{5CCBFB57-C160-2143-94C0-5328AA163BB2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0796D73-4047-8349-89EF-7DE1289ED7EA}" type="pres">
      <dgm:prSet presAssocID="{DF9B59B0-A1CD-DC40-A7CC-209E3B5C1F79}" presName="Name8" presStyleCnt="0"/>
      <dgm:spPr/>
    </dgm:pt>
    <dgm:pt modelId="{D40FF819-8C31-3442-9647-C5633E5D49F4}" type="pres">
      <dgm:prSet presAssocID="{DF9B59B0-A1CD-DC40-A7CC-209E3B5C1F79}" presName="level" presStyleLbl="node1" presStyleIdx="1" presStyleCnt="2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4214C8C-A466-054C-A653-C74A505D280C}" type="pres">
      <dgm:prSet presAssocID="{DF9B59B0-A1CD-DC40-A7CC-209E3B5C1F79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1F0219CF-5025-7740-83FA-BAF2E3300461}" srcId="{C1DF3ABD-9B7D-724D-A1B9-F584D54727D5}" destId="{DF9B59B0-A1CD-DC40-A7CC-209E3B5C1F79}" srcOrd="1" destOrd="0" parTransId="{691D39DE-F50A-DA4A-947C-9521404CBF67}" sibTransId="{9893A0FB-E99B-6A43-9930-3624988C3477}"/>
    <dgm:cxn modelId="{6896715C-7E0C-C345-84B4-701D1E7FFB16}" srcId="{C1DF3ABD-9B7D-724D-A1B9-F584D54727D5}" destId="{5CCBFB57-C160-2143-94C0-5328AA163BB2}" srcOrd="0" destOrd="0" parTransId="{64F965E1-B906-BB41-A5F2-66B8F5E53EF0}" sibTransId="{9697DFDC-371D-9244-94B2-2FBF10E681EF}"/>
    <dgm:cxn modelId="{08406CDE-C4A4-4AC2-8166-D7E5866F3958}" type="presOf" srcId="{5CCBFB57-C160-2143-94C0-5328AA163BB2}" destId="{BBBF33C9-CC7C-3D41-820E-6E5FFC17C550}" srcOrd="1" destOrd="0" presId="urn:microsoft.com/office/officeart/2005/8/layout/pyramid1"/>
    <dgm:cxn modelId="{820F1D53-440A-4E35-995E-C09E4934326E}" type="presOf" srcId="{DF9B59B0-A1CD-DC40-A7CC-209E3B5C1F79}" destId="{74214C8C-A466-054C-A653-C74A505D280C}" srcOrd="1" destOrd="0" presId="urn:microsoft.com/office/officeart/2005/8/layout/pyramid1"/>
    <dgm:cxn modelId="{A2975E8C-6F25-476C-97D4-36983E1AA960}" type="presOf" srcId="{DF9B59B0-A1CD-DC40-A7CC-209E3B5C1F79}" destId="{D40FF819-8C31-3442-9647-C5633E5D49F4}" srcOrd="0" destOrd="0" presId="urn:microsoft.com/office/officeart/2005/8/layout/pyramid1"/>
    <dgm:cxn modelId="{42BE6A3A-4708-4A04-9E47-E7C9564B3DE2}" type="presOf" srcId="{5CCBFB57-C160-2143-94C0-5328AA163BB2}" destId="{6E3B1809-2E63-4E4F-8753-2797865C0FD0}" srcOrd="0" destOrd="0" presId="urn:microsoft.com/office/officeart/2005/8/layout/pyramid1"/>
    <dgm:cxn modelId="{E517D1DD-3F11-4B37-8874-E682390F4EFD}" type="presOf" srcId="{C1DF3ABD-9B7D-724D-A1B9-F584D54727D5}" destId="{4697B7FC-AE5F-5146-8D90-C3AA82F923AA}" srcOrd="0" destOrd="0" presId="urn:microsoft.com/office/officeart/2005/8/layout/pyramid1"/>
    <dgm:cxn modelId="{39BA6369-22BB-4E84-8AD5-593F3C98B9D1}" type="presParOf" srcId="{4697B7FC-AE5F-5146-8D90-C3AA82F923AA}" destId="{005305E2-0634-EA4C-9317-0058FDFC879E}" srcOrd="0" destOrd="0" presId="urn:microsoft.com/office/officeart/2005/8/layout/pyramid1"/>
    <dgm:cxn modelId="{A376DE61-7D60-4B12-87B1-67C0DA157D84}" type="presParOf" srcId="{005305E2-0634-EA4C-9317-0058FDFC879E}" destId="{6E3B1809-2E63-4E4F-8753-2797865C0FD0}" srcOrd="0" destOrd="0" presId="urn:microsoft.com/office/officeart/2005/8/layout/pyramid1"/>
    <dgm:cxn modelId="{1B96A44C-568B-4691-81B2-79F1E0C63CE2}" type="presParOf" srcId="{005305E2-0634-EA4C-9317-0058FDFC879E}" destId="{BBBF33C9-CC7C-3D41-820E-6E5FFC17C550}" srcOrd="1" destOrd="0" presId="urn:microsoft.com/office/officeart/2005/8/layout/pyramid1"/>
    <dgm:cxn modelId="{83F9A28F-FD11-4A11-9844-18BA868D40BF}" type="presParOf" srcId="{4697B7FC-AE5F-5146-8D90-C3AA82F923AA}" destId="{10796D73-4047-8349-89EF-7DE1289ED7EA}" srcOrd="1" destOrd="0" presId="urn:microsoft.com/office/officeart/2005/8/layout/pyramid1"/>
    <dgm:cxn modelId="{17360EE6-7BB4-4EB4-9172-CE5C55AD3FA0}" type="presParOf" srcId="{10796D73-4047-8349-89EF-7DE1289ED7EA}" destId="{D40FF819-8C31-3442-9647-C5633E5D49F4}" srcOrd="0" destOrd="0" presId="urn:microsoft.com/office/officeart/2005/8/layout/pyramid1"/>
    <dgm:cxn modelId="{EC985D5C-6391-4E5A-99EF-BD9019C9B8ED}" type="presParOf" srcId="{10796D73-4047-8349-89EF-7DE1289ED7EA}" destId="{74214C8C-A466-054C-A653-C74A505D280C}" srcOrd="1" destOrd="0" presId="urn:microsoft.com/office/officeart/2005/8/layout/pyramid1"/>
  </dgm:cxnLst>
  <dgm:bg>
    <a:noFill/>
  </dgm:bg>
  <dgm:whole>
    <a:ln>
      <a:solidFill>
        <a:schemeClr val="bg1"/>
      </a:solidFill>
    </a:ln>
  </dgm:whole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9FA001A1-CC34-4F68-B907-E63AE3B7987F}" type="doc">
      <dgm:prSet loTypeId="urn:microsoft.com/office/officeart/2005/8/layout/matrix1" loCatId="matrix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E44312BB-1B1B-4DC8-82A4-938776A751A5}">
      <dgm:prSet phldrT="[Текст]" custT="1"/>
      <dgm:spPr>
        <a:solidFill>
          <a:schemeClr val="accent6"/>
        </a:solidFill>
      </dgm:spPr>
      <dgm:t>
        <a:bodyPr/>
        <a:lstStyle/>
        <a:p>
          <a:r>
            <a:rPr lang="ru-RU" sz="2000" b="1" cap="all" baseline="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Дорожная </a:t>
          </a:r>
        </a:p>
        <a:p>
          <a:r>
            <a:rPr lang="ru-RU" sz="2000" b="1" cap="all" baseline="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карта</a:t>
          </a:r>
          <a:endParaRPr lang="ru-RU" sz="2000" dirty="0">
            <a:solidFill>
              <a:schemeClr val="tx1"/>
            </a:solidFill>
          </a:endParaRPr>
        </a:p>
      </dgm:t>
    </dgm:pt>
    <dgm:pt modelId="{0572D472-6DFC-4AAD-8333-7AB790B7D046}" type="parTrans" cxnId="{3A2F7ED5-9892-46B4-BAD7-A09CAFC72BA5}">
      <dgm:prSet/>
      <dgm:spPr/>
      <dgm:t>
        <a:bodyPr/>
        <a:lstStyle/>
        <a:p>
          <a:endParaRPr lang="ru-RU" sz="2400"/>
        </a:p>
      </dgm:t>
    </dgm:pt>
    <dgm:pt modelId="{A8E38E2E-660E-4D5B-8A7A-F7D1F401252C}" type="sibTrans" cxnId="{3A2F7ED5-9892-46B4-BAD7-A09CAFC72BA5}">
      <dgm:prSet/>
      <dgm:spPr/>
      <dgm:t>
        <a:bodyPr/>
        <a:lstStyle/>
        <a:p>
          <a:endParaRPr lang="ru-RU" sz="2400"/>
        </a:p>
      </dgm:t>
    </dgm:pt>
    <dgm:pt modelId="{12F20BC9-6389-45AA-AD46-78399446DE20}">
      <dgm:prSet phldrT="[Текст]" custT="1"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r>
            <a:rPr lang="ru-RU" sz="20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Совершенствование институциональной среды ведения бизнеса</a:t>
          </a:r>
          <a:endParaRPr lang="ru-RU" sz="2000" dirty="0"/>
        </a:p>
      </dgm:t>
    </dgm:pt>
    <dgm:pt modelId="{4F1C2339-A99D-4936-8449-62D5E56111DD}" type="parTrans" cxnId="{C9B25C16-5C73-4A9D-A032-1F910831C596}">
      <dgm:prSet/>
      <dgm:spPr/>
      <dgm:t>
        <a:bodyPr/>
        <a:lstStyle/>
        <a:p>
          <a:endParaRPr lang="ru-RU" sz="2400"/>
        </a:p>
      </dgm:t>
    </dgm:pt>
    <dgm:pt modelId="{449EA32C-EF4D-49A6-A637-D9A45FC79F5F}" type="sibTrans" cxnId="{C9B25C16-5C73-4A9D-A032-1F910831C596}">
      <dgm:prSet/>
      <dgm:spPr/>
      <dgm:t>
        <a:bodyPr/>
        <a:lstStyle/>
        <a:p>
          <a:endParaRPr lang="ru-RU" sz="2400"/>
        </a:p>
      </dgm:t>
    </dgm:pt>
    <dgm:pt modelId="{0838E545-A5D5-4ADD-81A9-2ADC063D1D1B}">
      <dgm:prSet phldrT="[Текст]" custT="1"/>
      <dgm:spPr>
        <a:solidFill>
          <a:srgbClr val="00CC66"/>
        </a:solidFill>
      </dgm:spPr>
      <dgm:t>
        <a:bodyPr/>
        <a:lstStyle/>
        <a:p>
          <a:r>
            <a:rPr lang="ru-RU" sz="20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Совершенствование системы государственной поддержки субъектов малого и среднего предпринимательства</a:t>
          </a:r>
          <a:endParaRPr lang="ru-RU" sz="2000" dirty="0"/>
        </a:p>
      </dgm:t>
    </dgm:pt>
    <dgm:pt modelId="{611F6BE3-F32F-49D0-A8D2-992BF96BA389}" type="parTrans" cxnId="{F952D022-B77E-482C-AA13-73CE48F73016}">
      <dgm:prSet/>
      <dgm:spPr/>
      <dgm:t>
        <a:bodyPr/>
        <a:lstStyle/>
        <a:p>
          <a:endParaRPr lang="ru-RU" sz="2400"/>
        </a:p>
      </dgm:t>
    </dgm:pt>
    <dgm:pt modelId="{F3E7DF1B-6D92-457F-8FEA-07E9FF95682E}" type="sibTrans" cxnId="{F952D022-B77E-482C-AA13-73CE48F73016}">
      <dgm:prSet/>
      <dgm:spPr/>
      <dgm:t>
        <a:bodyPr/>
        <a:lstStyle/>
        <a:p>
          <a:endParaRPr lang="ru-RU" sz="2400"/>
        </a:p>
      </dgm:t>
    </dgm:pt>
    <dgm:pt modelId="{47B256D6-C9CC-40B3-BE41-8BF1207E5BD7}">
      <dgm:prSet phldrT="[Текст]" custT="1"/>
      <dgm:spPr/>
      <dgm:t>
        <a:bodyPr/>
        <a:lstStyle/>
        <a:p>
          <a:r>
            <a:rPr lang="ru-RU" sz="20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Вовлечение экономически активного населения в предпринимательскую деятельность</a:t>
          </a:r>
          <a:endParaRPr lang="ru-RU" sz="2000" dirty="0"/>
        </a:p>
      </dgm:t>
    </dgm:pt>
    <dgm:pt modelId="{B5DA17A1-33AE-4E14-81DC-46F84D85A56E}" type="parTrans" cxnId="{9946E684-3E25-44C8-9D48-639F089A6B27}">
      <dgm:prSet/>
      <dgm:spPr/>
      <dgm:t>
        <a:bodyPr/>
        <a:lstStyle/>
        <a:p>
          <a:endParaRPr lang="ru-RU" sz="2400"/>
        </a:p>
      </dgm:t>
    </dgm:pt>
    <dgm:pt modelId="{D59E53D6-CE12-4E50-958E-3641EE0463C5}" type="sibTrans" cxnId="{9946E684-3E25-44C8-9D48-639F089A6B27}">
      <dgm:prSet/>
      <dgm:spPr/>
      <dgm:t>
        <a:bodyPr/>
        <a:lstStyle/>
        <a:p>
          <a:endParaRPr lang="ru-RU" sz="2400"/>
        </a:p>
      </dgm:t>
    </dgm:pt>
    <dgm:pt modelId="{2C7DDFA9-8166-451C-920C-9354F7E08E3B}">
      <dgm:prSet phldrT="[Текст]" custT="1"/>
      <dgm:spPr/>
      <dgm:t>
        <a:bodyPr/>
        <a:lstStyle/>
        <a:p>
          <a:r>
            <a:rPr lang="ru-RU" sz="20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Повышение доступности инфраструктуры и ресурсов, необходимых для ведения предпринимательской деятельности</a:t>
          </a:r>
          <a:endParaRPr lang="ru-RU" sz="2000" dirty="0"/>
        </a:p>
      </dgm:t>
    </dgm:pt>
    <dgm:pt modelId="{C54F0A06-382C-403E-A5F7-1AAFD831E395}" type="parTrans" cxnId="{397C69E2-2452-4522-8407-872D80009799}">
      <dgm:prSet/>
      <dgm:spPr/>
      <dgm:t>
        <a:bodyPr/>
        <a:lstStyle/>
        <a:p>
          <a:endParaRPr lang="ru-RU" sz="2400"/>
        </a:p>
      </dgm:t>
    </dgm:pt>
    <dgm:pt modelId="{A1E5A586-0270-4BB7-AB67-D82E2DDD625E}" type="sibTrans" cxnId="{397C69E2-2452-4522-8407-872D80009799}">
      <dgm:prSet/>
      <dgm:spPr/>
      <dgm:t>
        <a:bodyPr/>
        <a:lstStyle/>
        <a:p>
          <a:endParaRPr lang="ru-RU" sz="2400"/>
        </a:p>
      </dgm:t>
    </dgm:pt>
    <dgm:pt modelId="{60E50430-CDEB-4433-BCDB-97FDC4B37952}" type="pres">
      <dgm:prSet presAssocID="{9FA001A1-CC34-4F68-B907-E63AE3B7987F}" presName="diagram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0FC24D79-8082-411F-B338-BEEE989CFA78}" type="pres">
      <dgm:prSet presAssocID="{9FA001A1-CC34-4F68-B907-E63AE3B7987F}" presName="matrix" presStyleCnt="0"/>
      <dgm:spPr/>
    </dgm:pt>
    <dgm:pt modelId="{2C997C61-B408-437D-96EC-2450689CE16D}" type="pres">
      <dgm:prSet presAssocID="{9FA001A1-CC34-4F68-B907-E63AE3B7987F}" presName="tile1" presStyleLbl="node1" presStyleIdx="0" presStyleCnt="4"/>
      <dgm:spPr/>
      <dgm:t>
        <a:bodyPr/>
        <a:lstStyle/>
        <a:p>
          <a:endParaRPr lang="ru-RU"/>
        </a:p>
      </dgm:t>
    </dgm:pt>
    <dgm:pt modelId="{504342DE-F3A5-448A-AFD2-77BF9D714C26}" type="pres">
      <dgm:prSet presAssocID="{9FA001A1-CC34-4F68-B907-E63AE3B7987F}" presName="tile1text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01E760B-78B3-413F-B320-CBB67B942493}" type="pres">
      <dgm:prSet presAssocID="{9FA001A1-CC34-4F68-B907-E63AE3B7987F}" presName="tile2" presStyleLbl="node1" presStyleIdx="1" presStyleCnt="4"/>
      <dgm:spPr/>
      <dgm:t>
        <a:bodyPr/>
        <a:lstStyle/>
        <a:p>
          <a:endParaRPr lang="ru-RU"/>
        </a:p>
      </dgm:t>
    </dgm:pt>
    <dgm:pt modelId="{E3ED18E6-1F2F-47F1-91E6-0185BC04296D}" type="pres">
      <dgm:prSet presAssocID="{9FA001A1-CC34-4F68-B907-E63AE3B7987F}" presName="tile2text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B00ED72-F4E2-4EE5-BB5D-4A6FC9581693}" type="pres">
      <dgm:prSet presAssocID="{9FA001A1-CC34-4F68-B907-E63AE3B7987F}" presName="tile3" presStyleLbl="node1" presStyleIdx="2" presStyleCnt="4"/>
      <dgm:spPr/>
      <dgm:t>
        <a:bodyPr/>
        <a:lstStyle/>
        <a:p>
          <a:endParaRPr lang="ru-RU"/>
        </a:p>
      </dgm:t>
    </dgm:pt>
    <dgm:pt modelId="{2424EB8C-14FC-40F8-B47E-9EBAA76DA039}" type="pres">
      <dgm:prSet presAssocID="{9FA001A1-CC34-4F68-B907-E63AE3B7987F}" presName="tile3text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402D6C3-1996-4743-A211-F23CAF16C8E8}" type="pres">
      <dgm:prSet presAssocID="{9FA001A1-CC34-4F68-B907-E63AE3B7987F}" presName="tile4" presStyleLbl="node1" presStyleIdx="3" presStyleCnt="4"/>
      <dgm:spPr/>
      <dgm:t>
        <a:bodyPr/>
        <a:lstStyle/>
        <a:p>
          <a:endParaRPr lang="ru-RU"/>
        </a:p>
      </dgm:t>
    </dgm:pt>
    <dgm:pt modelId="{36B55C92-AC42-465A-88A5-B90023E63950}" type="pres">
      <dgm:prSet presAssocID="{9FA001A1-CC34-4F68-B907-E63AE3B7987F}" presName="tile4text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8D8F91A-0CA4-4F5B-9AFD-EAA3B4DD5B9D}" type="pres">
      <dgm:prSet presAssocID="{9FA001A1-CC34-4F68-B907-E63AE3B7987F}" presName="centerTile" presStyleLbl="fgShp" presStyleIdx="0" presStyleCnt="1">
        <dgm:presLayoutVars>
          <dgm:chMax val="0"/>
          <dgm:chPref val="0"/>
        </dgm:presLayoutVars>
      </dgm:prSet>
      <dgm:spPr/>
      <dgm:t>
        <a:bodyPr/>
        <a:lstStyle/>
        <a:p>
          <a:endParaRPr lang="ru-RU"/>
        </a:p>
      </dgm:t>
    </dgm:pt>
  </dgm:ptLst>
  <dgm:cxnLst>
    <dgm:cxn modelId="{280B4A52-4D35-4AED-90A9-C19643B8B061}" type="presOf" srcId="{12F20BC9-6389-45AA-AD46-78399446DE20}" destId="{504342DE-F3A5-448A-AFD2-77BF9D714C26}" srcOrd="1" destOrd="0" presId="urn:microsoft.com/office/officeart/2005/8/layout/matrix1"/>
    <dgm:cxn modelId="{E21DDDCA-9707-442F-986F-BBDAE5838070}" type="presOf" srcId="{E44312BB-1B1B-4DC8-82A4-938776A751A5}" destId="{08D8F91A-0CA4-4F5B-9AFD-EAA3B4DD5B9D}" srcOrd="0" destOrd="0" presId="urn:microsoft.com/office/officeart/2005/8/layout/matrix1"/>
    <dgm:cxn modelId="{6D15A3E0-79FD-45AE-80D3-24E1F71B092D}" type="presOf" srcId="{0838E545-A5D5-4ADD-81A9-2ADC063D1D1B}" destId="{101E760B-78B3-413F-B320-CBB67B942493}" srcOrd="0" destOrd="0" presId="urn:microsoft.com/office/officeart/2005/8/layout/matrix1"/>
    <dgm:cxn modelId="{397C69E2-2452-4522-8407-872D80009799}" srcId="{E44312BB-1B1B-4DC8-82A4-938776A751A5}" destId="{2C7DDFA9-8166-451C-920C-9354F7E08E3B}" srcOrd="3" destOrd="0" parTransId="{C54F0A06-382C-403E-A5F7-1AAFD831E395}" sibTransId="{A1E5A586-0270-4BB7-AB67-D82E2DDD625E}"/>
    <dgm:cxn modelId="{C9B25C16-5C73-4A9D-A032-1F910831C596}" srcId="{E44312BB-1B1B-4DC8-82A4-938776A751A5}" destId="{12F20BC9-6389-45AA-AD46-78399446DE20}" srcOrd="0" destOrd="0" parTransId="{4F1C2339-A99D-4936-8449-62D5E56111DD}" sibTransId="{449EA32C-EF4D-49A6-A637-D9A45FC79F5F}"/>
    <dgm:cxn modelId="{F952D022-B77E-482C-AA13-73CE48F73016}" srcId="{E44312BB-1B1B-4DC8-82A4-938776A751A5}" destId="{0838E545-A5D5-4ADD-81A9-2ADC063D1D1B}" srcOrd="1" destOrd="0" parTransId="{611F6BE3-F32F-49D0-A8D2-992BF96BA389}" sibTransId="{F3E7DF1B-6D92-457F-8FEA-07E9FF95682E}"/>
    <dgm:cxn modelId="{9946E684-3E25-44C8-9D48-639F089A6B27}" srcId="{E44312BB-1B1B-4DC8-82A4-938776A751A5}" destId="{47B256D6-C9CC-40B3-BE41-8BF1207E5BD7}" srcOrd="2" destOrd="0" parTransId="{B5DA17A1-33AE-4E14-81DC-46F84D85A56E}" sibTransId="{D59E53D6-CE12-4E50-958E-3641EE0463C5}"/>
    <dgm:cxn modelId="{2F595985-F156-48A9-B48A-C54F29132109}" type="presOf" srcId="{2C7DDFA9-8166-451C-920C-9354F7E08E3B}" destId="{36B55C92-AC42-465A-88A5-B90023E63950}" srcOrd="1" destOrd="0" presId="urn:microsoft.com/office/officeart/2005/8/layout/matrix1"/>
    <dgm:cxn modelId="{55857695-8727-4B6A-98D5-60FB12DE130B}" type="presOf" srcId="{9FA001A1-CC34-4F68-B907-E63AE3B7987F}" destId="{60E50430-CDEB-4433-BCDB-97FDC4B37952}" srcOrd="0" destOrd="0" presId="urn:microsoft.com/office/officeart/2005/8/layout/matrix1"/>
    <dgm:cxn modelId="{674D0246-7DF2-4ECF-84C9-DFCC7AF9E3C1}" type="presOf" srcId="{2C7DDFA9-8166-451C-920C-9354F7E08E3B}" destId="{8402D6C3-1996-4743-A211-F23CAF16C8E8}" srcOrd="0" destOrd="0" presId="urn:microsoft.com/office/officeart/2005/8/layout/matrix1"/>
    <dgm:cxn modelId="{3A2F7ED5-9892-46B4-BAD7-A09CAFC72BA5}" srcId="{9FA001A1-CC34-4F68-B907-E63AE3B7987F}" destId="{E44312BB-1B1B-4DC8-82A4-938776A751A5}" srcOrd="0" destOrd="0" parTransId="{0572D472-6DFC-4AAD-8333-7AB790B7D046}" sibTransId="{A8E38E2E-660E-4D5B-8A7A-F7D1F401252C}"/>
    <dgm:cxn modelId="{06708298-FCD6-489E-8BC0-A7A9D773EE51}" type="presOf" srcId="{47B256D6-C9CC-40B3-BE41-8BF1207E5BD7}" destId="{2424EB8C-14FC-40F8-B47E-9EBAA76DA039}" srcOrd="1" destOrd="0" presId="urn:microsoft.com/office/officeart/2005/8/layout/matrix1"/>
    <dgm:cxn modelId="{8F4276F8-8118-4131-BB8D-3BBCB6E0ABFF}" type="presOf" srcId="{12F20BC9-6389-45AA-AD46-78399446DE20}" destId="{2C997C61-B408-437D-96EC-2450689CE16D}" srcOrd="0" destOrd="0" presId="urn:microsoft.com/office/officeart/2005/8/layout/matrix1"/>
    <dgm:cxn modelId="{41C25906-D5FF-4CC1-9B1E-32EF4C6A833D}" type="presOf" srcId="{0838E545-A5D5-4ADD-81A9-2ADC063D1D1B}" destId="{E3ED18E6-1F2F-47F1-91E6-0185BC04296D}" srcOrd="1" destOrd="0" presId="urn:microsoft.com/office/officeart/2005/8/layout/matrix1"/>
    <dgm:cxn modelId="{8CD7C7E2-09C1-4D16-9B66-A3B90C4DE932}" type="presOf" srcId="{47B256D6-C9CC-40B3-BE41-8BF1207E5BD7}" destId="{BB00ED72-F4E2-4EE5-BB5D-4A6FC9581693}" srcOrd="0" destOrd="0" presId="urn:microsoft.com/office/officeart/2005/8/layout/matrix1"/>
    <dgm:cxn modelId="{A8223810-8065-4D8F-A63A-70167461962D}" type="presParOf" srcId="{60E50430-CDEB-4433-BCDB-97FDC4B37952}" destId="{0FC24D79-8082-411F-B338-BEEE989CFA78}" srcOrd="0" destOrd="0" presId="urn:microsoft.com/office/officeart/2005/8/layout/matrix1"/>
    <dgm:cxn modelId="{BEA673AA-E5B2-40C9-A51D-58A865F28F8A}" type="presParOf" srcId="{0FC24D79-8082-411F-B338-BEEE989CFA78}" destId="{2C997C61-B408-437D-96EC-2450689CE16D}" srcOrd="0" destOrd="0" presId="urn:microsoft.com/office/officeart/2005/8/layout/matrix1"/>
    <dgm:cxn modelId="{EF5C31C6-3273-4A9A-B74B-BD817724552C}" type="presParOf" srcId="{0FC24D79-8082-411F-B338-BEEE989CFA78}" destId="{504342DE-F3A5-448A-AFD2-77BF9D714C26}" srcOrd="1" destOrd="0" presId="urn:microsoft.com/office/officeart/2005/8/layout/matrix1"/>
    <dgm:cxn modelId="{A585E2F2-A57F-40AF-9AA8-7C88362626E4}" type="presParOf" srcId="{0FC24D79-8082-411F-B338-BEEE989CFA78}" destId="{101E760B-78B3-413F-B320-CBB67B942493}" srcOrd="2" destOrd="0" presId="urn:microsoft.com/office/officeart/2005/8/layout/matrix1"/>
    <dgm:cxn modelId="{A61A286D-9C28-4F11-B56D-819381F5E340}" type="presParOf" srcId="{0FC24D79-8082-411F-B338-BEEE989CFA78}" destId="{E3ED18E6-1F2F-47F1-91E6-0185BC04296D}" srcOrd="3" destOrd="0" presId="urn:microsoft.com/office/officeart/2005/8/layout/matrix1"/>
    <dgm:cxn modelId="{4AF6E39A-CEA8-4E66-B5A2-CCDF27ECA8D0}" type="presParOf" srcId="{0FC24D79-8082-411F-B338-BEEE989CFA78}" destId="{BB00ED72-F4E2-4EE5-BB5D-4A6FC9581693}" srcOrd="4" destOrd="0" presId="urn:microsoft.com/office/officeart/2005/8/layout/matrix1"/>
    <dgm:cxn modelId="{B9B8780D-CEC5-4427-AC3B-3D02ACFA0D85}" type="presParOf" srcId="{0FC24D79-8082-411F-B338-BEEE989CFA78}" destId="{2424EB8C-14FC-40F8-B47E-9EBAA76DA039}" srcOrd="5" destOrd="0" presId="urn:microsoft.com/office/officeart/2005/8/layout/matrix1"/>
    <dgm:cxn modelId="{54BC7E0D-CF90-45F7-8AE2-543779ABF882}" type="presParOf" srcId="{0FC24D79-8082-411F-B338-BEEE989CFA78}" destId="{8402D6C3-1996-4743-A211-F23CAF16C8E8}" srcOrd="6" destOrd="0" presId="urn:microsoft.com/office/officeart/2005/8/layout/matrix1"/>
    <dgm:cxn modelId="{89A822B0-89BB-4934-A1E2-68C7EA541E6A}" type="presParOf" srcId="{0FC24D79-8082-411F-B338-BEEE989CFA78}" destId="{36B55C92-AC42-465A-88A5-B90023E63950}" srcOrd="7" destOrd="0" presId="urn:microsoft.com/office/officeart/2005/8/layout/matrix1"/>
    <dgm:cxn modelId="{AFFF472E-699D-4A7E-A79A-A3BA33896AE6}" type="presParOf" srcId="{60E50430-CDEB-4433-BCDB-97FDC4B37952}" destId="{08D8F91A-0CA4-4F5B-9AFD-EAA3B4DD5B9D}" srcOrd="1" destOrd="0" presId="urn:microsoft.com/office/officeart/2005/8/layout/matrix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1">
  <dgm:title val=""/>
  <dgm:desc val=""/>
  <dgm:catLst>
    <dgm:cat type="pyramid" pri="1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pyra">
          <dgm:param type="linDir" val="fromB"/>
          <dgm:param type="txDir" val="fromT"/>
          <dgm:param type="pyraAcctPos" val="aft"/>
          <dgm:param type="pyraAcctTxMar" val="step"/>
          <dgm:param type="pyraAcctBkgdNode" val="acctBkgd"/>
          <dgm:param type="pyraAcctTxNode" val="acctTx"/>
          <dgm:param type="pyraLvlNode" val="level"/>
        </dgm:alg>
      </dgm:if>
      <dgm:else name="Name3">
        <dgm:alg type="pyra">
          <dgm:param type="linDir" val="fromB"/>
          <dgm:param type="txDir" val="fromT"/>
          <dgm:param type="pyraAcctPos" val="bef"/>
          <dgm:param type="pyraAcctTxMar" val="step"/>
          <dgm:param type="pyraAcctBkgdNode" val="acctBkgd"/>
          <dgm:param type="pyraAcctTxNode" val="acctTx"/>
          <dgm:param type="pyraLvlNode" val="level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ptType="all node" func="maxDepth" op="gte" val="2">
        <dgm:constrLst>
          <dgm:constr type="primFontSz" for="des" forName="levelTx" op="equ"/>
          <dgm:constr type="secFontSz" for="des" forName="acctTx" op="equ"/>
          <dgm:constr type="pyraAcctRatio" val="0.32"/>
        </dgm:constrLst>
      </dgm:if>
      <dgm:else name="Name6">
        <dgm:constrLst>
          <dgm:constr type="primFontSz" for="des" forName="levelTx" op="equ"/>
          <dgm:constr type="secFontSz" for="des" forName="acctTx" op="equ"/>
          <dgm:constr type="pyraAcctRatio"/>
        </dgm:constrLst>
      </dgm:else>
    </dgm:choose>
    <dgm:ruleLst/>
    <dgm:forEach name="Name7" axis="ch" ptType="node">
      <dgm:layoutNode name="Name8">
        <dgm:alg type="composite">
          <dgm:param type="horzAlign" val="none"/>
        </dgm:alg>
        <dgm:shape xmlns:r="http://schemas.openxmlformats.org/officeDocument/2006/relationships" r:blip="">
          <dgm:adjLst/>
        </dgm:shape>
        <dgm:presOf/>
        <dgm:choose name="Name9">
          <dgm:if name="Name10" axis="self" ptType="node" func="pos" op="equ" val="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/>
              <dgm:constr type="h" for="ch" forName="levelTx" refType="h" refFor="ch" refForName="level"/>
            </dgm:constrLst>
          </dgm:if>
          <dgm:else name="Name1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 fact="0.65"/>
              <dgm:constr type="h" for="ch" forName="levelTx" refType="h" refFor="ch" refForName="level"/>
            </dgm:constrLst>
          </dgm:else>
        </dgm:choose>
        <dgm:ruleLst/>
        <dgm:choose name="Name12">
          <dgm:if name="Name13" axis="ch" ptType="node" func="cnt" op="gte" val="1">
            <dgm:layoutNode name="acctBkgd" styleLbl="alignAcc1">
              <dgm:alg type="sp"/>
              <dgm:shape xmlns:r="http://schemas.openxmlformats.org/officeDocument/2006/relationships" type="nonIsoscelesTrapezoid" r:blip="">
                <dgm:adjLst/>
              </dgm:shape>
              <dgm:presOf axis="des" ptType="node"/>
              <dgm:constrLst/>
              <dgm:ruleLst/>
            </dgm:layoutNode>
            <dgm:layoutNode name="acctTx" styleLbl="alignAcc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nonIsoscelesTrapezoid" r:blip="" hideGeom="1">
                <dgm:adjLst/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3"/>
                <dgm:constr type="bMarg" refType="secFontSz" fact="0.3"/>
                <dgm:constr type="lMarg" refType="secFontSz" fact="0.3"/>
                <dgm:constr type="rMarg" refType="secFontSz" fact="0.3"/>
              </dgm:constrLst>
              <dgm:ruleLst>
                <dgm:rule type="secFontSz" val="5" fact="NaN" max="NaN"/>
              </dgm:ruleLst>
            </dgm:layoutNode>
          </dgm:if>
          <dgm:else name="Name14"/>
        </dgm:choose>
        <dgm:layoutNode name="level">
          <dgm:varLst>
            <dgm:chMax val="1"/>
            <dgm:bulletEnabled val="1"/>
          </dgm:varLst>
          <dgm:alg type="sp"/>
          <dgm:shape xmlns:r="http://schemas.openxmlformats.org/officeDocument/2006/relationships" type="trapezoid" r:blip="">
            <dgm:adjLst/>
          </dgm:shape>
          <dgm:presOf axis="self"/>
          <dgm:constrLst>
            <dgm:constr type="h" val="500"/>
            <dgm:constr type="w" val="1"/>
          </dgm:constrLst>
          <dgm:ruleLst/>
        </dgm:layoutNode>
        <dgm:layoutNode name="levelTx" styleLbl="revTx">
          <dgm:varLst>
            <dgm:chMax val="1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yramid1">
  <dgm:title val=""/>
  <dgm:desc val=""/>
  <dgm:catLst>
    <dgm:cat type="pyramid" pri="1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pyra">
          <dgm:param type="linDir" val="fromB"/>
          <dgm:param type="txDir" val="fromT"/>
          <dgm:param type="pyraAcctPos" val="aft"/>
          <dgm:param type="pyraAcctTxMar" val="step"/>
          <dgm:param type="pyraAcctBkgdNode" val="acctBkgd"/>
          <dgm:param type="pyraAcctTxNode" val="acctTx"/>
          <dgm:param type="pyraLvlNode" val="level"/>
        </dgm:alg>
      </dgm:if>
      <dgm:else name="Name3">
        <dgm:alg type="pyra">
          <dgm:param type="linDir" val="fromB"/>
          <dgm:param type="txDir" val="fromT"/>
          <dgm:param type="pyraAcctPos" val="bef"/>
          <dgm:param type="pyraAcctTxMar" val="step"/>
          <dgm:param type="pyraAcctBkgdNode" val="acctBkgd"/>
          <dgm:param type="pyraAcctTxNode" val="acctTx"/>
          <dgm:param type="pyraLvlNode" val="level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ptType="all node" func="maxDepth" op="gte" val="2">
        <dgm:constrLst>
          <dgm:constr type="primFontSz" for="des" forName="levelTx" op="equ"/>
          <dgm:constr type="secFontSz" for="des" forName="acctTx" op="equ"/>
          <dgm:constr type="pyraAcctRatio" val="0.32"/>
        </dgm:constrLst>
      </dgm:if>
      <dgm:else name="Name6">
        <dgm:constrLst>
          <dgm:constr type="primFontSz" for="des" forName="levelTx" op="equ"/>
          <dgm:constr type="secFontSz" for="des" forName="acctTx" op="equ"/>
          <dgm:constr type="pyraAcctRatio"/>
        </dgm:constrLst>
      </dgm:else>
    </dgm:choose>
    <dgm:ruleLst/>
    <dgm:forEach name="Name7" axis="ch" ptType="node">
      <dgm:layoutNode name="Name8">
        <dgm:alg type="composite">
          <dgm:param type="horzAlign" val="none"/>
        </dgm:alg>
        <dgm:shape xmlns:r="http://schemas.openxmlformats.org/officeDocument/2006/relationships" r:blip="">
          <dgm:adjLst/>
        </dgm:shape>
        <dgm:presOf/>
        <dgm:choose name="Name9">
          <dgm:if name="Name10" axis="self" ptType="node" func="pos" op="equ" val="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/>
              <dgm:constr type="h" for="ch" forName="levelTx" refType="h" refFor="ch" refForName="level"/>
            </dgm:constrLst>
          </dgm:if>
          <dgm:else name="Name1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 fact="0.65"/>
              <dgm:constr type="h" for="ch" forName="levelTx" refType="h" refFor="ch" refForName="level"/>
            </dgm:constrLst>
          </dgm:else>
        </dgm:choose>
        <dgm:ruleLst/>
        <dgm:choose name="Name12">
          <dgm:if name="Name13" axis="ch" ptType="node" func="cnt" op="gte" val="1">
            <dgm:layoutNode name="acctBkgd" styleLbl="alignAcc1">
              <dgm:alg type="sp"/>
              <dgm:shape xmlns:r="http://schemas.openxmlformats.org/officeDocument/2006/relationships" type="nonIsoscelesTrapezoid" r:blip="">
                <dgm:adjLst/>
              </dgm:shape>
              <dgm:presOf axis="des" ptType="node"/>
              <dgm:constrLst/>
              <dgm:ruleLst/>
            </dgm:layoutNode>
            <dgm:layoutNode name="acctTx" styleLbl="alignAcc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nonIsoscelesTrapezoid" r:blip="" hideGeom="1">
                <dgm:adjLst/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3"/>
                <dgm:constr type="bMarg" refType="secFontSz" fact="0.3"/>
                <dgm:constr type="lMarg" refType="secFontSz" fact="0.3"/>
                <dgm:constr type="rMarg" refType="secFontSz" fact="0.3"/>
              </dgm:constrLst>
              <dgm:ruleLst>
                <dgm:rule type="secFontSz" val="5" fact="NaN" max="NaN"/>
              </dgm:ruleLst>
            </dgm:layoutNode>
          </dgm:if>
          <dgm:else name="Name14"/>
        </dgm:choose>
        <dgm:layoutNode name="level">
          <dgm:varLst>
            <dgm:chMax val="1"/>
            <dgm:bulletEnabled val="1"/>
          </dgm:varLst>
          <dgm:alg type="sp"/>
          <dgm:shape xmlns:r="http://schemas.openxmlformats.org/officeDocument/2006/relationships" type="trapezoid" r:blip="">
            <dgm:adjLst/>
          </dgm:shape>
          <dgm:presOf axis="self"/>
          <dgm:constrLst>
            <dgm:constr type="h" val="500"/>
            <dgm:constr type="w" val="1"/>
          </dgm:constrLst>
          <dgm:ruleLst/>
        </dgm:layoutNode>
        <dgm:layoutNode name="levelTx" styleLbl="revTx">
          <dgm:varLst>
            <dgm:chMax val="1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yramid1">
  <dgm:title val=""/>
  <dgm:desc val=""/>
  <dgm:catLst>
    <dgm:cat type="pyramid" pri="1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pyra">
          <dgm:param type="linDir" val="fromB"/>
          <dgm:param type="txDir" val="fromT"/>
          <dgm:param type="pyraAcctPos" val="aft"/>
          <dgm:param type="pyraAcctTxMar" val="step"/>
          <dgm:param type="pyraAcctBkgdNode" val="acctBkgd"/>
          <dgm:param type="pyraAcctTxNode" val="acctTx"/>
          <dgm:param type="pyraLvlNode" val="level"/>
        </dgm:alg>
      </dgm:if>
      <dgm:else name="Name3">
        <dgm:alg type="pyra">
          <dgm:param type="linDir" val="fromB"/>
          <dgm:param type="txDir" val="fromT"/>
          <dgm:param type="pyraAcctPos" val="bef"/>
          <dgm:param type="pyraAcctTxMar" val="step"/>
          <dgm:param type="pyraAcctBkgdNode" val="acctBkgd"/>
          <dgm:param type="pyraAcctTxNode" val="acctTx"/>
          <dgm:param type="pyraLvlNode" val="level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ptType="all node" func="maxDepth" op="gte" val="2">
        <dgm:constrLst>
          <dgm:constr type="primFontSz" for="des" forName="levelTx" op="equ"/>
          <dgm:constr type="secFontSz" for="des" forName="acctTx" op="equ"/>
          <dgm:constr type="pyraAcctRatio" val="0.32"/>
        </dgm:constrLst>
      </dgm:if>
      <dgm:else name="Name6">
        <dgm:constrLst>
          <dgm:constr type="primFontSz" for="des" forName="levelTx" op="equ"/>
          <dgm:constr type="secFontSz" for="des" forName="acctTx" op="equ"/>
          <dgm:constr type="pyraAcctRatio"/>
        </dgm:constrLst>
      </dgm:else>
    </dgm:choose>
    <dgm:ruleLst/>
    <dgm:forEach name="Name7" axis="ch" ptType="node">
      <dgm:layoutNode name="Name8">
        <dgm:alg type="composite">
          <dgm:param type="horzAlign" val="none"/>
        </dgm:alg>
        <dgm:shape xmlns:r="http://schemas.openxmlformats.org/officeDocument/2006/relationships" r:blip="">
          <dgm:adjLst/>
        </dgm:shape>
        <dgm:presOf/>
        <dgm:choose name="Name9">
          <dgm:if name="Name10" axis="self" ptType="node" func="pos" op="equ" val="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/>
              <dgm:constr type="h" for="ch" forName="levelTx" refType="h" refFor="ch" refForName="level"/>
            </dgm:constrLst>
          </dgm:if>
          <dgm:else name="Name1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 fact="0.65"/>
              <dgm:constr type="h" for="ch" forName="levelTx" refType="h" refFor="ch" refForName="level"/>
            </dgm:constrLst>
          </dgm:else>
        </dgm:choose>
        <dgm:ruleLst/>
        <dgm:choose name="Name12">
          <dgm:if name="Name13" axis="ch" ptType="node" func="cnt" op="gte" val="1">
            <dgm:layoutNode name="acctBkgd" styleLbl="alignAcc1">
              <dgm:alg type="sp"/>
              <dgm:shape xmlns:r="http://schemas.openxmlformats.org/officeDocument/2006/relationships" type="nonIsoscelesTrapezoid" r:blip="">
                <dgm:adjLst/>
              </dgm:shape>
              <dgm:presOf axis="des" ptType="node"/>
              <dgm:constrLst/>
              <dgm:ruleLst/>
            </dgm:layoutNode>
            <dgm:layoutNode name="acctTx" styleLbl="alignAcc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nonIsoscelesTrapezoid" r:blip="" hideGeom="1">
                <dgm:adjLst/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3"/>
                <dgm:constr type="bMarg" refType="secFontSz" fact="0.3"/>
                <dgm:constr type="lMarg" refType="secFontSz" fact="0.3"/>
                <dgm:constr type="rMarg" refType="secFontSz" fact="0.3"/>
              </dgm:constrLst>
              <dgm:ruleLst>
                <dgm:rule type="secFontSz" val="5" fact="NaN" max="NaN"/>
              </dgm:ruleLst>
            </dgm:layoutNode>
          </dgm:if>
          <dgm:else name="Name14"/>
        </dgm:choose>
        <dgm:layoutNode name="level">
          <dgm:varLst>
            <dgm:chMax val="1"/>
            <dgm:bulletEnabled val="1"/>
          </dgm:varLst>
          <dgm:alg type="sp"/>
          <dgm:shape xmlns:r="http://schemas.openxmlformats.org/officeDocument/2006/relationships" type="trapezoid" r:blip="">
            <dgm:adjLst/>
          </dgm:shape>
          <dgm:presOf axis="self"/>
          <dgm:constrLst>
            <dgm:constr type="h" val="500"/>
            <dgm:constr type="w" val="1"/>
          </dgm:constrLst>
          <dgm:ruleLst/>
        </dgm:layoutNode>
        <dgm:layoutNode name="levelTx" styleLbl="revTx">
          <dgm:varLst>
            <dgm:chMax val="1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matrix1">
  <dgm:title val=""/>
  <dgm:desc val=""/>
  <dgm:catLst>
    <dgm:cat type="matrix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clrData>
  <dgm:layoutNode name="diagram">
    <dgm:varLst>
      <dgm:chMax val="1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ctrX" for="ch" forName="matrix" refType="w" fact="0.5"/>
      <dgm:constr type="ctrY" for="ch" forName="matrix" refType="h" fact="0.5"/>
      <dgm:constr type="w" for="ch" forName="matrix" refType="w"/>
      <dgm:constr type="h" for="ch" forName="matrix" refType="h"/>
      <dgm:constr type="ctrX" for="ch" forName="centerTile" refType="w" fact="0.5"/>
      <dgm:constr type="ctrY" for="ch" forName="centerTile" refType="h" fact="0.5"/>
      <dgm:constr type="w" for="ch" forName="centerTile" refType="w" fact="0.3"/>
      <dgm:constr type="h" for="ch" forName="centerTile" refType="h" fact="0.25"/>
      <dgm:constr type="primFontSz" for="des" ptType="node" op="equ" val="65"/>
    </dgm:constrLst>
    <dgm:ruleLst/>
    <dgm:choose name="Name0">
      <dgm:if name="Name1" axis="ch" ptType="node" func="cnt" op="gte" val="1">
        <dgm:layoutNode name="matrix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tile1"/>
            <dgm:constr type="t" for="ch" forName="tile1"/>
            <dgm:constr type="r" for="ch" forName="tile1" refType="w" fact="0.5"/>
            <dgm:constr type="b" for="ch" forName="tile1" refType="h" fact="0.5"/>
            <dgm:constr type="l" for="ch" forName="tile1text" refType="l" refFor="ch" refForName="tile1"/>
            <dgm:constr type="t" for="ch" forName="tile1text" refType="t" refFor="ch" refForName="tile1"/>
            <dgm:constr type="w" for="ch" forName="tile1text" refType="w" refFor="ch" refForName="tile1"/>
            <dgm:constr type="h" for="ch" forName="tile1text" refType="h" refFor="ch" refForName="tile1" fact="0.75"/>
            <dgm:constr type="r" for="ch" forName="tile2" refType="w"/>
            <dgm:constr type="t" for="ch" forName="tile2"/>
            <dgm:constr type="l" for="ch" forName="tile2" refType="w" fact="0.5"/>
            <dgm:constr type="b" for="ch" forName="tile2" refType="h" fact="0.5"/>
            <dgm:constr type="r" for="ch" forName="tile2text" refType="r" refFor="ch" refForName="tile2"/>
            <dgm:constr type="t" for="ch" forName="tile2text" refType="t" refFor="ch" refForName="tile2"/>
            <dgm:constr type="w" for="ch" forName="tile2text" refType="w" refFor="ch" refForName="tile2"/>
            <dgm:constr type="h" for="ch" forName="tile2text" refType="h" refFor="ch" refForName="tile2" fact="0.75"/>
            <dgm:constr type="l" for="ch" forName="tile3"/>
            <dgm:constr type="b" for="ch" forName="tile3" refType="h"/>
            <dgm:constr type="r" for="ch" forName="tile3" refType="w" fact="0.5"/>
            <dgm:constr type="t" for="ch" forName="tile3" refType="h" fact="0.5"/>
            <dgm:constr type="l" for="ch" forName="tile3text" refType="l" refFor="ch" refForName="tile3"/>
            <dgm:constr type="b" for="ch" forName="tile3text" refType="b" refFor="ch" refForName="tile3"/>
            <dgm:constr type="w" for="ch" forName="tile3text" refType="w" refFor="ch" refForName="tile3"/>
            <dgm:constr type="h" for="ch" forName="tile3text" refType="h" refFor="ch" refForName="tile3" fact="0.75"/>
            <dgm:constr type="r" for="ch" forName="tile4" refType="w"/>
            <dgm:constr type="b" for="ch" forName="tile4" refType="h"/>
            <dgm:constr type="l" for="ch" forName="tile4" refType="w" fact="0.5"/>
            <dgm:constr type="t" for="ch" forName="tile4" refType="h" fact="0.5"/>
            <dgm:constr type="r" for="ch" forName="tile4text" refType="r" refFor="ch" refForName="tile4"/>
            <dgm:constr type="b" for="ch" forName="tile4text" refType="b" refFor="ch" refForName="tile4"/>
            <dgm:constr type="w" for="ch" forName="tile4text" refType="w" refFor="ch" refForName="tile4"/>
            <dgm:constr type="h" for="ch" forName="tile4text" refType="h" refFor="ch" refForName="tile4" fact="0.75"/>
          </dgm:constrLst>
          <dgm:ruleLst/>
          <dgm:layoutNode name="tile1" styleLbl="node1">
            <dgm:alg type="sp"/>
            <dgm:shape xmlns:r="http://schemas.openxmlformats.org/officeDocument/2006/relationships" rot="270" type="round1Rect" r:blip="">
              <dgm:adjLst/>
            </dgm:shape>
            <dgm:choose name="Name2">
              <dgm:if name="Name3" func="var" arg="dir" op="equ" val="norm">
                <dgm:presOf axis="ch ch desOrSelf" ptType="node node node" st="1 1 1" cnt="1 1 0"/>
              </dgm:if>
              <dgm:else name="Name4">
                <dgm:presOf axis="ch ch desOrSelf" ptType="node node node" st="1 2 1" cnt="1 1 0"/>
              </dgm:else>
            </dgm:choose>
            <dgm:constrLst/>
            <dgm:ruleLst/>
          </dgm:layoutNode>
          <dgm:layoutNode name="tile1text" styleLbl="node1">
            <dgm:varLst>
              <dgm:chMax val="0"/>
              <dgm:chPref val="0"/>
              <dgm:bulletEnabled val="1"/>
            </dgm:varLst>
            <dgm:choose name="Name5">
              <dgm:if name="Name6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7">
                <dgm:alg type="tx"/>
              </dgm:else>
            </dgm:choose>
            <dgm:shape xmlns:r="http://schemas.openxmlformats.org/officeDocument/2006/relationships" rot="270" type="rect" r:blip="" hideGeom="1">
              <dgm:adjLst>
                <dgm:adj idx="1" val="0.2"/>
              </dgm:adjLst>
            </dgm:shape>
            <dgm:choose name="Name8">
              <dgm:if name="Name9" func="var" arg="dir" op="equ" val="norm">
                <dgm:presOf axis="ch ch desOrSelf" ptType="node node node" st="1 1 1" cnt="1 1 0"/>
              </dgm:if>
              <dgm:else name="Name10">
                <dgm:presOf axis="ch ch desOrSelf" ptType="node node node" st="1 2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2" styleLbl="node1">
            <dgm:alg type="sp"/>
            <dgm:shape xmlns:r="http://schemas.openxmlformats.org/officeDocument/2006/relationships" type="round1Rect" r:blip="">
              <dgm:adjLst/>
            </dgm:shape>
            <dgm:choose name="Name11">
              <dgm:if name="Name12" func="var" arg="dir" op="equ" val="norm">
                <dgm:presOf axis="ch ch desOrSelf" ptType="node node node" st="1 2 1" cnt="1 1 0"/>
              </dgm:if>
              <dgm:else name="Name13">
                <dgm:presOf axis="ch ch desOrSelf" ptType="node node node" st="1 1 1" cnt="1 1 0"/>
              </dgm:else>
            </dgm:choose>
            <dgm:constrLst/>
            <dgm:ruleLst/>
          </dgm:layoutNode>
          <dgm:layoutNode name="tile2text" styleLbl="node1">
            <dgm:varLst>
              <dgm:chMax val="0"/>
              <dgm:chPref val="0"/>
              <dgm:bulletEnabled val="1"/>
            </dgm:varLst>
            <dgm:choose name="Name14">
              <dgm:if name="Name15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16">
                <dgm:alg type="tx"/>
              </dgm:else>
            </dgm:choose>
            <dgm:shape xmlns:r="http://schemas.openxmlformats.org/officeDocument/2006/relationships" type="rect" r:blip="" hideGeom="1">
              <dgm:adjLst/>
            </dgm:shape>
            <dgm:choose name="Name17">
              <dgm:if name="Name18" func="var" arg="dir" op="equ" val="norm">
                <dgm:presOf axis="ch ch desOrSelf" ptType="node node node" st="1 2 1" cnt="1 1 0"/>
              </dgm:if>
              <dgm:else name="Name19">
                <dgm:presOf axis="ch ch desOrSelf" ptType="node node node" st="1 1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3" styleLbl="node1">
            <dgm:alg type="sp"/>
            <dgm:shape xmlns:r="http://schemas.openxmlformats.org/officeDocument/2006/relationships" rot="180" type="round1Rect" r:blip="">
              <dgm:adjLst/>
            </dgm:shape>
            <dgm:choose name="Name20">
              <dgm:if name="Name21" func="var" arg="dir" op="equ" val="norm">
                <dgm:presOf axis="ch ch desOrSelf" ptType="node node node" st="1 3 1" cnt="1 1 0"/>
              </dgm:if>
              <dgm:else name="Name22">
                <dgm:presOf axis="ch ch desOrSelf" ptType="node node node" st="1 4 1" cnt="1 1 0"/>
              </dgm:else>
            </dgm:choose>
            <dgm:constrLst/>
            <dgm:ruleLst/>
          </dgm:layoutNode>
          <dgm:layoutNode name="tile3text" styleLbl="node1">
            <dgm:varLst>
              <dgm:chMax val="0"/>
              <dgm:chPref val="0"/>
              <dgm:bulletEnabled val="1"/>
            </dgm:varLst>
            <dgm:choose name="Name23">
              <dgm:if name="Name24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25">
                <dgm:alg type="tx"/>
              </dgm:else>
            </dgm:choose>
            <dgm:shape xmlns:r="http://schemas.openxmlformats.org/officeDocument/2006/relationships" rot="180" type="rect" r:blip="" hideGeom="1">
              <dgm:adjLst/>
            </dgm:shape>
            <dgm:choose name="Name26">
              <dgm:if name="Name27" func="var" arg="dir" op="equ" val="norm">
                <dgm:presOf axis="ch ch desOrSelf" ptType="node node node" st="1 3 1" cnt="1 1 0"/>
              </dgm:if>
              <dgm:else name="Name28">
                <dgm:presOf axis="ch ch desOrSelf" ptType="node node node" st="1 4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4" styleLbl="node1">
            <dgm:alg type="sp"/>
            <dgm:shape xmlns:r="http://schemas.openxmlformats.org/officeDocument/2006/relationships" rot="90" type="round1Rect" r:blip="">
              <dgm:adjLst/>
            </dgm:shape>
            <dgm:choose name="Name29">
              <dgm:if name="Name30" func="var" arg="dir" op="equ" val="norm">
                <dgm:presOf axis="ch ch desOrSelf" ptType="node node node" st="1 4 1" cnt="1 1 0"/>
              </dgm:if>
              <dgm:else name="Name31">
                <dgm:presOf axis="ch ch desOrSelf" ptType="node node node" st="1 3 1" cnt="1 1 0"/>
              </dgm:else>
            </dgm:choose>
            <dgm:constrLst/>
            <dgm:ruleLst/>
          </dgm:layoutNode>
          <dgm:layoutNode name="tile4text" styleLbl="node1">
            <dgm:varLst>
              <dgm:chMax val="0"/>
              <dgm:chPref val="0"/>
              <dgm:bulletEnabled val="1"/>
            </dgm:varLst>
            <dgm:choose name="Name32">
              <dgm:if name="Name33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34">
                <dgm:alg type="tx"/>
              </dgm:else>
            </dgm:choose>
            <dgm:shape xmlns:r="http://schemas.openxmlformats.org/officeDocument/2006/relationships" rot="90" type="rect" r:blip="" hideGeom="1">
              <dgm:adjLst/>
            </dgm:shape>
            <dgm:choose name="Name35">
              <dgm:if name="Name36" func="var" arg="dir" op="equ" val="norm">
                <dgm:presOf axis="ch ch desOrSelf" ptType="node node node" st="1 4 1" cnt="1 1 0"/>
              </dgm:if>
              <dgm:else name="Name37">
                <dgm:presOf axis="ch ch desOrSelf" ptType="node node node" st="1 3 1" cnt="1 1 0"/>
              </dgm:else>
            </dgm:choose>
            <dgm:constrLst/>
            <dgm:ruleLst>
              <dgm:rule type="primFontSz" val="5" fact="NaN" max="NaN"/>
            </dgm:ruleLst>
          </dgm:layoutNode>
        </dgm:layoutNode>
        <dgm:layoutNode name="centerTile" styleLbl="fgShp">
          <dgm:varLst>
            <dgm:chMax val="0"/>
            <dgm:chPref val="0"/>
          </dgm:varLst>
          <dgm:alg type="tx"/>
          <dgm:shape xmlns:r="http://schemas.openxmlformats.org/officeDocument/2006/relationships" type="roundRect" r:blip="">
            <dgm:adjLst/>
          </dgm:shape>
          <dgm:presOf axis="ch" ptType="node" cnt="1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8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487CF58-9ED6-489A-BEA0-9B07D6EEF731}" type="datetimeFigureOut">
              <a:rPr lang="ru-RU" smtClean="0"/>
              <a:pPr/>
              <a:t>22.10.2015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C13C1F9-3AA3-46BA-94A5-95FDB178C3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529361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95CECB2-F4E8-4D53-8419-F20F152F1B61}" type="datetimeFigureOut">
              <a:rPr lang="ru-RU" smtClean="0"/>
              <a:pPr/>
              <a:t>22.10.2015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20302A-B7A3-40E5-B857-EA15797DB52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33431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20302A-B7A3-40E5-B857-EA15797DB523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31292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По показателю «Инвестиции в основной капитал» место</a:t>
            </a:r>
            <a:r>
              <a:rPr lang="ru-RU" baseline="0" dirty="0" smtClean="0"/>
              <a:t> определено с учетом итогов 9 месяцев, а доля - по оценке Росстата.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58371C-6DF6-41D0-9643-03AB273AADA5}" type="slidenum">
              <a:rPr lang="ru-RU" smtClean="0">
                <a:solidFill>
                  <a:prstClr val="black"/>
                </a:solidFill>
              </a:rPr>
              <a:pPr/>
              <a:t>2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153606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sz="13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20302A-B7A3-40E5-B857-EA15797DB523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44491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indent="453892" algn="just"/>
            <a:r>
              <a:rPr lang="ru-RU" sz="1600" dirty="0"/>
              <a:t>Кластер расположен на территории городского округа Набережные Челны и пяти муниципальных районов, где проживает 1 </a:t>
            </a:r>
            <a:r>
              <a:rPr lang="ru-RU" sz="1600" dirty="0" err="1"/>
              <a:t>млн.человек</a:t>
            </a:r>
            <a:r>
              <a:rPr lang="ru-RU" sz="1600" dirty="0"/>
              <a:t>.</a:t>
            </a:r>
          </a:p>
          <a:p>
            <a:pPr indent="453892" algn="just"/>
            <a:r>
              <a:rPr lang="ru-RU" sz="1600" dirty="0"/>
              <a:t>Камский кластер – это центр формирования добавленной стоимости.</a:t>
            </a:r>
          </a:p>
          <a:p>
            <a:pPr indent="453892" algn="just"/>
            <a:r>
              <a:rPr lang="ru-RU" sz="1600" dirty="0"/>
              <a:t>Его отличает </a:t>
            </a:r>
            <a:r>
              <a:rPr lang="ru-RU" sz="1600" b="1" u="sng" dirty="0"/>
              <a:t>выгодное экономико-географическое положение</a:t>
            </a:r>
            <a:r>
              <a:rPr lang="ru-RU" sz="1600" dirty="0"/>
              <a:t>.</a:t>
            </a:r>
          </a:p>
          <a:p>
            <a:pPr indent="453892" algn="just"/>
            <a:r>
              <a:rPr lang="ru-RU" sz="1600" dirty="0"/>
              <a:t>По итогам 2011 года объем отгруженной продукции составил </a:t>
            </a:r>
            <a:r>
              <a:rPr lang="ru-RU" sz="1600" b="1" dirty="0"/>
              <a:t>600 млрд. руб</a:t>
            </a:r>
            <a:r>
              <a:rPr lang="ru-RU" sz="1600" dirty="0"/>
              <a:t>., в том числе экспорт </a:t>
            </a:r>
            <a:r>
              <a:rPr lang="ru-RU" sz="1600" b="1" dirty="0"/>
              <a:t>- 117 </a:t>
            </a:r>
            <a:r>
              <a:rPr lang="ru-RU" sz="1600" b="1" dirty="0" err="1"/>
              <a:t>млрд.рублей</a:t>
            </a:r>
            <a:r>
              <a:rPr lang="ru-RU" sz="1600" b="1" dirty="0"/>
              <a:t>.</a:t>
            </a:r>
            <a:endParaRPr lang="ru-RU" baseline="0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9B8A64-A9F4-46BE-9BE9-A5F325FDF836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6869652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indent="453892" algn="just"/>
            <a:r>
              <a:rPr lang="ru-RU" sz="1600" dirty="0"/>
              <a:t>Кластер расположен на территории городского округа Набережные Челны и пяти муниципальных районов, где проживает 1 </a:t>
            </a:r>
            <a:r>
              <a:rPr lang="ru-RU" sz="1600" dirty="0" err="1"/>
              <a:t>млн.человек</a:t>
            </a:r>
            <a:r>
              <a:rPr lang="ru-RU" sz="1600" dirty="0"/>
              <a:t>.</a:t>
            </a:r>
          </a:p>
          <a:p>
            <a:pPr indent="453892" algn="just"/>
            <a:r>
              <a:rPr lang="ru-RU" sz="1600" dirty="0"/>
              <a:t>Камский кластер – это центр формирования добавленной стоимости.</a:t>
            </a:r>
          </a:p>
          <a:p>
            <a:pPr indent="453892" algn="just"/>
            <a:r>
              <a:rPr lang="ru-RU" sz="1600" dirty="0"/>
              <a:t>Его отличает </a:t>
            </a:r>
            <a:r>
              <a:rPr lang="ru-RU" sz="1600" b="1" u="sng" dirty="0"/>
              <a:t>выгодное экономико-географическое положение</a:t>
            </a:r>
            <a:r>
              <a:rPr lang="ru-RU" sz="1600" dirty="0"/>
              <a:t>.</a:t>
            </a:r>
          </a:p>
          <a:p>
            <a:pPr indent="453892" algn="just"/>
            <a:r>
              <a:rPr lang="ru-RU" sz="1600" dirty="0"/>
              <a:t>По итогам 2011 года объем отгруженной продукции составил </a:t>
            </a:r>
            <a:r>
              <a:rPr lang="ru-RU" sz="1600" b="1" dirty="0"/>
              <a:t>600 млрд. руб</a:t>
            </a:r>
            <a:r>
              <a:rPr lang="ru-RU" sz="1600" dirty="0"/>
              <a:t>., в том числе экспорт </a:t>
            </a:r>
            <a:r>
              <a:rPr lang="ru-RU" sz="1600" b="1" dirty="0"/>
              <a:t>- 117 </a:t>
            </a:r>
            <a:r>
              <a:rPr lang="ru-RU" sz="1600" b="1" dirty="0" err="1"/>
              <a:t>млрд.рублей</a:t>
            </a:r>
            <a:r>
              <a:rPr lang="ru-RU" sz="1600" b="1" dirty="0"/>
              <a:t>.</a:t>
            </a:r>
            <a:endParaRPr lang="ru-RU" baseline="0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9B8A64-A9F4-46BE-9BE9-A5F325FDF836}" type="slidenum">
              <a:rPr lang="ru-RU" smtClean="0"/>
              <a:pPr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6869652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indent="453892" algn="just"/>
            <a:r>
              <a:rPr lang="ru-RU" sz="1600" dirty="0"/>
              <a:t>Кластер расположен на территории городского округа Набережные Челны и пяти муниципальных районов, где проживает 1 </a:t>
            </a:r>
            <a:r>
              <a:rPr lang="ru-RU" sz="1600" dirty="0" err="1"/>
              <a:t>млн.человек</a:t>
            </a:r>
            <a:r>
              <a:rPr lang="ru-RU" sz="1600" dirty="0"/>
              <a:t>.</a:t>
            </a:r>
          </a:p>
          <a:p>
            <a:pPr indent="453892" algn="just"/>
            <a:r>
              <a:rPr lang="ru-RU" sz="1600" dirty="0"/>
              <a:t>Камский кластер – это центр формирования добавленной стоимости.</a:t>
            </a:r>
          </a:p>
          <a:p>
            <a:pPr indent="453892" algn="just"/>
            <a:r>
              <a:rPr lang="ru-RU" sz="1600" dirty="0"/>
              <a:t>Его отличает </a:t>
            </a:r>
            <a:r>
              <a:rPr lang="ru-RU" sz="1600" b="1" u="sng" dirty="0"/>
              <a:t>выгодное экономико-географическое положение</a:t>
            </a:r>
            <a:r>
              <a:rPr lang="ru-RU" sz="1600" dirty="0"/>
              <a:t>.</a:t>
            </a:r>
          </a:p>
          <a:p>
            <a:pPr indent="453892" algn="just"/>
            <a:r>
              <a:rPr lang="ru-RU" sz="1600" dirty="0"/>
              <a:t>По итогам 2011 года объем отгруженной продукции составил </a:t>
            </a:r>
            <a:r>
              <a:rPr lang="ru-RU" sz="1600" b="1" dirty="0"/>
              <a:t>600 млрд. руб</a:t>
            </a:r>
            <a:r>
              <a:rPr lang="ru-RU" sz="1600" dirty="0"/>
              <a:t>., в том числе экспорт </a:t>
            </a:r>
            <a:r>
              <a:rPr lang="ru-RU" sz="1600" b="1" dirty="0"/>
              <a:t>- 117 </a:t>
            </a:r>
            <a:r>
              <a:rPr lang="ru-RU" sz="1600" b="1" dirty="0" err="1"/>
              <a:t>млрд.рублей</a:t>
            </a:r>
            <a:r>
              <a:rPr lang="ru-RU" sz="1600" b="1" dirty="0"/>
              <a:t>.</a:t>
            </a:r>
            <a:endParaRPr lang="ru-RU" baseline="0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9B8A64-A9F4-46BE-9BE9-A5F325FDF836}" type="slidenum">
              <a:rPr lang="ru-RU" smtClean="0"/>
              <a:pPr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6869652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indent="453892" algn="just"/>
            <a:endParaRPr lang="ru-RU" baseline="0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9B8A64-A9F4-46BE-9BE9-A5F325FDF836}" type="slidenum">
              <a:rPr lang="ru-RU" smtClean="0"/>
              <a:pPr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6869652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indent="453892" algn="just"/>
            <a:r>
              <a:rPr lang="ru-RU" sz="1600" dirty="0"/>
              <a:t>Кластер расположен на территории городского округа Набережные Челны и пяти муниципальных районов, где проживает 1 </a:t>
            </a:r>
            <a:r>
              <a:rPr lang="ru-RU" sz="1600" dirty="0" err="1"/>
              <a:t>млн.человек</a:t>
            </a:r>
            <a:r>
              <a:rPr lang="ru-RU" sz="1600" dirty="0"/>
              <a:t>.</a:t>
            </a:r>
          </a:p>
          <a:p>
            <a:pPr indent="453892" algn="just"/>
            <a:r>
              <a:rPr lang="ru-RU" sz="1600" dirty="0"/>
              <a:t>Камский кластер – это центр формирования добавленной стоимости.</a:t>
            </a:r>
          </a:p>
          <a:p>
            <a:pPr indent="453892" algn="just"/>
            <a:r>
              <a:rPr lang="ru-RU" sz="1600" dirty="0"/>
              <a:t>Его отличает </a:t>
            </a:r>
            <a:r>
              <a:rPr lang="ru-RU" sz="1600" b="1" u="sng" dirty="0"/>
              <a:t>выгодное экономико-географическое положение</a:t>
            </a:r>
            <a:r>
              <a:rPr lang="ru-RU" sz="1600" dirty="0"/>
              <a:t>.</a:t>
            </a:r>
          </a:p>
          <a:p>
            <a:pPr indent="453892" algn="just"/>
            <a:r>
              <a:rPr lang="ru-RU" sz="1600" dirty="0"/>
              <a:t>По итогам 2011 года объем отгруженной продукции составил </a:t>
            </a:r>
            <a:r>
              <a:rPr lang="ru-RU" sz="1600" b="1" dirty="0"/>
              <a:t>600 млрд. руб</a:t>
            </a:r>
            <a:r>
              <a:rPr lang="ru-RU" sz="1600" dirty="0"/>
              <a:t>., в том числе экспорт </a:t>
            </a:r>
            <a:r>
              <a:rPr lang="ru-RU" sz="1600" b="1" dirty="0"/>
              <a:t>- 117 </a:t>
            </a:r>
            <a:r>
              <a:rPr lang="ru-RU" sz="1600" b="1" dirty="0" err="1"/>
              <a:t>млрд.рублей</a:t>
            </a:r>
            <a:r>
              <a:rPr lang="ru-RU" sz="1600" b="1" dirty="0"/>
              <a:t>.</a:t>
            </a:r>
            <a:endParaRPr lang="ru-RU" baseline="0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9B8A64-A9F4-46BE-9BE9-A5F325FDF836}" type="slidenum">
              <a:rPr lang="ru-RU" smtClean="0"/>
              <a:pPr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6869652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640175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563243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563243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20302A-B7A3-40E5-B857-EA15797DB523}" type="slidenum">
              <a:rPr lang="ru-RU" smtClean="0"/>
              <a:pPr/>
              <a:t>23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702914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43000" y="468313"/>
            <a:ext cx="4572000" cy="3429000"/>
          </a:xfrm>
          <a:prstGeom prst="rect">
            <a:avLst/>
          </a:prstGeo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332657" y="4139952"/>
            <a:ext cx="6192688" cy="4536504"/>
          </a:xfrm>
          <a:prstGeom prst="rect">
            <a:avLst/>
          </a:prstGeom>
        </p:spPr>
        <p:txBody>
          <a:bodyPr/>
          <a:lstStyle/>
          <a:p>
            <a:pPr marL="0" marR="0" indent="45000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400" kern="1200" dirty="0" smtClean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Кроме того, в июле состоялся конкурс народных социальных проектов муниципальных районов (городских округов). Общий размер </a:t>
            </a:r>
            <a:r>
              <a:rPr lang="ru-RU" sz="1400" kern="1200" dirty="0" err="1" smtClean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грантового</a:t>
            </a:r>
            <a:r>
              <a:rPr lang="ru-RU" sz="1400" kern="1200" dirty="0" smtClean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 фонда составил 35 </a:t>
            </a:r>
            <a:r>
              <a:rPr lang="ru-RU" sz="1400" kern="1200" dirty="0" err="1" smtClean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млн.рублей</a:t>
            </a:r>
            <a:r>
              <a:rPr lang="ru-RU" sz="1400" kern="1200" dirty="0" smtClean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. Победители и лауреаты конкурса среди присутствующих районов представлены на слайде. Деньги всем присутствующим районам перечислены </a:t>
            </a:r>
            <a:r>
              <a:rPr lang="ru-RU" sz="1400" i="1" kern="1200" dirty="0" smtClean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(21.08.2014).</a:t>
            </a:r>
            <a:r>
              <a:rPr lang="ru-RU" sz="1400" kern="1200" dirty="0" smtClean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 Прошу обеспечить контроль за реализацией проектов и эффективное использование средств.</a:t>
            </a:r>
          </a:p>
          <a:p>
            <a:endParaRPr lang="ru-RU" sz="1400" b="1" kern="1200" dirty="0" smtClean="0">
              <a:solidFill>
                <a:schemeClr val="tx1"/>
              </a:solidFill>
              <a:effectLst/>
              <a:latin typeface="Times New Roman" pitchFamily="18" charset="0"/>
              <a:ea typeface="+mn-ea"/>
              <a:cs typeface="Times New Roman" pitchFamily="18" charset="0"/>
            </a:endParaRPr>
          </a:p>
          <a:p>
            <a:r>
              <a:rPr lang="ru-RU" sz="1400" b="1" kern="1200" dirty="0" smtClean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Уважаемые коллеги!</a:t>
            </a:r>
            <a:endParaRPr lang="ru-RU" sz="1400" kern="1200" dirty="0" smtClean="0">
              <a:solidFill>
                <a:schemeClr val="tx1"/>
              </a:solidFill>
              <a:effectLst/>
              <a:latin typeface="Times New Roman" pitchFamily="18" charset="0"/>
              <a:ea typeface="+mn-ea"/>
              <a:cs typeface="Times New Roman" pitchFamily="18" charset="0"/>
            </a:endParaRPr>
          </a:p>
          <a:p>
            <a:r>
              <a:rPr lang="ru-RU" sz="1400" kern="1200" dirty="0" smtClean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Таковы основные показатели прогноза на предстоящие 3 года. Для реализации данного прогноза требуется мобилизация всех резервов и совместная работа органов власти и предприятий республики.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>
          <a:xfrm>
            <a:off x="3884613" y="8892480"/>
            <a:ext cx="2971800" cy="249933"/>
          </a:xfrm>
          <a:prstGeom prst="rect">
            <a:avLst/>
          </a:prstGeom>
        </p:spPr>
        <p:txBody>
          <a:bodyPr/>
          <a:lstStyle/>
          <a:p>
            <a:fld id="{0720302A-B7A3-40E5-B857-EA15797DB523}" type="slidenum">
              <a:rPr lang="ru-RU" smtClean="0"/>
              <a:pPr/>
              <a:t>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147085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43000" y="468313"/>
            <a:ext cx="4572000" cy="3429000"/>
          </a:xfrm>
          <a:prstGeom prst="rect">
            <a:avLst/>
          </a:prstGeo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332657" y="4139952"/>
            <a:ext cx="6192688" cy="4536504"/>
          </a:xfrm>
          <a:prstGeom prst="rect">
            <a:avLst/>
          </a:prstGeom>
        </p:spPr>
        <p:txBody>
          <a:bodyPr/>
          <a:lstStyle/>
          <a:p>
            <a:pPr marL="0" marR="0" indent="45000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400" kern="1200" dirty="0" smtClean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Кроме того, в июле состоялся конкурс народных социальных проектов муниципальных районов (городских округов). Общий размер </a:t>
            </a:r>
            <a:r>
              <a:rPr lang="ru-RU" sz="1400" kern="1200" dirty="0" err="1" smtClean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грантового</a:t>
            </a:r>
            <a:r>
              <a:rPr lang="ru-RU" sz="1400" kern="1200" dirty="0" smtClean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 фонда составил 35 </a:t>
            </a:r>
            <a:r>
              <a:rPr lang="ru-RU" sz="1400" kern="1200" dirty="0" err="1" smtClean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млн.рублей</a:t>
            </a:r>
            <a:r>
              <a:rPr lang="ru-RU" sz="1400" kern="1200" dirty="0" smtClean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. Победители и лауреаты конкурса среди присутствующих районов представлены на слайде. Деньги всем присутствующим районам перечислены </a:t>
            </a:r>
            <a:r>
              <a:rPr lang="ru-RU" sz="1400" i="1" kern="1200" dirty="0" smtClean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(21.08.2014).</a:t>
            </a:r>
            <a:r>
              <a:rPr lang="ru-RU" sz="1400" kern="1200" dirty="0" smtClean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 Прошу обеспечить контроль за реализацией проектов и эффективное использование средств.</a:t>
            </a:r>
          </a:p>
          <a:p>
            <a:endParaRPr lang="ru-RU" sz="1400" b="1" kern="1200" dirty="0" smtClean="0">
              <a:solidFill>
                <a:schemeClr val="tx1"/>
              </a:solidFill>
              <a:effectLst/>
              <a:latin typeface="Times New Roman" pitchFamily="18" charset="0"/>
              <a:ea typeface="+mn-ea"/>
              <a:cs typeface="Times New Roman" pitchFamily="18" charset="0"/>
            </a:endParaRPr>
          </a:p>
          <a:p>
            <a:r>
              <a:rPr lang="ru-RU" sz="1400" b="1" kern="1200" dirty="0" smtClean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Уважаемые коллеги!</a:t>
            </a:r>
            <a:endParaRPr lang="ru-RU" sz="1400" kern="1200" dirty="0" smtClean="0">
              <a:solidFill>
                <a:schemeClr val="tx1"/>
              </a:solidFill>
              <a:effectLst/>
              <a:latin typeface="Times New Roman" pitchFamily="18" charset="0"/>
              <a:ea typeface="+mn-ea"/>
              <a:cs typeface="Times New Roman" pitchFamily="18" charset="0"/>
            </a:endParaRPr>
          </a:p>
          <a:p>
            <a:r>
              <a:rPr lang="ru-RU" sz="1400" kern="1200" dirty="0" smtClean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Таковы основные показатели прогноза на предстоящие 3 года. Для реализации данного прогноза требуется мобилизация всех резервов и совместная работа органов власти и предприятий республики.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>
          <a:xfrm>
            <a:off x="3884613" y="8892480"/>
            <a:ext cx="2971800" cy="249933"/>
          </a:xfrm>
          <a:prstGeom prst="rect">
            <a:avLst/>
          </a:prstGeom>
        </p:spPr>
        <p:txBody>
          <a:bodyPr/>
          <a:lstStyle/>
          <a:p>
            <a:fld id="{0720302A-B7A3-40E5-B857-EA15797DB523}" type="slidenum">
              <a:rPr lang="ru-RU" smtClean="0"/>
              <a:pPr/>
              <a:t>25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147085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300" dirty="0"/>
              <a:t>Сохраняется высокая дифференциация по уровню инвестиционной активности в разрезе муниципальных образований. Районы развиваются, в основном, за счет региональных и федеральных программ, или отчитываются инвестициями крупных «якорных» предприятий.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20302A-B7A3-40E5-B857-EA15797DB523}" type="slidenum">
              <a:rPr lang="ru-RU" smtClean="0"/>
              <a:pPr/>
              <a:t>26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444911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300" dirty="0"/>
              <a:t>Исходя из анализа существующих проблем, </a:t>
            </a:r>
            <a:r>
              <a:rPr lang="ru-RU" sz="1300" b="1" dirty="0"/>
              <a:t>совместно с предпринимательским сообществом подготовлен комплекс мероприятий</a:t>
            </a:r>
            <a:r>
              <a:rPr lang="ru-RU" sz="1300" dirty="0"/>
              <a:t> по поддержке малого и среднего бизнеса, который лег в основу соответствующей «дорожной карты».</a:t>
            </a:r>
          </a:p>
          <a:p>
            <a:r>
              <a:rPr lang="ru-RU" sz="1300" dirty="0"/>
              <a:t>В рамках «дорожной карты» планируется:</a:t>
            </a:r>
          </a:p>
          <a:p>
            <a:pPr marL="179531" indent="-179531">
              <a:buFont typeface="Arial" pitchFamily="34" charset="0"/>
              <a:buChar char="•"/>
            </a:pPr>
            <a:r>
              <a:rPr lang="ru-RU" sz="1300" dirty="0"/>
              <a:t>Совершенствование институциональной среды ведения бизнеса</a:t>
            </a:r>
          </a:p>
          <a:p>
            <a:pPr marL="179531" indent="-179531">
              <a:buFont typeface="Arial" pitchFamily="34" charset="0"/>
              <a:buChar char="•"/>
            </a:pPr>
            <a:r>
              <a:rPr lang="ru-RU" sz="1300" dirty="0"/>
              <a:t>Совершенствование системы государственной поддержки субъектов малого и среднего предпринимательства</a:t>
            </a:r>
          </a:p>
          <a:p>
            <a:pPr marL="179531" indent="-179531">
              <a:buFont typeface="Arial" pitchFamily="34" charset="0"/>
              <a:buChar char="•"/>
            </a:pPr>
            <a:r>
              <a:rPr lang="ru-RU" sz="1300" dirty="0"/>
              <a:t>Вовлечение экономически активного населения в предпринимательскую деятельность</a:t>
            </a:r>
          </a:p>
          <a:p>
            <a:pPr marL="179531" indent="-179531">
              <a:buFont typeface="Arial" pitchFamily="34" charset="0"/>
              <a:buChar char="•"/>
            </a:pPr>
            <a:r>
              <a:rPr lang="ru-RU" sz="1300" dirty="0"/>
              <a:t>Повышение доступности инфраструктуры и ресурсов, необходимых для ведения предпринимательской деятельности</a:t>
            </a:r>
          </a:p>
          <a:p>
            <a:r>
              <a:rPr lang="ru-RU" sz="1300" dirty="0"/>
              <a:t>«Дорожная карта» одобрена на недавно прошедшем заседании Экономического совета. В текущем году необходимо обеспечить ее реализацию.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20302A-B7A3-40E5-B857-EA15797DB523}" type="slidenum">
              <a:rPr lang="ru-RU" smtClean="0"/>
              <a:pPr/>
              <a:t>27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785981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300" dirty="0"/>
              <a:t>В том числе при реализации программ поддержки отмечается недостаточно высокая активность местных администраций в части реализации общереспубликанских мер поддержки в ряде районов республики. При этом наименьшая активность, в основном, была отмечена в районах с низким уровнем развития малого и среднего бизнеса.</a:t>
            </a:r>
          </a:p>
          <a:p>
            <a:r>
              <a:rPr lang="ru-RU" sz="1300" dirty="0"/>
              <a:t>Вместе с тем, от развития малого и среднего предпринимательства во многом зависит налоговая база муниципалитетов.</a:t>
            </a:r>
          </a:p>
          <a:p>
            <a:endParaRPr lang="ru-RU" sz="13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20302A-B7A3-40E5-B857-EA15797DB523}" type="slidenum">
              <a:rPr lang="ru-RU" smtClean="0"/>
              <a:pPr/>
              <a:t>29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186530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683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546E121-6FAA-4403-9F4B-3D7F13988DE0}" type="slidenum">
              <a:rPr 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43</a:t>
            </a:fld>
            <a:endParaRPr lang="ru-RU" smtClean="0"/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>
            <a:normAutofit/>
          </a:bodyPr>
          <a:lstStyle>
            <a:lvl1pPr algn="ctr">
              <a:defRPr sz="4800"/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260000" y="4365104"/>
            <a:ext cx="6624000" cy="1273696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dirty="0" smtClean="0"/>
              <a:t>Образец подзаголовка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B595E3-C566-457A-BE0E-49AAE0F27407}" type="datetime1">
              <a:rPr lang="ru-RU" smtClean="0"/>
              <a:pPr/>
              <a:t>22.10.2015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" name="Picture 2" descr="C:\Documents and Settings\chernositova\Рабочий стол\КАТЯ\герб РТ.gif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74765" y="418606"/>
            <a:ext cx="1193902" cy="12101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2095951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5D5D92-C8CE-4C90-B5DD-B62B97B3637D}" type="datetime1">
              <a:rPr lang="ru-RU" smtClean="0"/>
              <a:pPr/>
              <a:t>22.10.2015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7" name="Picture 2" descr="C:\Documents and Settings\chernositova\Рабочий стол\КАТЯ\герб РТ.gif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6416" y="179866"/>
            <a:ext cx="648000" cy="6568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658659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259DAD-D2BE-4A1C-80E4-7DA48A5EA0E3}" type="datetime1">
              <a:rPr lang="ru-RU" smtClean="0"/>
              <a:pPr/>
              <a:t>22.10.2015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0226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874BC-56CD-4835-BF36-236EFB2A7E67}" type="datetime1">
              <a:rPr lang="ru-RU" smtClean="0"/>
              <a:pPr/>
              <a:t>22.10.2015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8" name="Picture 2" descr="C:\Documents and Settings\chernositova\Рабочий стол\КАТЯ\герб РТ.gif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6416" y="179866"/>
            <a:ext cx="648000" cy="6568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6745691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4D325C-C1B9-440F-AFDB-35B4FFD58DCB}" type="datetime1">
              <a:rPr lang="ru-RU" smtClean="0"/>
              <a:pPr/>
              <a:t>22.10.2015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6809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E3994-C294-405B-A0EC-21C9B5F1455B}" type="datetime1">
              <a:rPr lang="ru-RU" smtClean="0"/>
              <a:pPr/>
              <a:t>22.10.2015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4746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BA8CB-ACF2-40A1-940A-FD17D8EDDA53}" type="datetime1">
              <a:rPr lang="ru-RU" smtClean="0"/>
              <a:pPr/>
              <a:t>22.10.2015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86522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2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2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96D3D-D4BB-4CBD-8E6F-4AF9073B575C}" type="datetime1">
              <a:rPr lang="ru-RU" smtClean="0"/>
              <a:pPr/>
              <a:t>22.10.2015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86369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5EF354-5CF8-4C38-83B4-284CEC0627C4}" type="datetime1">
              <a:rPr lang="ru-RU" smtClean="0"/>
              <a:pPr/>
              <a:t>22.10.2015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8653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34C57-B7EC-4A6D-B7AA-1E2E5A071E8E}" type="datetime1">
              <a:rPr lang="ru-RU" smtClean="0"/>
              <a:pPr/>
              <a:t>22.10.2015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7032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D4AEC-5B27-44C4-AC28-4754DAC5F020}" type="datetime1">
              <a:rPr lang="ru-RU" smtClean="0"/>
              <a:pPr/>
              <a:t>22.10.2015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39380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9A0DACBF-AAED-4636-A9ED-1D9812CF6C9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70257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350838"/>
            <a:ext cx="6934200" cy="563562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533400" y="1219200"/>
            <a:ext cx="8305800" cy="4724400"/>
          </a:xfrm>
        </p:spPr>
        <p:txBody>
          <a:bodyPr/>
          <a:lstStyle/>
          <a:p>
            <a:pPr lvl="0"/>
            <a:r>
              <a:rPr lang="ru-RU" noProof="0" smtClean="0"/>
              <a:t>Вставка таблицы</a:t>
            </a:r>
            <a:endParaRPr lang="ru-RU" noProof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07734B6E-4D37-45F5-A523-CB13E24142F2}" type="datetime1">
              <a:rPr lang="ru-RU" smtClean="0"/>
              <a:pPr>
                <a:defRPr/>
              </a:pPr>
              <a:t>22.10.2015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4CDF1142-14F8-4263-B9B0-757F2F7F461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7694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3"/>
          <p:cNvSpPr>
            <a:spLocks noGrp="1"/>
          </p:cNvSpPr>
          <p:nvPr>
            <p:ph type="ftr" sz="quarter" idx="10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algn="r">
              <a:defRPr sz="1000" b="1" dirty="0">
                <a:solidFill>
                  <a:srgbClr val="FFFFFF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765196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>
  <p:cSld name="Заголовок и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63600" y="-17463"/>
            <a:ext cx="7308850" cy="1143001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иаграмма 2"/>
          <p:cNvSpPr>
            <a:spLocks noGrp="1"/>
          </p:cNvSpPr>
          <p:nvPr>
            <p:ph type="chart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179F3D-EAE2-4376-A856-ECDDF182C838}" type="datetime1">
              <a:rPr lang="ru-RU" smtClean="0"/>
              <a:pPr>
                <a:defRPr/>
              </a:pPr>
              <a:t>22.10.2015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5A0D53-402D-4AC4-8D98-4A34F50A24F4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887375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Скругленный прямоугольник 8"/>
          <p:cNvSpPr/>
          <p:nvPr userDrawn="1"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>
              <a:latin typeface="+mn-lt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7"/>
            <a:ext cx="8229600" cy="828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68761"/>
            <a:ext cx="8229600" cy="48574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5CC41920-4456-418E-A8A0-77013DA93F33}" type="datetime1">
              <a:rPr lang="ru-RU" smtClean="0"/>
              <a:pPr/>
              <a:t>22.10.2015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329880" y="6356351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902896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468921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96" r:id="rId12"/>
    <p:sldLayoutId id="2147483697" r:id="rId13"/>
    <p:sldLayoutId id="2147483700" r:id="rId14"/>
    <p:sldLayoutId id="2147483701" r:id="rId15"/>
  </p:sldLayoutIdLst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0" hangingPunct="1">
        <a:spcBef>
          <a:spcPct val="0"/>
        </a:spcBef>
        <a:buNone/>
        <a:defRPr sz="36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13" Type="http://schemas.openxmlformats.org/officeDocument/2006/relationships/diagramLayout" Target="../diagrams/layout3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12" Type="http://schemas.openxmlformats.org/officeDocument/2006/relationships/diagramData" Target="../diagrams/data3.xml"/><Relationship Id="rId2" Type="http://schemas.openxmlformats.org/officeDocument/2006/relationships/diagramData" Target="../diagrams/data1.xml"/><Relationship Id="rId16" Type="http://schemas.microsoft.com/office/2007/relationships/diagramDrawing" Target="../diagrams/drawing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5" Type="http://schemas.openxmlformats.org/officeDocument/2006/relationships/diagramColors" Target="../diagrams/colors3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Relationship Id="rId14" Type="http://schemas.openxmlformats.org/officeDocument/2006/relationships/diagramQuickStyle" Target="../diagrams/quickStyle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hyperlink" Target="mailto:goskomitet.zakupki@tatar.ru" TargetMode="External"/><Relationship Id="rId2" Type="http://schemas.openxmlformats.org/officeDocument/2006/relationships/hyperlink" Target="mailto:zakupki.help@tatar.ru" TargetMode="Externa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7504" y="2132856"/>
            <a:ext cx="8928992" cy="2736304"/>
          </a:xfrm>
        </p:spPr>
        <p:txBody>
          <a:bodyPr>
            <a:noAutofit/>
          </a:bodyPr>
          <a:lstStyle/>
          <a:p>
            <a:r>
              <a:rPr lang="ru-RU" sz="245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«Основы экономического анализа деятельности органов местного самоуправления, </a:t>
            </a:r>
            <a:r>
              <a:rPr lang="ru-RU" sz="24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24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4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определение </a:t>
            </a:r>
            <a:r>
              <a:rPr lang="ru-RU" sz="245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«точек роста». </a:t>
            </a:r>
            <a:br>
              <a:rPr lang="ru-RU" sz="245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45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Участие органов местного самоуправления в федеральных и республиканских целевых программах.</a:t>
            </a:r>
            <a:br>
              <a:rPr lang="ru-RU" sz="245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45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Стратегия социально-экономического развития Республики Татарстан до 2030 года.</a:t>
            </a:r>
            <a:br>
              <a:rPr lang="ru-RU" sz="245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45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Привлечение инвестиций. </a:t>
            </a:r>
            <a:r>
              <a:rPr lang="ru-RU" sz="24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24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4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Контрактная </a:t>
            </a:r>
            <a:r>
              <a:rPr lang="ru-RU" sz="245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система закупок»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11560" y="5589240"/>
            <a:ext cx="8352928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100" i="1" dirty="0" smtClean="0">
                <a:solidFill>
                  <a:schemeClr val="tx2"/>
                </a:solidFill>
              </a:rPr>
              <a:t>Заместитель Министра экономики </a:t>
            </a:r>
          </a:p>
          <a:p>
            <a:pPr algn="ctr"/>
            <a:r>
              <a:rPr lang="ru-RU" sz="2100" i="1" dirty="0" smtClean="0">
                <a:solidFill>
                  <a:schemeClr val="tx2"/>
                </a:solidFill>
              </a:rPr>
              <a:t>Республики Татарстан</a:t>
            </a:r>
          </a:p>
          <a:p>
            <a:pPr algn="ctr"/>
            <a:r>
              <a:rPr lang="ru-RU" sz="2100" b="1" i="1" dirty="0" err="1" smtClean="0">
                <a:solidFill>
                  <a:schemeClr val="tx2"/>
                </a:solidFill>
              </a:rPr>
              <a:t>Шамсиев</a:t>
            </a:r>
            <a:r>
              <a:rPr lang="ru-RU" sz="2100" b="1" i="1" dirty="0" smtClean="0">
                <a:solidFill>
                  <a:schemeClr val="tx2"/>
                </a:solidFill>
              </a:rPr>
              <a:t> Айрат Дулфатович</a:t>
            </a:r>
          </a:p>
        </p:txBody>
      </p:sp>
    </p:spTree>
    <p:extLst>
      <p:ext uri="{BB962C8B-B14F-4D97-AF65-F5344CB8AC3E}">
        <p14:creationId xmlns:p14="http://schemas.microsoft.com/office/powerpoint/2010/main" val="1720993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" name="Picture 2" descr="C:\Documents and Settings\chernositova\Мои документы\Мои рисунки\Организатор клипов (Microsoft)\map_rus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42976" y="949960"/>
            <a:ext cx="7358062" cy="421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4" name="Группа 83"/>
          <p:cNvGrpSpPr/>
          <p:nvPr/>
        </p:nvGrpSpPr>
        <p:grpSpPr>
          <a:xfrm>
            <a:off x="319077" y="1112828"/>
            <a:ext cx="4974075" cy="3547900"/>
            <a:chOff x="754841" y="2130347"/>
            <a:chExt cx="4331004" cy="3547900"/>
          </a:xfrm>
        </p:grpSpPr>
        <p:cxnSp>
          <p:nvCxnSpPr>
            <p:cNvPr id="86" name="Прямая соединительная линия 85"/>
            <p:cNvCxnSpPr/>
            <p:nvPr/>
          </p:nvCxnSpPr>
          <p:spPr>
            <a:xfrm rot="16200000" flipH="1">
              <a:off x="2722970" y="4480886"/>
              <a:ext cx="428628" cy="373213"/>
            </a:xfrm>
            <a:prstGeom prst="line">
              <a:avLst/>
            </a:prstGeom>
            <a:ln w="19050">
              <a:solidFill>
                <a:schemeClr val="accent4">
                  <a:lumMod val="50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Прямая соединительная линия 86"/>
            <p:cNvCxnSpPr>
              <a:stCxn id="99" idx="1"/>
            </p:cNvCxnSpPr>
            <p:nvPr/>
          </p:nvCxnSpPr>
          <p:spPr>
            <a:xfrm flipH="1" flipV="1">
              <a:off x="1824593" y="3294391"/>
              <a:ext cx="529133" cy="725299"/>
            </a:xfrm>
            <a:prstGeom prst="line">
              <a:avLst/>
            </a:prstGeom>
            <a:ln w="19050">
              <a:solidFill>
                <a:schemeClr val="accent4">
                  <a:lumMod val="50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Прямая соединительная линия 87"/>
            <p:cNvCxnSpPr/>
            <p:nvPr/>
          </p:nvCxnSpPr>
          <p:spPr>
            <a:xfrm flipV="1">
              <a:off x="2549869" y="2869011"/>
              <a:ext cx="89803" cy="1050954"/>
            </a:xfrm>
            <a:prstGeom prst="line">
              <a:avLst/>
            </a:prstGeom>
            <a:ln w="19050">
              <a:solidFill>
                <a:schemeClr val="accent4">
                  <a:lumMod val="50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Прямая соединительная линия 88"/>
            <p:cNvCxnSpPr/>
            <p:nvPr/>
          </p:nvCxnSpPr>
          <p:spPr>
            <a:xfrm rot="5400000">
              <a:off x="2186665" y="4839821"/>
              <a:ext cx="630409" cy="2"/>
            </a:xfrm>
            <a:prstGeom prst="line">
              <a:avLst/>
            </a:prstGeom>
            <a:ln w="19050">
              <a:solidFill>
                <a:schemeClr val="accent4">
                  <a:lumMod val="50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Прямая соединительная линия 89"/>
            <p:cNvCxnSpPr/>
            <p:nvPr/>
          </p:nvCxnSpPr>
          <p:spPr>
            <a:xfrm flipV="1">
              <a:off x="1824593" y="4330825"/>
              <a:ext cx="433842" cy="410386"/>
            </a:xfrm>
            <a:prstGeom prst="line">
              <a:avLst/>
            </a:prstGeom>
            <a:ln w="19050">
              <a:solidFill>
                <a:schemeClr val="accent4">
                  <a:lumMod val="50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1" name="TextBox 90"/>
            <p:cNvSpPr txBox="1"/>
            <p:nvPr/>
          </p:nvSpPr>
          <p:spPr>
            <a:xfrm>
              <a:off x="2013016" y="2130347"/>
              <a:ext cx="1592417" cy="73866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ru-RU" sz="1400" b="1" dirty="0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rPr>
                <a:t>Промышленное</a:t>
              </a:r>
            </a:p>
            <a:p>
              <a:pPr algn="ctr">
                <a:defRPr/>
              </a:pPr>
              <a:r>
                <a:rPr lang="ru-RU" sz="1400" b="1" dirty="0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rPr>
                <a:t>производство </a:t>
              </a:r>
            </a:p>
            <a:p>
              <a:pPr algn="ctr">
                <a:defRPr/>
              </a:pPr>
              <a:r>
                <a:rPr lang="ru-RU" sz="1400" b="1" dirty="0">
                  <a:solidFill>
                    <a:srgbClr val="003399"/>
                  </a:solidFill>
                  <a:latin typeface="Arial" pitchFamily="34" charset="0"/>
                  <a:cs typeface="Arial" pitchFamily="34" charset="0"/>
                </a:rPr>
                <a:t>5</a:t>
              </a:r>
              <a:r>
                <a:rPr lang="ru-RU" sz="1400" b="1" dirty="0" smtClean="0">
                  <a:solidFill>
                    <a:srgbClr val="003399"/>
                  </a:solidFill>
                  <a:latin typeface="Arial" pitchFamily="34" charset="0"/>
                  <a:cs typeface="Arial" pitchFamily="34" charset="0"/>
                </a:rPr>
                <a:t> место</a:t>
              </a:r>
              <a:endParaRPr lang="ru-RU" sz="1400" b="1" dirty="0">
                <a:solidFill>
                  <a:srgbClr val="003399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2" name="TextBox 91"/>
            <p:cNvSpPr txBox="1"/>
            <p:nvPr/>
          </p:nvSpPr>
          <p:spPr>
            <a:xfrm>
              <a:off x="1072210" y="2869011"/>
              <a:ext cx="796199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ru-RU" sz="1400" b="1" dirty="0" smtClean="0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rPr>
                <a:t>ВРП</a:t>
              </a:r>
              <a:endParaRPr lang="ru-RU" sz="14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  <a:p>
              <a:pPr algn="ctr">
                <a:defRPr/>
              </a:pPr>
              <a:r>
                <a:rPr lang="ru-RU" sz="1400" b="1" dirty="0" smtClean="0">
                  <a:solidFill>
                    <a:srgbClr val="003399"/>
                  </a:solidFill>
                  <a:latin typeface="Arial" pitchFamily="34" charset="0"/>
                  <a:cs typeface="Arial" pitchFamily="34" charset="0"/>
                </a:rPr>
                <a:t>7 место</a:t>
              </a:r>
              <a:endParaRPr lang="ru-RU" sz="1400" b="1" dirty="0">
                <a:solidFill>
                  <a:srgbClr val="003399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3" name="TextBox 92"/>
            <p:cNvSpPr txBox="1"/>
            <p:nvPr/>
          </p:nvSpPr>
          <p:spPr>
            <a:xfrm>
              <a:off x="3145719" y="4736929"/>
              <a:ext cx="1274720" cy="738664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ru-RU" sz="1400" b="1" dirty="0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rPr>
                <a:t>Производство</a:t>
              </a:r>
            </a:p>
            <a:p>
              <a:pPr algn="ctr">
                <a:defRPr/>
              </a:pPr>
              <a:r>
                <a:rPr lang="ru-RU" sz="1400" b="1" dirty="0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rPr>
                <a:t> молока</a:t>
              </a:r>
            </a:p>
            <a:p>
              <a:pPr algn="ctr">
                <a:defRPr/>
              </a:pPr>
              <a:r>
                <a:rPr lang="ru-RU" sz="1400" b="1" dirty="0" smtClean="0">
                  <a:solidFill>
                    <a:srgbClr val="003399"/>
                  </a:solidFill>
                  <a:latin typeface="Arial" pitchFamily="34" charset="0"/>
                  <a:cs typeface="Arial" pitchFamily="34" charset="0"/>
                </a:rPr>
                <a:t>2 место</a:t>
              </a:r>
              <a:endParaRPr lang="ru-RU" sz="1400" b="1" dirty="0">
                <a:solidFill>
                  <a:srgbClr val="003399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4" name="TextBox 93"/>
            <p:cNvSpPr txBox="1"/>
            <p:nvPr/>
          </p:nvSpPr>
          <p:spPr>
            <a:xfrm>
              <a:off x="1944902" y="5155027"/>
              <a:ext cx="1096007" cy="52322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ru-RU" sz="1400" b="1" dirty="0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rPr>
                <a:t>Инвестиции</a:t>
              </a:r>
            </a:p>
            <a:p>
              <a:pPr algn="ctr">
                <a:defRPr/>
              </a:pPr>
              <a:r>
                <a:rPr lang="ru-RU" sz="1400" b="1" dirty="0">
                  <a:solidFill>
                    <a:srgbClr val="003399"/>
                  </a:solidFill>
                  <a:latin typeface="Arial" pitchFamily="34" charset="0"/>
                  <a:cs typeface="Arial" pitchFamily="34" charset="0"/>
                </a:rPr>
                <a:t>5</a:t>
              </a:r>
              <a:r>
                <a:rPr lang="ru-RU" sz="1400" b="1" dirty="0" smtClean="0">
                  <a:solidFill>
                    <a:srgbClr val="003399"/>
                  </a:solidFill>
                  <a:latin typeface="Arial" pitchFamily="34" charset="0"/>
                  <a:cs typeface="Arial" pitchFamily="34" charset="0"/>
                </a:rPr>
                <a:t> место</a:t>
              </a:r>
              <a:endParaRPr lang="ru-RU" sz="1400" b="1" dirty="0">
                <a:solidFill>
                  <a:srgbClr val="003399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5" name="TextBox 94"/>
            <p:cNvSpPr txBox="1"/>
            <p:nvPr/>
          </p:nvSpPr>
          <p:spPr>
            <a:xfrm>
              <a:off x="754841" y="4453179"/>
              <a:ext cx="1347913" cy="52322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ru-RU" sz="1400" b="1" dirty="0" smtClean="0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rPr>
                <a:t>Строительство</a:t>
              </a:r>
              <a:endParaRPr lang="ru-RU" sz="14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  <a:p>
              <a:pPr algn="ctr">
                <a:defRPr/>
              </a:pPr>
              <a:r>
                <a:rPr lang="ru-RU" sz="1400" b="1" dirty="0" smtClean="0">
                  <a:solidFill>
                    <a:srgbClr val="003399"/>
                  </a:solidFill>
                  <a:latin typeface="Arial" pitchFamily="34" charset="0"/>
                  <a:cs typeface="Arial" pitchFamily="34" charset="0"/>
                </a:rPr>
                <a:t>6 место</a:t>
              </a:r>
              <a:endParaRPr lang="ru-RU" sz="1400" b="1" dirty="0">
                <a:solidFill>
                  <a:srgbClr val="003399"/>
                </a:solidFill>
                <a:latin typeface="Arial" pitchFamily="34" charset="0"/>
                <a:cs typeface="Arial" pitchFamily="34" charset="0"/>
              </a:endParaRPr>
            </a:p>
          </p:txBody>
        </p:sp>
        <p:cxnSp>
          <p:nvCxnSpPr>
            <p:cNvPr id="97" name="Прямая соединительная линия 96"/>
            <p:cNvCxnSpPr>
              <a:endCxn id="98" idx="1"/>
            </p:cNvCxnSpPr>
            <p:nvPr/>
          </p:nvCxnSpPr>
          <p:spPr>
            <a:xfrm flipV="1">
              <a:off x="2778466" y="3875526"/>
              <a:ext cx="571109" cy="247461"/>
            </a:xfrm>
            <a:prstGeom prst="line">
              <a:avLst/>
            </a:prstGeom>
            <a:ln w="19050">
              <a:solidFill>
                <a:schemeClr val="accent4">
                  <a:lumMod val="50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8" name="TextBox 97"/>
            <p:cNvSpPr txBox="1"/>
            <p:nvPr/>
          </p:nvSpPr>
          <p:spPr>
            <a:xfrm>
              <a:off x="3349575" y="3613916"/>
              <a:ext cx="1736270" cy="52322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ru-RU" sz="1400" b="1" dirty="0" smtClean="0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rPr>
                <a:t>Сельское хозяйство</a:t>
              </a:r>
              <a:endParaRPr lang="ru-RU" sz="14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  <a:p>
              <a:pPr algn="ctr">
                <a:defRPr/>
              </a:pPr>
              <a:r>
                <a:rPr lang="ru-RU" sz="1400" b="1" dirty="0" smtClean="0">
                  <a:solidFill>
                    <a:srgbClr val="003399"/>
                  </a:solidFill>
                  <a:latin typeface="Arial" pitchFamily="34" charset="0"/>
                  <a:cs typeface="Arial" pitchFamily="34" charset="0"/>
                </a:rPr>
                <a:t>3 место</a:t>
              </a:r>
              <a:endParaRPr lang="ru-RU" sz="1400" b="1" dirty="0">
                <a:solidFill>
                  <a:srgbClr val="003399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99" name="Овал 98"/>
          <p:cNvSpPr/>
          <p:nvPr/>
        </p:nvSpPr>
        <p:spPr>
          <a:xfrm>
            <a:off x="2071670" y="2928938"/>
            <a:ext cx="571500" cy="500063"/>
          </a:xfrm>
          <a:prstGeom prst="ellipse">
            <a:avLst/>
          </a:prstGeom>
          <a:noFill/>
          <a:ln>
            <a:solidFill>
              <a:schemeClr val="accent4">
                <a:lumMod val="5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95538" y="5013271"/>
            <a:ext cx="835292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600" b="1" dirty="0" smtClean="0">
                <a:solidFill>
                  <a:srgbClr val="003399"/>
                </a:solidFill>
                <a:latin typeface="Arial" pitchFamily="34" charset="0"/>
                <a:cs typeface="Arial" pitchFamily="34" charset="0"/>
              </a:rPr>
              <a:t>в </a:t>
            </a:r>
            <a:r>
              <a:rPr lang="ru-RU" sz="1600" b="1" dirty="0">
                <a:solidFill>
                  <a:srgbClr val="003399"/>
                </a:solidFill>
                <a:latin typeface="Arial" pitchFamily="34" charset="0"/>
                <a:cs typeface="Arial" pitchFamily="34" charset="0"/>
              </a:rPr>
              <a:t>Республике Татарстан производится</a:t>
            </a:r>
            <a:r>
              <a:rPr lang="ru-RU" sz="1600" b="1" dirty="0" smtClean="0">
                <a:solidFill>
                  <a:srgbClr val="003399"/>
                </a:solidFill>
                <a:latin typeface="Arial" pitchFamily="34" charset="0"/>
                <a:cs typeface="Arial" pitchFamily="34" charset="0"/>
              </a:rPr>
              <a:t>:</a:t>
            </a:r>
          </a:p>
          <a:p>
            <a:pPr algn="ctr">
              <a:defRPr/>
            </a:pPr>
            <a:endParaRPr lang="ru-RU" sz="1600" b="1" dirty="0">
              <a:solidFill>
                <a:srgbClr val="003399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5" name="Номер слайда 2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BD030D-5E29-40B8-84CD-1BB6741D2CE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08279954"/>
              </p:ext>
            </p:extLst>
          </p:nvPr>
        </p:nvGraphicFramePr>
        <p:xfrm>
          <a:off x="162558" y="5379720"/>
          <a:ext cx="8818885" cy="1249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16424"/>
                <a:gridCol w="5002461"/>
              </a:tblGrid>
              <a:tr h="4572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- </a:t>
                      </a:r>
                      <a:r>
                        <a:rPr lang="ru-RU" sz="1600" b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56%</a:t>
                      </a:r>
                      <a:r>
                        <a:rPr lang="ru-RU" sz="1600" b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российского </a:t>
                      </a:r>
                      <a:r>
                        <a:rPr lang="ru-RU" sz="1600" b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полиэтилена </a:t>
                      </a:r>
                      <a:endParaRPr lang="ru-RU" sz="1600" b="0" dirty="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- </a:t>
                      </a:r>
                      <a:r>
                        <a:rPr lang="ru-RU" sz="1600" b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31%</a:t>
                      </a:r>
                      <a:r>
                        <a:rPr lang="ru-RU" sz="1600" b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автомобильных </a:t>
                      </a:r>
                      <a:r>
                        <a:rPr lang="ru-RU" sz="1600" b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шин </a:t>
                      </a:r>
                      <a:endParaRPr lang="ru-RU" sz="1600" b="0" dirty="0" smtClean="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800" b="0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marL="0" indent="0">
                        <a:buFontTx/>
                        <a:buNone/>
                      </a:pPr>
                      <a:r>
                        <a:rPr lang="ru-RU" sz="1600" b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- </a:t>
                      </a:r>
                      <a:r>
                        <a:rPr lang="ru-RU" sz="1600" b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47%</a:t>
                      </a:r>
                      <a:r>
                        <a:rPr lang="ru-RU" sz="1600" b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синтетических </a:t>
                      </a:r>
                      <a:r>
                        <a:rPr lang="ru-RU" sz="1600" b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каучуков 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FontTx/>
                        <a:buNone/>
                      </a:pPr>
                      <a:r>
                        <a:rPr lang="ru-RU" sz="1600" b="0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600" b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- </a:t>
                      </a:r>
                      <a:r>
                        <a:rPr lang="ru-RU" sz="1600" b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31%</a:t>
                      </a:r>
                      <a:r>
                        <a:rPr lang="ru-RU" sz="1600" b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грузовых </a:t>
                      </a:r>
                      <a:r>
                        <a:rPr lang="ru-RU" sz="1600" b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автомобилей</a:t>
                      </a:r>
                    </a:p>
                    <a:p>
                      <a:pPr marL="0" indent="0">
                        <a:buFontTx/>
                        <a:buNone/>
                      </a:pPr>
                      <a:endParaRPr lang="ru-RU" sz="800" b="0" dirty="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33528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 smtClean="0">
                          <a:solidFill>
                            <a:schemeClr val="tx1"/>
                          </a:solidFill>
                        </a:rPr>
                        <a:t>- </a:t>
                      </a:r>
                      <a:r>
                        <a:rPr lang="ru-RU" sz="1600" b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55% </a:t>
                      </a:r>
                      <a:r>
                        <a:rPr lang="ru-RU" sz="1600" b="0" dirty="0" smtClean="0">
                          <a:solidFill>
                            <a:schemeClr val="tx1"/>
                          </a:solidFill>
                        </a:rPr>
                        <a:t>российского</a:t>
                      </a:r>
                      <a:r>
                        <a:rPr lang="ru-RU" sz="1600" b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 полистирола</a:t>
                      </a:r>
                      <a:endParaRPr lang="ru-RU" sz="1600" b="0" dirty="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- добывается </a:t>
                      </a:r>
                      <a:r>
                        <a:rPr lang="ru-RU" sz="1600" b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6,3%</a:t>
                      </a:r>
                      <a:r>
                        <a:rPr lang="ru-RU" sz="1600" b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от российской добычи </a:t>
                      </a:r>
                      <a:r>
                        <a:rPr lang="ru-RU" sz="1600" b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нефти</a:t>
                      </a:r>
                      <a:endParaRPr lang="ru-RU" sz="1600" b="0" dirty="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23" name="Заголовок 1"/>
          <p:cNvSpPr txBox="1">
            <a:spLocks/>
          </p:cNvSpPr>
          <p:nvPr/>
        </p:nvSpPr>
        <p:spPr>
          <a:xfrm>
            <a:off x="319077" y="116633"/>
            <a:ext cx="7709307" cy="656692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500" dirty="0">
                <a:latin typeface="Arial" pitchFamily="34" charset="0"/>
                <a:cs typeface="Arial" pitchFamily="34" charset="0"/>
              </a:rPr>
              <a:t>Вклад Республики Татарстан в экономику Российской Федерации</a:t>
            </a:r>
            <a:endParaRPr lang="ru-RU" sz="2500" dirty="0"/>
          </a:p>
        </p:txBody>
      </p:sp>
      <p:pic>
        <p:nvPicPr>
          <p:cNvPr id="24" name="Picture 10" descr="C:\Users\gainullin\Documents\рыба\технопарк\250px-Coat_of_Arms_of_Tatarstan.svg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04495" y="166283"/>
            <a:ext cx="718877" cy="730860"/>
          </a:xfrm>
          <a:prstGeom prst="rect">
            <a:avLst/>
          </a:prstGeom>
          <a:noFill/>
          <a:effectLst>
            <a:glow rad="50800">
              <a:schemeClr val="accent3">
                <a:lumMod val="50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8734093" y="6596390"/>
            <a:ext cx="39553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100" dirty="0" smtClean="0">
                <a:solidFill>
                  <a:schemeClr val="bg1">
                    <a:lumMod val="65000"/>
                  </a:schemeClr>
                </a:solidFill>
              </a:rPr>
              <a:t>2</a:t>
            </a:r>
            <a:endParaRPr lang="ru-RU" sz="11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77598" y="2693736"/>
            <a:ext cx="125404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4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Торговля</a:t>
            </a:r>
            <a:endParaRPr lang="ru-RU" sz="1400" b="1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algn="ctr">
              <a:defRPr/>
            </a:pPr>
            <a:r>
              <a:rPr lang="ru-RU" sz="1400" b="1" dirty="0" smtClean="0">
                <a:solidFill>
                  <a:srgbClr val="003399"/>
                </a:solidFill>
                <a:latin typeface="Arial" pitchFamily="34" charset="0"/>
                <a:cs typeface="Arial" pitchFamily="34" charset="0"/>
              </a:rPr>
              <a:t>8 место</a:t>
            </a:r>
            <a:endParaRPr lang="ru-RU" sz="1400" b="1" dirty="0">
              <a:solidFill>
                <a:srgbClr val="003399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28" name="Прямая соединительная линия 27"/>
          <p:cNvCxnSpPr/>
          <p:nvPr/>
        </p:nvCxnSpPr>
        <p:spPr>
          <a:xfrm>
            <a:off x="1093101" y="2999304"/>
            <a:ext cx="971963" cy="161915"/>
          </a:xfrm>
          <a:prstGeom prst="line">
            <a:avLst/>
          </a:prstGeom>
          <a:ln w="19050">
            <a:solidFill>
              <a:schemeClr val="accent4">
                <a:lumMod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555692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88640"/>
            <a:ext cx="8229600" cy="1260048"/>
          </a:xfrm>
        </p:spPr>
        <p:txBody>
          <a:bodyPr>
            <a:noAutofit/>
          </a:bodyPr>
          <a:lstStyle/>
          <a:p>
            <a:r>
              <a:rPr lang="ru-RU" sz="2400" dirty="0" smtClean="0"/>
              <a:t>Налоговые и неналоговые доходы на 1 жителя, рублей/человек (на 01.01.2015)</a:t>
            </a:r>
            <a:r>
              <a:rPr lang="ru-RU" sz="2400" dirty="0"/>
              <a:t/>
            </a:r>
            <a:br>
              <a:rPr lang="ru-RU" sz="2400" dirty="0"/>
            </a:br>
            <a:endParaRPr lang="ru-RU" sz="16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3</a:t>
            </a:fld>
            <a:endParaRPr lang="ru-RU" dirty="0"/>
          </a:p>
        </p:txBody>
      </p:sp>
      <p:graphicFrame>
        <p:nvGraphicFramePr>
          <p:cNvPr id="7" name="Объект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42712988"/>
              </p:ext>
            </p:extLst>
          </p:nvPr>
        </p:nvGraphicFramePr>
        <p:xfrm>
          <a:off x="179512" y="1196752"/>
          <a:ext cx="8640960" cy="53285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6856847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00241" y="1015158"/>
            <a:ext cx="8320232" cy="50405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i="1" dirty="0">
              <a:solidFill>
                <a:schemeClr val="tx2"/>
              </a:solidFill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40390917"/>
              </p:ext>
            </p:extLst>
          </p:nvPr>
        </p:nvGraphicFramePr>
        <p:xfrm>
          <a:off x="165152" y="836712"/>
          <a:ext cx="8813490" cy="549646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60561"/>
                <a:gridCol w="5098415"/>
                <a:gridCol w="3254514"/>
              </a:tblGrid>
              <a:tr h="63630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</a:rPr>
                        <a:t>№ п/п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</a:rPr>
                        <a:t>Наименование государственной программы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effectLst/>
                        </a:rPr>
                        <a:t>Государственный заказчик-координатор программы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659840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  <a:tabLst>
                          <a:tab pos="85725" algn="l"/>
                        </a:tabLst>
                      </a:pPr>
                      <a:r>
                        <a:rPr lang="ru-RU" sz="1400" dirty="0" smtClean="0">
                          <a:effectLst/>
                        </a:rPr>
                        <a:t>1.</a:t>
                      </a:r>
                      <a:r>
                        <a:rPr lang="ru-RU" sz="1400" dirty="0">
                          <a:effectLst/>
                        </a:rPr>
                        <a:t> </a:t>
                      </a:r>
                      <a:endParaRPr lang="ru-RU" sz="1200" i="1" dirty="0">
                        <a:effectLst/>
                        <a:latin typeface="+mn-lt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effectLst/>
                        </a:rPr>
                        <a:t>Развитие сельского хозяйства и регулирование рынков сельскохозяйственной продукции, сырья и продовольствия в </a:t>
                      </a:r>
                      <a:r>
                        <a:rPr lang="ru-RU" sz="1300" b="1" dirty="0" smtClean="0">
                          <a:effectLst/>
                        </a:rPr>
                        <a:t>РТ </a:t>
                      </a:r>
                      <a:r>
                        <a:rPr lang="ru-RU" sz="1300" b="1" dirty="0">
                          <a:effectLst/>
                        </a:rPr>
                        <a:t>на 2013 - 2020 годы</a:t>
                      </a:r>
                      <a:endParaRPr lang="ru-RU" sz="1300" b="1" i="1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Министерство сельского хозяйства и продовольствия </a:t>
                      </a:r>
                      <a:r>
                        <a:rPr lang="ru-RU" sz="1400" dirty="0" smtClean="0">
                          <a:effectLst/>
                        </a:rPr>
                        <a:t>РТ</a:t>
                      </a:r>
                      <a:endParaRPr lang="ru-RU" sz="1400" i="1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60040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400" dirty="0" smtClean="0">
                          <a:effectLst/>
                        </a:rPr>
                        <a:t>2.</a:t>
                      </a:r>
                      <a:r>
                        <a:rPr lang="ru-RU" sz="1400" dirty="0">
                          <a:effectLst/>
                        </a:rPr>
                        <a:t> </a:t>
                      </a:r>
                      <a:endParaRPr lang="ru-RU" sz="1200" i="1" dirty="0">
                        <a:effectLst/>
                        <a:latin typeface="+mn-lt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effectLst/>
                        </a:rPr>
                        <a:t>Развитие рынка газомоторного топлива в </a:t>
                      </a:r>
                      <a:r>
                        <a:rPr lang="ru-RU" sz="1300" b="1" dirty="0" smtClean="0">
                          <a:effectLst/>
                        </a:rPr>
                        <a:t>РТ </a:t>
                      </a:r>
                      <a:r>
                        <a:rPr lang="ru-RU" sz="1300" b="1" dirty="0">
                          <a:effectLst/>
                        </a:rPr>
                        <a:t>на 2013 - 2023 годы</a:t>
                      </a:r>
                      <a:endParaRPr lang="ru-RU" sz="1300" b="1" i="1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Министерство транспорта и дорожного хозяйства </a:t>
                      </a:r>
                      <a:r>
                        <a:rPr lang="ru-RU" sz="1400" dirty="0" smtClean="0">
                          <a:effectLst/>
                        </a:rPr>
                        <a:t>РТ</a:t>
                      </a:r>
                      <a:endParaRPr lang="ru-RU" sz="1400" i="1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43768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400" dirty="0" smtClean="0">
                          <a:effectLst/>
                        </a:rPr>
                        <a:t>3.</a:t>
                      </a:r>
                      <a:r>
                        <a:rPr lang="ru-RU" sz="1400" dirty="0">
                          <a:effectLst/>
                        </a:rPr>
                        <a:t> </a:t>
                      </a:r>
                      <a:endParaRPr lang="ru-RU" sz="1200" i="1" dirty="0">
                        <a:effectLst/>
                        <a:latin typeface="+mn-lt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effectLst/>
                        </a:rPr>
                        <a:t>Развитие здравоохранения </a:t>
                      </a:r>
                      <a:r>
                        <a:rPr lang="ru-RU" sz="1300" b="1" dirty="0" smtClean="0">
                          <a:effectLst/>
                        </a:rPr>
                        <a:t>РТ </a:t>
                      </a:r>
                      <a:r>
                        <a:rPr lang="ru-RU" sz="1300" b="1" dirty="0">
                          <a:effectLst/>
                        </a:rPr>
                        <a:t>до 2020 года</a:t>
                      </a:r>
                      <a:endParaRPr lang="ru-RU" sz="1300" b="1" i="1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Министерство здравоохранения </a:t>
                      </a:r>
                      <a:r>
                        <a:rPr lang="ru-RU" sz="1400" dirty="0" smtClean="0">
                          <a:effectLst/>
                        </a:rPr>
                        <a:t>РТ</a:t>
                      </a:r>
                      <a:endParaRPr lang="ru-RU" sz="1400" i="1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412522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400" dirty="0" smtClean="0">
                          <a:effectLst/>
                        </a:rPr>
                        <a:t>4.</a:t>
                      </a:r>
                      <a:endParaRPr lang="ru-RU" sz="1200" i="1" dirty="0">
                        <a:effectLst/>
                        <a:latin typeface="+mn-lt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effectLst/>
                        </a:rPr>
                        <a:t>Развитие лесного хозяйства </a:t>
                      </a:r>
                      <a:r>
                        <a:rPr lang="ru-RU" sz="1300" b="1" dirty="0" smtClean="0">
                          <a:effectLst/>
                        </a:rPr>
                        <a:t>РТ </a:t>
                      </a:r>
                      <a:r>
                        <a:rPr lang="ru-RU" sz="1300" b="1" dirty="0">
                          <a:effectLst/>
                        </a:rPr>
                        <a:t>на 2014 - 2020 годы</a:t>
                      </a:r>
                      <a:endParaRPr lang="ru-RU" sz="1300" b="1" i="1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Министерство лесного хозяйства </a:t>
                      </a:r>
                      <a:r>
                        <a:rPr lang="ru-RU" sz="1400" dirty="0" smtClean="0">
                          <a:effectLst/>
                        </a:rPr>
                        <a:t>РТ</a:t>
                      </a:r>
                      <a:endParaRPr lang="ru-RU" sz="1400" i="1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401166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400" dirty="0" smtClean="0">
                          <a:effectLst/>
                        </a:rPr>
                        <a:t>5.</a:t>
                      </a:r>
                      <a:endParaRPr lang="ru-RU" sz="1200" i="1" dirty="0">
                        <a:effectLst/>
                        <a:latin typeface="+mn-lt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effectLst/>
                        </a:rPr>
                        <a:t>Управление государственными финансами </a:t>
                      </a:r>
                      <a:r>
                        <a:rPr lang="ru-RU" sz="1300" b="1" dirty="0" smtClean="0">
                          <a:effectLst/>
                        </a:rPr>
                        <a:t>РТ </a:t>
                      </a:r>
                      <a:r>
                        <a:rPr lang="ru-RU" sz="1300" b="1" dirty="0">
                          <a:effectLst/>
                        </a:rPr>
                        <a:t>на 2014 - </a:t>
                      </a:r>
                      <a:r>
                        <a:rPr lang="ru-RU" sz="1300" b="1" dirty="0" smtClean="0">
                          <a:effectLst/>
                        </a:rPr>
                        <a:t>20</a:t>
                      </a:r>
                      <a:r>
                        <a:rPr lang="en-US" sz="1300" b="1" dirty="0" smtClean="0">
                          <a:effectLst/>
                        </a:rPr>
                        <a:t>20</a:t>
                      </a:r>
                      <a:r>
                        <a:rPr lang="ru-RU" sz="1300" b="1" dirty="0" smtClean="0">
                          <a:effectLst/>
                        </a:rPr>
                        <a:t> </a:t>
                      </a:r>
                      <a:r>
                        <a:rPr lang="ru-RU" sz="1300" b="1" dirty="0">
                          <a:effectLst/>
                        </a:rPr>
                        <a:t>годы</a:t>
                      </a:r>
                      <a:endParaRPr lang="ru-RU" sz="1300" b="1" i="1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Министерство финансов </a:t>
                      </a:r>
                      <a:r>
                        <a:rPr lang="ru-RU" sz="1400" dirty="0" smtClean="0">
                          <a:effectLst/>
                        </a:rPr>
                        <a:t>РТ</a:t>
                      </a:r>
                      <a:endParaRPr lang="ru-RU" sz="1400" i="1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432048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400" dirty="0" smtClean="0">
                          <a:effectLst/>
                        </a:rPr>
                        <a:t>6.</a:t>
                      </a:r>
                      <a:endParaRPr lang="ru-RU" sz="1200" i="1" dirty="0">
                        <a:effectLst/>
                        <a:latin typeface="+mn-lt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effectLst/>
                        </a:rPr>
                        <a:t>Содействие занятости населения </a:t>
                      </a:r>
                      <a:r>
                        <a:rPr lang="ru-RU" sz="1300" b="1" dirty="0" smtClean="0">
                          <a:effectLst/>
                        </a:rPr>
                        <a:t> РТ на </a:t>
                      </a:r>
                      <a:r>
                        <a:rPr lang="ru-RU" sz="1300" b="1" dirty="0">
                          <a:effectLst/>
                        </a:rPr>
                        <a:t>2014 </a:t>
                      </a:r>
                      <a:r>
                        <a:rPr lang="ru-RU" sz="1300" b="1" dirty="0" smtClean="0">
                          <a:effectLst/>
                        </a:rPr>
                        <a:t>– 2020 годы</a:t>
                      </a:r>
                      <a:endParaRPr lang="ru-RU" sz="1300" b="1" i="1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Министерство труда, занятости и социальной </a:t>
                      </a:r>
                      <a:r>
                        <a:rPr lang="ru-RU" sz="1400" dirty="0" smtClean="0">
                          <a:effectLst/>
                        </a:rPr>
                        <a:t>защиты РТ </a:t>
                      </a:r>
                      <a:endParaRPr lang="ru-RU" sz="1400" i="1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60040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400" dirty="0" smtClean="0">
                          <a:effectLst/>
                        </a:rPr>
                        <a:t>7.</a:t>
                      </a:r>
                      <a:r>
                        <a:rPr lang="ru-RU" sz="1400" dirty="0">
                          <a:effectLst/>
                        </a:rPr>
                        <a:t> </a:t>
                      </a:r>
                      <a:endParaRPr lang="ru-RU" sz="1200" i="1" dirty="0">
                        <a:effectLst/>
                        <a:latin typeface="+mn-lt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effectLst/>
                        </a:rPr>
                        <a:t>Развитие юстиции в </a:t>
                      </a:r>
                      <a:r>
                        <a:rPr lang="ru-RU" sz="1300" b="1" dirty="0" smtClean="0">
                          <a:effectLst/>
                        </a:rPr>
                        <a:t> РТ на </a:t>
                      </a:r>
                      <a:r>
                        <a:rPr lang="ru-RU" sz="1300" b="1" dirty="0">
                          <a:effectLst/>
                        </a:rPr>
                        <a:t>2014 - 2020 годы</a:t>
                      </a:r>
                      <a:endParaRPr lang="ru-RU" sz="1300" b="1" i="1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Министерство </a:t>
                      </a:r>
                      <a:r>
                        <a:rPr lang="ru-RU" sz="1400" dirty="0" smtClean="0">
                          <a:effectLst/>
                        </a:rPr>
                        <a:t>юстиции РТ </a:t>
                      </a:r>
                      <a:endParaRPr lang="ru-RU" sz="1400" i="1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550030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400" dirty="0" smtClean="0">
                          <a:effectLst/>
                        </a:rPr>
                        <a:t>8.</a:t>
                      </a:r>
                      <a:r>
                        <a:rPr lang="ru-RU" sz="1400" dirty="0">
                          <a:effectLst/>
                        </a:rPr>
                        <a:t> </a:t>
                      </a:r>
                      <a:endParaRPr lang="ru-RU" sz="1200" i="1" dirty="0">
                        <a:effectLst/>
                        <a:latin typeface="+mn-lt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effectLst/>
                        </a:rPr>
                        <a:t>Обеспечение общественного порядка и противодействие преступности в </a:t>
                      </a:r>
                      <a:r>
                        <a:rPr lang="ru-RU" sz="1300" b="1" dirty="0" smtClean="0">
                          <a:effectLst/>
                        </a:rPr>
                        <a:t> РТ на </a:t>
                      </a:r>
                      <a:r>
                        <a:rPr lang="ru-RU" sz="1300" b="1" dirty="0">
                          <a:effectLst/>
                        </a:rPr>
                        <a:t>2014 - 2020 годы</a:t>
                      </a:r>
                      <a:endParaRPr lang="ru-RU" sz="1300" b="1" i="1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</a:rPr>
                        <a:t>МВД по РТ </a:t>
                      </a:r>
                      <a:endParaRPr lang="ru-RU" sz="1400" i="1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564393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dirty="0" smtClean="0">
                          <a:effectLst/>
                        </a:rPr>
                        <a:t>9.</a:t>
                      </a:r>
                      <a:endParaRPr lang="ru-RU" sz="1200" b="1" i="0" dirty="0">
                        <a:effectLst/>
                        <a:latin typeface="+mn-lt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effectLst/>
                        </a:rPr>
                        <a:t>Сохранение национальной идентичности татарского народа (2014 - 2016 годы)</a:t>
                      </a:r>
                      <a:endParaRPr lang="ru-RU" sz="1300" b="1" i="1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Министерство культуры </a:t>
                      </a:r>
                      <a:r>
                        <a:rPr lang="ru-RU" sz="1400" dirty="0" smtClean="0">
                          <a:effectLst/>
                        </a:rPr>
                        <a:t>РТ</a:t>
                      </a:r>
                      <a:endParaRPr lang="ru-RU" sz="1400" i="1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709632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dirty="0" smtClean="0">
                          <a:effectLst/>
                        </a:rPr>
                        <a:t>10.</a:t>
                      </a:r>
                      <a:endParaRPr lang="ru-RU" sz="1200" b="1" i="0" dirty="0">
                        <a:effectLst/>
                        <a:latin typeface="+mn-lt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kern="1200" dirty="0">
                          <a:effectLst/>
                        </a:rPr>
                        <a:t>Сохранение, изучение и развитие государственных языков Республики Татарстан и других языков в </a:t>
                      </a:r>
                      <a:r>
                        <a:rPr lang="ru-RU" sz="1300" b="1" kern="1200" dirty="0" smtClean="0">
                          <a:effectLst/>
                        </a:rPr>
                        <a:t>Республике Татарстан на </a:t>
                      </a:r>
                      <a:r>
                        <a:rPr lang="ru-RU" sz="1300" b="1" kern="1200" dirty="0">
                          <a:effectLst/>
                        </a:rPr>
                        <a:t>2014 - 2020 годы</a:t>
                      </a:r>
                      <a:endParaRPr lang="ru-RU" sz="1300" b="1" i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effectLst/>
                        </a:rPr>
                        <a:t>Министерство образования и науки РТ</a:t>
                      </a:r>
                      <a:endParaRPr lang="ru-RU" sz="1400" b="0" i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sp>
        <p:nvSpPr>
          <p:cNvPr id="96" name="Номер слайда 6"/>
          <p:cNvSpPr txBox="1">
            <a:spLocks/>
          </p:cNvSpPr>
          <p:nvPr/>
        </p:nvSpPr>
        <p:spPr>
          <a:xfrm>
            <a:off x="6948264" y="6520259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87839F1-806F-4075-BCF0-D1BD2516B8BF}" type="slidenum">
              <a:rPr lang="ru-RU" sz="1400" smtClean="0">
                <a:solidFill>
                  <a:schemeClr val="tx1"/>
                </a:solidFill>
              </a:rPr>
              <a:pPr/>
              <a:t>4</a:t>
            </a:fld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98" name="Прямоугольник 97"/>
          <p:cNvSpPr/>
          <p:nvPr/>
        </p:nvSpPr>
        <p:spPr>
          <a:xfrm>
            <a:off x="35496" y="5715"/>
            <a:ext cx="9144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latin typeface="+mj-lt"/>
                <a:ea typeface="+mj-ea"/>
                <a:cs typeface="+mj-cs"/>
              </a:rPr>
              <a:t>Перечень государственных программ </a:t>
            </a:r>
          </a:p>
          <a:p>
            <a:pPr algn="ctr"/>
            <a:r>
              <a:rPr lang="ru-RU" sz="2400" b="1" dirty="0">
                <a:latin typeface="+mj-lt"/>
                <a:ea typeface="+mj-ea"/>
                <a:cs typeface="+mj-cs"/>
              </a:rPr>
              <a:t>Республики Татарстан</a:t>
            </a:r>
          </a:p>
        </p:txBody>
      </p:sp>
    </p:spTree>
    <p:extLst>
      <p:ext uri="{BB962C8B-B14F-4D97-AF65-F5344CB8AC3E}">
        <p14:creationId xmlns:p14="http://schemas.microsoft.com/office/powerpoint/2010/main" val="3299577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00241" y="1015158"/>
            <a:ext cx="8320232" cy="50405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i="1" dirty="0">
              <a:solidFill>
                <a:schemeClr val="tx2"/>
              </a:solidFill>
            </a:endParaRPr>
          </a:p>
        </p:txBody>
      </p:sp>
      <p:sp>
        <p:nvSpPr>
          <p:cNvPr id="95" name="Номер слайда 6"/>
          <p:cNvSpPr txBox="1">
            <a:spLocks/>
          </p:cNvSpPr>
          <p:nvPr/>
        </p:nvSpPr>
        <p:spPr>
          <a:xfrm>
            <a:off x="6948264" y="6520259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87839F1-806F-4075-BCF0-D1BD2516B8BF}" type="slidenum">
              <a:rPr lang="ru-RU" sz="1400" smtClean="0">
                <a:solidFill>
                  <a:schemeClr val="tx1"/>
                </a:solidFill>
              </a:rPr>
              <a:pPr/>
              <a:t>5</a:t>
            </a:fld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97" name="Прямоугольник 96"/>
          <p:cNvSpPr/>
          <p:nvPr/>
        </p:nvSpPr>
        <p:spPr>
          <a:xfrm>
            <a:off x="35496" y="5715"/>
            <a:ext cx="9144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/>
              <a:t>Перечень государственных программ </a:t>
            </a:r>
          </a:p>
          <a:p>
            <a:pPr algn="ctr"/>
            <a:r>
              <a:rPr lang="ru-RU" sz="2400" b="1" dirty="0"/>
              <a:t>Республики Татарстан</a:t>
            </a:r>
          </a:p>
        </p:txBody>
      </p:sp>
      <p:graphicFrame>
        <p:nvGraphicFramePr>
          <p:cNvPr id="30" name="Таблица 2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07320508"/>
              </p:ext>
            </p:extLst>
          </p:nvPr>
        </p:nvGraphicFramePr>
        <p:xfrm>
          <a:off x="150999" y="908720"/>
          <a:ext cx="8813490" cy="56833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60561"/>
                <a:gridCol w="5760640"/>
                <a:gridCol w="2592289"/>
              </a:tblGrid>
              <a:tr h="59767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</a:rPr>
                        <a:t>№ п/п</a:t>
                      </a:r>
                      <a:endParaRPr lang="ru-RU" sz="1400" b="1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</a:rPr>
                        <a:t>Наименование государственной программы</a:t>
                      </a:r>
                      <a:endParaRPr lang="ru-RU" sz="1400" b="1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effectLst/>
                        </a:rPr>
                        <a:t>Государственный заказчик-координатор программы</a:t>
                      </a:r>
                      <a:endParaRPr lang="ru-RU" sz="1400" b="1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554449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400" dirty="0" smtClean="0">
                          <a:effectLst/>
                        </a:rPr>
                        <a:t>11.</a:t>
                      </a:r>
                      <a:r>
                        <a:rPr lang="ru-RU" sz="1400" dirty="0">
                          <a:effectLst/>
                        </a:rPr>
                        <a:t> </a:t>
                      </a:r>
                      <a:endParaRPr lang="ru-RU" sz="1400" dirty="0">
                        <a:effectLst/>
                        <a:latin typeface="+mn-lt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</a:rPr>
                        <a:t>Экономическое развитие и инновационная экономика </a:t>
                      </a:r>
                      <a:r>
                        <a:rPr lang="ru-RU" sz="1400" b="1" dirty="0" smtClean="0">
                          <a:effectLst/>
                        </a:rPr>
                        <a:t>РТ на </a:t>
                      </a:r>
                      <a:r>
                        <a:rPr lang="ru-RU" sz="1400" b="1" dirty="0">
                          <a:effectLst/>
                        </a:rPr>
                        <a:t>2014 - 2020 </a:t>
                      </a:r>
                      <a:r>
                        <a:rPr lang="ru-RU" sz="1400" b="1" dirty="0" smtClean="0">
                          <a:effectLst/>
                        </a:rPr>
                        <a:t>годы</a:t>
                      </a:r>
                      <a:endParaRPr lang="ru-RU" sz="1400" b="1" i="1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Министерство экономики </a:t>
                      </a:r>
                      <a:r>
                        <a:rPr lang="ru-RU" sz="1400" dirty="0" smtClean="0">
                          <a:effectLst/>
                        </a:rPr>
                        <a:t>РТ</a:t>
                      </a:r>
                      <a:endParaRPr lang="ru-RU" sz="1400" i="1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720080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400" dirty="0" smtClean="0">
                          <a:effectLst/>
                        </a:rPr>
                        <a:t>12.</a:t>
                      </a:r>
                      <a:r>
                        <a:rPr lang="ru-RU" sz="1400" dirty="0">
                          <a:effectLst/>
                        </a:rPr>
                        <a:t> </a:t>
                      </a:r>
                      <a:endParaRPr lang="ru-RU" sz="1400" dirty="0">
                        <a:effectLst/>
                        <a:latin typeface="+mn-lt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</a:rPr>
                        <a:t>Защита населения и территорий от чрезвычайных ситуаций, обеспечение пожарной безопасности и безопасности людей на водных объектах в </a:t>
                      </a:r>
                      <a:r>
                        <a:rPr lang="ru-RU" sz="1400" b="1" dirty="0" smtClean="0">
                          <a:effectLst/>
                        </a:rPr>
                        <a:t>РТ на </a:t>
                      </a:r>
                      <a:r>
                        <a:rPr lang="ru-RU" sz="1400" b="1" dirty="0">
                          <a:effectLst/>
                        </a:rPr>
                        <a:t>2014 - 2020 годы</a:t>
                      </a:r>
                      <a:endParaRPr lang="ru-RU" sz="1400" b="1" i="1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Министерство по делам гражданской обороны и чрезвычайным ситуациям </a:t>
                      </a:r>
                      <a:r>
                        <a:rPr lang="ru-RU" sz="1400" dirty="0" smtClean="0">
                          <a:effectLst/>
                        </a:rPr>
                        <a:t>РТ</a:t>
                      </a:r>
                      <a:endParaRPr lang="ru-RU" sz="1400" i="1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504056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400" dirty="0" smtClean="0">
                          <a:effectLst/>
                        </a:rPr>
                        <a:t>13.</a:t>
                      </a:r>
                      <a:r>
                        <a:rPr lang="ru-RU" sz="1400" dirty="0">
                          <a:effectLst/>
                        </a:rPr>
                        <a:t> </a:t>
                      </a:r>
                      <a:endParaRPr lang="ru-RU" sz="1400" dirty="0">
                        <a:effectLst/>
                        <a:latin typeface="+mn-lt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</a:rPr>
                        <a:t>Развитие государственной гражданской службы </a:t>
                      </a:r>
                      <a:r>
                        <a:rPr lang="ru-RU" sz="1400" b="1" dirty="0" smtClean="0">
                          <a:effectLst/>
                        </a:rPr>
                        <a:t>РТ и </a:t>
                      </a:r>
                      <a:r>
                        <a:rPr lang="ru-RU" sz="1400" b="1" dirty="0">
                          <a:effectLst/>
                        </a:rPr>
                        <a:t>муниципальной службы в </a:t>
                      </a:r>
                      <a:r>
                        <a:rPr lang="ru-RU" sz="1400" b="1" dirty="0" smtClean="0">
                          <a:effectLst/>
                        </a:rPr>
                        <a:t>РТ на </a:t>
                      </a:r>
                      <a:r>
                        <a:rPr lang="ru-RU" sz="1400" b="1" dirty="0">
                          <a:effectLst/>
                        </a:rPr>
                        <a:t>2014 - 2016 годы</a:t>
                      </a:r>
                      <a:endParaRPr lang="ru-RU" sz="1400" b="1" i="1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Министерство юстиции </a:t>
                      </a:r>
                      <a:r>
                        <a:rPr lang="ru-RU" sz="1400" dirty="0" smtClean="0">
                          <a:effectLst/>
                        </a:rPr>
                        <a:t>РТ</a:t>
                      </a:r>
                      <a:endParaRPr lang="ru-RU" sz="1400" i="1" dirty="0" smtClean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504056">
                <a:tc>
                  <a:txBody>
                    <a:bodyPr/>
                    <a:lstStyle/>
                    <a:p>
                      <a:pPr marL="73025" lvl="0" indent="-73025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  <a:tabLst>
                          <a:tab pos="0" algn="l"/>
                        </a:tabLst>
                      </a:pPr>
                      <a:r>
                        <a:rPr lang="ru-RU" sz="1400" dirty="0" smtClean="0">
                          <a:effectLst/>
                        </a:rPr>
                        <a:t>14.</a:t>
                      </a:r>
                      <a:endParaRPr lang="ru-RU" sz="1400" dirty="0">
                        <a:effectLst/>
                        <a:latin typeface="+mn-lt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</a:rPr>
                        <a:t>Энергосбережение и повышение энергетической эффективности в </a:t>
                      </a:r>
                      <a:r>
                        <a:rPr lang="ru-RU" sz="1400" b="1" dirty="0" smtClean="0">
                          <a:effectLst/>
                        </a:rPr>
                        <a:t>РТ на </a:t>
                      </a:r>
                      <a:r>
                        <a:rPr lang="ru-RU" sz="1400" b="1" dirty="0">
                          <a:effectLst/>
                        </a:rPr>
                        <a:t>2014 - 2020 годы</a:t>
                      </a:r>
                      <a:endParaRPr lang="ru-RU" sz="1400" b="1" i="1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Министерство промышленности и торговли </a:t>
                      </a:r>
                      <a:r>
                        <a:rPr lang="ru-RU" sz="1400" dirty="0" smtClean="0">
                          <a:effectLst/>
                        </a:rPr>
                        <a:t>РТ</a:t>
                      </a:r>
                      <a:endParaRPr lang="ru-RU" sz="1400" i="1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557420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400" dirty="0" smtClean="0">
                          <a:effectLst/>
                        </a:rPr>
                        <a:t>15.</a:t>
                      </a:r>
                      <a:endParaRPr lang="ru-RU" sz="1400" dirty="0">
                        <a:effectLst/>
                        <a:latin typeface="+mn-lt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</a:rPr>
                        <a:t>Развитие информационных и коммуникационных технологий в </a:t>
                      </a:r>
                      <a:r>
                        <a:rPr lang="ru-RU" sz="1400" b="1" dirty="0" smtClean="0">
                          <a:effectLst/>
                        </a:rPr>
                        <a:t>РТ «Открытый </a:t>
                      </a:r>
                      <a:r>
                        <a:rPr lang="ru-RU" sz="1400" b="1" dirty="0">
                          <a:effectLst/>
                        </a:rPr>
                        <a:t>Татарстан» на 2014 - 2020 годы</a:t>
                      </a:r>
                      <a:endParaRPr lang="ru-RU" sz="1400" b="1" i="1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Министерство информатизации и </a:t>
                      </a:r>
                      <a:br>
                        <a:rPr lang="ru-RU" sz="1400" dirty="0">
                          <a:effectLst/>
                        </a:rPr>
                      </a:br>
                      <a:r>
                        <a:rPr lang="ru-RU" sz="1400" dirty="0">
                          <a:effectLst/>
                        </a:rPr>
                        <a:t>связи </a:t>
                      </a:r>
                      <a:r>
                        <a:rPr lang="ru-RU" sz="1400" dirty="0" smtClean="0">
                          <a:effectLst/>
                        </a:rPr>
                        <a:t>РТ</a:t>
                      </a:r>
                      <a:endParaRPr lang="ru-RU" sz="1400" i="1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450692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400" dirty="0" smtClean="0">
                          <a:effectLst/>
                        </a:rPr>
                        <a:t>16.</a:t>
                      </a:r>
                      <a:endParaRPr lang="ru-RU" sz="1400" dirty="0">
                        <a:effectLst/>
                        <a:latin typeface="+mn-lt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</a:rPr>
                        <a:t>Реализация государственной национальной политики в </a:t>
                      </a:r>
                      <a:r>
                        <a:rPr lang="ru-RU" sz="1400" b="1" dirty="0" smtClean="0">
                          <a:effectLst/>
                        </a:rPr>
                        <a:t>РТ на </a:t>
                      </a:r>
                      <a:r>
                        <a:rPr lang="ru-RU" sz="1400" b="1" dirty="0">
                          <a:effectLst/>
                        </a:rPr>
                        <a:t>2014 - 2020 годы</a:t>
                      </a:r>
                      <a:endParaRPr lang="ru-RU" sz="1400" b="1" i="1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Министерство культуры </a:t>
                      </a:r>
                      <a:r>
                        <a:rPr lang="ru-RU" sz="1400" dirty="0" smtClean="0">
                          <a:effectLst/>
                        </a:rPr>
                        <a:t>РТ</a:t>
                      </a:r>
                      <a:endParaRPr lang="ru-RU" sz="1400" i="1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504056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400" dirty="0" smtClean="0">
                          <a:effectLst/>
                        </a:rPr>
                        <a:t>17.</a:t>
                      </a:r>
                      <a:endParaRPr lang="ru-RU" sz="1400" dirty="0">
                        <a:effectLst/>
                        <a:latin typeface="+mn-lt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</a:rPr>
                        <a:t>Развитие транспортной системы </a:t>
                      </a:r>
                      <a:r>
                        <a:rPr lang="ru-RU" sz="1400" b="1" dirty="0" smtClean="0">
                          <a:effectLst/>
                        </a:rPr>
                        <a:t>РТ на </a:t>
                      </a:r>
                      <a:r>
                        <a:rPr lang="ru-RU" sz="1400" b="1" dirty="0">
                          <a:effectLst/>
                        </a:rPr>
                        <a:t>2014 - 2020 годы</a:t>
                      </a:r>
                      <a:endParaRPr lang="ru-RU" sz="1400" b="1" i="1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Министерство транспорта и дорожного хозяйства </a:t>
                      </a:r>
                      <a:r>
                        <a:rPr lang="ru-RU" sz="1400" dirty="0" smtClean="0">
                          <a:effectLst/>
                        </a:rPr>
                        <a:t>РТ</a:t>
                      </a:r>
                      <a:endParaRPr lang="ru-RU" sz="1400" i="1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432048">
                <a:tc>
                  <a:txBody>
                    <a:bodyPr/>
                    <a:lstStyle/>
                    <a:p>
                      <a:pPr marL="0" lvl="0" indent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400" kern="1200" dirty="0" smtClean="0">
                          <a:effectLst/>
                        </a:rPr>
                        <a:t>18.</a:t>
                      </a:r>
                      <a:endParaRPr lang="ru-RU" sz="14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</a:rPr>
                        <a:t>Социальная поддержка граждан </a:t>
                      </a:r>
                      <a:r>
                        <a:rPr lang="ru-RU" sz="1400" b="1" dirty="0" smtClean="0">
                          <a:effectLst/>
                        </a:rPr>
                        <a:t>РТ на </a:t>
                      </a:r>
                      <a:r>
                        <a:rPr lang="ru-RU" sz="1400" b="1" dirty="0">
                          <a:effectLst/>
                        </a:rPr>
                        <a:t>2014 - 2020  годы</a:t>
                      </a:r>
                      <a:endParaRPr lang="ru-RU" sz="1400" b="1" i="1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Министерство труда, занятости </a:t>
                      </a:r>
                      <a:endParaRPr lang="ru-RU" sz="1400" dirty="0" smtClean="0">
                        <a:effectLst/>
                      </a:endParaRP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</a:rPr>
                        <a:t>и </a:t>
                      </a:r>
                      <a:r>
                        <a:rPr lang="ru-RU" sz="1400" dirty="0">
                          <a:effectLst/>
                        </a:rPr>
                        <a:t>социальной защиты </a:t>
                      </a:r>
                      <a:r>
                        <a:rPr lang="ru-RU" sz="1400" dirty="0" smtClean="0">
                          <a:effectLst/>
                        </a:rPr>
                        <a:t>РТ</a:t>
                      </a:r>
                      <a:endParaRPr lang="ru-RU" sz="1400" i="1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432048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400" dirty="0" smtClean="0">
                          <a:effectLst/>
                        </a:rPr>
                        <a:t>19.</a:t>
                      </a:r>
                      <a:endParaRPr lang="ru-RU" sz="1400" dirty="0">
                        <a:effectLst/>
                        <a:latin typeface="+mn-lt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</a:rPr>
                        <a:t>Охрана окружающей среды, воспроизводство и использование природных ресурсов </a:t>
                      </a:r>
                      <a:r>
                        <a:rPr lang="ru-RU" sz="1400" b="1" dirty="0" smtClean="0">
                          <a:effectLst/>
                        </a:rPr>
                        <a:t>РТ на </a:t>
                      </a:r>
                      <a:r>
                        <a:rPr lang="ru-RU" sz="1400" b="1" dirty="0">
                          <a:effectLst/>
                        </a:rPr>
                        <a:t>2014 - 2020 годы</a:t>
                      </a:r>
                      <a:endParaRPr lang="ru-RU" sz="1400" b="1" i="1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Министерство экологии и </a:t>
                      </a:r>
                      <a:endParaRPr lang="ru-RU" sz="1400" dirty="0" smtClean="0">
                        <a:effectLst/>
                      </a:endParaRP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</a:rPr>
                        <a:t>природных </a:t>
                      </a:r>
                      <a:r>
                        <a:rPr lang="ru-RU" sz="1400" dirty="0">
                          <a:effectLst/>
                        </a:rPr>
                        <a:t>ресурсов РТ</a:t>
                      </a:r>
                      <a:endParaRPr lang="ru-RU" sz="1400" i="1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901729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00241" y="1015158"/>
            <a:ext cx="8320232" cy="50405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i="1" dirty="0">
              <a:solidFill>
                <a:schemeClr val="tx2"/>
              </a:solidFill>
            </a:endParaRPr>
          </a:p>
        </p:txBody>
      </p:sp>
      <p:sp>
        <p:nvSpPr>
          <p:cNvPr id="95" name="Номер слайда 6"/>
          <p:cNvSpPr txBox="1">
            <a:spLocks/>
          </p:cNvSpPr>
          <p:nvPr/>
        </p:nvSpPr>
        <p:spPr>
          <a:xfrm>
            <a:off x="6948264" y="6520259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87839F1-806F-4075-BCF0-D1BD2516B8BF}" type="slidenum">
              <a:rPr lang="ru-RU" sz="1400" smtClean="0">
                <a:solidFill>
                  <a:schemeClr val="tx1"/>
                </a:solidFill>
              </a:rPr>
              <a:pPr/>
              <a:t>6</a:t>
            </a:fld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96" name="Прямоугольник 95"/>
          <p:cNvSpPr/>
          <p:nvPr/>
        </p:nvSpPr>
        <p:spPr>
          <a:xfrm>
            <a:off x="35496" y="5715"/>
            <a:ext cx="806489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/>
              <a:t>Перечень государственных программ </a:t>
            </a:r>
          </a:p>
          <a:p>
            <a:pPr algn="ctr"/>
            <a:r>
              <a:rPr lang="ru-RU" sz="2400" b="1" dirty="0"/>
              <a:t>Республики Татарстан</a:t>
            </a:r>
          </a:p>
        </p:txBody>
      </p:sp>
      <p:graphicFrame>
        <p:nvGraphicFramePr>
          <p:cNvPr id="98" name="Таблица 9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53528284"/>
              </p:ext>
            </p:extLst>
          </p:nvPr>
        </p:nvGraphicFramePr>
        <p:xfrm>
          <a:off x="150999" y="908720"/>
          <a:ext cx="8813490" cy="553657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60561"/>
                <a:gridCol w="5472608"/>
                <a:gridCol w="2880321"/>
              </a:tblGrid>
              <a:tr h="59767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№ п/п</a:t>
                      </a:r>
                      <a:endParaRPr lang="ru-RU" sz="14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Наименование государственной программы</a:t>
                      </a:r>
                      <a:endParaRPr lang="ru-RU" sz="14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</a:rPr>
                        <a:t>Государственный заказчик-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</a:rPr>
                        <a:t>координатор программы</a:t>
                      </a:r>
                      <a:endParaRPr lang="ru-RU" sz="14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338425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400" dirty="0" smtClean="0">
                          <a:effectLst/>
                        </a:rPr>
                        <a:t>20.</a:t>
                      </a:r>
                      <a:endParaRPr lang="ru-RU" sz="1400" dirty="0">
                        <a:effectLst/>
                        <a:latin typeface="+mn-lt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</a:rPr>
                        <a:t>Развитие культуры </a:t>
                      </a:r>
                      <a:r>
                        <a:rPr lang="ru-RU" sz="1400" b="1" dirty="0" smtClean="0">
                          <a:effectLst/>
                        </a:rPr>
                        <a:t>РТ на </a:t>
                      </a:r>
                      <a:r>
                        <a:rPr lang="ru-RU" sz="1400" b="1" dirty="0">
                          <a:effectLst/>
                        </a:rPr>
                        <a:t>2014 - 2020  годы</a:t>
                      </a:r>
                      <a:endParaRPr lang="ru-RU" sz="1400" b="1" i="1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Министерство культуры </a:t>
                      </a:r>
                      <a:r>
                        <a:rPr lang="ru-RU" sz="1400" dirty="0" smtClean="0">
                          <a:effectLst/>
                        </a:rPr>
                        <a:t>РТ</a:t>
                      </a:r>
                      <a:endParaRPr lang="ru-RU" sz="1400" i="1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504056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400" dirty="0" smtClean="0">
                          <a:effectLst/>
                        </a:rPr>
                        <a:t>21.</a:t>
                      </a:r>
                      <a:endParaRPr lang="ru-RU" sz="1400" dirty="0">
                        <a:effectLst/>
                        <a:latin typeface="+mn-lt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</a:rPr>
                        <a:t>Управление государственным имуществом </a:t>
                      </a:r>
                      <a:r>
                        <a:rPr lang="ru-RU" sz="1400" b="1" dirty="0" smtClean="0">
                          <a:effectLst/>
                        </a:rPr>
                        <a:t>РТ на </a:t>
                      </a:r>
                      <a:r>
                        <a:rPr lang="ru-RU" sz="1400" b="1" dirty="0">
                          <a:effectLst/>
                        </a:rPr>
                        <a:t>2014 - 2020 годы</a:t>
                      </a:r>
                      <a:endParaRPr lang="ru-RU" sz="1400" b="1" i="1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Министерство земельных и имущественных отношений </a:t>
                      </a:r>
                      <a:r>
                        <a:rPr lang="ru-RU" sz="1400" dirty="0" smtClean="0">
                          <a:effectLst/>
                        </a:rPr>
                        <a:t>РТ</a:t>
                      </a:r>
                      <a:endParaRPr lang="ru-RU" sz="1400" i="1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405971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400" dirty="0" smtClean="0">
                          <a:effectLst/>
                        </a:rPr>
                        <a:t>22.</a:t>
                      </a:r>
                      <a:endParaRPr lang="ru-RU" sz="1400" dirty="0">
                        <a:effectLst/>
                        <a:latin typeface="+mn-lt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effectLst/>
                        </a:rPr>
                        <a:t>Развитие молодежной политики, физической культуры и спорта в РТ на 2014 - 2020 годы</a:t>
                      </a:r>
                      <a:endParaRPr lang="ru-RU" sz="1400" b="1" i="1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</a:rPr>
                        <a:t>Министерство по делам молодежи  и спорту РТ</a:t>
                      </a:r>
                      <a:endParaRPr lang="ru-RU" sz="1400" i="1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437376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400" dirty="0" smtClean="0">
                          <a:effectLst/>
                        </a:rPr>
                        <a:t>23.</a:t>
                      </a:r>
                      <a:endParaRPr lang="ru-RU" sz="1400" dirty="0">
                        <a:effectLst/>
                        <a:latin typeface="+mn-lt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</a:rPr>
                        <a:t>Развитие образования и науки </a:t>
                      </a:r>
                      <a:r>
                        <a:rPr lang="ru-RU" sz="1400" b="1" dirty="0" smtClean="0">
                          <a:effectLst/>
                        </a:rPr>
                        <a:t>РТ на </a:t>
                      </a:r>
                      <a:r>
                        <a:rPr lang="ru-RU" sz="1400" b="1" dirty="0">
                          <a:effectLst/>
                        </a:rPr>
                        <a:t>2014 - 2020 годы</a:t>
                      </a:r>
                      <a:endParaRPr lang="ru-RU" sz="1400" b="1" i="1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Министерство образования </a:t>
                      </a:r>
                      <a:endParaRPr lang="ru-RU" sz="1400" dirty="0" smtClean="0">
                        <a:effectLst/>
                      </a:endParaRP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</a:rPr>
                        <a:t>и </a:t>
                      </a:r>
                      <a:r>
                        <a:rPr lang="ru-RU" sz="1400" dirty="0">
                          <a:effectLst/>
                        </a:rPr>
                        <a:t>науки </a:t>
                      </a:r>
                      <a:r>
                        <a:rPr lang="ru-RU" sz="1400" dirty="0" smtClean="0">
                          <a:effectLst/>
                        </a:rPr>
                        <a:t>РТ</a:t>
                      </a:r>
                      <a:endParaRPr lang="ru-RU" sz="1400" i="1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504056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400" dirty="0" smtClean="0">
                          <a:effectLst/>
                        </a:rPr>
                        <a:t>24.</a:t>
                      </a:r>
                      <a:endParaRPr lang="ru-RU" sz="1400" dirty="0">
                        <a:effectLst/>
                        <a:latin typeface="+mn-lt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</a:rPr>
                        <a:t>Обеспечение качественным жильем и услугами жилищно-коммунального хозяйства населения </a:t>
                      </a:r>
                      <a:r>
                        <a:rPr lang="ru-RU" sz="1400" b="1" dirty="0" smtClean="0">
                          <a:effectLst/>
                        </a:rPr>
                        <a:t>РТ на </a:t>
                      </a:r>
                      <a:r>
                        <a:rPr lang="ru-RU" sz="1400" b="1" dirty="0">
                          <a:effectLst/>
                        </a:rPr>
                        <a:t>2014 – 2020 годы</a:t>
                      </a:r>
                      <a:endParaRPr lang="ru-RU" sz="1400" b="1" i="1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Министерство строительства, архитектуры и ЖКХ </a:t>
                      </a:r>
                      <a:r>
                        <a:rPr lang="ru-RU" sz="1400" dirty="0" smtClean="0">
                          <a:effectLst/>
                        </a:rPr>
                        <a:t>РТ</a:t>
                      </a:r>
                      <a:endParaRPr lang="ru-RU" sz="1400" i="1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440040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400" kern="1200" dirty="0" smtClean="0">
                          <a:effectLst/>
                        </a:rPr>
                        <a:t>25.</a:t>
                      </a:r>
                      <a:endParaRPr lang="ru-RU" sz="14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b="1" kern="1200" dirty="0" smtClean="0">
                          <a:effectLst/>
                        </a:rPr>
                        <a:t>Развитие сферы туризма и гостеприимства в РТ </a:t>
                      </a:r>
                    </a:p>
                    <a:p>
                      <a:pPr algn="l"/>
                      <a:r>
                        <a:rPr lang="ru-RU" sz="1400" b="1" kern="1200" dirty="0" smtClean="0">
                          <a:effectLst/>
                        </a:rPr>
                        <a:t>на 2014 - 2020 годы</a:t>
                      </a:r>
                      <a:endParaRPr lang="ru-RU" sz="1400" b="1" i="1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kern="1200" dirty="0" smtClean="0">
                          <a:effectLst/>
                        </a:rPr>
                        <a:t>Государственный комитет РТ</a:t>
                      </a:r>
                      <a:r>
                        <a:rPr lang="ru-RU" sz="1400" kern="1200" baseline="0" dirty="0" smtClean="0">
                          <a:effectLst/>
                        </a:rPr>
                        <a:t> п</a:t>
                      </a:r>
                      <a:r>
                        <a:rPr lang="ru-RU" sz="1400" kern="1200" dirty="0" smtClean="0">
                          <a:effectLst/>
                        </a:rPr>
                        <a:t>о туризму</a:t>
                      </a:r>
                      <a:endParaRPr lang="ru-RU" sz="1400" i="1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81999">
                <a:tc>
                  <a:txBody>
                    <a:bodyPr/>
                    <a:lstStyle/>
                    <a:p>
                      <a:pPr marL="0" lvl="0" indent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400" kern="1200" dirty="0" smtClean="0">
                          <a:effectLst/>
                        </a:rPr>
                        <a:t>26.</a:t>
                      </a:r>
                      <a:endParaRPr lang="ru-RU" sz="14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400" b="1" kern="1200" dirty="0" smtClean="0">
                          <a:effectLst/>
                        </a:rPr>
                        <a:t>Реализация антикоррупционной политики РТ на</a:t>
                      </a:r>
                    </a:p>
                    <a:p>
                      <a:pPr marL="0" algn="l" defTabSz="914400" rtl="0" eaLnBrk="1" latinLnBrk="0" hangingPunct="1"/>
                      <a:r>
                        <a:rPr lang="ru-RU" sz="1400" b="1" kern="1200" dirty="0" smtClean="0">
                          <a:effectLst/>
                        </a:rPr>
                        <a:t>2015-2020 годы</a:t>
                      </a:r>
                      <a:endParaRPr lang="ru-RU" sz="1400" b="1" i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 smtClean="0">
                          <a:effectLst/>
                        </a:rPr>
                        <a:t>Министерство юстиции РТ</a:t>
                      </a:r>
                      <a:endParaRPr lang="ru-RU" sz="1400" i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530133">
                <a:tc>
                  <a:txBody>
                    <a:bodyPr/>
                    <a:lstStyle/>
                    <a:p>
                      <a:pPr marL="0" lvl="0" indent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400" kern="1200" dirty="0" smtClean="0">
                          <a:effectLst/>
                        </a:rPr>
                        <a:t>27.</a:t>
                      </a:r>
                      <a:endParaRPr lang="ru-RU" sz="14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400" b="1" kern="1200" dirty="0" smtClean="0">
                          <a:effectLst/>
                        </a:rPr>
                        <a:t>Система химической и биологической безопасности РТ на </a:t>
                      </a:r>
                      <a:br>
                        <a:rPr lang="ru-RU" sz="1400" b="1" kern="1200" dirty="0" smtClean="0">
                          <a:effectLst/>
                        </a:rPr>
                      </a:br>
                      <a:r>
                        <a:rPr lang="ru-RU" sz="1400" b="1" kern="1200" dirty="0" smtClean="0">
                          <a:effectLst/>
                        </a:rPr>
                        <a:t>2015-2020 годы</a:t>
                      </a:r>
                      <a:endParaRPr lang="ru-RU" sz="1400" b="1" i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 smtClean="0">
                          <a:effectLst/>
                        </a:rPr>
                        <a:t>Министерство  промышленности   и   торговли РТ</a:t>
                      </a:r>
                      <a:endParaRPr lang="ru-RU" sz="1400" i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701688">
                <a:tc>
                  <a:txBody>
                    <a:bodyPr/>
                    <a:lstStyle/>
                    <a:p>
                      <a:pPr marL="0" lvl="0" indent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400" kern="1200" dirty="0" smtClean="0">
                          <a:effectLst/>
                        </a:rPr>
                        <a:t>28.</a:t>
                      </a:r>
                      <a:endParaRPr lang="ru-RU" sz="14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400" b="1" kern="1200" dirty="0" smtClean="0">
                          <a:effectLst/>
                        </a:rPr>
                        <a:t>Реализация дополнительных мероприятий в сфере занятости населения, направленных на снижение напряженности на рынке труда на 2015 год</a:t>
                      </a:r>
                      <a:endParaRPr lang="ru-RU" sz="1400" b="1" i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 smtClean="0">
                          <a:effectLst/>
                        </a:rPr>
                        <a:t>Министерство труда, занятости и социальной защиты РТ</a:t>
                      </a:r>
                      <a:endParaRPr lang="ru-RU" sz="1400" i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493656">
                <a:tc>
                  <a:txBody>
                    <a:bodyPr/>
                    <a:lstStyle/>
                    <a:p>
                      <a:pPr marL="0" lvl="0" indent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400" kern="1200" dirty="0" smtClean="0">
                          <a:effectLst/>
                        </a:rPr>
                        <a:t>29.</a:t>
                      </a:r>
                      <a:endParaRPr lang="ru-RU" sz="14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400" b="1" kern="1200" dirty="0" smtClean="0">
                          <a:effectLst/>
                        </a:rPr>
                        <a:t>Стратегическое управление талантами в Республике Татарстан на 2015-2020 годы</a:t>
                      </a:r>
                      <a:endParaRPr lang="ru-RU" sz="1400" b="1" i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 smtClean="0">
                          <a:effectLst/>
                        </a:rPr>
                        <a:t>Министерство образования и науки РТ</a:t>
                      </a:r>
                      <a:endParaRPr lang="ru-RU" sz="1400" i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999271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Прямоугольник 37"/>
          <p:cNvSpPr/>
          <p:nvPr/>
        </p:nvSpPr>
        <p:spPr>
          <a:xfrm>
            <a:off x="48540" y="0"/>
            <a:ext cx="8339884" cy="9294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  <a:spcBef>
                <a:spcPct val="0"/>
              </a:spcBef>
              <a:buClrTx/>
              <a:buSzTx/>
              <a:buFontTx/>
              <a:buNone/>
              <a:defRPr/>
            </a:pPr>
            <a:endParaRPr lang="en-US" sz="2000" b="1" dirty="0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algn="ctr">
              <a:lnSpc>
                <a:spcPct val="8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ru-RU" sz="2400" b="1" dirty="0" smtClean="0"/>
              <a:t>Механизмы </a:t>
            </a:r>
            <a:r>
              <a:rPr lang="ru-RU" sz="2400" b="1" dirty="0"/>
              <a:t>реализации государственных программ </a:t>
            </a:r>
          </a:p>
          <a:p>
            <a:pPr algn="ctr">
              <a:lnSpc>
                <a:spcPct val="8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ru-RU" sz="2400" b="1" dirty="0"/>
              <a:t>Российской Федерации, ФЦП и </a:t>
            </a:r>
            <a:r>
              <a:rPr lang="ru-RU" sz="2400" b="1" dirty="0" smtClean="0"/>
              <a:t>ФАИП</a:t>
            </a:r>
            <a:endParaRPr lang="ru-RU" sz="2400" b="1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500241" y="792869"/>
            <a:ext cx="8320232" cy="522841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i="1" dirty="0">
              <a:solidFill>
                <a:schemeClr val="tx2"/>
              </a:solidFill>
            </a:endParaRPr>
          </a:p>
        </p:txBody>
      </p:sp>
      <p:sp>
        <p:nvSpPr>
          <p:cNvPr id="93" name="Номер слайда 6"/>
          <p:cNvSpPr txBox="1">
            <a:spLocks/>
          </p:cNvSpPr>
          <p:nvPr/>
        </p:nvSpPr>
        <p:spPr>
          <a:xfrm>
            <a:off x="6948264" y="6520259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87839F1-806F-4075-BCF0-D1BD2516B8BF}" type="slidenum">
              <a:rPr lang="ru-RU" sz="1400" smtClean="0">
                <a:solidFill>
                  <a:schemeClr val="tx1"/>
                </a:solidFill>
              </a:rPr>
              <a:pPr/>
              <a:t>7</a:t>
            </a:fld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44172" y="1700808"/>
            <a:ext cx="9033324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500" b="1" i="1" dirty="0" smtClean="0">
              <a:solidFill>
                <a:srgbClr val="FF0000"/>
              </a:solidFill>
            </a:endParaRPr>
          </a:p>
          <a:p>
            <a:endParaRPr lang="ru-RU" sz="500" b="1" i="1" dirty="0">
              <a:solidFill>
                <a:srgbClr val="FF0000"/>
              </a:solidFill>
            </a:endParaRPr>
          </a:p>
          <a:p>
            <a:endParaRPr lang="ru-RU" sz="500" b="1" i="1" dirty="0" smtClean="0">
              <a:solidFill>
                <a:srgbClr val="FF0000"/>
              </a:solidFill>
            </a:endParaRPr>
          </a:p>
          <a:p>
            <a:pPr algn="ctr">
              <a:spcAft>
                <a:spcPts val="600"/>
              </a:spcAft>
            </a:pPr>
            <a:r>
              <a:rPr lang="ru-RU" sz="2300" b="1" i="1" dirty="0" smtClean="0">
                <a:solidFill>
                  <a:srgbClr val="FF0000"/>
                </a:solidFill>
              </a:rPr>
              <a:t>       </a:t>
            </a:r>
            <a:endParaRPr lang="ru-RU" i="1" u="sng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49" name="AutoShape 39"/>
          <p:cNvSpPr>
            <a:spLocks noChangeArrowheads="1"/>
          </p:cNvSpPr>
          <p:nvPr/>
        </p:nvSpPr>
        <p:spPr bwMode="auto">
          <a:xfrm>
            <a:off x="3259377" y="4777680"/>
            <a:ext cx="2690775" cy="1742579"/>
          </a:xfrm>
          <a:prstGeom prst="roundRect">
            <a:avLst>
              <a:gd name="adj" fmla="val 16667"/>
            </a:avLst>
          </a:prstGeom>
          <a:solidFill>
            <a:schemeClr val="accent1">
              <a:lumMod val="20000"/>
              <a:lumOff val="80000"/>
            </a:schemeClr>
          </a:solidFill>
          <a:ln w="9525" algn="ctr">
            <a:solidFill>
              <a:schemeClr val="tx1"/>
            </a:solidFill>
            <a:round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lIns="92876" tIns="46440" rIns="92876" bIns="46440" anchor="ctr"/>
          <a:lstStyle/>
          <a:p>
            <a:pPr algn="ctr" defTabSz="928688">
              <a:spcBef>
                <a:spcPct val="0"/>
              </a:spcBef>
            </a:pPr>
            <a:r>
              <a:rPr lang="ru-RU" sz="1200" b="1" dirty="0"/>
              <a:t>Постановление </a:t>
            </a:r>
          </a:p>
          <a:p>
            <a:pPr algn="ctr" defTabSz="928688">
              <a:spcBef>
                <a:spcPct val="0"/>
              </a:spcBef>
            </a:pPr>
            <a:r>
              <a:rPr lang="ru-RU" sz="1200" b="1" dirty="0"/>
              <a:t>от 13.09.2010 № 716</a:t>
            </a:r>
          </a:p>
          <a:p>
            <a:pPr algn="ctr" defTabSz="928688">
              <a:spcBef>
                <a:spcPct val="0"/>
              </a:spcBef>
            </a:pPr>
            <a:r>
              <a:rPr lang="ru-RU" sz="1200" b="1" dirty="0"/>
              <a:t>(в ред. от 26.12.2014)</a:t>
            </a:r>
            <a:br>
              <a:rPr lang="ru-RU" sz="1200" b="1" dirty="0"/>
            </a:br>
            <a:r>
              <a:rPr lang="ru-RU" sz="1200" b="1" dirty="0"/>
              <a:t>Правила формирования и реализации ФАИП </a:t>
            </a:r>
          </a:p>
        </p:txBody>
      </p:sp>
      <p:sp>
        <p:nvSpPr>
          <p:cNvPr id="151" name="Oval 5"/>
          <p:cNvSpPr>
            <a:spLocks noChangeArrowheads="1"/>
          </p:cNvSpPr>
          <p:nvPr/>
        </p:nvSpPr>
        <p:spPr bwMode="auto">
          <a:xfrm>
            <a:off x="3806824" y="2933700"/>
            <a:ext cx="1557263" cy="154305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 w="9525" algn="ctr">
            <a:solidFill>
              <a:schemeClr val="tx1"/>
            </a:solidFill>
            <a:round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wrap="none" lIns="92876" tIns="46440" rIns="92876" bIns="46440" anchor="ctr"/>
          <a:lstStyle/>
          <a:p>
            <a:pPr algn="ctr" defTabSz="928688" eaLnBrk="1" hangingPunct="1">
              <a:spcBef>
                <a:spcPct val="10000"/>
              </a:spcBef>
              <a:buClrTx/>
              <a:buSzTx/>
              <a:buFontTx/>
              <a:buNone/>
              <a:defRPr/>
            </a:pPr>
            <a:r>
              <a:rPr lang="ru-RU" sz="1400" b="1" dirty="0"/>
              <a:t>БЮДЖЕТНЫЕ</a:t>
            </a:r>
          </a:p>
          <a:p>
            <a:pPr algn="ctr" defTabSz="928688" eaLnBrk="1" hangingPunct="1">
              <a:spcBef>
                <a:spcPct val="10000"/>
              </a:spcBef>
              <a:buClrTx/>
              <a:buSzTx/>
              <a:buFontTx/>
              <a:buNone/>
              <a:defRPr/>
            </a:pPr>
            <a:r>
              <a:rPr lang="ru-RU" sz="1400" b="1" dirty="0"/>
              <a:t>ИНВЕСТИЦИИ</a:t>
            </a:r>
          </a:p>
        </p:txBody>
      </p:sp>
      <p:sp>
        <p:nvSpPr>
          <p:cNvPr id="152" name="AutoShape 36"/>
          <p:cNvSpPr>
            <a:spLocks noChangeArrowheads="1"/>
          </p:cNvSpPr>
          <p:nvPr/>
        </p:nvSpPr>
        <p:spPr bwMode="auto">
          <a:xfrm>
            <a:off x="194839" y="2990850"/>
            <a:ext cx="2520950" cy="1485900"/>
          </a:xfrm>
          <a:prstGeom prst="roundRect">
            <a:avLst>
              <a:gd name="adj" fmla="val 16667"/>
            </a:avLst>
          </a:prstGeom>
          <a:solidFill>
            <a:schemeClr val="accent1">
              <a:lumMod val="20000"/>
              <a:lumOff val="80000"/>
            </a:schemeClr>
          </a:solidFill>
          <a:ln w="9525" algn="ctr">
            <a:solidFill>
              <a:schemeClr val="tx1"/>
            </a:solidFill>
            <a:round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lIns="92876" tIns="46440" rIns="92876" bIns="46440" anchor="ctr"/>
          <a:lstStyle/>
          <a:p>
            <a:pPr algn="ctr" defTabSz="928688">
              <a:spcBef>
                <a:spcPct val="0"/>
              </a:spcBef>
            </a:pPr>
            <a:r>
              <a:rPr lang="ru-RU" sz="1200" b="1" dirty="0"/>
              <a:t>Постановление </a:t>
            </a:r>
          </a:p>
          <a:p>
            <a:pPr algn="ctr" defTabSz="928688">
              <a:spcBef>
                <a:spcPct val="0"/>
              </a:spcBef>
            </a:pPr>
            <a:r>
              <a:rPr lang="ru-RU" sz="1200" b="1" dirty="0"/>
              <a:t>от 30.09.2014  № 999 </a:t>
            </a:r>
          </a:p>
          <a:p>
            <a:pPr algn="ctr" defTabSz="928688">
              <a:spcBef>
                <a:spcPct val="0"/>
              </a:spcBef>
            </a:pPr>
            <a:r>
              <a:rPr lang="ru-RU" sz="1200" b="1" dirty="0"/>
              <a:t>(в ред.18.06.2015)</a:t>
            </a:r>
          </a:p>
          <a:p>
            <a:pPr algn="ctr" defTabSz="928688">
              <a:spcBef>
                <a:spcPct val="0"/>
              </a:spcBef>
            </a:pPr>
            <a:r>
              <a:rPr lang="ru-RU" sz="1200" b="1" dirty="0"/>
              <a:t> Правила формирования, предоставления и распределения субсидий из федерального бюджета бюджетам субъектов РФ</a:t>
            </a:r>
          </a:p>
        </p:txBody>
      </p:sp>
      <p:sp>
        <p:nvSpPr>
          <p:cNvPr id="153" name="AutoShape 37"/>
          <p:cNvSpPr>
            <a:spLocks noChangeArrowheads="1"/>
          </p:cNvSpPr>
          <p:nvPr/>
        </p:nvSpPr>
        <p:spPr bwMode="auto">
          <a:xfrm>
            <a:off x="203138" y="1089025"/>
            <a:ext cx="2520950" cy="1552659"/>
          </a:xfrm>
          <a:prstGeom prst="roundRect">
            <a:avLst>
              <a:gd name="adj" fmla="val 16667"/>
            </a:avLst>
          </a:prstGeom>
          <a:solidFill>
            <a:schemeClr val="accent1">
              <a:lumMod val="20000"/>
              <a:lumOff val="80000"/>
            </a:schemeClr>
          </a:solidFill>
          <a:ln w="9525" algn="ctr">
            <a:solidFill>
              <a:schemeClr val="tx1"/>
            </a:solidFill>
            <a:round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lIns="92876" tIns="46440" rIns="92876" bIns="46440" anchor="ctr"/>
          <a:lstStyle/>
          <a:p>
            <a:pPr algn="ctr" defTabSz="928688"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ru-RU" sz="1200" b="1" dirty="0"/>
              <a:t>Постановление </a:t>
            </a:r>
          </a:p>
          <a:p>
            <a:pPr algn="ctr" defTabSz="928688"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ru-RU" sz="1200" b="1" dirty="0"/>
              <a:t>от 02.08.2010 </a:t>
            </a:r>
            <a:r>
              <a:rPr lang="ru-RU" sz="1200" b="1" dirty="0" smtClean="0"/>
              <a:t> </a:t>
            </a:r>
            <a:r>
              <a:rPr lang="ru-RU" sz="1200" b="1" dirty="0"/>
              <a:t>№ </a:t>
            </a:r>
            <a:r>
              <a:rPr lang="ru-RU" sz="1200" b="1" dirty="0" smtClean="0"/>
              <a:t>588</a:t>
            </a:r>
          </a:p>
          <a:p>
            <a:pPr algn="ctr" defTabSz="928688"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ru-RU" sz="1200" b="1" i="1" dirty="0" smtClean="0"/>
              <a:t>(в ред.17.07.2015)</a:t>
            </a:r>
            <a:endParaRPr lang="ru-RU" sz="1200" b="1" i="1" dirty="0"/>
          </a:p>
          <a:p>
            <a:pPr algn="ctr" defTabSz="928688"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ru-RU" sz="1200" b="1" dirty="0" smtClean="0"/>
              <a:t> </a:t>
            </a:r>
            <a:r>
              <a:rPr lang="ru-RU" sz="1200" b="1" dirty="0"/>
              <a:t>Порядок разработки, реализации и оценки эффективности госпрограмм</a:t>
            </a:r>
          </a:p>
        </p:txBody>
      </p:sp>
      <p:sp>
        <p:nvSpPr>
          <p:cNvPr id="154" name="AutoShape 51"/>
          <p:cNvSpPr>
            <a:spLocks noChangeArrowheads="1"/>
          </p:cNvSpPr>
          <p:nvPr/>
        </p:nvSpPr>
        <p:spPr bwMode="auto">
          <a:xfrm>
            <a:off x="3342665" y="1089025"/>
            <a:ext cx="2520950" cy="1620044"/>
          </a:xfrm>
          <a:prstGeom prst="roundRect">
            <a:avLst>
              <a:gd name="adj" fmla="val 16667"/>
            </a:avLst>
          </a:prstGeom>
          <a:solidFill>
            <a:schemeClr val="accent1">
              <a:lumMod val="20000"/>
              <a:lumOff val="80000"/>
            </a:schemeClr>
          </a:solidFill>
          <a:ln w="9525" algn="ctr">
            <a:solidFill>
              <a:schemeClr val="tx1"/>
            </a:solidFill>
            <a:round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lIns="92876" tIns="46440" rIns="92876" bIns="46440" anchor="ctr"/>
          <a:lstStyle/>
          <a:p>
            <a:pPr algn="ctr" defTabSz="928688">
              <a:spcBef>
                <a:spcPct val="0"/>
              </a:spcBef>
            </a:pPr>
            <a:r>
              <a:rPr lang="ru-RU" sz="1200" b="1" dirty="0"/>
              <a:t>Федеральный закон </a:t>
            </a:r>
          </a:p>
          <a:p>
            <a:pPr algn="ctr" defTabSz="928688">
              <a:spcBef>
                <a:spcPct val="0"/>
              </a:spcBef>
            </a:pPr>
            <a:r>
              <a:rPr lang="ru-RU" sz="1200" b="1" dirty="0"/>
              <a:t>от 25.02.1999  № 39-ФЗ </a:t>
            </a:r>
          </a:p>
          <a:p>
            <a:pPr algn="ctr" defTabSz="928688">
              <a:spcBef>
                <a:spcPct val="0"/>
              </a:spcBef>
            </a:pPr>
            <a:r>
              <a:rPr lang="ru-RU" sz="1200" b="1" dirty="0"/>
              <a:t>(в ред. от 28.12.2013)</a:t>
            </a:r>
          </a:p>
          <a:p>
            <a:pPr algn="ctr" defTabSz="928688">
              <a:spcBef>
                <a:spcPct val="0"/>
              </a:spcBef>
            </a:pPr>
            <a:r>
              <a:rPr lang="ru-RU" sz="1200" b="1" dirty="0"/>
              <a:t> «Об инвестиционной деятельности в РФ, осуществляемой в форме капитальных вложений»</a:t>
            </a:r>
          </a:p>
        </p:txBody>
      </p:sp>
      <p:sp>
        <p:nvSpPr>
          <p:cNvPr id="160" name="Line 57"/>
          <p:cNvSpPr>
            <a:spLocks noChangeShapeType="1"/>
          </p:cNvSpPr>
          <p:nvPr/>
        </p:nvSpPr>
        <p:spPr bwMode="auto">
          <a:xfrm flipV="1">
            <a:off x="4616450" y="4522257"/>
            <a:ext cx="0" cy="274893"/>
          </a:xfrm>
          <a:prstGeom prst="line">
            <a:avLst/>
          </a:prstGeom>
          <a:noFill/>
          <a:ln w="12700">
            <a:solidFill>
              <a:srgbClr val="CC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62" name="Line 66"/>
          <p:cNvSpPr>
            <a:spLocks noChangeShapeType="1"/>
          </p:cNvSpPr>
          <p:nvPr/>
        </p:nvSpPr>
        <p:spPr bwMode="auto">
          <a:xfrm flipV="1">
            <a:off x="2727325" y="3733800"/>
            <a:ext cx="1123950" cy="0"/>
          </a:xfrm>
          <a:prstGeom prst="line">
            <a:avLst/>
          </a:prstGeom>
          <a:noFill/>
          <a:ln w="12700">
            <a:solidFill>
              <a:srgbClr val="CC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63" name="Line 67"/>
          <p:cNvSpPr>
            <a:spLocks noChangeShapeType="1"/>
          </p:cNvSpPr>
          <p:nvPr/>
        </p:nvSpPr>
        <p:spPr bwMode="auto">
          <a:xfrm>
            <a:off x="2727325" y="2303463"/>
            <a:ext cx="1169988" cy="1081087"/>
          </a:xfrm>
          <a:prstGeom prst="line">
            <a:avLst/>
          </a:prstGeom>
          <a:noFill/>
          <a:ln w="12700">
            <a:solidFill>
              <a:srgbClr val="CC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64" name="Line 68"/>
          <p:cNvSpPr>
            <a:spLocks noChangeShapeType="1"/>
          </p:cNvSpPr>
          <p:nvPr/>
        </p:nvSpPr>
        <p:spPr bwMode="auto">
          <a:xfrm flipH="1">
            <a:off x="4616450" y="2709069"/>
            <a:ext cx="0" cy="224631"/>
          </a:xfrm>
          <a:prstGeom prst="line">
            <a:avLst/>
          </a:prstGeom>
          <a:noFill/>
          <a:ln w="12700">
            <a:solidFill>
              <a:srgbClr val="CC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65" name="Line 69"/>
          <p:cNvSpPr>
            <a:spLocks noChangeShapeType="1"/>
          </p:cNvSpPr>
          <p:nvPr/>
        </p:nvSpPr>
        <p:spPr bwMode="auto">
          <a:xfrm flipH="1">
            <a:off x="5220071" y="2393950"/>
            <a:ext cx="1287088" cy="900113"/>
          </a:xfrm>
          <a:prstGeom prst="line">
            <a:avLst/>
          </a:prstGeom>
          <a:noFill/>
          <a:ln w="12700">
            <a:solidFill>
              <a:srgbClr val="CC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67" name="Line 70"/>
          <p:cNvSpPr>
            <a:spLocks noChangeShapeType="1"/>
          </p:cNvSpPr>
          <p:nvPr/>
        </p:nvSpPr>
        <p:spPr bwMode="auto">
          <a:xfrm flipH="1" flipV="1">
            <a:off x="5364086" y="3968749"/>
            <a:ext cx="1098626" cy="360363"/>
          </a:xfrm>
          <a:prstGeom prst="line">
            <a:avLst/>
          </a:prstGeom>
          <a:noFill/>
          <a:ln w="12700">
            <a:solidFill>
              <a:srgbClr val="CC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68" name="AutoShape 71"/>
          <p:cNvSpPr>
            <a:spLocks noChangeArrowheads="1"/>
          </p:cNvSpPr>
          <p:nvPr/>
        </p:nvSpPr>
        <p:spPr bwMode="auto">
          <a:xfrm>
            <a:off x="206375" y="4797151"/>
            <a:ext cx="2520950" cy="1723107"/>
          </a:xfrm>
          <a:prstGeom prst="roundRect">
            <a:avLst>
              <a:gd name="adj" fmla="val 16667"/>
            </a:avLst>
          </a:prstGeom>
          <a:solidFill>
            <a:schemeClr val="accent1">
              <a:lumMod val="20000"/>
              <a:lumOff val="80000"/>
            </a:schemeClr>
          </a:solidFill>
          <a:ln w="9525" algn="ctr">
            <a:solidFill>
              <a:schemeClr val="tx1"/>
            </a:solidFill>
            <a:round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lIns="92876" tIns="46440" rIns="92876" bIns="46440" anchor="ctr"/>
          <a:lstStyle/>
          <a:p>
            <a:pPr algn="ctr" defTabSz="928688">
              <a:spcBef>
                <a:spcPct val="0"/>
              </a:spcBef>
            </a:pPr>
            <a:r>
              <a:rPr lang="ru-RU" sz="1200" b="1" dirty="0"/>
              <a:t>Постановление </a:t>
            </a:r>
          </a:p>
          <a:p>
            <a:pPr algn="ctr" defTabSz="928688">
              <a:spcBef>
                <a:spcPct val="0"/>
              </a:spcBef>
            </a:pPr>
            <a:r>
              <a:rPr lang="ru-RU" sz="1200" b="1" dirty="0"/>
              <a:t>от 18.10.2010 № 845 </a:t>
            </a:r>
          </a:p>
          <a:p>
            <a:pPr algn="ctr" defTabSz="928688">
              <a:spcBef>
                <a:spcPct val="0"/>
              </a:spcBef>
            </a:pPr>
            <a:r>
              <a:rPr lang="ru-RU" sz="1200" b="1" dirty="0"/>
              <a:t>(в ред. от 23.11.2011)</a:t>
            </a:r>
          </a:p>
          <a:p>
            <a:pPr algn="ctr" defTabSz="928688">
              <a:spcBef>
                <a:spcPct val="0"/>
              </a:spcBef>
            </a:pPr>
            <a:r>
              <a:rPr lang="ru-RU" sz="1200" b="1" dirty="0"/>
              <a:t>«О некоторых вопросах осуществления проверки достоверности сметной стоимости объектов капитального строительства»</a:t>
            </a:r>
          </a:p>
        </p:txBody>
      </p:sp>
      <p:sp>
        <p:nvSpPr>
          <p:cNvPr id="169" name="Line 72"/>
          <p:cNvSpPr>
            <a:spLocks noChangeShapeType="1"/>
          </p:cNvSpPr>
          <p:nvPr/>
        </p:nvSpPr>
        <p:spPr bwMode="auto">
          <a:xfrm flipV="1">
            <a:off x="2727325" y="4149724"/>
            <a:ext cx="1258888" cy="900113"/>
          </a:xfrm>
          <a:prstGeom prst="line">
            <a:avLst/>
          </a:prstGeom>
          <a:noFill/>
          <a:ln w="12700">
            <a:solidFill>
              <a:srgbClr val="CC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70" name="AutoShape 40"/>
          <p:cNvSpPr>
            <a:spLocks noChangeArrowheads="1"/>
          </p:cNvSpPr>
          <p:nvPr/>
        </p:nvSpPr>
        <p:spPr bwMode="auto">
          <a:xfrm>
            <a:off x="6494041" y="1134269"/>
            <a:ext cx="2520950" cy="1529556"/>
          </a:xfrm>
          <a:prstGeom prst="roundRect">
            <a:avLst>
              <a:gd name="adj" fmla="val 16667"/>
            </a:avLst>
          </a:prstGeom>
          <a:solidFill>
            <a:schemeClr val="accent1">
              <a:lumMod val="20000"/>
              <a:lumOff val="80000"/>
            </a:schemeClr>
          </a:solidFill>
          <a:ln w="9525" algn="ctr">
            <a:solidFill>
              <a:schemeClr val="tx1"/>
            </a:solidFill>
            <a:round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lIns="92876" tIns="46440" rIns="92876" bIns="46440" anchor="ctr"/>
          <a:lstStyle/>
          <a:p>
            <a:pPr algn="ctr" defTabSz="928688">
              <a:spcBef>
                <a:spcPct val="0"/>
              </a:spcBef>
            </a:pPr>
            <a:r>
              <a:rPr lang="ru-RU" sz="1200" b="1" dirty="0"/>
              <a:t>Постановление </a:t>
            </a:r>
          </a:p>
          <a:p>
            <a:pPr algn="ctr" defTabSz="928688">
              <a:spcBef>
                <a:spcPct val="0"/>
              </a:spcBef>
            </a:pPr>
            <a:r>
              <a:rPr lang="ru-RU" sz="1200" b="1" dirty="0"/>
              <a:t>от 26.06.1995 № 594</a:t>
            </a:r>
          </a:p>
          <a:p>
            <a:pPr algn="ctr" defTabSz="928688">
              <a:spcBef>
                <a:spcPct val="0"/>
              </a:spcBef>
            </a:pPr>
            <a:r>
              <a:rPr lang="ru-RU" sz="1200" b="1" dirty="0"/>
              <a:t>(в ред. от 07.09.2015)</a:t>
            </a:r>
          </a:p>
          <a:p>
            <a:pPr algn="ctr" defTabSz="928688">
              <a:spcBef>
                <a:spcPct val="0"/>
              </a:spcBef>
            </a:pPr>
            <a:r>
              <a:rPr lang="ru-RU" sz="1200" b="1" dirty="0"/>
              <a:t>Порядок разработки и реализации  ФЦП</a:t>
            </a:r>
          </a:p>
        </p:txBody>
      </p:sp>
      <p:sp>
        <p:nvSpPr>
          <p:cNvPr id="171" name="AutoShape 14"/>
          <p:cNvSpPr>
            <a:spLocks noChangeArrowheads="1"/>
          </p:cNvSpPr>
          <p:nvPr/>
        </p:nvSpPr>
        <p:spPr bwMode="auto">
          <a:xfrm>
            <a:off x="6462713" y="3705225"/>
            <a:ext cx="2520950" cy="2748111"/>
          </a:xfrm>
          <a:prstGeom prst="roundRect">
            <a:avLst>
              <a:gd name="adj" fmla="val 16667"/>
            </a:avLst>
          </a:prstGeom>
          <a:solidFill>
            <a:schemeClr val="accent1">
              <a:lumMod val="20000"/>
              <a:lumOff val="80000"/>
            </a:schemeClr>
          </a:solidFill>
          <a:ln w="9525" algn="ctr">
            <a:solidFill>
              <a:schemeClr val="tx1"/>
            </a:solidFill>
            <a:round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lIns="92876" tIns="46440" rIns="92876" bIns="46440" anchor="ctr"/>
          <a:lstStyle/>
          <a:p>
            <a:pPr algn="ctr" defTabSz="928688">
              <a:spcBef>
                <a:spcPct val="0"/>
              </a:spcBef>
            </a:pPr>
            <a:r>
              <a:rPr lang="ru-RU" sz="1200" b="1" dirty="0"/>
              <a:t>Постановление</a:t>
            </a:r>
          </a:p>
          <a:p>
            <a:pPr algn="ctr" defTabSz="928688">
              <a:spcBef>
                <a:spcPct val="0"/>
              </a:spcBef>
            </a:pPr>
            <a:r>
              <a:rPr lang="ru-RU" sz="1200" b="1" dirty="0"/>
              <a:t>от 12.08.2008 № 590  </a:t>
            </a:r>
          </a:p>
          <a:p>
            <a:pPr algn="ctr" defTabSz="928688">
              <a:spcBef>
                <a:spcPct val="0"/>
              </a:spcBef>
            </a:pPr>
            <a:r>
              <a:rPr lang="ru-RU" sz="1200" b="1" dirty="0"/>
              <a:t>(в ред. 25.09.2014)</a:t>
            </a:r>
          </a:p>
          <a:p>
            <a:pPr algn="ctr" defTabSz="928688">
              <a:spcBef>
                <a:spcPct val="0"/>
              </a:spcBef>
            </a:pPr>
            <a:r>
              <a:rPr lang="ru-RU" sz="1200" b="1" dirty="0"/>
              <a:t>Правила проведения проверки </a:t>
            </a:r>
            <a:r>
              <a:rPr lang="ru-RU" sz="1200" b="1" dirty="0" err="1"/>
              <a:t>инвестпроектов</a:t>
            </a:r>
            <a:r>
              <a:rPr lang="ru-RU" sz="1200" b="1" dirty="0"/>
              <a:t> на предмет эффективности</a:t>
            </a:r>
            <a:br>
              <a:rPr lang="ru-RU" sz="1200" b="1" dirty="0"/>
            </a:br>
            <a:r>
              <a:rPr lang="ru-RU" sz="1200" b="1" dirty="0"/>
              <a:t/>
            </a:r>
            <a:br>
              <a:rPr lang="ru-RU" sz="1200" b="1" dirty="0"/>
            </a:br>
            <a:r>
              <a:rPr lang="ru-RU" sz="1200" b="1" dirty="0"/>
              <a:t>предельная стоимость объекта включается в задание на проектирование</a:t>
            </a:r>
          </a:p>
        </p:txBody>
      </p:sp>
    </p:spTree>
    <p:extLst>
      <p:ext uri="{BB962C8B-B14F-4D97-AF65-F5344CB8AC3E}">
        <p14:creationId xmlns:p14="http://schemas.microsoft.com/office/powerpoint/2010/main" val="13969177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:\Users\gainullin\Documents\рыба\технопарк\250px-Coat_of_Arms_of_Tatarstan.svg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8424" y="188640"/>
            <a:ext cx="540000" cy="540000"/>
          </a:xfrm>
          <a:prstGeom prst="rect">
            <a:avLst/>
          </a:prstGeom>
          <a:noFill/>
          <a:effectLst>
            <a:glow rad="50800">
              <a:schemeClr val="accent3">
                <a:lumMod val="50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Номер слайда 38"/>
          <p:cNvSpPr>
            <a:spLocks noGrp="1"/>
          </p:cNvSpPr>
          <p:nvPr>
            <p:ph type="sldNum" sz="quarter" idx="12"/>
          </p:nvPr>
        </p:nvSpPr>
        <p:spPr>
          <a:xfrm>
            <a:off x="6974904" y="6559200"/>
            <a:ext cx="2133600" cy="326184"/>
          </a:xfrm>
        </p:spPr>
        <p:txBody>
          <a:bodyPr/>
          <a:lstStyle/>
          <a:p>
            <a:fld id="{1DDE210E-9916-40EA-94F5-44B14D655BE9}" type="slidenum">
              <a:rPr lang="ru-RU" sz="1050" smtClean="0">
                <a:solidFill>
                  <a:srgbClr val="346C88"/>
                </a:solidFill>
              </a:rPr>
              <a:pPr/>
              <a:t>8</a:t>
            </a:fld>
            <a:endParaRPr lang="ru-RU" sz="1050" dirty="0">
              <a:solidFill>
                <a:srgbClr val="346C88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39841" y="1052736"/>
            <a:ext cx="846431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200" b="1" dirty="0" smtClean="0">
                <a:solidFill>
                  <a:srgbClr val="FF0000"/>
                </a:solidFill>
              </a:rPr>
              <a:t>Распоряжение </a:t>
            </a:r>
            <a:r>
              <a:rPr lang="ru-RU" sz="2200" b="1" dirty="0">
                <a:solidFill>
                  <a:srgbClr val="FF0000"/>
                </a:solidFill>
              </a:rPr>
              <a:t>Правительства Российской Федерации </a:t>
            </a:r>
            <a:endParaRPr lang="ru-RU" sz="2200" b="1" dirty="0" smtClean="0">
              <a:solidFill>
                <a:srgbClr val="FF0000"/>
              </a:solidFill>
            </a:endParaRPr>
          </a:p>
          <a:p>
            <a:pPr algn="ctr"/>
            <a:r>
              <a:rPr lang="ru-RU" sz="2200" b="1" dirty="0" smtClean="0">
                <a:solidFill>
                  <a:srgbClr val="FF0000"/>
                </a:solidFill>
              </a:rPr>
              <a:t>от 11.11.2010 № 1950-р</a:t>
            </a:r>
            <a:endParaRPr lang="ru-RU" sz="2200" b="1" dirty="0">
              <a:solidFill>
                <a:srgbClr val="FF0000"/>
              </a:solidFill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539552" y="1820144"/>
            <a:ext cx="5294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lvl="1" indent="-285750">
              <a:buFont typeface="Wingdings" pitchFamily="2" charset="2"/>
              <a:buChar char="ü"/>
            </a:pPr>
            <a:r>
              <a:rPr lang="ru-RU" sz="4400" dirty="0">
                <a:solidFill>
                  <a:srgbClr val="00B0F0"/>
                </a:solidFill>
              </a:rPr>
              <a:t> 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619672" y="1883733"/>
            <a:ext cx="62646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42 </a:t>
            </a:r>
            <a:r>
              <a:rPr lang="ru-RU" sz="24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государственных </a:t>
            </a:r>
            <a:r>
              <a:rPr lang="ru-RU" sz="2400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программ</a:t>
            </a:r>
            <a:endParaRPr lang="ru-RU" sz="2400" b="1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86627" y="5864964"/>
            <a:ext cx="788077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http://programs.gov.ru</a:t>
            </a:r>
            <a:r>
              <a:rPr lang="ru-RU" sz="24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, </a:t>
            </a:r>
            <a:r>
              <a:rPr lang="ru-RU" sz="2400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2400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h</a:t>
            </a:r>
            <a:r>
              <a:rPr lang="ru-RU" sz="2400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ttp</a:t>
            </a:r>
            <a:r>
              <a:rPr lang="ru-RU" sz="2400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:// fcp.economy.gov.ru</a:t>
            </a:r>
            <a:endParaRPr lang="ru-RU" sz="2400" b="1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25611" y="2345398"/>
            <a:ext cx="8602813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100" b="1" dirty="0" smtClean="0">
                <a:solidFill>
                  <a:srgbClr val="FF0000"/>
                </a:solidFill>
              </a:rPr>
              <a:t>Государственной </a:t>
            </a:r>
            <a:r>
              <a:rPr lang="ru-RU" sz="2100" b="1" dirty="0">
                <a:solidFill>
                  <a:srgbClr val="FF0000"/>
                </a:solidFill>
              </a:rPr>
              <a:t>программой Российской Федерации </a:t>
            </a:r>
            <a:endParaRPr lang="ru-RU" sz="2100" b="1" dirty="0" smtClean="0">
              <a:solidFill>
                <a:srgbClr val="FF0000"/>
              </a:solidFill>
            </a:endParaRPr>
          </a:p>
          <a:p>
            <a:pPr algn="ctr"/>
            <a:r>
              <a:rPr lang="ru-RU" sz="2100" b="1" dirty="0" smtClean="0"/>
              <a:t>является </a:t>
            </a:r>
            <a:r>
              <a:rPr lang="ru-RU" sz="2100" b="1" dirty="0"/>
              <a:t>документ стратегического планирования, содержащий комплекс планируемых мероприятий, взаимоувязанных по задачам, срокам осуществления, исполнителям и ресурсам, и инструментов государственной политики, обеспечивающих в рамках реализации ключевых государственных функций достижение приоритетов и целей государственной политики в сфере социально-экономического развития и обеспечения национальной безопасности Российской </a:t>
            </a:r>
            <a:r>
              <a:rPr lang="ru-RU" sz="2100" b="1" dirty="0" smtClean="0"/>
              <a:t>Федерации</a:t>
            </a:r>
            <a:endParaRPr lang="ru-RU" sz="2100" b="1" dirty="0">
              <a:solidFill>
                <a:srgbClr val="FF0000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35496" y="5715"/>
            <a:ext cx="828092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/>
              <a:t>Государственные программы Российской Федерации и федеральные целевые программы </a:t>
            </a: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19044248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:\Users\gainullin\Documents\рыба\технопарк\250px-Coat_of_Arms_of_Tatarstan.svg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8424" y="188640"/>
            <a:ext cx="540000" cy="540000"/>
          </a:xfrm>
          <a:prstGeom prst="rect">
            <a:avLst/>
          </a:prstGeom>
          <a:noFill/>
          <a:effectLst>
            <a:glow rad="50800">
              <a:schemeClr val="accent3">
                <a:lumMod val="50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Номер слайда 38"/>
          <p:cNvSpPr>
            <a:spLocks noGrp="1"/>
          </p:cNvSpPr>
          <p:nvPr>
            <p:ph type="sldNum" sz="quarter" idx="12"/>
          </p:nvPr>
        </p:nvSpPr>
        <p:spPr>
          <a:xfrm>
            <a:off x="6975475" y="6559550"/>
            <a:ext cx="2133600" cy="325438"/>
          </a:xfrm>
        </p:spPr>
        <p:txBody>
          <a:bodyPr/>
          <a:lstStyle/>
          <a:p>
            <a:pPr>
              <a:defRPr/>
            </a:pPr>
            <a:fld id="{BA699FCD-0FA6-4C93-9133-090CC03ECF67}" type="slidenum">
              <a:rPr lang="ru-RU" sz="1050">
                <a:solidFill>
                  <a:srgbClr val="346C88"/>
                </a:solidFill>
              </a:rPr>
              <a:pPr>
                <a:defRPr/>
              </a:pPr>
              <a:t>9</a:t>
            </a:fld>
            <a:endParaRPr lang="ru-RU" sz="1050" dirty="0">
              <a:solidFill>
                <a:srgbClr val="346C88"/>
              </a:solidFill>
            </a:endParaRPr>
          </a:p>
        </p:txBody>
      </p:sp>
      <p:grpSp>
        <p:nvGrpSpPr>
          <p:cNvPr id="11273" name="Группа 7"/>
          <p:cNvGrpSpPr>
            <a:grpSpLocks/>
          </p:cNvGrpSpPr>
          <p:nvPr/>
        </p:nvGrpSpPr>
        <p:grpSpPr bwMode="auto">
          <a:xfrm>
            <a:off x="5364163" y="1412875"/>
            <a:ext cx="3392487" cy="4897438"/>
            <a:chOff x="5364089" y="1412775"/>
            <a:chExt cx="3392562" cy="4897437"/>
          </a:xfrm>
        </p:grpSpPr>
        <p:sp>
          <p:nvSpPr>
            <p:cNvPr id="14" name="Скругленный прямоугольник 13"/>
            <p:cNvSpPr/>
            <p:nvPr/>
          </p:nvSpPr>
          <p:spPr>
            <a:xfrm>
              <a:off x="5364089" y="1412775"/>
              <a:ext cx="3392562" cy="4897437"/>
            </a:xfrm>
            <a:prstGeom prst="roundRect">
              <a:avLst>
                <a:gd name="adj" fmla="val 14910"/>
              </a:avLst>
            </a:prstGeom>
            <a:ln>
              <a:noFill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20" name="Скругленный прямоугольник 19"/>
            <p:cNvSpPr/>
            <p:nvPr/>
          </p:nvSpPr>
          <p:spPr>
            <a:xfrm>
              <a:off x="5579994" y="2714525"/>
              <a:ext cx="2952815" cy="3289299"/>
            </a:xfrm>
            <a:prstGeom prst="roundRect">
              <a:avLst>
                <a:gd name="adj" fmla="val 11911"/>
              </a:avLst>
            </a:prstGeom>
            <a:noFill/>
            <a:ln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sp>
        <p:nvSpPr>
          <p:cNvPr id="22" name="Скругленный прямоугольник 21"/>
          <p:cNvSpPr/>
          <p:nvPr/>
        </p:nvSpPr>
        <p:spPr>
          <a:xfrm>
            <a:off x="5940425" y="1628775"/>
            <a:ext cx="2159000" cy="649288"/>
          </a:xfrm>
          <a:prstGeom prst="roundRect">
            <a:avLst/>
          </a:prstGeom>
          <a:solidFill>
            <a:srgbClr val="C61820"/>
          </a:soli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b="1" dirty="0"/>
              <a:t>Депутат ГД ФС РФ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b="1" dirty="0"/>
              <a:t>руководитель рабочей группы</a:t>
            </a: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5940425" y="2852738"/>
            <a:ext cx="2159000" cy="649287"/>
          </a:xfrm>
          <a:prstGeom prst="roundRect">
            <a:avLst/>
          </a:prstGeom>
          <a:solidFill>
            <a:srgbClr val="339966"/>
          </a:solidFill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b="1" dirty="0"/>
              <a:t>Заместитель руководителя рабочей группы</a:t>
            </a:r>
          </a:p>
        </p:txBody>
      </p:sp>
      <p:grpSp>
        <p:nvGrpSpPr>
          <p:cNvPr id="11276" name="Группа 6"/>
          <p:cNvGrpSpPr>
            <a:grpSpLocks/>
          </p:cNvGrpSpPr>
          <p:nvPr/>
        </p:nvGrpSpPr>
        <p:grpSpPr bwMode="auto">
          <a:xfrm>
            <a:off x="5932488" y="3644900"/>
            <a:ext cx="2160587" cy="2087563"/>
            <a:chOff x="5931967" y="3645024"/>
            <a:chExt cx="2160587" cy="2087439"/>
          </a:xfrm>
        </p:grpSpPr>
        <p:sp>
          <p:nvSpPr>
            <p:cNvPr id="24" name="Скругленный прямоугольник 23"/>
            <p:cNvSpPr/>
            <p:nvPr/>
          </p:nvSpPr>
          <p:spPr>
            <a:xfrm>
              <a:off x="5931967" y="3645024"/>
              <a:ext cx="2160587" cy="647662"/>
            </a:xfrm>
            <a:prstGeom prst="roundRect">
              <a:avLst/>
            </a:prstGeom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200" dirty="0"/>
                <a:t>Член рабочей группы, заместитель руководителя ОИВ РТ</a:t>
              </a:r>
            </a:p>
          </p:txBody>
        </p:sp>
        <p:sp>
          <p:nvSpPr>
            <p:cNvPr id="25" name="Скругленный прямоугольник 24"/>
            <p:cNvSpPr/>
            <p:nvPr/>
          </p:nvSpPr>
          <p:spPr>
            <a:xfrm>
              <a:off x="5931967" y="4365706"/>
              <a:ext cx="2160587" cy="647662"/>
            </a:xfrm>
            <a:prstGeom prst="roundRect">
              <a:avLst/>
            </a:prstGeom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200" dirty="0"/>
                <a:t>Член рабочей группы, заместитель руководителя ОИВ РТ</a:t>
              </a:r>
            </a:p>
          </p:txBody>
        </p:sp>
        <p:sp>
          <p:nvSpPr>
            <p:cNvPr id="26" name="Скругленный прямоугольник 25"/>
            <p:cNvSpPr/>
            <p:nvPr/>
          </p:nvSpPr>
          <p:spPr>
            <a:xfrm>
              <a:off x="5931967" y="5084801"/>
              <a:ext cx="2160587" cy="647662"/>
            </a:xfrm>
            <a:prstGeom prst="roundRect">
              <a:avLst/>
            </a:prstGeom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200" dirty="0"/>
                <a:t>Член рабочей группы, заместитель руководителя </a:t>
              </a:r>
              <a:r>
                <a:rPr lang="ru-RU" sz="1200" dirty="0" smtClean="0"/>
                <a:t>ОИВ </a:t>
              </a:r>
              <a:r>
                <a:rPr lang="ru-RU" sz="1200" dirty="0"/>
                <a:t>РТ</a:t>
              </a:r>
            </a:p>
          </p:txBody>
        </p:sp>
      </p:grpSp>
      <p:grpSp>
        <p:nvGrpSpPr>
          <p:cNvPr id="11277" name="Группа 5"/>
          <p:cNvGrpSpPr>
            <a:grpSpLocks/>
          </p:cNvGrpSpPr>
          <p:nvPr/>
        </p:nvGrpSpPr>
        <p:grpSpPr bwMode="auto">
          <a:xfrm>
            <a:off x="6654800" y="2349500"/>
            <a:ext cx="733425" cy="431800"/>
            <a:chOff x="6654576" y="2348880"/>
            <a:chExt cx="732979" cy="432048"/>
          </a:xfrm>
        </p:grpSpPr>
        <p:sp>
          <p:nvSpPr>
            <p:cNvPr id="27" name="Стрелка вниз 26"/>
            <p:cNvSpPr/>
            <p:nvPr/>
          </p:nvSpPr>
          <p:spPr>
            <a:xfrm>
              <a:off x="6654576" y="2348880"/>
              <a:ext cx="293509" cy="430460"/>
            </a:xfrm>
            <a:prstGeom prst="downArrow">
              <a:avLst/>
            </a:prstGeom>
            <a:solidFill>
              <a:srgbClr val="339966"/>
            </a:solidFill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ru-RU" sz="1200" b="1"/>
            </a:p>
          </p:txBody>
        </p:sp>
        <p:sp>
          <p:nvSpPr>
            <p:cNvPr id="28" name="Стрелка вниз 27"/>
            <p:cNvSpPr/>
            <p:nvPr/>
          </p:nvSpPr>
          <p:spPr>
            <a:xfrm rot="10800000">
              <a:off x="7092460" y="2350469"/>
              <a:ext cx="295095" cy="430459"/>
            </a:xfrm>
            <a:prstGeom prst="downArrow">
              <a:avLst/>
            </a:prstGeom>
            <a:solidFill>
              <a:srgbClr val="339966"/>
            </a:solidFill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ru-RU" sz="1200" b="1"/>
            </a:p>
          </p:txBody>
        </p:sp>
      </p:grpSp>
      <p:grpSp>
        <p:nvGrpSpPr>
          <p:cNvPr id="11278" name="Группа 2"/>
          <p:cNvGrpSpPr>
            <a:grpSpLocks/>
          </p:cNvGrpSpPr>
          <p:nvPr/>
        </p:nvGrpSpPr>
        <p:grpSpPr bwMode="auto">
          <a:xfrm>
            <a:off x="395288" y="1954213"/>
            <a:ext cx="3816350" cy="2843212"/>
            <a:chOff x="395289" y="1953444"/>
            <a:chExt cx="3816672" cy="2844081"/>
          </a:xfrm>
        </p:grpSpPr>
        <p:sp>
          <p:nvSpPr>
            <p:cNvPr id="12" name="Скругленный прямоугольник 11"/>
            <p:cNvSpPr/>
            <p:nvPr/>
          </p:nvSpPr>
          <p:spPr>
            <a:xfrm>
              <a:off x="395289" y="1953444"/>
              <a:ext cx="3816672" cy="2844081"/>
            </a:xfrm>
            <a:prstGeom prst="roundRect">
              <a:avLst>
                <a:gd name="adj" fmla="val 6228"/>
              </a:avLst>
            </a:prstGeom>
            <a:ln>
              <a:noFill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29" name="Скругленный прямоугольник 28"/>
            <p:cNvSpPr/>
            <p:nvPr/>
          </p:nvSpPr>
          <p:spPr>
            <a:xfrm>
              <a:off x="611207" y="3819326"/>
              <a:ext cx="1619387" cy="323949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100" dirty="0"/>
                <a:t>Рабочая группа № 9</a:t>
              </a:r>
            </a:p>
          </p:txBody>
        </p:sp>
        <p:sp>
          <p:nvSpPr>
            <p:cNvPr id="30" name="Скругленный прямоугольник 29"/>
            <p:cNvSpPr/>
            <p:nvPr/>
          </p:nvSpPr>
          <p:spPr>
            <a:xfrm>
              <a:off x="2340140" y="3819326"/>
              <a:ext cx="1619387" cy="323949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100" dirty="0"/>
                <a:t>Рабочая группа № 10</a:t>
              </a:r>
            </a:p>
          </p:txBody>
        </p:sp>
        <p:sp>
          <p:nvSpPr>
            <p:cNvPr id="31" name="Скругленный прямоугольник 30"/>
            <p:cNvSpPr/>
            <p:nvPr/>
          </p:nvSpPr>
          <p:spPr>
            <a:xfrm>
              <a:off x="611207" y="4251258"/>
              <a:ext cx="1619387" cy="323949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100" dirty="0"/>
                <a:t>Рабочая группа № 11</a:t>
              </a:r>
            </a:p>
          </p:txBody>
        </p:sp>
        <p:sp>
          <p:nvSpPr>
            <p:cNvPr id="32" name="Скругленный прямоугольник 31"/>
            <p:cNvSpPr/>
            <p:nvPr/>
          </p:nvSpPr>
          <p:spPr>
            <a:xfrm>
              <a:off x="2340140" y="4251258"/>
              <a:ext cx="1619387" cy="323949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100" dirty="0"/>
                <a:t>Рабочая группа № 12</a:t>
              </a:r>
            </a:p>
          </p:txBody>
        </p:sp>
        <p:sp>
          <p:nvSpPr>
            <p:cNvPr id="33" name="Скругленный прямоугольник 32"/>
            <p:cNvSpPr/>
            <p:nvPr/>
          </p:nvSpPr>
          <p:spPr>
            <a:xfrm>
              <a:off x="611207" y="2097950"/>
              <a:ext cx="1619387" cy="323949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100" dirty="0"/>
                <a:t>Рабочая группа № 1</a:t>
              </a:r>
            </a:p>
          </p:txBody>
        </p:sp>
        <p:sp>
          <p:nvSpPr>
            <p:cNvPr id="34" name="Скругленный прямоугольник 33"/>
            <p:cNvSpPr/>
            <p:nvPr/>
          </p:nvSpPr>
          <p:spPr>
            <a:xfrm>
              <a:off x="2340140" y="2097950"/>
              <a:ext cx="1619387" cy="323949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100" dirty="0"/>
                <a:t>Рабочая группа № 2</a:t>
              </a:r>
            </a:p>
          </p:txBody>
        </p:sp>
        <p:sp>
          <p:nvSpPr>
            <p:cNvPr id="35" name="Скругленный прямоугольник 34"/>
            <p:cNvSpPr/>
            <p:nvPr/>
          </p:nvSpPr>
          <p:spPr>
            <a:xfrm>
              <a:off x="611207" y="2529882"/>
              <a:ext cx="1619387" cy="323949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100" dirty="0"/>
                <a:t>Рабочая группа № 3</a:t>
              </a:r>
            </a:p>
          </p:txBody>
        </p:sp>
        <p:sp>
          <p:nvSpPr>
            <p:cNvPr id="36" name="Скругленный прямоугольник 35"/>
            <p:cNvSpPr/>
            <p:nvPr/>
          </p:nvSpPr>
          <p:spPr>
            <a:xfrm>
              <a:off x="2340140" y="2529882"/>
              <a:ext cx="1619387" cy="323949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100" dirty="0"/>
                <a:t>Рабочая группа № 4</a:t>
              </a:r>
            </a:p>
          </p:txBody>
        </p:sp>
        <p:sp>
          <p:nvSpPr>
            <p:cNvPr id="37" name="Скругленный прямоугольник 36"/>
            <p:cNvSpPr/>
            <p:nvPr/>
          </p:nvSpPr>
          <p:spPr>
            <a:xfrm>
              <a:off x="611207" y="2961814"/>
              <a:ext cx="1619387" cy="323949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100" dirty="0"/>
                <a:t>Рабочая группа № 5</a:t>
              </a:r>
            </a:p>
          </p:txBody>
        </p:sp>
        <p:sp>
          <p:nvSpPr>
            <p:cNvPr id="38" name="Скругленный прямоугольник 37"/>
            <p:cNvSpPr/>
            <p:nvPr/>
          </p:nvSpPr>
          <p:spPr>
            <a:xfrm>
              <a:off x="2340140" y="2961814"/>
              <a:ext cx="1619387" cy="323949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100" dirty="0"/>
                <a:t>Рабочая группа № 6</a:t>
              </a:r>
            </a:p>
          </p:txBody>
        </p:sp>
        <p:sp>
          <p:nvSpPr>
            <p:cNvPr id="39" name="Скругленный прямоугольник 38"/>
            <p:cNvSpPr/>
            <p:nvPr/>
          </p:nvSpPr>
          <p:spPr>
            <a:xfrm>
              <a:off x="611207" y="3393746"/>
              <a:ext cx="1619387" cy="323949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100" dirty="0"/>
                <a:t>Рабочая группа № 7</a:t>
              </a:r>
            </a:p>
          </p:txBody>
        </p:sp>
        <p:sp>
          <p:nvSpPr>
            <p:cNvPr id="40" name="Скругленный прямоугольник 39"/>
            <p:cNvSpPr/>
            <p:nvPr/>
          </p:nvSpPr>
          <p:spPr>
            <a:xfrm>
              <a:off x="2340140" y="3393746"/>
              <a:ext cx="1619387" cy="323949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100" dirty="0"/>
                <a:t>Рабочая группа № 8</a:t>
              </a:r>
            </a:p>
          </p:txBody>
        </p:sp>
      </p:grpSp>
      <p:sp>
        <p:nvSpPr>
          <p:cNvPr id="41" name="Скругленный прямоугольник 40"/>
          <p:cNvSpPr/>
          <p:nvPr/>
        </p:nvSpPr>
        <p:spPr>
          <a:xfrm>
            <a:off x="395288" y="1089025"/>
            <a:ext cx="3889375" cy="431800"/>
          </a:xfrm>
          <a:prstGeom prst="round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/>
              <a:t>Общее руководство рабочими группами</a:t>
            </a:r>
          </a:p>
        </p:txBody>
      </p:sp>
      <p:sp>
        <p:nvSpPr>
          <p:cNvPr id="42" name="Скругленный прямоугольник 41"/>
          <p:cNvSpPr/>
          <p:nvPr/>
        </p:nvSpPr>
        <p:spPr>
          <a:xfrm>
            <a:off x="395288" y="5194300"/>
            <a:ext cx="3816350" cy="468313"/>
          </a:xfrm>
          <a:prstGeom prst="roundRect">
            <a:avLst/>
          </a:prstGeom>
          <a:solidFill>
            <a:srgbClr val="339966"/>
          </a:solidFill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200" b="1" dirty="0"/>
              <a:t>Министерство экономики РТ</a:t>
            </a:r>
          </a:p>
        </p:txBody>
      </p:sp>
      <p:sp>
        <p:nvSpPr>
          <p:cNvPr id="43" name="Скругленный прямоугольник 42"/>
          <p:cNvSpPr/>
          <p:nvPr/>
        </p:nvSpPr>
        <p:spPr>
          <a:xfrm>
            <a:off x="395288" y="5986463"/>
            <a:ext cx="3816350" cy="395287"/>
          </a:xfrm>
          <a:prstGeom prst="roundRect">
            <a:avLst/>
          </a:prstGeom>
          <a:solidFill>
            <a:srgbClr val="C61820"/>
          </a:soli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200" b="1" dirty="0"/>
              <a:t>Руководство Республики Татарстан</a:t>
            </a:r>
          </a:p>
        </p:txBody>
      </p:sp>
      <p:sp>
        <p:nvSpPr>
          <p:cNvPr id="44" name="Стрелка вправо 43"/>
          <p:cNvSpPr/>
          <p:nvPr/>
        </p:nvSpPr>
        <p:spPr>
          <a:xfrm>
            <a:off x="4356100" y="3148013"/>
            <a:ext cx="936625" cy="352425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pSp>
        <p:nvGrpSpPr>
          <p:cNvPr id="11283" name="Группа 1"/>
          <p:cNvGrpSpPr>
            <a:grpSpLocks/>
          </p:cNvGrpSpPr>
          <p:nvPr/>
        </p:nvGrpSpPr>
        <p:grpSpPr bwMode="auto">
          <a:xfrm>
            <a:off x="827088" y="1584325"/>
            <a:ext cx="2960687" cy="303213"/>
            <a:chOff x="827584" y="1583672"/>
            <a:chExt cx="2959571" cy="304006"/>
          </a:xfrm>
        </p:grpSpPr>
        <p:sp>
          <p:nvSpPr>
            <p:cNvPr id="11292" name="TextBox 43"/>
            <p:cNvSpPr txBox="1">
              <a:spLocks noChangeArrowheads="1"/>
            </p:cNvSpPr>
            <p:nvPr/>
          </p:nvSpPr>
          <p:spPr bwMode="auto">
            <a:xfrm>
              <a:off x="1214264" y="1589228"/>
              <a:ext cx="2133600" cy="2778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r>
                <a:rPr lang="ru-RU" sz="1200"/>
                <a:t>координация деятельности</a:t>
              </a:r>
            </a:p>
          </p:txBody>
        </p:sp>
        <p:sp>
          <p:nvSpPr>
            <p:cNvPr id="49" name="Стрелка вниз 48"/>
            <p:cNvSpPr/>
            <p:nvPr/>
          </p:nvSpPr>
          <p:spPr>
            <a:xfrm>
              <a:off x="827584" y="1599589"/>
              <a:ext cx="293576" cy="288089"/>
            </a:xfrm>
            <a:prstGeom prst="downArrow">
              <a:avLst/>
            </a:prstGeom>
            <a:ln>
              <a:noFill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50" name="Стрелка вниз 49"/>
            <p:cNvSpPr/>
            <p:nvPr/>
          </p:nvSpPr>
          <p:spPr>
            <a:xfrm rot="10800000">
              <a:off x="3491991" y="1583672"/>
              <a:ext cx="295164" cy="288089"/>
            </a:xfrm>
            <a:prstGeom prst="downArrow">
              <a:avLst/>
            </a:prstGeom>
            <a:ln>
              <a:noFill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grpSp>
        <p:nvGrpSpPr>
          <p:cNvPr id="11284" name="Группа 3"/>
          <p:cNvGrpSpPr>
            <a:grpSpLocks/>
          </p:cNvGrpSpPr>
          <p:nvPr/>
        </p:nvGrpSpPr>
        <p:grpSpPr bwMode="auto">
          <a:xfrm>
            <a:off x="798513" y="4833938"/>
            <a:ext cx="3194050" cy="300037"/>
            <a:chOff x="798513" y="4833764"/>
            <a:chExt cx="3194050" cy="300930"/>
          </a:xfrm>
        </p:grpSpPr>
        <p:sp>
          <p:nvSpPr>
            <p:cNvPr id="46" name="Стрелка вниз 45"/>
            <p:cNvSpPr/>
            <p:nvPr/>
          </p:nvSpPr>
          <p:spPr>
            <a:xfrm>
              <a:off x="1770063" y="4848094"/>
              <a:ext cx="295275" cy="286600"/>
            </a:xfrm>
            <a:prstGeom prst="downArrow">
              <a:avLst/>
            </a:prstGeom>
            <a:ln>
              <a:noFill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47" name="Стрелка вниз 46"/>
            <p:cNvSpPr/>
            <p:nvPr/>
          </p:nvSpPr>
          <p:spPr>
            <a:xfrm rot="10800000">
              <a:off x="2562225" y="4833764"/>
              <a:ext cx="295275" cy="288192"/>
            </a:xfrm>
            <a:prstGeom prst="downArrow">
              <a:avLst/>
            </a:prstGeom>
            <a:ln>
              <a:noFill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1290" name="TextBox 53"/>
            <p:cNvSpPr txBox="1">
              <a:spLocks noChangeArrowheads="1"/>
            </p:cNvSpPr>
            <p:nvPr/>
          </p:nvSpPr>
          <p:spPr bwMode="auto">
            <a:xfrm>
              <a:off x="2882900" y="4852119"/>
              <a:ext cx="1109663" cy="276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r>
                <a:rPr lang="ru-RU" sz="1200"/>
                <a:t>координация</a:t>
              </a:r>
            </a:p>
          </p:txBody>
        </p:sp>
        <p:sp>
          <p:nvSpPr>
            <p:cNvPr id="11291" name="TextBox 54"/>
            <p:cNvSpPr txBox="1">
              <a:spLocks noChangeArrowheads="1"/>
            </p:cNvSpPr>
            <p:nvPr/>
          </p:nvSpPr>
          <p:spPr bwMode="auto">
            <a:xfrm>
              <a:off x="798513" y="4834657"/>
              <a:ext cx="965200" cy="276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r>
                <a:rPr lang="ru-RU" sz="1200"/>
                <a:t>отчетность</a:t>
              </a:r>
            </a:p>
          </p:txBody>
        </p:sp>
      </p:grpSp>
      <p:grpSp>
        <p:nvGrpSpPr>
          <p:cNvPr id="11285" name="Группа 4"/>
          <p:cNvGrpSpPr>
            <a:grpSpLocks/>
          </p:cNvGrpSpPr>
          <p:nvPr/>
        </p:nvGrpSpPr>
        <p:grpSpPr bwMode="auto">
          <a:xfrm>
            <a:off x="2065338" y="5697538"/>
            <a:ext cx="1455737" cy="279400"/>
            <a:chOff x="2065338" y="5697860"/>
            <a:chExt cx="1455638" cy="278706"/>
          </a:xfrm>
        </p:grpSpPr>
        <p:sp>
          <p:nvSpPr>
            <p:cNvPr id="45" name="Стрелка вниз 44"/>
            <p:cNvSpPr/>
            <p:nvPr/>
          </p:nvSpPr>
          <p:spPr>
            <a:xfrm>
              <a:off x="2065338" y="5697860"/>
              <a:ext cx="452406" cy="205862"/>
            </a:xfrm>
            <a:prstGeom prst="downArrow">
              <a:avLst/>
            </a:prstGeom>
            <a:solidFill>
              <a:srgbClr val="339966"/>
            </a:solidFill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1287" name="TextBox 55"/>
            <p:cNvSpPr txBox="1">
              <a:spLocks noChangeArrowheads="1"/>
            </p:cNvSpPr>
            <p:nvPr/>
          </p:nvSpPr>
          <p:spPr bwMode="auto">
            <a:xfrm>
              <a:off x="2555776" y="5698753"/>
              <a:ext cx="965200" cy="2778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r>
                <a:rPr lang="ru-RU" sz="1200"/>
                <a:t>отчетность</a:t>
              </a:r>
            </a:p>
          </p:txBody>
        </p:sp>
      </p:grpSp>
      <p:sp>
        <p:nvSpPr>
          <p:cNvPr id="51" name="Прямоугольник 50"/>
          <p:cNvSpPr/>
          <p:nvPr/>
        </p:nvSpPr>
        <p:spPr>
          <a:xfrm>
            <a:off x="179190" y="236547"/>
            <a:ext cx="806489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/>
              <a:t>Формат взаимодействия в рамках рабочих групп</a:t>
            </a:r>
          </a:p>
        </p:txBody>
      </p:sp>
    </p:spTree>
    <p:extLst>
      <p:ext uri="{BB962C8B-B14F-4D97-AF65-F5344CB8AC3E}">
        <p14:creationId xmlns:p14="http://schemas.microsoft.com/office/powerpoint/2010/main" val="26036365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Стрелка влево 75"/>
          <p:cNvSpPr/>
          <p:nvPr/>
        </p:nvSpPr>
        <p:spPr>
          <a:xfrm rot="16200000">
            <a:off x="7000069" y="2254324"/>
            <a:ext cx="463385" cy="856561"/>
          </a:xfrm>
          <a:prstGeom prst="leftArrow">
            <a:avLst>
              <a:gd name="adj1" fmla="val 60000"/>
              <a:gd name="adj2" fmla="val 50498"/>
            </a:avLst>
          </a:prstGeom>
          <a:solidFill>
            <a:srgbClr val="339966"/>
          </a:solidFill>
          <a:ln>
            <a:noFill/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</p:sp>
      <p:sp>
        <p:nvSpPr>
          <p:cNvPr id="2" name="Прямоугольник 1"/>
          <p:cNvSpPr/>
          <p:nvPr/>
        </p:nvSpPr>
        <p:spPr>
          <a:xfrm>
            <a:off x="501336" y="792869"/>
            <a:ext cx="8247128" cy="59293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 b="1" i="1" dirty="0" smtClean="0">
              <a:solidFill>
                <a:schemeClr val="tx2"/>
              </a:solidFill>
            </a:endParaRPr>
          </a:p>
          <a:p>
            <a:pPr marL="285750" indent="-285750" algn="just">
              <a:buFont typeface="Wingdings" pitchFamily="2" charset="2"/>
              <a:buChar char="Ø"/>
            </a:pPr>
            <a:endParaRPr lang="ru-RU" sz="1600" b="1" i="1" dirty="0" smtClean="0">
              <a:solidFill>
                <a:schemeClr val="tx2"/>
              </a:solidFill>
            </a:endParaRPr>
          </a:p>
          <a:p>
            <a:pPr marL="285750" indent="-285750" algn="just">
              <a:buFont typeface="Wingdings" pitchFamily="2" charset="2"/>
              <a:buChar char="Ø"/>
            </a:pPr>
            <a:endParaRPr lang="ru-RU" sz="1600" b="1" i="1" dirty="0" smtClean="0">
              <a:solidFill>
                <a:schemeClr val="tx2"/>
              </a:solidFill>
            </a:endParaRPr>
          </a:p>
          <a:p>
            <a:pPr algn="just"/>
            <a:endParaRPr lang="ru-RU" sz="1600" b="1" i="1" dirty="0">
              <a:solidFill>
                <a:srgbClr val="FF0000"/>
              </a:solidFill>
            </a:endParaRPr>
          </a:p>
        </p:txBody>
      </p:sp>
      <p:sp>
        <p:nvSpPr>
          <p:cNvPr id="96" name="Прямоугольник 95"/>
          <p:cNvSpPr/>
          <p:nvPr/>
        </p:nvSpPr>
        <p:spPr bwMode="auto">
          <a:xfrm flipV="1">
            <a:off x="0" y="6532562"/>
            <a:ext cx="9144000" cy="32543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  <a:headEnd type="none" w="med" len="med"/>
            <a:tailEnd type="none" w="med" len="med"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/>
          <a:lstStyle/>
          <a:p>
            <a:pPr algn="r">
              <a:defRPr/>
            </a:pPr>
            <a:endParaRPr lang="ru-RU" dirty="0">
              <a:solidFill>
                <a:schemeClr val="accent5">
                  <a:lumMod val="20000"/>
                  <a:lumOff val="80000"/>
                </a:schemeClr>
              </a:solidFill>
              <a:latin typeface="Arial" charset="0"/>
            </a:endParaRPr>
          </a:p>
        </p:txBody>
      </p:sp>
      <p:sp>
        <p:nvSpPr>
          <p:cNvPr id="118" name="Номер слайда 6"/>
          <p:cNvSpPr txBox="1">
            <a:spLocks/>
          </p:cNvSpPr>
          <p:nvPr/>
        </p:nvSpPr>
        <p:spPr>
          <a:xfrm>
            <a:off x="6948264" y="6520259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87839F1-806F-4075-BCF0-D1BD2516B8BF}" type="slidenum">
              <a:rPr lang="ru-RU" sz="1400" smtClean="0">
                <a:solidFill>
                  <a:schemeClr val="tx1"/>
                </a:solidFill>
              </a:rPr>
              <a:pPr/>
              <a:t>10</a:t>
            </a:fld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2940101" y="1052736"/>
            <a:ext cx="2495995" cy="1211420"/>
          </a:xfrm>
          <a:prstGeom prst="roundRect">
            <a:avLst/>
          </a:prstGeom>
          <a:solidFill>
            <a:srgbClr val="0099CC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334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b="1" i="1" dirty="0">
                <a:ea typeface="Tahoma" panose="020B0604030504040204" pitchFamily="34" charset="0"/>
                <a:cs typeface="Tahoma" panose="020B0604030504040204" pitchFamily="34" charset="0"/>
              </a:rPr>
              <a:t>Послания Президентов РФ и РТ</a:t>
            </a:r>
          </a:p>
        </p:txBody>
      </p:sp>
      <p:sp>
        <p:nvSpPr>
          <p:cNvPr id="121" name="Скругленный прямоугольник 120"/>
          <p:cNvSpPr/>
          <p:nvPr/>
        </p:nvSpPr>
        <p:spPr>
          <a:xfrm>
            <a:off x="5787066" y="1047797"/>
            <a:ext cx="2889390" cy="1211420"/>
          </a:xfrm>
          <a:prstGeom prst="roundRect">
            <a:avLst/>
          </a:prstGeom>
          <a:solidFill>
            <a:srgbClr val="339966"/>
          </a:soli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334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b="1" i="1" dirty="0" smtClean="0">
                <a:ea typeface="Tahoma" panose="020B0604030504040204" pitchFamily="34" charset="0"/>
                <a:cs typeface="Tahoma" panose="020B0604030504040204" pitchFamily="34" charset="0"/>
              </a:rPr>
              <a:t>Программы социально-экономического развития РФ </a:t>
            </a:r>
            <a:r>
              <a:rPr lang="ru-RU" b="1" i="1" dirty="0">
                <a:ea typeface="Tahoma" panose="020B0604030504040204" pitchFamily="34" charset="0"/>
                <a:cs typeface="Tahoma" panose="020B0604030504040204" pitchFamily="34" charset="0"/>
              </a:rPr>
              <a:t>и РТ</a:t>
            </a:r>
          </a:p>
        </p:txBody>
      </p:sp>
      <p:sp>
        <p:nvSpPr>
          <p:cNvPr id="122" name="Скругленный прямоугольник 121"/>
          <p:cNvSpPr/>
          <p:nvPr/>
        </p:nvSpPr>
        <p:spPr>
          <a:xfrm>
            <a:off x="392185" y="1052736"/>
            <a:ext cx="2219779" cy="1211420"/>
          </a:xfrm>
          <a:prstGeom prst="roundRect">
            <a:avLst/>
          </a:prstGeom>
          <a:solidFill>
            <a:srgbClr val="CD2525"/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334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b="1" i="1" dirty="0">
                <a:ea typeface="Tahoma" panose="020B0604030504040204" pitchFamily="34" charset="0"/>
                <a:cs typeface="Tahoma" panose="020B0604030504040204" pitchFamily="34" charset="0"/>
              </a:rPr>
              <a:t>Основные направления госпрограмм РФ</a:t>
            </a:r>
          </a:p>
        </p:txBody>
      </p:sp>
      <p:sp>
        <p:nvSpPr>
          <p:cNvPr id="123" name="Скругленный прямоугольник 122"/>
          <p:cNvSpPr/>
          <p:nvPr/>
        </p:nvSpPr>
        <p:spPr>
          <a:xfrm>
            <a:off x="392184" y="5013177"/>
            <a:ext cx="2219779" cy="121142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334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b="1" i="1" dirty="0">
                <a:ea typeface="Tahoma" panose="020B0604030504040204" pitchFamily="34" charset="0"/>
                <a:cs typeface="Tahoma" panose="020B0604030504040204" pitchFamily="34" charset="0"/>
              </a:rPr>
              <a:t>Майские указы Президента РФ</a:t>
            </a:r>
          </a:p>
        </p:txBody>
      </p:sp>
      <p:sp>
        <p:nvSpPr>
          <p:cNvPr id="124" name="Скругленный прямоугольник 123"/>
          <p:cNvSpPr/>
          <p:nvPr/>
        </p:nvSpPr>
        <p:spPr>
          <a:xfrm>
            <a:off x="5787067" y="5013177"/>
            <a:ext cx="2889389" cy="121142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334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b="1" i="1" dirty="0" err="1">
                <a:ea typeface="Tahoma" panose="020B0604030504040204" pitchFamily="34" charset="0"/>
                <a:cs typeface="Tahoma" panose="020B0604030504040204" pitchFamily="34" charset="0"/>
              </a:rPr>
              <a:t>Госзадание</a:t>
            </a:r>
            <a:r>
              <a:rPr lang="ru-RU" b="1" i="1" dirty="0"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b="1" i="1" dirty="0" smtClean="0">
                <a:ea typeface="Tahoma" panose="020B0604030504040204" pitchFamily="34" charset="0"/>
                <a:cs typeface="Tahoma" panose="020B0604030504040204" pitchFamily="34" charset="0"/>
              </a:rPr>
              <a:t>на управление РТ</a:t>
            </a:r>
            <a:endParaRPr lang="ru-RU" b="1" i="1" dirty="0"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25" name="Скругленный прямоугольник 124"/>
          <p:cNvSpPr/>
          <p:nvPr/>
        </p:nvSpPr>
        <p:spPr>
          <a:xfrm>
            <a:off x="2940101" y="5013177"/>
            <a:ext cx="2495995" cy="121142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334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b="1" i="1" dirty="0">
                <a:ea typeface="Tahoma" panose="020B0604030504040204" pitchFamily="34" charset="0"/>
                <a:cs typeface="Tahoma" panose="020B0604030504040204" pitchFamily="34" charset="0"/>
              </a:rPr>
              <a:t>Показатели в соглашениях между КМ РТ и МО РТ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252543" y="3212976"/>
            <a:ext cx="8638914" cy="897768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933450">
              <a:spcBef>
                <a:spcPct val="0"/>
              </a:spcBef>
            </a:pPr>
            <a:r>
              <a:rPr lang="ru-RU" sz="2800" b="1" i="1" dirty="0" smtClean="0">
                <a:solidFill>
                  <a:schemeClr val="tx1"/>
                </a:solidFill>
                <a:ea typeface="Tahoma" panose="020B0604030504040204" pitchFamily="34" charset="0"/>
                <a:cs typeface="Tahoma" panose="020B0604030504040204" pitchFamily="34" charset="0"/>
              </a:rPr>
              <a:t>Государственные программы </a:t>
            </a:r>
          </a:p>
          <a:p>
            <a:pPr algn="ctr" defTabSz="933450">
              <a:spcBef>
                <a:spcPct val="0"/>
              </a:spcBef>
            </a:pPr>
            <a:r>
              <a:rPr lang="ru-RU" sz="2800" b="1" i="1" dirty="0" smtClean="0">
                <a:solidFill>
                  <a:schemeClr val="tx1"/>
                </a:solidFill>
                <a:ea typeface="Tahoma" panose="020B0604030504040204" pitchFamily="34" charset="0"/>
                <a:cs typeface="Tahoma" panose="020B0604030504040204" pitchFamily="34" charset="0"/>
              </a:rPr>
              <a:t>Республики Татарстан</a:t>
            </a:r>
            <a:endParaRPr lang="ru-RU" sz="2800" b="1" i="1" dirty="0">
              <a:solidFill>
                <a:schemeClr val="tx1"/>
              </a:solidFill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28" name="Стрелка влево 127"/>
          <p:cNvSpPr/>
          <p:nvPr/>
        </p:nvSpPr>
        <p:spPr>
          <a:xfrm rot="16200000">
            <a:off x="3956406" y="2254323"/>
            <a:ext cx="463385" cy="856561"/>
          </a:xfrm>
          <a:prstGeom prst="leftArrow">
            <a:avLst>
              <a:gd name="adj1" fmla="val 60000"/>
              <a:gd name="adj2" fmla="val 50498"/>
            </a:avLst>
          </a:prstGeom>
          <a:solidFill>
            <a:srgbClr val="0099CC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</p:sp>
      <p:sp>
        <p:nvSpPr>
          <p:cNvPr id="129" name="Стрелка влево 128"/>
          <p:cNvSpPr/>
          <p:nvPr/>
        </p:nvSpPr>
        <p:spPr>
          <a:xfrm rot="16200000">
            <a:off x="1270382" y="2286581"/>
            <a:ext cx="463385" cy="856561"/>
          </a:xfrm>
          <a:prstGeom prst="leftArrow">
            <a:avLst>
              <a:gd name="adj1" fmla="val 60000"/>
              <a:gd name="adj2" fmla="val 50498"/>
            </a:avLst>
          </a:prstGeom>
          <a:solidFill>
            <a:schemeClr val="accent2"/>
          </a:solidFill>
          <a:ln>
            <a:noFill/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</p:sp>
      <p:sp>
        <p:nvSpPr>
          <p:cNvPr id="130" name="Стрелка влево 129"/>
          <p:cNvSpPr/>
          <p:nvPr/>
        </p:nvSpPr>
        <p:spPr>
          <a:xfrm rot="5400000">
            <a:off x="1270382" y="4168517"/>
            <a:ext cx="463385" cy="856561"/>
          </a:xfrm>
          <a:prstGeom prst="leftArrow">
            <a:avLst>
              <a:gd name="adj1" fmla="val 60000"/>
              <a:gd name="adj2" fmla="val 50498"/>
            </a:avLst>
          </a:prstGeom>
          <a:solidFill>
            <a:schemeClr val="accent4"/>
          </a:solidFill>
          <a:ln>
            <a:noFill/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</p:sp>
      <p:sp>
        <p:nvSpPr>
          <p:cNvPr id="131" name="Стрелка влево 130"/>
          <p:cNvSpPr/>
          <p:nvPr/>
        </p:nvSpPr>
        <p:spPr>
          <a:xfrm rot="5400000">
            <a:off x="3956406" y="4168516"/>
            <a:ext cx="463385" cy="856561"/>
          </a:xfrm>
          <a:prstGeom prst="leftArrow">
            <a:avLst>
              <a:gd name="adj1" fmla="val 60000"/>
              <a:gd name="adj2" fmla="val 50498"/>
            </a:avLst>
          </a:prstGeom>
          <a:solidFill>
            <a:schemeClr val="accent6"/>
          </a:solidFill>
          <a:ln>
            <a:noFill/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</p:sp>
      <p:sp>
        <p:nvSpPr>
          <p:cNvPr id="132" name="Стрелка влево 131"/>
          <p:cNvSpPr/>
          <p:nvPr/>
        </p:nvSpPr>
        <p:spPr>
          <a:xfrm rot="5400000">
            <a:off x="7000068" y="4168517"/>
            <a:ext cx="463385" cy="856561"/>
          </a:xfrm>
          <a:prstGeom prst="leftArrow">
            <a:avLst>
              <a:gd name="adj1" fmla="val 60000"/>
              <a:gd name="adj2" fmla="val 50498"/>
            </a:avLst>
          </a:prstGeom>
          <a:solidFill>
            <a:schemeClr val="accent5"/>
          </a:solidFill>
          <a:ln>
            <a:noFill/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</p:sp>
      <p:sp>
        <p:nvSpPr>
          <p:cNvPr id="39" name="Прямоугольник 38"/>
          <p:cNvSpPr/>
          <p:nvPr/>
        </p:nvSpPr>
        <p:spPr>
          <a:xfrm>
            <a:off x="253566" y="116632"/>
            <a:ext cx="806489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/>
              <a:t>Взаимосвязь индикаторов в государственных программах</a:t>
            </a: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17702312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FEAD39F-6860-416A-8647-2C3E3813C854}" type="slidenum">
              <a:rPr lang="ru-RU"/>
              <a:pPr>
                <a:defRPr/>
              </a:pPr>
              <a:t>11</a:t>
            </a:fld>
            <a:endParaRPr lang="ru-RU" dirty="0"/>
          </a:p>
        </p:txBody>
      </p:sp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251520" y="152400"/>
            <a:ext cx="7920880" cy="838200"/>
          </a:xfr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/>
          <a:p>
            <a:pPr eaLnBrk="1" hangingPunct="1">
              <a:tabLst>
                <a:tab pos="457200" algn="l"/>
              </a:tabLst>
              <a:defRPr/>
            </a:pPr>
            <a:r>
              <a:rPr sz="2400" dirty="0">
                <a:solidFill>
                  <a:schemeClr val="tx1"/>
                </a:solidFill>
              </a:rPr>
              <a:t>Оценка эффективности деятельности </a:t>
            </a:r>
            <a:br>
              <a:rPr sz="2400" dirty="0">
                <a:solidFill>
                  <a:schemeClr val="tx1"/>
                </a:solidFill>
              </a:rPr>
            </a:br>
            <a:r>
              <a:rPr sz="2400" dirty="0">
                <a:solidFill>
                  <a:schemeClr val="tx1"/>
                </a:solidFill>
              </a:rPr>
              <a:t>органов местного самоуправления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533400" y="1295400"/>
            <a:ext cx="3581400" cy="121920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noFill/>
              </a:rPr>
              <a:t>Указ</a:t>
            </a:r>
            <a:r>
              <a:rPr lang="ru-RU" dirty="0"/>
              <a:t>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b="1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/>
              <a:t>Указ Президента РФ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/>
              <a:t>от 28 апреля 2008 </a:t>
            </a:r>
            <a:r>
              <a:rPr lang="ru-RU" b="1" dirty="0" smtClean="0"/>
              <a:t>года </a:t>
            </a:r>
            <a:r>
              <a:rPr lang="ru-RU" b="1" dirty="0"/>
              <a:t>№607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rgbClr val="C00000"/>
                </a:solidFill>
              </a:rPr>
              <a:t>13 индикаторов</a:t>
            </a:r>
            <a:r>
              <a:rPr lang="ru-RU" sz="2000" b="1" dirty="0"/>
              <a:t> </a:t>
            </a:r>
            <a:br>
              <a:rPr lang="ru-RU" sz="2000" b="1" dirty="0"/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5029200" y="1295400"/>
            <a:ext cx="3733800" cy="121920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/>
              <a:t>Постановление Правительства РФ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/>
              <a:t>от 17 декабря 2012 г. № 1317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rgbClr val="C00000"/>
                </a:solidFill>
              </a:rPr>
              <a:t>27 индикаторов</a:t>
            </a:r>
            <a:br>
              <a:rPr lang="ru-RU" sz="2000" b="1" dirty="0">
                <a:solidFill>
                  <a:srgbClr val="C00000"/>
                </a:solidFill>
              </a:rPr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600200" y="3124200"/>
            <a:ext cx="5943600" cy="129540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500" b="1" dirty="0">
              <a:solidFill>
                <a:srgbClr val="C00000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500" b="1" dirty="0">
              <a:solidFill>
                <a:srgbClr val="C00000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C00000"/>
                </a:solidFill>
              </a:rPr>
              <a:t>40 индикаторов</a:t>
            </a:r>
            <a:r>
              <a:rPr lang="ru-RU" b="1" dirty="0"/>
              <a:t> включены в Доклады глав муниципальных образований</a:t>
            </a:r>
            <a:r>
              <a:rPr lang="ru-RU" sz="2000" b="1" dirty="0">
                <a:solidFill>
                  <a:schemeClr val="tx1"/>
                </a:solidFill>
              </a:rPr>
              <a:t> </a:t>
            </a:r>
            <a:br>
              <a:rPr lang="ru-RU" sz="2000" b="1" dirty="0">
                <a:solidFill>
                  <a:schemeClr val="tx1"/>
                </a:solidFill>
              </a:rPr>
            </a:b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1828800" y="4876800"/>
            <a:ext cx="5486400" cy="137160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 smtClean="0">
                <a:solidFill>
                  <a:srgbClr val="C00000"/>
                </a:solidFill>
              </a:rPr>
              <a:t>16 </a:t>
            </a:r>
            <a:r>
              <a:rPr lang="ru-RU" b="1" dirty="0">
                <a:solidFill>
                  <a:srgbClr val="C00000"/>
                </a:solidFill>
              </a:rPr>
              <a:t>индикаторов  </a:t>
            </a:r>
            <a:r>
              <a:rPr lang="ru-RU" sz="1700" b="1" dirty="0">
                <a:solidFill>
                  <a:schemeClr val="tx1"/>
                </a:solidFill>
              </a:rPr>
              <a:t>включены в соглашения между Кабинетом Министров </a:t>
            </a:r>
            <a:r>
              <a:rPr lang="ru-RU" sz="1700" b="1" dirty="0" smtClean="0">
                <a:solidFill>
                  <a:schemeClr val="tx1"/>
                </a:solidFill>
              </a:rPr>
              <a:t>РТ, Советом муниципальных образований РТ </a:t>
            </a:r>
            <a:endParaRPr lang="ru-RU" sz="1700" b="1" dirty="0">
              <a:solidFill>
                <a:schemeClr val="tx1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700" b="1" dirty="0">
                <a:solidFill>
                  <a:schemeClr val="tx1"/>
                </a:solidFill>
              </a:rPr>
              <a:t>и муниципальными районами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700" b="1" dirty="0">
                <a:solidFill>
                  <a:schemeClr val="tx1"/>
                </a:solidFill>
              </a:rPr>
              <a:t>(городскими округами</a:t>
            </a:r>
            <a:r>
              <a:rPr lang="ru-RU" sz="1600" b="1" dirty="0">
                <a:solidFill>
                  <a:schemeClr val="tx1"/>
                </a:solidFill>
              </a:rPr>
              <a:t>)</a:t>
            </a:r>
          </a:p>
        </p:txBody>
      </p:sp>
      <p:sp>
        <p:nvSpPr>
          <p:cNvPr id="13" name="Плюс 12"/>
          <p:cNvSpPr/>
          <p:nvPr/>
        </p:nvSpPr>
        <p:spPr>
          <a:xfrm>
            <a:off x="4419600" y="1752600"/>
            <a:ext cx="304800" cy="304800"/>
          </a:xfrm>
          <a:prstGeom prst="mathPlus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5" name="Левая фигурная скобка 14"/>
          <p:cNvSpPr/>
          <p:nvPr/>
        </p:nvSpPr>
        <p:spPr>
          <a:xfrm rot="5400000" flipH="1">
            <a:off x="4381500" y="266700"/>
            <a:ext cx="381000" cy="5029200"/>
          </a:xfrm>
          <a:prstGeom prst="leftBrac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6" name="Стрелка вниз 15"/>
          <p:cNvSpPr/>
          <p:nvPr/>
        </p:nvSpPr>
        <p:spPr>
          <a:xfrm>
            <a:off x="4495800" y="4495800"/>
            <a:ext cx="152400" cy="304800"/>
          </a:xfrm>
          <a:prstGeom prst="downArrow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36460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Объект 7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3973349080"/>
              </p:ext>
            </p:extLst>
          </p:nvPr>
        </p:nvGraphicFramePr>
        <p:xfrm>
          <a:off x="304800" y="1052736"/>
          <a:ext cx="8534400" cy="560534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03176"/>
                <a:gridCol w="7931224"/>
              </a:tblGrid>
              <a:tr h="36323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</a:rPr>
                        <a:t>1.</a:t>
                      </a:r>
                      <a:endParaRPr lang="ru-RU" sz="14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335" marR="43335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t">
                        <a:lnSpc>
                          <a:spcPct val="130000"/>
                        </a:lnSpc>
                      </a:pPr>
                      <a:r>
                        <a:rPr lang="ru-RU" sz="14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Выполнение плановых назначений налоговых доходов местного бюджета, процентов</a:t>
                      </a:r>
                    </a:p>
                  </a:txBody>
                  <a:tcPr marL="9525" marR="9525" marT="9525" marB="0">
                    <a:solidFill>
                      <a:schemeClr val="bg1"/>
                    </a:solidFill>
                  </a:tcPr>
                </a:tc>
              </a:tr>
              <a:tr h="37459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</a:rPr>
                        <a:t>2.</a:t>
                      </a:r>
                      <a:endParaRPr lang="ru-RU" sz="14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335" marR="43335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t">
                        <a:lnSpc>
                          <a:spcPct val="130000"/>
                        </a:lnSpc>
                      </a:pPr>
                      <a:r>
                        <a:rPr lang="ru-RU" sz="14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Выполнение плановых назначений неналоговых доходов местного бюджета, процентов</a:t>
                      </a:r>
                    </a:p>
                  </a:txBody>
                  <a:tcPr marL="9525" marR="9525" marT="9525" marB="0">
                    <a:solidFill>
                      <a:schemeClr val="bg1"/>
                    </a:solidFill>
                  </a:tcPr>
                </a:tc>
              </a:tr>
              <a:tr h="62665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</a:rPr>
                        <a:t>3.</a:t>
                      </a:r>
                      <a:endParaRPr lang="ru-RU" sz="14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335" marR="43335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t">
                        <a:lnSpc>
                          <a:spcPct val="130000"/>
                        </a:lnSpc>
                      </a:pPr>
                      <a:r>
                        <a:rPr lang="ru-RU" sz="14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Выполнение плановых значений по объему инвестиций в основной капитал крупных и средних предприятий (за исключением бюджетных средств), процентов</a:t>
                      </a:r>
                    </a:p>
                  </a:txBody>
                  <a:tcPr marL="9525" marR="9525" marT="9525" marB="0">
                    <a:solidFill>
                      <a:schemeClr val="bg1"/>
                    </a:solidFill>
                  </a:tcPr>
                </a:tc>
              </a:tr>
              <a:tr h="67784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</a:rPr>
                        <a:t>4.</a:t>
                      </a:r>
                      <a:endParaRPr lang="ru-RU" sz="14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335" marR="43335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t">
                        <a:lnSpc>
                          <a:spcPct val="130000"/>
                        </a:lnSpc>
                      </a:pPr>
                      <a:r>
                        <a:rPr lang="ru-RU" sz="14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Выполнение плана по обороту продукции и услуг субъектов малого и среднего предпринимательства (без индивидуальных предпринимателей), </a:t>
                      </a:r>
                      <a:r>
                        <a:rPr lang="ru-RU" sz="14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процентов</a:t>
                      </a:r>
                      <a:endParaRPr lang="ru-RU" sz="14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>
                    <a:solidFill>
                      <a:schemeClr val="bg1"/>
                    </a:solidFill>
                  </a:tcPr>
                </a:tc>
              </a:tr>
              <a:tr h="89255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</a:rPr>
                        <a:t>5.</a:t>
                      </a:r>
                      <a:endParaRPr lang="ru-RU" sz="14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335" marR="43335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t">
                        <a:lnSpc>
                          <a:spcPct val="130000"/>
                        </a:lnSpc>
                      </a:pPr>
                      <a:r>
                        <a:rPr lang="ru-RU" sz="14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Выполнение принятых обязательств по оплате организациями жилищно-коммунального хозяйства перед </a:t>
                      </a:r>
                      <a:r>
                        <a:rPr lang="ru-RU" sz="1400" b="1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ресурсоснабжающими</a:t>
                      </a:r>
                      <a:r>
                        <a:rPr lang="ru-RU" sz="14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организациями (в отношении электроснабжения и газоснабжения), </a:t>
                      </a:r>
                      <a:r>
                        <a:rPr lang="ru-RU" sz="14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процентов</a:t>
                      </a:r>
                      <a:endParaRPr lang="ru-RU" sz="14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>
                    <a:solidFill>
                      <a:schemeClr val="bg1"/>
                    </a:solidFill>
                  </a:tcPr>
                </a:tc>
              </a:tr>
              <a:tr h="41194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</a:rPr>
                        <a:t>6.</a:t>
                      </a:r>
                      <a:endParaRPr lang="ru-RU" sz="14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335" marR="43335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t">
                        <a:lnSpc>
                          <a:spcPct val="130000"/>
                        </a:lnSpc>
                      </a:pPr>
                      <a:r>
                        <a:rPr lang="ru-RU" sz="14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Ввод в действие жилья к плановым показателям, процентов</a:t>
                      </a:r>
                    </a:p>
                  </a:txBody>
                  <a:tcPr marL="9525" marR="9525" marT="9525" marB="0">
                    <a:solidFill>
                      <a:schemeClr val="bg1"/>
                    </a:solidFill>
                  </a:tcPr>
                </a:tc>
              </a:tr>
              <a:tr h="61792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</a:rPr>
                        <a:t>7.</a:t>
                      </a:r>
                      <a:endParaRPr lang="ru-RU" sz="14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335" marR="43335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t">
                        <a:lnSpc>
                          <a:spcPct val="130000"/>
                        </a:lnSpc>
                      </a:pPr>
                      <a:r>
                        <a:rPr lang="ru-RU" sz="14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Выполнение принятых обязательств по перечислению средств в Государственный жилищный фонд при Президенте Республики Татарстан, </a:t>
                      </a:r>
                      <a:r>
                        <a:rPr lang="ru-RU" sz="14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процентов</a:t>
                      </a:r>
                      <a:endParaRPr lang="ru-RU" sz="14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>
                    <a:solidFill>
                      <a:schemeClr val="bg1"/>
                    </a:solidFill>
                  </a:tcPr>
                </a:tc>
              </a:tr>
              <a:tr h="49732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  <a:r>
                        <a:rPr lang="ru-RU" sz="1400" b="1" dirty="0" smtClean="0">
                          <a:effectLst/>
                          <a:latin typeface="Times New Roman"/>
                          <a:ea typeface="Times New Roman"/>
                        </a:rPr>
                        <a:t>.</a:t>
                      </a:r>
                      <a:endParaRPr lang="ru-RU" sz="14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335" marR="43335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t">
                        <a:lnSpc>
                          <a:spcPct val="120000"/>
                        </a:lnSpc>
                      </a:pPr>
                      <a:r>
                        <a:rPr lang="ru-RU" sz="14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Снижение смертности в результате дорожно-транспортных происшествий  к аналогичному периоду прошлого года (на дорогах местного значения), процентов</a:t>
                      </a:r>
                    </a:p>
                  </a:txBody>
                  <a:tcPr marL="9525" marR="9525" marT="9525" marB="0">
                    <a:solidFill>
                      <a:schemeClr val="bg1"/>
                    </a:solidFill>
                  </a:tcPr>
                </a:tc>
              </a:tr>
              <a:tr h="106693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  <a:r>
                        <a:rPr lang="ru-RU" sz="1400" b="1" dirty="0" smtClean="0">
                          <a:effectLst/>
                          <a:latin typeface="Times New Roman"/>
                          <a:ea typeface="Times New Roman"/>
                        </a:rPr>
                        <a:t>.</a:t>
                      </a:r>
                      <a:endParaRPr lang="ru-RU" sz="14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335" marR="43335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t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Доля программ строительства, реконструкции и капитального ремонта объектов общественной инфраструктуры, выполняемых в соответствии с графиками производства работ,  процентов</a:t>
                      </a:r>
                    </a:p>
                    <a:p>
                      <a:pPr algn="just" fontAlgn="t">
                        <a:lnSpc>
                          <a:spcPct val="130000"/>
                        </a:lnSpc>
                      </a:pPr>
                      <a:endParaRPr lang="ru-RU" sz="14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6934200" y="6553200"/>
            <a:ext cx="2133600" cy="365125"/>
          </a:xfrm>
        </p:spPr>
        <p:txBody>
          <a:bodyPr/>
          <a:lstStyle/>
          <a:p>
            <a:pPr algn="r">
              <a:defRPr/>
            </a:pPr>
            <a:fld id="{FAE25BCA-D3BE-4D95-BADE-61BF622E3DB8}" type="slidenum">
              <a:rPr lang="ru-RU" sz="1400" smtClean="0">
                <a:solidFill>
                  <a:schemeClr val="bg2">
                    <a:lumMod val="50000"/>
                  </a:schemeClr>
                </a:solidFill>
                <a:latin typeface="Calibri" pitchFamily="34" charset="0"/>
              </a:rPr>
              <a:pPr algn="r">
                <a:defRPr/>
              </a:pPr>
              <a:t>12</a:t>
            </a:fld>
            <a:endParaRPr lang="ru-RU" dirty="0">
              <a:solidFill>
                <a:schemeClr val="bg2">
                  <a:lumMod val="50000"/>
                </a:schemeClr>
              </a:solidFill>
              <a:latin typeface="Calibri" pitchFamily="34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7632848" cy="828000"/>
          </a:xfrm>
        </p:spPr>
        <p:txBody>
          <a:bodyPr>
            <a:normAutofit/>
          </a:bodyPr>
          <a:lstStyle/>
          <a:p>
            <a:r>
              <a:rPr lang="ru-RU" sz="2400" dirty="0">
                <a:latin typeface="+mn-lt"/>
                <a:ea typeface="+mn-ea"/>
                <a:cs typeface="+mn-cs"/>
              </a:rPr>
              <a:t>Показатели в соглашениях на 2015 год</a:t>
            </a:r>
          </a:p>
        </p:txBody>
      </p:sp>
    </p:spTree>
    <p:extLst>
      <p:ext uri="{BB962C8B-B14F-4D97-AF65-F5344CB8AC3E}">
        <p14:creationId xmlns:p14="http://schemas.microsoft.com/office/powerpoint/2010/main" val="2339335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Объект 8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610588269"/>
              </p:ext>
            </p:extLst>
          </p:nvPr>
        </p:nvGraphicFramePr>
        <p:xfrm>
          <a:off x="114300" y="908719"/>
          <a:ext cx="8778180" cy="576401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38411"/>
                <a:gridCol w="8139769"/>
              </a:tblGrid>
              <a:tr h="504057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10.</a:t>
                      </a:r>
                      <a:endParaRPr lang="ru-RU" sz="14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3335" marR="43335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just" defTabSz="914400" rtl="0" eaLnBrk="1" fontAlgn="t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Выполнение плана дорожных работ в соответствии с программой муниципальных дорожных работ, процентов</a:t>
                      </a:r>
                    </a:p>
                  </a:txBody>
                  <a:tcPr marL="9525" marR="9525" marT="9525" marB="0">
                    <a:solidFill>
                      <a:schemeClr val="bg1"/>
                    </a:solidFill>
                  </a:tcPr>
                </a:tc>
              </a:tr>
              <a:tr h="495077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11.</a:t>
                      </a:r>
                      <a:endParaRPr lang="ru-RU" sz="14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3335" marR="43335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just" defTabSz="914400" rtl="0" eaLnBrk="1" fontAlgn="t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Естественный прирост (+), убыль (–) населения муниципального района (городского округа) на 1000 человек населения  </a:t>
                      </a:r>
                    </a:p>
                  </a:txBody>
                  <a:tcPr marL="9525" marR="9525" marT="9525" marB="0">
                    <a:solidFill>
                      <a:schemeClr val="bg1"/>
                    </a:solidFill>
                  </a:tcPr>
                </a:tc>
              </a:tr>
              <a:tr h="602170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12.</a:t>
                      </a:r>
                      <a:endParaRPr lang="ru-RU" sz="14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3335" marR="43335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just" defTabSz="914400" rtl="0" eaLnBrk="1" fontAlgn="t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Прирост валовой продукции сельского хозяйства в сельскохозяйственных организациях и крестьянских фермерских хозяйствах, в процентах к предыдущему году</a:t>
                      </a:r>
                    </a:p>
                  </a:txBody>
                  <a:tcPr marL="9525" marR="9525" marT="9525" marB="0">
                    <a:solidFill>
                      <a:schemeClr val="bg1"/>
                    </a:solidFill>
                  </a:tcPr>
                </a:tc>
              </a:tr>
              <a:tr h="603998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13.</a:t>
                      </a:r>
                      <a:endParaRPr lang="ru-RU" sz="14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3335" marR="43335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just" defTabSz="914400" rtl="0" eaLnBrk="1" fontAlgn="t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Доля поступивших заявок в государственную информационную систему «Народный контроль», которым присвоен статус «Заявка решена», процентов</a:t>
                      </a:r>
                    </a:p>
                  </a:txBody>
                  <a:tcPr marL="9525" marR="9525" marT="9525" marB="0">
                    <a:solidFill>
                      <a:schemeClr val="bg1"/>
                    </a:solidFill>
                  </a:tcPr>
                </a:tc>
              </a:tr>
              <a:tr h="975155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14.</a:t>
                      </a:r>
                      <a:endParaRPr lang="ru-RU" sz="14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3335" marR="43335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just" defTabSz="914400" rtl="0" eaLnBrk="1" fontAlgn="t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Доля выполненных главой и исполнительным комитетом муниципального района (городского округа) в установленные контрольные сроки поручений Президента Республики Татарстан и Премьер-министра Республики Татарстан в общем объеме поручений в рамках делегированных полномочий, для которых указанными лицами установлен срок выполнения, процентов</a:t>
                      </a:r>
                    </a:p>
                  </a:txBody>
                  <a:tcPr marL="9525" marR="9525" marT="9525" marB="0">
                    <a:solidFill>
                      <a:schemeClr val="bg1"/>
                    </a:solidFill>
                  </a:tcPr>
                </a:tc>
              </a:tr>
              <a:tr h="505964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15.</a:t>
                      </a:r>
                      <a:endParaRPr lang="ru-RU" sz="14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3335" marR="43335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just" defTabSz="914400" rtl="0" eaLnBrk="1" fontAlgn="t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Доля фактов несвоевременного обновления отчетов от общего количества регламентных публикаций отчетов в системе «Открытый Татарстан», процентов</a:t>
                      </a:r>
                    </a:p>
                  </a:txBody>
                  <a:tcPr marL="9525" marR="9525" marT="9525" marB="0">
                    <a:solidFill>
                      <a:schemeClr val="bg1"/>
                    </a:solidFill>
                  </a:tcPr>
                </a:tc>
              </a:tr>
              <a:tr h="1769926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16.</a:t>
                      </a:r>
                      <a:endParaRPr lang="ru-RU" sz="14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3335" marR="43335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just" defTabSz="914400" rtl="0" eaLnBrk="1" fontAlgn="t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Выполнение показателей Указа Президента Российской Федерации от </a:t>
                      </a:r>
                      <a:r>
                        <a:rPr lang="ru-RU" sz="13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28 </a:t>
                      </a:r>
                      <a:r>
                        <a:rPr lang="ru-RU" sz="13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апреля 2008 г. № 607 «Об оценке эффективности деятельности органов местного самоуправления городских округов и муниципальных районов» и постановления Правительства Российской Федерации от 17 декабря 2012 г. № 1317 «О мерах по реализации Указа Президента Российской Федерации от 28 апреля 2008 г. № 607 «Об оценке эффективности деятельности органов местного самоуправления городских округов и муниципальных районов» и подпункта «и» пункта 2 Указа Президента Российской Федерации от 7 мая 2012 г. № 601 «Об основных направлениях совершенствования системы государственного управления», процентов</a:t>
                      </a:r>
                    </a:p>
                  </a:txBody>
                  <a:tcPr marL="9525" marR="9525" marT="9525" marB="0">
                    <a:solidFill>
                      <a:schemeClr val="bg1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3335" marR="43335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6934200" y="6477000"/>
            <a:ext cx="2133600" cy="288925"/>
          </a:xfrm>
        </p:spPr>
        <p:txBody>
          <a:bodyPr/>
          <a:lstStyle/>
          <a:p>
            <a:pPr algn="r">
              <a:defRPr/>
            </a:pPr>
            <a:fld id="{1AD081C3-505C-4A97-B179-AC0112B30E95}" type="slidenum">
              <a:rPr lang="ru-RU" sz="1400" smtClean="0">
                <a:solidFill>
                  <a:schemeClr val="bg2">
                    <a:lumMod val="50000"/>
                  </a:schemeClr>
                </a:solidFill>
                <a:latin typeface="Calibri" pitchFamily="34" charset="0"/>
              </a:rPr>
              <a:pPr algn="r">
                <a:defRPr/>
              </a:pPr>
              <a:t>13</a:t>
            </a:fld>
            <a:endParaRPr lang="ru-RU" dirty="0">
              <a:solidFill>
                <a:schemeClr val="bg2">
                  <a:lumMod val="50000"/>
                </a:schemeClr>
              </a:solidFill>
              <a:latin typeface="Calibri" pitchFamily="34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7787208" cy="828000"/>
          </a:xfrm>
        </p:spPr>
        <p:txBody>
          <a:bodyPr>
            <a:normAutofit/>
          </a:bodyPr>
          <a:lstStyle/>
          <a:p>
            <a:r>
              <a:rPr lang="ru-RU" sz="2400" dirty="0"/>
              <a:t>Показатели в соглашениях на 2015 год</a:t>
            </a:r>
          </a:p>
        </p:txBody>
      </p:sp>
    </p:spTree>
    <p:extLst>
      <p:ext uri="{BB962C8B-B14F-4D97-AF65-F5344CB8AC3E}">
        <p14:creationId xmlns:p14="http://schemas.microsoft.com/office/powerpoint/2010/main" val="27058993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979712" y="1684622"/>
            <a:ext cx="6768752" cy="40626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i="1" dirty="0"/>
              <a:t>Главная стратегическая </a:t>
            </a:r>
            <a:r>
              <a:rPr lang="ru-RU" sz="2400" b="1" i="1" dirty="0" smtClean="0"/>
              <a:t>цель</a:t>
            </a:r>
          </a:p>
          <a:p>
            <a:pPr algn="ctr"/>
            <a:endParaRPr lang="ru-RU" sz="2400" b="1" i="1" dirty="0" smtClean="0"/>
          </a:p>
          <a:p>
            <a:r>
              <a:rPr lang="ru-RU" sz="2100" b="1" dirty="0" smtClean="0">
                <a:solidFill>
                  <a:schemeClr val="tx2"/>
                </a:solidFill>
              </a:rPr>
              <a:t>Татарстан-2030 </a:t>
            </a:r>
            <a:r>
              <a:rPr lang="ru-RU" sz="2100" b="1" dirty="0">
                <a:solidFill>
                  <a:schemeClr val="tx2"/>
                </a:solidFill>
              </a:rPr>
              <a:t>– </a:t>
            </a:r>
            <a:endParaRPr lang="ru-RU" sz="2100" b="1" dirty="0" smtClean="0">
              <a:solidFill>
                <a:schemeClr val="tx2"/>
              </a:solidFill>
            </a:endParaRPr>
          </a:p>
          <a:p>
            <a:pPr algn="just"/>
            <a:r>
              <a:rPr lang="ru-RU" sz="2100" dirty="0" smtClean="0">
                <a:solidFill>
                  <a:schemeClr val="tx2"/>
                </a:solidFill>
              </a:rPr>
              <a:t>глобальный </a:t>
            </a:r>
            <a:r>
              <a:rPr lang="ru-RU" sz="2100" dirty="0">
                <a:solidFill>
                  <a:schemeClr val="tx2"/>
                </a:solidFill>
              </a:rPr>
              <a:t>конкурентоспособный устойчивый регион, драйвер полюса роста «Волга-Кама». </a:t>
            </a:r>
            <a:endParaRPr lang="ru-RU" sz="2100" dirty="0" smtClean="0">
              <a:solidFill>
                <a:schemeClr val="tx2"/>
              </a:solidFill>
            </a:endParaRPr>
          </a:p>
          <a:p>
            <a:pPr algn="just"/>
            <a:r>
              <a:rPr lang="ru-RU" sz="2100" dirty="0" smtClean="0">
                <a:solidFill>
                  <a:schemeClr val="tx2"/>
                </a:solidFill>
              </a:rPr>
              <a:t>Татарстан </a:t>
            </a:r>
            <a:r>
              <a:rPr lang="ru-RU" sz="2100" dirty="0">
                <a:solidFill>
                  <a:schemeClr val="tx2"/>
                </a:solidFill>
              </a:rPr>
              <a:t>– лидер по качеству взаимоувязанного развития человеческого капитала, институтов, инфраструктуры, экономики, внешней интеграции (осевой евразийский регион России) и внутреннего пространства; регион с опережающими темпами развития, </a:t>
            </a:r>
            <a:r>
              <a:rPr lang="ru-RU" sz="2100" b="1" dirty="0">
                <a:solidFill>
                  <a:schemeClr val="tx2"/>
                </a:solidFill>
              </a:rPr>
              <a:t>высокой включенностью в международное разделение труда</a:t>
            </a:r>
          </a:p>
        </p:txBody>
      </p:sp>
      <p:pic>
        <p:nvPicPr>
          <p:cNvPr id="15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196752"/>
            <a:ext cx="1656408" cy="12241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667751" y="116632"/>
            <a:ext cx="7648665" cy="936104"/>
          </a:xfrm>
        </p:spPr>
        <p:txBody>
          <a:bodyPr>
            <a:normAutofit/>
          </a:bodyPr>
          <a:lstStyle/>
          <a:p>
            <a:pPr algn="ctr"/>
            <a:r>
              <a:rPr lang="ru-RU" sz="2400" dirty="0" smtClean="0"/>
              <a:t>Стратегия социально-экономического развития Республики Татарстан</a:t>
            </a:r>
            <a:r>
              <a:rPr lang="en-US" sz="2400" dirty="0" smtClean="0"/>
              <a:t> </a:t>
            </a:r>
            <a:r>
              <a:rPr lang="ru-RU" sz="2400" dirty="0" smtClean="0"/>
              <a:t>до 2030 года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2402881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828000"/>
          </a:xfrm>
        </p:spPr>
        <p:txBody>
          <a:bodyPr>
            <a:normAutofit/>
          </a:bodyPr>
          <a:lstStyle/>
          <a:p>
            <a:r>
              <a:rPr lang="ru-RU" sz="2800" dirty="0"/>
              <a:t>Цели стратегии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228253" y="4968237"/>
            <a:ext cx="2880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dirty="0" smtClean="0"/>
              <a:t>Формирование </a:t>
            </a:r>
            <a:r>
              <a:rPr lang="ru-RU" sz="1600" dirty="0"/>
              <a:t>и накопление человеческого капитала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3156210" y="4968238"/>
            <a:ext cx="2880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dirty="0" smtClean="0"/>
              <a:t>Создание </a:t>
            </a:r>
            <a:r>
              <a:rPr lang="ru-RU" sz="1600" dirty="0"/>
              <a:t>комфортного пространства для развития человеческого капитала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6084168" y="4968238"/>
            <a:ext cx="28800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dirty="0" smtClean="0"/>
              <a:t>Создание </a:t>
            </a:r>
            <a:r>
              <a:rPr lang="ru-RU" sz="1600" dirty="0"/>
              <a:t>общественных институтов, при которых человеческий капитал востребован экономикой и может успешно функционировать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2087724" y="1484784"/>
            <a:ext cx="669674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/>
              <a:t>Татарстан-2030 – </a:t>
            </a:r>
            <a:endParaRPr lang="ru-RU" sz="2400" b="1" dirty="0" smtClean="0"/>
          </a:p>
          <a:p>
            <a:r>
              <a:rPr lang="ru-RU" sz="2400" dirty="0" smtClean="0"/>
              <a:t>глобальный </a:t>
            </a:r>
            <a:r>
              <a:rPr lang="ru-RU" sz="2400" dirty="0"/>
              <a:t>конкурентоспособный полюс роста</a:t>
            </a:r>
          </a:p>
        </p:txBody>
      </p:sp>
      <p:pic>
        <p:nvPicPr>
          <p:cNvPr id="15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412776"/>
            <a:ext cx="1537626" cy="11363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6" name="Picture 8" descr="C:\Работа\Стратегия - 2030\2015-05- (КМ РТ)\Economic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8078" y="3058091"/>
            <a:ext cx="1582354" cy="18108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7" name="Picture 9" descr="C:\Работа\Стратегия - 2030\2015-05- (КМ РТ)\HC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3058092"/>
            <a:ext cx="1654908" cy="18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C:\Работа\Стратегия - 2030\2015-05- (КМ РТ)\Territory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7904" y="3140968"/>
            <a:ext cx="1728192" cy="17843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992973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828000"/>
          </a:xfrm>
        </p:spPr>
        <p:txBody>
          <a:bodyPr>
            <a:normAutofit/>
          </a:bodyPr>
          <a:lstStyle/>
          <a:p>
            <a:r>
              <a:rPr lang="ru-RU" sz="2800" dirty="0" smtClean="0"/>
              <a:t>Три экономические зоны</a:t>
            </a:r>
            <a:endParaRPr lang="ru-RU" sz="2800" dirty="0"/>
          </a:p>
        </p:txBody>
      </p:sp>
      <p:pic>
        <p:nvPicPr>
          <p:cNvPr id="14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3528" y="1052736"/>
            <a:ext cx="8475586" cy="5654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" name="Прямоугольник 15"/>
          <p:cNvSpPr/>
          <p:nvPr/>
        </p:nvSpPr>
        <p:spPr>
          <a:xfrm>
            <a:off x="1193520" y="2719819"/>
            <a:ext cx="396522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/>
              <a:t>Казанская экономическая </a:t>
            </a:r>
            <a:r>
              <a:rPr lang="ru-RU" sz="2400" b="1" dirty="0" smtClean="0"/>
              <a:t>зона</a:t>
            </a:r>
            <a:endParaRPr lang="ru-RU" sz="2400" b="1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5220072" y="2564904"/>
            <a:ext cx="334539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/>
              <a:t>Камская экономическая </a:t>
            </a:r>
            <a:r>
              <a:rPr lang="ru-RU" sz="2400" b="1" dirty="0" smtClean="0"/>
              <a:t>зона</a:t>
            </a:r>
            <a:endParaRPr lang="ru-RU" sz="2400" b="1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4211960" y="4488076"/>
            <a:ext cx="371686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err="1"/>
              <a:t>Альметьевская</a:t>
            </a:r>
            <a:r>
              <a:rPr lang="ru-RU" sz="2400" b="1" dirty="0"/>
              <a:t> экономическая зона</a:t>
            </a:r>
          </a:p>
        </p:txBody>
      </p:sp>
    </p:spTree>
    <p:extLst>
      <p:ext uri="{BB962C8B-B14F-4D97-AF65-F5344CB8AC3E}">
        <p14:creationId xmlns:p14="http://schemas.microsoft.com/office/powerpoint/2010/main" val="3684698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828000"/>
          </a:xfrm>
        </p:spPr>
        <p:txBody>
          <a:bodyPr>
            <a:normAutofit/>
          </a:bodyPr>
          <a:lstStyle/>
          <a:p>
            <a:r>
              <a:rPr lang="ru-RU" sz="2800" dirty="0" err="1"/>
              <a:t>Альметьевская</a:t>
            </a:r>
            <a:r>
              <a:rPr lang="ru-RU" sz="2800" dirty="0"/>
              <a:t> экономическая зона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1079792" y="1196752"/>
            <a:ext cx="6984416" cy="1429445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t">
            <a:noAutofit/>
          </a:bodyPr>
          <a:lstStyle/>
          <a:p>
            <a:pPr lvl="0" algn="ctr"/>
            <a:r>
              <a:rPr lang="ru-RU" b="1" dirty="0"/>
              <a:t>Зона развития </a:t>
            </a:r>
            <a:r>
              <a:rPr lang="ru-RU" b="1" dirty="0" err="1" smtClean="0"/>
              <a:t>Альметьевской</a:t>
            </a:r>
            <a:r>
              <a:rPr lang="ru-RU" b="1" dirty="0" smtClean="0"/>
              <a:t> агломерации</a:t>
            </a:r>
            <a:r>
              <a:rPr lang="en-US" dirty="0"/>
              <a:t>:</a:t>
            </a:r>
            <a:r>
              <a:rPr lang="ru-RU" dirty="0"/>
              <a:t> </a:t>
            </a:r>
            <a:endParaRPr lang="ru-RU" dirty="0" smtClean="0"/>
          </a:p>
          <a:p>
            <a:pPr lvl="0" algn="ctr"/>
            <a:endParaRPr lang="ru-RU" sz="1000" dirty="0" smtClean="0"/>
          </a:p>
          <a:p>
            <a:pPr lvl="0" algn="just"/>
            <a:r>
              <a:rPr lang="ru-RU" dirty="0" err="1" smtClean="0"/>
              <a:t>Азнакаевский</a:t>
            </a:r>
            <a:r>
              <a:rPr lang="ru-RU" dirty="0" smtClean="0"/>
              <a:t>, </a:t>
            </a:r>
            <a:r>
              <a:rPr lang="ru-RU" dirty="0" err="1" smtClean="0"/>
              <a:t>Альметьевский</a:t>
            </a:r>
            <a:r>
              <a:rPr lang="ru-RU" dirty="0"/>
              <a:t>, </a:t>
            </a:r>
            <a:r>
              <a:rPr lang="ru-RU" dirty="0" err="1" smtClean="0"/>
              <a:t>Бугульминский</a:t>
            </a:r>
            <a:r>
              <a:rPr lang="ru-RU" dirty="0" smtClean="0"/>
              <a:t> и </a:t>
            </a:r>
            <a:r>
              <a:rPr lang="ru-RU" dirty="0" err="1" smtClean="0"/>
              <a:t>Лениногорский</a:t>
            </a:r>
            <a:r>
              <a:rPr lang="ru-RU" dirty="0" smtClean="0"/>
              <a:t> муниципальные районы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1079792" y="2844139"/>
            <a:ext cx="6984416" cy="1584176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t">
            <a:noAutofit/>
          </a:bodyPr>
          <a:lstStyle/>
          <a:p>
            <a:pPr lvl="0" algn="ctr"/>
            <a:r>
              <a:rPr lang="ru-RU" b="1" dirty="0" smtClean="0"/>
              <a:t>Зоны развития малых городов и сельских территорий</a:t>
            </a:r>
            <a:r>
              <a:rPr lang="ru-RU" dirty="0" smtClean="0"/>
              <a:t>: </a:t>
            </a:r>
          </a:p>
          <a:p>
            <a:pPr lvl="0" algn="ctr"/>
            <a:endParaRPr lang="ru-RU" sz="1000" dirty="0" smtClean="0"/>
          </a:p>
          <a:p>
            <a:pPr lvl="0"/>
            <a:r>
              <a:rPr lang="ru-RU" dirty="0" err="1" smtClean="0"/>
              <a:t>Черемшанский</a:t>
            </a:r>
            <a:r>
              <a:rPr lang="ru-RU" dirty="0" smtClean="0"/>
              <a:t>, </a:t>
            </a:r>
            <a:r>
              <a:rPr lang="ru-RU" dirty="0" err="1" smtClean="0"/>
              <a:t>Нурлатский</a:t>
            </a:r>
            <a:r>
              <a:rPr lang="ru-RU" dirty="0" smtClean="0"/>
              <a:t>, </a:t>
            </a:r>
            <a:r>
              <a:rPr lang="ru-RU" dirty="0" err="1" smtClean="0"/>
              <a:t>Аксубаевский</a:t>
            </a:r>
            <a:r>
              <a:rPr lang="ru-RU" dirty="0" smtClean="0"/>
              <a:t>, Новошешминский и </a:t>
            </a:r>
            <a:r>
              <a:rPr lang="ru-RU" dirty="0" err="1" smtClean="0"/>
              <a:t>Сармановский</a:t>
            </a:r>
            <a:r>
              <a:rPr lang="ru-RU" dirty="0" smtClean="0"/>
              <a:t> муниципальные районы</a:t>
            </a: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1062818" y="4653136"/>
            <a:ext cx="7018365" cy="1512168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t">
            <a:noAutofit/>
          </a:bodyPr>
          <a:lstStyle/>
          <a:p>
            <a:pPr lvl="0" algn="ctr"/>
            <a:r>
              <a:rPr lang="ru-RU" b="1" dirty="0" smtClean="0"/>
              <a:t>Зоны трансграничного сотрудничества</a:t>
            </a:r>
          </a:p>
          <a:p>
            <a:pPr lvl="0" algn="ctr">
              <a:spcBef>
                <a:spcPts val="0"/>
              </a:spcBef>
            </a:pPr>
            <a:r>
              <a:rPr lang="ru-RU" b="1" dirty="0" smtClean="0"/>
              <a:t>(«Восточные ворота Татарстана»)</a:t>
            </a:r>
            <a:r>
              <a:rPr lang="ru-RU" dirty="0" smtClean="0"/>
              <a:t>: </a:t>
            </a:r>
          </a:p>
          <a:p>
            <a:pPr lvl="0" algn="ctr">
              <a:spcBef>
                <a:spcPts val="0"/>
              </a:spcBef>
            </a:pPr>
            <a:endParaRPr lang="ru-RU" sz="1000" dirty="0" smtClean="0"/>
          </a:p>
          <a:p>
            <a:pPr lvl="0" algn="just"/>
            <a:r>
              <a:rPr lang="ru-RU" dirty="0" err="1" smtClean="0"/>
              <a:t>Ютазинский</a:t>
            </a:r>
            <a:r>
              <a:rPr lang="ru-RU" dirty="0" smtClean="0"/>
              <a:t> и </a:t>
            </a:r>
            <a:r>
              <a:rPr lang="ru-RU" dirty="0" err="1" smtClean="0"/>
              <a:t>Бавлинский</a:t>
            </a:r>
            <a:r>
              <a:rPr lang="ru-RU" dirty="0" smtClean="0"/>
              <a:t> муниципальные районы</a:t>
            </a:r>
          </a:p>
          <a:p>
            <a:pPr lvl="0" algn="just"/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3708528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432048"/>
          </a:xfrm>
        </p:spPr>
        <p:txBody>
          <a:bodyPr>
            <a:normAutofit fontScale="90000"/>
          </a:bodyPr>
          <a:lstStyle/>
          <a:p>
            <a:r>
              <a:rPr lang="ru-RU" sz="2800" dirty="0"/>
              <a:t>Казанская экономическая зона</a:t>
            </a: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891749" y="620688"/>
            <a:ext cx="7440810" cy="123505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t">
            <a:noAutofit/>
          </a:bodyPr>
          <a:lstStyle/>
          <a:p>
            <a:pPr lvl="0" algn="ctr"/>
            <a:r>
              <a:rPr lang="ru-RU" b="1" dirty="0"/>
              <a:t>Зона развития Казанской агломерации</a:t>
            </a:r>
            <a:r>
              <a:rPr lang="en-US" dirty="0"/>
              <a:t>:</a:t>
            </a:r>
            <a:r>
              <a:rPr lang="ru-RU" dirty="0"/>
              <a:t> </a:t>
            </a:r>
            <a:endParaRPr lang="ru-RU" dirty="0" smtClean="0"/>
          </a:p>
          <a:p>
            <a:pPr lvl="0"/>
            <a:r>
              <a:rPr lang="ru-RU" dirty="0" smtClean="0"/>
              <a:t>Казань, </a:t>
            </a:r>
            <a:r>
              <a:rPr lang="ru-RU" dirty="0" err="1" smtClean="0"/>
              <a:t>Зеленодольский</a:t>
            </a:r>
            <a:r>
              <a:rPr lang="ru-RU" dirty="0"/>
              <a:t>, Высокогорский, </a:t>
            </a:r>
            <a:r>
              <a:rPr lang="ru-RU" dirty="0" err="1"/>
              <a:t>Пестречинский</a:t>
            </a:r>
            <a:r>
              <a:rPr lang="ru-RU" dirty="0"/>
              <a:t>, </a:t>
            </a:r>
            <a:r>
              <a:rPr lang="ru-RU" dirty="0" smtClean="0"/>
              <a:t>Лаишевский</a:t>
            </a:r>
            <a:r>
              <a:rPr lang="ru-RU" dirty="0"/>
              <a:t> </a:t>
            </a:r>
            <a:r>
              <a:rPr lang="ru-RU" dirty="0" smtClean="0"/>
              <a:t>и </a:t>
            </a:r>
            <a:r>
              <a:rPr lang="ru-RU" dirty="0" err="1" smtClean="0"/>
              <a:t>Верхнеуслонский</a:t>
            </a:r>
            <a:r>
              <a:rPr lang="ru-RU" dirty="0" smtClean="0"/>
              <a:t> муниципальные районы</a:t>
            </a: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887392" y="1988840"/>
            <a:ext cx="7445167" cy="1512168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t">
            <a:noAutofit/>
          </a:bodyPr>
          <a:lstStyle/>
          <a:p>
            <a:pPr lvl="0" algn="ctr"/>
            <a:r>
              <a:rPr lang="ru-RU" b="1" dirty="0" smtClean="0"/>
              <a:t>Зоны развития </a:t>
            </a:r>
            <a:r>
              <a:rPr lang="ru-RU" b="1" dirty="0"/>
              <a:t>малых городов и сельских </a:t>
            </a:r>
            <a:r>
              <a:rPr lang="ru-RU" b="1" dirty="0" smtClean="0"/>
              <a:t>территорий</a:t>
            </a:r>
            <a:r>
              <a:rPr lang="ru-RU" dirty="0" smtClean="0"/>
              <a:t>: </a:t>
            </a:r>
          </a:p>
          <a:p>
            <a:pPr lvl="0"/>
            <a:r>
              <a:rPr lang="ru-RU" dirty="0"/>
              <a:t>Арский, </a:t>
            </a:r>
            <a:r>
              <a:rPr lang="ru-RU" dirty="0" err="1" smtClean="0"/>
              <a:t>Алькеевский</a:t>
            </a:r>
            <a:r>
              <a:rPr lang="ru-RU" dirty="0"/>
              <a:t>, </a:t>
            </a:r>
            <a:r>
              <a:rPr lang="ru-RU" dirty="0" err="1"/>
              <a:t>Апастовский</a:t>
            </a:r>
            <a:r>
              <a:rPr lang="ru-RU" dirty="0"/>
              <a:t>, </a:t>
            </a:r>
            <a:r>
              <a:rPr lang="ru-RU" dirty="0" err="1"/>
              <a:t>Атнинский</a:t>
            </a:r>
            <a:r>
              <a:rPr lang="ru-RU" dirty="0" smtClean="0"/>
              <a:t>, </a:t>
            </a:r>
            <a:r>
              <a:rPr lang="ru-RU" dirty="0" err="1" smtClean="0"/>
              <a:t>Балтасинский</a:t>
            </a:r>
            <a:r>
              <a:rPr lang="ru-RU" dirty="0"/>
              <a:t>, </a:t>
            </a:r>
            <a:r>
              <a:rPr lang="ru-RU" dirty="0" err="1"/>
              <a:t>Буинский</a:t>
            </a:r>
            <a:r>
              <a:rPr lang="ru-RU" dirty="0" smtClean="0"/>
              <a:t>, </a:t>
            </a:r>
            <a:r>
              <a:rPr lang="ru-RU" dirty="0" err="1" smtClean="0"/>
              <a:t>Дрожжановский</a:t>
            </a:r>
            <a:r>
              <a:rPr lang="ru-RU" dirty="0"/>
              <a:t>, </a:t>
            </a:r>
            <a:r>
              <a:rPr lang="ru-RU" dirty="0" err="1" smtClean="0"/>
              <a:t>Кайбицкий</a:t>
            </a:r>
            <a:r>
              <a:rPr lang="ru-RU" dirty="0" smtClean="0"/>
              <a:t>, </a:t>
            </a:r>
            <a:r>
              <a:rPr lang="ru-RU" dirty="0"/>
              <a:t>Камско-</a:t>
            </a:r>
            <a:r>
              <a:rPr lang="ru-RU" dirty="0" err="1"/>
              <a:t>Устьинский</a:t>
            </a:r>
            <a:r>
              <a:rPr lang="ru-RU" dirty="0" smtClean="0"/>
              <a:t>, </a:t>
            </a:r>
            <a:r>
              <a:rPr lang="ru-RU" dirty="0" err="1" smtClean="0"/>
              <a:t>Кукморский</a:t>
            </a:r>
            <a:r>
              <a:rPr lang="ru-RU" dirty="0"/>
              <a:t>, Сабинский, </a:t>
            </a:r>
            <a:r>
              <a:rPr lang="ru-RU" dirty="0" err="1" smtClean="0"/>
              <a:t>Тюлячинский</a:t>
            </a:r>
            <a:r>
              <a:rPr lang="ru-RU" dirty="0" smtClean="0"/>
              <a:t> и </a:t>
            </a:r>
            <a:r>
              <a:rPr lang="ru-RU" dirty="0" err="1" smtClean="0"/>
              <a:t>Тетюшский</a:t>
            </a:r>
            <a:r>
              <a:rPr lang="ru-RU" dirty="0" smtClean="0"/>
              <a:t> муниципальные районы</a:t>
            </a:r>
            <a:endParaRPr lang="ru-RU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870459" y="3645024"/>
            <a:ext cx="7445167" cy="1512168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t">
            <a:noAutofit/>
          </a:bodyPr>
          <a:lstStyle/>
          <a:p>
            <a:pPr lvl="0" algn="ctr"/>
            <a:r>
              <a:rPr lang="ru-RU" b="1" dirty="0"/>
              <a:t>Зона развития прибрежных территорий</a:t>
            </a:r>
            <a:r>
              <a:rPr lang="ru-RU" dirty="0"/>
              <a:t>: </a:t>
            </a:r>
            <a:endParaRPr lang="ru-RU" dirty="0" smtClean="0"/>
          </a:p>
          <a:p>
            <a:pPr lvl="0"/>
            <a:r>
              <a:rPr lang="ru-RU" dirty="0" smtClean="0"/>
              <a:t>Казань, </a:t>
            </a:r>
            <a:r>
              <a:rPr lang="ru-RU" dirty="0" err="1" smtClean="0"/>
              <a:t>Зеленодольский</a:t>
            </a:r>
            <a:r>
              <a:rPr lang="ru-RU" dirty="0" smtClean="0"/>
              <a:t>, </a:t>
            </a:r>
            <a:r>
              <a:rPr lang="ru-RU" dirty="0" err="1" smtClean="0"/>
              <a:t>Верхнеуслонский</a:t>
            </a:r>
            <a:r>
              <a:rPr lang="ru-RU" dirty="0" smtClean="0"/>
              <a:t>, Спасский</a:t>
            </a:r>
            <a:r>
              <a:rPr lang="ru-RU" dirty="0"/>
              <a:t>, Алексеевский, </a:t>
            </a:r>
            <a:r>
              <a:rPr lang="ru-RU" dirty="0" err="1"/>
              <a:t>Чистопольский</a:t>
            </a:r>
            <a:r>
              <a:rPr lang="ru-RU" dirty="0"/>
              <a:t>, </a:t>
            </a:r>
            <a:r>
              <a:rPr lang="ru-RU" dirty="0" err="1"/>
              <a:t>Тетюшский</a:t>
            </a:r>
            <a:r>
              <a:rPr lang="ru-RU" dirty="0"/>
              <a:t>, Камско-</a:t>
            </a:r>
            <a:r>
              <a:rPr lang="ru-RU" dirty="0" err="1"/>
              <a:t>Устьинский</a:t>
            </a:r>
            <a:r>
              <a:rPr lang="ru-RU" dirty="0"/>
              <a:t>, </a:t>
            </a:r>
            <a:r>
              <a:rPr lang="ru-RU" dirty="0" smtClean="0"/>
              <a:t>Лаишевский, Рыбно-</a:t>
            </a:r>
            <a:r>
              <a:rPr lang="ru-RU" dirty="0" err="1" smtClean="0"/>
              <a:t>Слободский</a:t>
            </a:r>
            <a:r>
              <a:rPr lang="ru-RU" dirty="0" smtClean="0"/>
              <a:t>, </a:t>
            </a:r>
            <a:r>
              <a:rPr lang="ru-RU" dirty="0" err="1" smtClean="0"/>
              <a:t>Мамадышский</a:t>
            </a:r>
            <a:r>
              <a:rPr lang="ru-RU" dirty="0" smtClean="0"/>
              <a:t> муниципальные районы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891749" y="5301208"/>
            <a:ext cx="7440810" cy="136800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t">
            <a:noAutofit/>
          </a:bodyPr>
          <a:lstStyle/>
          <a:p>
            <a:pPr lvl="0" algn="ctr"/>
            <a:r>
              <a:rPr lang="ru-RU" b="1" dirty="0" smtClean="0"/>
              <a:t>Зоны трансграничного сотрудничества</a:t>
            </a:r>
            <a:r>
              <a:rPr lang="ru-RU" dirty="0" smtClean="0"/>
              <a:t>: </a:t>
            </a:r>
          </a:p>
          <a:p>
            <a:pPr lvl="0"/>
            <a:r>
              <a:rPr lang="ru-RU" dirty="0" smtClean="0"/>
              <a:t>Казань, </a:t>
            </a:r>
            <a:r>
              <a:rPr lang="ru-RU" dirty="0" err="1" smtClean="0"/>
              <a:t>Зеленодольский</a:t>
            </a:r>
            <a:r>
              <a:rPr lang="ru-RU" dirty="0" smtClean="0"/>
              <a:t>, </a:t>
            </a:r>
            <a:r>
              <a:rPr lang="ru-RU" dirty="0" err="1" smtClean="0"/>
              <a:t>Кукморский</a:t>
            </a:r>
            <a:r>
              <a:rPr lang="ru-RU" dirty="0" smtClean="0"/>
              <a:t>, </a:t>
            </a:r>
            <a:r>
              <a:rPr lang="ru-RU" dirty="0" err="1" smtClean="0"/>
              <a:t>Балтасинский</a:t>
            </a:r>
            <a:r>
              <a:rPr lang="ru-RU" dirty="0" smtClean="0"/>
              <a:t>, </a:t>
            </a:r>
            <a:r>
              <a:rPr lang="ru-RU" dirty="0" err="1" smtClean="0"/>
              <a:t>Буинский</a:t>
            </a:r>
            <a:r>
              <a:rPr lang="ru-RU" dirty="0" smtClean="0"/>
              <a:t> муниципальные районы </a:t>
            </a:r>
            <a:endParaRPr lang="ru-RU" dirty="0"/>
          </a:p>
          <a:p>
            <a:pPr lvl="0"/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21687252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828000"/>
          </a:xfrm>
        </p:spPr>
        <p:txBody>
          <a:bodyPr>
            <a:normAutofit/>
          </a:bodyPr>
          <a:lstStyle/>
          <a:p>
            <a:r>
              <a:rPr lang="ru-RU" sz="2800" dirty="0"/>
              <a:t>Камская экономическая зона</a:t>
            </a: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1151800" y="1258197"/>
            <a:ext cx="6840400" cy="136800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t">
            <a:noAutofit/>
          </a:bodyPr>
          <a:lstStyle/>
          <a:p>
            <a:pPr lvl="0" algn="ctr"/>
            <a:r>
              <a:rPr lang="ru-RU" b="1" dirty="0"/>
              <a:t>Зона развития </a:t>
            </a:r>
            <a:r>
              <a:rPr lang="ru-RU" b="1" dirty="0" smtClean="0"/>
              <a:t>Камской </a:t>
            </a:r>
            <a:r>
              <a:rPr lang="ru-RU" b="1" dirty="0"/>
              <a:t>городской </a:t>
            </a:r>
            <a:r>
              <a:rPr lang="ru-RU" b="1" dirty="0" smtClean="0"/>
              <a:t>агломерации</a:t>
            </a:r>
            <a:r>
              <a:rPr lang="en-US" dirty="0"/>
              <a:t>:</a:t>
            </a:r>
            <a:r>
              <a:rPr lang="ru-RU" dirty="0"/>
              <a:t> </a:t>
            </a:r>
            <a:endParaRPr lang="ru-RU" dirty="0" smtClean="0"/>
          </a:p>
          <a:p>
            <a:pPr lvl="0" algn="just"/>
            <a:r>
              <a:rPr lang="ru-RU" dirty="0" err="1" smtClean="0"/>
              <a:t>Елабужский</a:t>
            </a:r>
            <a:r>
              <a:rPr lang="ru-RU" dirty="0" smtClean="0"/>
              <a:t>, </a:t>
            </a:r>
            <a:r>
              <a:rPr lang="ru-RU" dirty="0" err="1" smtClean="0"/>
              <a:t>Заинский</a:t>
            </a:r>
            <a:r>
              <a:rPr lang="ru-RU" dirty="0" smtClean="0"/>
              <a:t>, </a:t>
            </a:r>
            <a:r>
              <a:rPr lang="ru-RU" dirty="0"/>
              <a:t>Менделеевский</a:t>
            </a:r>
            <a:r>
              <a:rPr lang="ru-RU" dirty="0" smtClean="0"/>
              <a:t>,</a:t>
            </a:r>
            <a:r>
              <a:rPr lang="ru-RU" dirty="0"/>
              <a:t> </a:t>
            </a:r>
            <a:r>
              <a:rPr lang="ru-RU" dirty="0" err="1" smtClean="0"/>
              <a:t>Мензелинский</a:t>
            </a:r>
            <a:r>
              <a:rPr lang="ru-RU" dirty="0" smtClean="0"/>
              <a:t>, Нижнекамский </a:t>
            </a:r>
            <a:r>
              <a:rPr lang="ru-RU" dirty="0" err="1" smtClean="0"/>
              <a:t>Тукаевский</a:t>
            </a:r>
            <a:r>
              <a:rPr lang="ru-RU" dirty="0" smtClean="0"/>
              <a:t>  муниципальные районы </a:t>
            </a:r>
            <a:r>
              <a:rPr lang="ru-RU" dirty="0"/>
              <a:t>и городской округ Набережные </a:t>
            </a:r>
            <a:r>
              <a:rPr lang="ru-RU" dirty="0" smtClean="0"/>
              <a:t>Челны</a:t>
            </a:r>
          </a:p>
          <a:p>
            <a:pPr lvl="0" algn="just"/>
            <a:r>
              <a:rPr lang="ru-RU" dirty="0" smtClean="0"/>
              <a:t> </a:t>
            </a: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1151800" y="2852936"/>
            <a:ext cx="6840400" cy="1440160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t">
            <a:noAutofit/>
          </a:bodyPr>
          <a:lstStyle/>
          <a:p>
            <a:pPr lvl="0" algn="ctr"/>
            <a:endParaRPr lang="ru-RU" b="1" dirty="0" smtClean="0"/>
          </a:p>
          <a:p>
            <a:pPr lvl="0" algn="ctr"/>
            <a:r>
              <a:rPr lang="ru-RU" b="1" dirty="0" smtClean="0"/>
              <a:t>Территория </a:t>
            </a:r>
            <a:r>
              <a:rPr lang="ru-RU" b="1" dirty="0"/>
              <a:t>трансграничного сотрудничества </a:t>
            </a:r>
            <a:r>
              <a:rPr lang="ru-RU" b="1" dirty="0" smtClean="0"/>
              <a:t>:</a:t>
            </a:r>
          </a:p>
          <a:p>
            <a:pPr lvl="0" algn="ctr"/>
            <a:r>
              <a:rPr lang="ru-RU" dirty="0" err="1" smtClean="0"/>
              <a:t>Агрызский</a:t>
            </a:r>
            <a:r>
              <a:rPr lang="ru-RU" dirty="0" smtClean="0"/>
              <a:t> </a:t>
            </a:r>
            <a:r>
              <a:rPr lang="ru-RU" dirty="0"/>
              <a:t>муниципальный </a:t>
            </a:r>
            <a:r>
              <a:rPr lang="ru-RU" dirty="0" smtClean="0"/>
              <a:t>район 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126532" y="4509120"/>
            <a:ext cx="6890936" cy="1872208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t">
            <a:noAutofit/>
          </a:bodyPr>
          <a:lstStyle/>
          <a:p>
            <a:pPr lvl="0" algn="just"/>
            <a:r>
              <a:rPr lang="ru-RU" b="1" dirty="0"/>
              <a:t>Зона активного развития прибрежных территорий в рамках эко-зоны «Волжско-Камский поток</a:t>
            </a:r>
            <a:r>
              <a:rPr lang="ru-RU" b="1" dirty="0" smtClean="0"/>
              <a:t>»: </a:t>
            </a:r>
            <a:r>
              <a:rPr lang="ru-RU" dirty="0" err="1"/>
              <a:t>Агрызский</a:t>
            </a:r>
            <a:r>
              <a:rPr lang="ru-RU" dirty="0" smtClean="0"/>
              <a:t>, </a:t>
            </a:r>
            <a:r>
              <a:rPr lang="ru-RU" dirty="0" err="1" smtClean="0"/>
              <a:t>Актанышский</a:t>
            </a:r>
            <a:r>
              <a:rPr lang="ru-RU" dirty="0" smtClean="0"/>
              <a:t>, </a:t>
            </a:r>
            <a:r>
              <a:rPr lang="ru-RU" dirty="0" err="1"/>
              <a:t>Елабужский</a:t>
            </a:r>
            <a:r>
              <a:rPr lang="ru-RU" dirty="0" smtClean="0"/>
              <a:t>, </a:t>
            </a:r>
            <a:r>
              <a:rPr lang="ru-RU" dirty="0" err="1" smtClean="0"/>
              <a:t>Мензелинский</a:t>
            </a:r>
            <a:r>
              <a:rPr lang="ru-RU" dirty="0" smtClean="0"/>
              <a:t>, </a:t>
            </a:r>
            <a:r>
              <a:rPr lang="ru-RU" dirty="0" err="1" smtClean="0">
                <a:solidFill>
                  <a:schemeClr val="tx1"/>
                </a:solidFill>
              </a:rPr>
              <a:t>Муслюмовский</a:t>
            </a:r>
            <a:r>
              <a:rPr lang="ru-RU" dirty="0" smtClean="0">
                <a:solidFill>
                  <a:schemeClr val="tx1"/>
                </a:solidFill>
              </a:rPr>
              <a:t>,</a:t>
            </a:r>
            <a:r>
              <a:rPr lang="ru-RU" dirty="0" smtClean="0"/>
              <a:t> Менделеевский,</a:t>
            </a:r>
            <a:r>
              <a:rPr lang="ru-RU" dirty="0"/>
              <a:t> </a:t>
            </a:r>
            <a:r>
              <a:rPr lang="ru-RU" dirty="0" smtClean="0"/>
              <a:t>Нижнекамский и  </a:t>
            </a:r>
            <a:r>
              <a:rPr lang="ru-RU" dirty="0" err="1" smtClean="0"/>
              <a:t>Тукаевский</a:t>
            </a:r>
            <a:r>
              <a:rPr lang="ru-RU" dirty="0" smtClean="0"/>
              <a:t> муниципальные районы </a:t>
            </a:r>
            <a:r>
              <a:rPr lang="ru-RU" dirty="0"/>
              <a:t>и </a:t>
            </a:r>
            <a:r>
              <a:rPr lang="ru-RU" dirty="0" smtClean="0"/>
              <a:t>городской округ </a:t>
            </a:r>
            <a:r>
              <a:rPr lang="ru-RU" dirty="0"/>
              <a:t>Набережные </a:t>
            </a:r>
            <a:r>
              <a:rPr lang="ru-RU" dirty="0" smtClean="0"/>
              <a:t>Челны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581311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2621" y="116632"/>
            <a:ext cx="7859215" cy="828000"/>
          </a:xfrm>
        </p:spPr>
        <p:txBody>
          <a:bodyPr>
            <a:normAutofit/>
          </a:bodyPr>
          <a:lstStyle/>
          <a:p>
            <a:r>
              <a:rPr lang="ru-RU" sz="2800" dirty="0" smtClean="0"/>
              <a:t>Система стратегического планирования</a:t>
            </a:r>
            <a:endParaRPr lang="ru-RU" sz="2800" dirty="0"/>
          </a:p>
        </p:txBody>
      </p:sp>
      <p:sp>
        <p:nvSpPr>
          <p:cNvPr id="5" name="Скругленный прямоугольник 4"/>
          <p:cNvSpPr/>
          <p:nvPr/>
        </p:nvSpPr>
        <p:spPr bwMode="auto">
          <a:xfrm>
            <a:off x="3341326" y="1711061"/>
            <a:ext cx="4824930" cy="2828543"/>
          </a:xfrm>
          <a:prstGeom prst="roundRect">
            <a:avLst>
              <a:gd name="adj" fmla="val 12319"/>
            </a:avLst>
          </a:prstGeom>
          <a:solidFill>
            <a:schemeClr val="accent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R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tabLst/>
            </a:pPr>
            <a:r>
              <a:rPr kumimoji="0" lang="ru-RU" sz="12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</a:rPr>
              <a:t>Долгосрочный </a:t>
            </a:r>
            <a:br>
              <a:rPr kumimoji="0" lang="ru-RU" sz="12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</a:rPr>
            </a:br>
            <a:r>
              <a:rPr kumimoji="0" lang="ru-RU" sz="12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</a:rPr>
              <a:t>прогноз</a:t>
            </a:r>
          </a:p>
        </p:txBody>
      </p:sp>
      <p:sp>
        <p:nvSpPr>
          <p:cNvPr id="6" name="Скругленный прямоугольник 5"/>
          <p:cNvSpPr/>
          <p:nvPr/>
        </p:nvSpPr>
        <p:spPr bwMode="auto">
          <a:xfrm>
            <a:off x="3059833" y="2424603"/>
            <a:ext cx="1565040" cy="1632157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R="0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tabLst/>
            </a:pPr>
            <a:r>
              <a:rPr kumimoji="0" lang="ru-RU" sz="1200" b="1" i="0" u="none" strike="noStrike" cap="none" normalizeH="0" baseline="0" dirty="0" smtClean="0">
                <a:ln>
                  <a:noFill/>
                </a:ln>
                <a:effectLst/>
              </a:rPr>
              <a:t>Бюджетный </a:t>
            </a:r>
            <a:br>
              <a:rPr kumimoji="0" lang="ru-RU" sz="1200" b="1" i="0" u="none" strike="noStrike" cap="none" normalizeH="0" baseline="0" dirty="0" smtClean="0">
                <a:ln>
                  <a:noFill/>
                </a:ln>
                <a:effectLst/>
              </a:rPr>
            </a:br>
            <a:r>
              <a:rPr kumimoji="0" lang="ru-RU" sz="1200" b="1" i="0" u="none" strike="noStrike" cap="none" normalizeH="0" baseline="0" dirty="0" smtClean="0">
                <a:ln>
                  <a:noFill/>
                </a:ln>
                <a:effectLst/>
              </a:rPr>
              <a:t>прогноз</a:t>
            </a:r>
          </a:p>
        </p:txBody>
      </p:sp>
      <p:sp>
        <p:nvSpPr>
          <p:cNvPr id="7" name="Скругленный прямоугольник 6"/>
          <p:cNvSpPr/>
          <p:nvPr/>
        </p:nvSpPr>
        <p:spPr bwMode="auto">
          <a:xfrm>
            <a:off x="2771800" y="3153298"/>
            <a:ext cx="4657836" cy="1524949"/>
          </a:xfrm>
          <a:prstGeom prst="roundRect">
            <a:avLst>
              <a:gd name="adj" fmla="val 7807"/>
            </a:avLst>
          </a:prstGeom>
          <a:solidFill>
            <a:schemeClr val="bg1">
              <a:lumMod val="8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R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tabLst/>
            </a:pPr>
            <a:r>
              <a:rPr kumimoji="0" lang="ru-RU" sz="1200" b="1" i="0" u="none" strike="noStrike" cap="none" normalizeH="0" baseline="0" dirty="0" smtClean="0">
                <a:ln>
                  <a:noFill/>
                </a:ln>
                <a:effectLst/>
              </a:rPr>
              <a:t>Среднесрочный </a:t>
            </a:r>
            <a:br>
              <a:rPr kumimoji="0" lang="ru-RU" sz="1200" b="1" i="0" u="none" strike="noStrike" cap="none" normalizeH="0" baseline="0" dirty="0" smtClean="0">
                <a:ln>
                  <a:noFill/>
                </a:ln>
                <a:effectLst/>
              </a:rPr>
            </a:br>
            <a:r>
              <a:rPr kumimoji="0" lang="ru-RU" sz="1200" b="1" i="0" u="none" strike="noStrike" cap="none" normalizeH="0" baseline="0" dirty="0" smtClean="0">
                <a:ln>
                  <a:noFill/>
                </a:ln>
                <a:effectLst/>
              </a:rPr>
              <a:t>прогноз</a:t>
            </a:r>
          </a:p>
        </p:txBody>
      </p:sp>
      <p:sp>
        <p:nvSpPr>
          <p:cNvPr id="8" name="Скругленный прямоугольник 7"/>
          <p:cNvSpPr/>
          <p:nvPr/>
        </p:nvSpPr>
        <p:spPr bwMode="auto">
          <a:xfrm>
            <a:off x="5843029" y="2090608"/>
            <a:ext cx="2473387" cy="2587640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R="0" algn="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tabLst/>
            </a:pPr>
            <a:r>
              <a:rPr kumimoji="0" lang="ru-RU" sz="1200" b="1" i="0" u="none" strike="noStrike" cap="none" normalizeH="0" baseline="0" dirty="0" smtClean="0">
                <a:ln>
                  <a:noFill/>
                </a:ln>
                <a:effectLst/>
              </a:rPr>
              <a:t>Схема территориального планирования</a:t>
            </a:r>
          </a:p>
        </p:txBody>
      </p:sp>
      <p:graphicFrame>
        <p:nvGraphicFramePr>
          <p:cNvPr id="9" name="Схема 8"/>
          <p:cNvGraphicFramePr/>
          <p:nvPr>
            <p:extLst>
              <p:ext uri="{D42A27DB-BD31-4B8C-83A1-F6EECF244321}">
                <p14:modId xmlns:p14="http://schemas.microsoft.com/office/powerpoint/2010/main" val="1763956255"/>
              </p:ext>
            </p:extLst>
          </p:nvPr>
        </p:nvGraphicFramePr>
        <p:xfrm>
          <a:off x="4387163" y="1711062"/>
          <a:ext cx="2911734" cy="29671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cxnSp>
        <p:nvCxnSpPr>
          <p:cNvPr id="10" name="Прямая соединительная линия 9"/>
          <p:cNvCxnSpPr/>
          <p:nvPr/>
        </p:nvCxnSpPr>
        <p:spPr bwMode="auto">
          <a:xfrm flipH="1">
            <a:off x="1908414" y="1711060"/>
            <a:ext cx="1584000" cy="0"/>
          </a:xfrm>
          <a:prstGeom prst="line">
            <a:avLst/>
          </a:prstGeom>
          <a:noFill/>
          <a:ln w="38100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none"/>
          </a:ln>
          <a:effectLst/>
        </p:spPr>
      </p:cxnSp>
      <p:cxnSp>
        <p:nvCxnSpPr>
          <p:cNvPr id="11" name="Прямая со стрелкой 10"/>
          <p:cNvCxnSpPr/>
          <p:nvPr/>
        </p:nvCxnSpPr>
        <p:spPr bwMode="auto">
          <a:xfrm>
            <a:off x="2339752" y="1711061"/>
            <a:ext cx="0" cy="2951601"/>
          </a:xfrm>
          <a:prstGeom prst="straightConnector1">
            <a:avLst/>
          </a:prstGeom>
          <a:noFill/>
          <a:ln w="9525" cap="flat" cmpd="sng" algn="ctr">
            <a:solidFill>
              <a:schemeClr val="accent3"/>
            </a:solidFill>
            <a:prstDash val="dash"/>
            <a:round/>
            <a:headEnd type="triangle"/>
            <a:tailEnd type="triangle"/>
          </a:ln>
          <a:effectLst/>
        </p:spPr>
      </p:cxnSp>
      <p:sp>
        <p:nvSpPr>
          <p:cNvPr id="12" name="TextBox 11"/>
          <p:cNvSpPr txBox="1"/>
          <p:nvPr/>
        </p:nvSpPr>
        <p:spPr>
          <a:xfrm>
            <a:off x="107504" y="5200398"/>
            <a:ext cx="20162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spcBef>
                <a:spcPts val="0"/>
              </a:spcBef>
            </a:pPr>
            <a:r>
              <a:rPr lang="ru-RU" sz="1600" b="1" dirty="0" smtClean="0"/>
              <a:t>Муниципальный </a:t>
            </a:r>
            <a:br>
              <a:rPr lang="ru-RU" sz="1600" b="1" dirty="0" smtClean="0"/>
            </a:br>
            <a:r>
              <a:rPr lang="ru-RU" sz="1600" b="1" dirty="0" smtClean="0"/>
              <a:t>уровень</a:t>
            </a:r>
            <a:endParaRPr lang="ru-RU" sz="1600" b="1" dirty="0"/>
          </a:p>
        </p:txBody>
      </p:sp>
      <p:cxnSp>
        <p:nvCxnSpPr>
          <p:cNvPr id="13" name="Прямая со стрелкой 12"/>
          <p:cNvCxnSpPr/>
          <p:nvPr/>
        </p:nvCxnSpPr>
        <p:spPr bwMode="auto">
          <a:xfrm>
            <a:off x="2339752" y="4678247"/>
            <a:ext cx="0" cy="1824000"/>
          </a:xfrm>
          <a:prstGeom prst="straightConnector1">
            <a:avLst/>
          </a:prstGeom>
          <a:noFill/>
          <a:ln w="9525" cap="flat" cmpd="sng" algn="ctr">
            <a:solidFill>
              <a:schemeClr val="accent3"/>
            </a:solidFill>
            <a:prstDash val="dash"/>
            <a:round/>
            <a:headEnd type="triangle"/>
            <a:tailEnd type="triangle"/>
          </a:ln>
          <a:effectLst/>
        </p:spPr>
      </p:cxnSp>
      <p:sp>
        <p:nvSpPr>
          <p:cNvPr id="14" name="TextBox 13"/>
          <p:cNvSpPr txBox="1"/>
          <p:nvPr/>
        </p:nvSpPr>
        <p:spPr>
          <a:xfrm>
            <a:off x="107504" y="2797011"/>
            <a:ext cx="19442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spcBef>
                <a:spcPts val="0"/>
              </a:spcBef>
            </a:pPr>
            <a:r>
              <a:rPr lang="ru-RU" sz="1600" b="1" dirty="0" smtClean="0"/>
              <a:t>Региональный</a:t>
            </a:r>
            <a:br>
              <a:rPr lang="ru-RU" sz="1600" b="1" dirty="0" smtClean="0"/>
            </a:br>
            <a:r>
              <a:rPr lang="ru-RU" sz="1600" b="1" dirty="0" smtClean="0"/>
              <a:t>уровень</a:t>
            </a:r>
            <a:endParaRPr lang="ru-RU" sz="1600" b="1" dirty="0"/>
          </a:p>
        </p:txBody>
      </p:sp>
      <p:sp>
        <p:nvSpPr>
          <p:cNvPr id="15" name="Равнобедренный треугольник 14"/>
          <p:cNvSpPr/>
          <p:nvPr/>
        </p:nvSpPr>
        <p:spPr bwMode="auto">
          <a:xfrm>
            <a:off x="4460567" y="4684829"/>
            <a:ext cx="1684836" cy="1820628"/>
          </a:xfrm>
          <a:prstGeom prst="triangle">
            <a:avLst/>
          </a:prstGeom>
          <a:noFill/>
          <a:ln w="9525" cap="flat" cmpd="sng" algn="ctr">
            <a:solidFill>
              <a:schemeClr val="accent3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60363" marR="0" indent="-360363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tabLst/>
            </a:pPr>
            <a:endParaRPr kumimoji="0" lang="ru-RU" sz="11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16" name="Равнобедренный треугольник 15"/>
          <p:cNvSpPr/>
          <p:nvPr/>
        </p:nvSpPr>
        <p:spPr bwMode="auto">
          <a:xfrm>
            <a:off x="4810426" y="4684829"/>
            <a:ext cx="1684836" cy="1820628"/>
          </a:xfrm>
          <a:prstGeom prst="triangle">
            <a:avLst/>
          </a:prstGeom>
          <a:noFill/>
          <a:ln w="9525" cap="flat" cmpd="sng" algn="ctr">
            <a:solidFill>
              <a:schemeClr val="accent3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60363" marR="0" indent="-360363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tabLst/>
            </a:pPr>
            <a:endParaRPr kumimoji="0" lang="ru-RU" sz="11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17" name="Равнобедренный треугольник 16"/>
          <p:cNvSpPr/>
          <p:nvPr/>
        </p:nvSpPr>
        <p:spPr bwMode="auto">
          <a:xfrm>
            <a:off x="5164197" y="4684829"/>
            <a:ext cx="1684836" cy="1820628"/>
          </a:xfrm>
          <a:prstGeom prst="triangle">
            <a:avLst/>
          </a:prstGeom>
          <a:noFill/>
          <a:ln w="9525" cap="flat" cmpd="sng" algn="ctr">
            <a:solidFill>
              <a:schemeClr val="accent3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60363" marR="0" indent="-360363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tabLst/>
            </a:pPr>
            <a:endParaRPr kumimoji="0" lang="ru-RU" sz="11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18" name="Равнобедренный треугольник 17"/>
          <p:cNvSpPr/>
          <p:nvPr/>
        </p:nvSpPr>
        <p:spPr bwMode="auto">
          <a:xfrm>
            <a:off x="5517967" y="4684829"/>
            <a:ext cx="1684836" cy="1820628"/>
          </a:xfrm>
          <a:prstGeom prst="triangle">
            <a:avLst/>
          </a:prstGeom>
          <a:noFill/>
          <a:ln w="9525" cap="flat" cmpd="sng" algn="ctr">
            <a:solidFill>
              <a:schemeClr val="accent3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60363" marR="0" indent="-360363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tabLst/>
            </a:pPr>
            <a:endParaRPr kumimoji="0" lang="ru-RU" sz="11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19" name="Равнобедренный треугольник 18"/>
          <p:cNvSpPr/>
          <p:nvPr/>
        </p:nvSpPr>
        <p:spPr bwMode="auto">
          <a:xfrm>
            <a:off x="5871738" y="4684829"/>
            <a:ext cx="1684836" cy="1820628"/>
          </a:xfrm>
          <a:prstGeom prst="triangle">
            <a:avLst/>
          </a:prstGeom>
          <a:noFill/>
          <a:ln w="9525" cap="flat" cmpd="sng" algn="ctr">
            <a:solidFill>
              <a:schemeClr val="accent3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60363" marR="0" indent="-360363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tabLst/>
            </a:pPr>
            <a:endParaRPr kumimoji="0" lang="ru-RU" sz="11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20" name="Равнобедренный треугольник 19"/>
          <p:cNvSpPr/>
          <p:nvPr/>
        </p:nvSpPr>
        <p:spPr bwMode="auto">
          <a:xfrm>
            <a:off x="4113371" y="4684829"/>
            <a:ext cx="1684836" cy="1820628"/>
          </a:xfrm>
          <a:prstGeom prst="triangle">
            <a:avLst/>
          </a:prstGeom>
          <a:noFill/>
          <a:ln w="9525" cap="flat" cmpd="sng" algn="ctr">
            <a:solidFill>
              <a:schemeClr val="accent3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60363" marR="0" indent="-360363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tabLst/>
            </a:pPr>
            <a:endParaRPr kumimoji="0" lang="ru-RU" sz="11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graphicFrame>
        <p:nvGraphicFramePr>
          <p:cNvPr id="21" name="Схема 20"/>
          <p:cNvGraphicFramePr/>
          <p:nvPr>
            <p:extLst>
              <p:ext uri="{D42A27DB-BD31-4B8C-83A1-F6EECF244321}">
                <p14:modId xmlns:p14="http://schemas.microsoft.com/office/powerpoint/2010/main" val="219847213"/>
              </p:ext>
            </p:extLst>
          </p:nvPr>
        </p:nvGraphicFramePr>
        <p:xfrm>
          <a:off x="3510898" y="4678250"/>
          <a:ext cx="1752576" cy="182720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22" name="Схема 21"/>
          <p:cNvGraphicFramePr/>
          <p:nvPr>
            <p:extLst>
              <p:ext uri="{D42A27DB-BD31-4B8C-83A1-F6EECF244321}">
                <p14:modId xmlns:p14="http://schemas.microsoft.com/office/powerpoint/2010/main" val="3390856608"/>
              </p:ext>
            </p:extLst>
          </p:nvPr>
        </p:nvGraphicFramePr>
        <p:xfrm>
          <a:off x="6413681" y="4678250"/>
          <a:ext cx="1752576" cy="182720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  <p:cxnSp>
        <p:nvCxnSpPr>
          <p:cNvPr id="24" name="Прямая соединительная линия 23"/>
          <p:cNvCxnSpPr/>
          <p:nvPr/>
        </p:nvCxnSpPr>
        <p:spPr bwMode="auto">
          <a:xfrm flipH="1" flipV="1">
            <a:off x="1908415" y="4678248"/>
            <a:ext cx="6408000" cy="0"/>
          </a:xfrm>
          <a:prstGeom prst="line">
            <a:avLst/>
          </a:prstGeom>
          <a:noFill/>
          <a:ln w="38100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none"/>
          </a:ln>
          <a:effectLst/>
        </p:spPr>
      </p:cxnSp>
      <p:cxnSp>
        <p:nvCxnSpPr>
          <p:cNvPr id="29" name="Прямая соединительная линия 28"/>
          <p:cNvCxnSpPr/>
          <p:nvPr/>
        </p:nvCxnSpPr>
        <p:spPr bwMode="auto">
          <a:xfrm flipH="1" flipV="1">
            <a:off x="1908415" y="6501341"/>
            <a:ext cx="6408000" cy="0"/>
          </a:xfrm>
          <a:prstGeom prst="line">
            <a:avLst/>
          </a:prstGeom>
          <a:noFill/>
          <a:ln w="38100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none"/>
          </a:ln>
          <a:effectLst/>
        </p:spPr>
      </p:cxnSp>
    </p:spTree>
    <p:extLst>
      <p:ext uri="{BB962C8B-B14F-4D97-AF65-F5344CB8AC3E}">
        <p14:creationId xmlns:p14="http://schemas.microsoft.com/office/powerpoint/2010/main" val="17565262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828000"/>
          </a:xfrm>
        </p:spPr>
        <p:txBody>
          <a:bodyPr>
            <a:normAutofit/>
          </a:bodyPr>
          <a:lstStyle/>
          <a:p>
            <a:r>
              <a:rPr lang="ru-RU" sz="2800" dirty="0"/>
              <a:t>Показатели Стратегии 2030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568317" y="1052736"/>
            <a:ext cx="8064896" cy="55368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i="1" dirty="0">
                <a:solidFill>
                  <a:schemeClr val="tx2">
                    <a:lumMod val="50000"/>
                  </a:schemeClr>
                </a:solidFill>
              </a:rPr>
              <a:t>К 2030 году:</a:t>
            </a:r>
            <a:endParaRPr lang="ru-RU" sz="2000" b="1" dirty="0">
              <a:solidFill>
                <a:schemeClr val="tx2">
                  <a:lumMod val="50000"/>
                </a:schemeClr>
              </a:solidFill>
            </a:endParaRPr>
          </a:p>
          <a:p>
            <a:pPr>
              <a:lnSpc>
                <a:spcPct val="120000"/>
              </a:lnSpc>
            </a:pPr>
            <a:r>
              <a:rPr lang="ru-RU" sz="2000" b="1" i="1" dirty="0">
                <a:solidFill>
                  <a:schemeClr val="tx2">
                    <a:lumMod val="50000"/>
                  </a:schemeClr>
                </a:solidFill>
              </a:rPr>
              <a:t>• Рост экономики Республики составит 180</a:t>
            </a:r>
            <a:r>
              <a:rPr lang="ru-RU" sz="2000" b="1" i="1" dirty="0" smtClean="0">
                <a:solidFill>
                  <a:schemeClr val="tx2">
                    <a:lumMod val="50000"/>
                  </a:schemeClr>
                </a:solidFill>
              </a:rPr>
              <a:t>%</a:t>
            </a:r>
            <a:endParaRPr lang="ru-RU" sz="2000" b="1" dirty="0">
              <a:solidFill>
                <a:schemeClr val="tx2">
                  <a:lumMod val="50000"/>
                </a:schemeClr>
              </a:solidFill>
            </a:endParaRPr>
          </a:p>
          <a:p>
            <a:pPr>
              <a:lnSpc>
                <a:spcPct val="120000"/>
              </a:lnSpc>
            </a:pPr>
            <a:r>
              <a:rPr lang="ru-RU" sz="2000" b="1" i="1" dirty="0">
                <a:solidFill>
                  <a:schemeClr val="tx2">
                    <a:lumMod val="50000"/>
                  </a:schemeClr>
                </a:solidFill>
              </a:rPr>
              <a:t>• Ожидаемая продолжительность жизни – более 75 лет</a:t>
            </a:r>
            <a:endParaRPr lang="ru-RU" sz="2000" b="1" dirty="0">
              <a:solidFill>
                <a:schemeClr val="tx2">
                  <a:lumMod val="50000"/>
                </a:schemeClr>
              </a:solidFill>
            </a:endParaRPr>
          </a:p>
          <a:p>
            <a:pPr>
              <a:lnSpc>
                <a:spcPct val="120000"/>
              </a:lnSpc>
            </a:pPr>
            <a:r>
              <a:rPr lang="ru-RU" sz="2000" b="1" i="1" dirty="0">
                <a:solidFill>
                  <a:schemeClr val="tx2">
                    <a:lumMod val="50000"/>
                  </a:schemeClr>
                </a:solidFill>
              </a:rPr>
              <a:t>• Протяженность автодорог возрастёт почти в 7 раз</a:t>
            </a:r>
            <a:endParaRPr lang="ru-RU" sz="2000" b="1" dirty="0">
              <a:solidFill>
                <a:schemeClr val="tx2">
                  <a:lumMod val="50000"/>
                </a:schemeClr>
              </a:solidFill>
            </a:endParaRPr>
          </a:p>
          <a:p>
            <a:pPr>
              <a:lnSpc>
                <a:spcPct val="120000"/>
              </a:lnSpc>
            </a:pPr>
            <a:r>
              <a:rPr lang="ru-RU" sz="2000" b="1" i="1" dirty="0">
                <a:solidFill>
                  <a:schemeClr val="tx2">
                    <a:lumMod val="50000"/>
                  </a:schemeClr>
                </a:solidFill>
              </a:rPr>
              <a:t>• Количество туристов превысит 3,6 млн. </a:t>
            </a:r>
            <a:r>
              <a:rPr lang="ru-RU" sz="2000" b="1" i="1" dirty="0" smtClean="0">
                <a:solidFill>
                  <a:schemeClr val="tx2">
                    <a:lumMod val="50000"/>
                  </a:schemeClr>
                </a:solidFill>
              </a:rPr>
              <a:t>человек </a:t>
            </a:r>
            <a:r>
              <a:rPr lang="ru-RU" sz="2000" b="1" i="1" dirty="0">
                <a:solidFill>
                  <a:schemeClr val="tx2">
                    <a:lumMod val="50000"/>
                  </a:schemeClr>
                </a:solidFill>
              </a:rPr>
              <a:t>в год</a:t>
            </a:r>
            <a:endParaRPr lang="ru-RU" sz="2000" b="1" dirty="0">
              <a:solidFill>
                <a:schemeClr val="tx2">
                  <a:lumMod val="50000"/>
                </a:schemeClr>
              </a:solidFill>
            </a:endParaRPr>
          </a:p>
          <a:p>
            <a:pPr>
              <a:lnSpc>
                <a:spcPct val="120000"/>
              </a:lnSpc>
            </a:pPr>
            <a:r>
              <a:rPr lang="ru-RU" sz="2000" b="1" i="1" dirty="0">
                <a:solidFill>
                  <a:schemeClr val="tx2">
                    <a:lumMod val="50000"/>
                  </a:schemeClr>
                </a:solidFill>
              </a:rPr>
              <a:t>• Доли экспорта </a:t>
            </a:r>
            <a:r>
              <a:rPr lang="ru-RU" sz="2000" b="1" i="1" dirty="0" err="1">
                <a:solidFill>
                  <a:schemeClr val="tx2">
                    <a:lumMod val="50000"/>
                  </a:schemeClr>
                </a:solidFill>
              </a:rPr>
              <a:t>несырьевой</a:t>
            </a:r>
            <a:r>
              <a:rPr lang="ru-RU" sz="2000" b="1" i="1" dirty="0">
                <a:solidFill>
                  <a:schemeClr val="tx2">
                    <a:lumMod val="50000"/>
                  </a:schemeClr>
                </a:solidFill>
              </a:rPr>
              <a:t> продукции увеличится до 85%</a:t>
            </a:r>
            <a:endParaRPr lang="ru-RU" sz="2000" b="1" dirty="0">
              <a:solidFill>
                <a:schemeClr val="tx2">
                  <a:lumMod val="50000"/>
                </a:schemeClr>
              </a:solidFill>
            </a:endParaRPr>
          </a:p>
          <a:p>
            <a:pPr>
              <a:lnSpc>
                <a:spcPct val="120000"/>
              </a:lnSpc>
            </a:pPr>
            <a:r>
              <a:rPr lang="ru-RU" sz="2000" b="1" i="1" dirty="0">
                <a:solidFill>
                  <a:schemeClr val="tx2">
                    <a:lumMod val="50000"/>
                  </a:schemeClr>
                </a:solidFill>
              </a:rPr>
              <a:t>• Оборот продукции и услуг малого и среднего бизнеса </a:t>
            </a:r>
            <a:endParaRPr lang="ru-RU" sz="2000" b="1" i="1" dirty="0" smtClean="0">
              <a:solidFill>
                <a:schemeClr val="tx2">
                  <a:lumMod val="50000"/>
                </a:schemeClr>
              </a:solidFill>
            </a:endParaRPr>
          </a:p>
          <a:p>
            <a:pPr>
              <a:lnSpc>
                <a:spcPct val="120000"/>
              </a:lnSpc>
            </a:pPr>
            <a:r>
              <a:rPr lang="ru-RU" sz="2000" b="1" i="1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sz="2000" b="1" i="1" dirty="0" smtClean="0">
                <a:solidFill>
                  <a:schemeClr val="tx2">
                    <a:lumMod val="50000"/>
                  </a:schemeClr>
                </a:solidFill>
              </a:rPr>
              <a:t>  возрастёт </a:t>
            </a:r>
            <a:r>
              <a:rPr lang="ru-RU" sz="2000" b="1" i="1" dirty="0">
                <a:solidFill>
                  <a:schemeClr val="tx2">
                    <a:lumMod val="50000"/>
                  </a:schemeClr>
                </a:solidFill>
              </a:rPr>
              <a:t>почти в 3 раза</a:t>
            </a:r>
            <a:endParaRPr lang="ru-RU" sz="2000" b="1" dirty="0">
              <a:solidFill>
                <a:schemeClr val="tx2">
                  <a:lumMod val="50000"/>
                </a:schemeClr>
              </a:solidFill>
            </a:endParaRPr>
          </a:p>
          <a:p>
            <a:pPr>
              <a:lnSpc>
                <a:spcPct val="120000"/>
              </a:lnSpc>
            </a:pPr>
            <a:r>
              <a:rPr lang="ru-RU" sz="2000" b="1" i="1" dirty="0">
                <a:solidFill>
                  <a:schemeClr val="tx2">
                    <a:lumMod val="50000"/>
                  </a:schemeClr>
                </a:solidFill>
              </a:rPr>
              <a:t>• Более трети в общем объеме производства будет </a:t>
            </a:r>
            <a:endParaRPr lang="ru-RU" sz="2000" b="1" i="1" dirty="0" smtClean="0">
              <a:solidFill>
                <a:schemeClr val="tx2">
                  <a:lumMod val="50000"/>
                </a:schemeClr>
              </a:solidFill>
            </a:endParaRPr>
          </a:p>
          <a:p>
            <a:pPr>
              <a:lnSpc>
                <a:spcPct val="120000"/>
              </a:lnSpc>
            </a:pPr>
            <a:r>
              <a:rPr lang="ru-RU" sz="2000" b="1" i="1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sz="2000" b="1" i="1" dirty="0" smtClean="0">
                <a:solidFill>
                  <a:schemeClr val="tx2">
                    <a:lumMod val="50000"/>
                  </a:schemeClr>
                </a:solidFill>
              </a:rPr>
              <a:t> составлять </a:t>
            </a:r>
            <a:r>
              <a:rPr lang="ru-RU" sz="2000" b="1" i="1" dirty="0">
                <a:solidFill>
                  <a:schemeClr val="tx2">
                    <a:lumMod val="50000"/>
                  </a:schemeClr>
                </a:solidFill>
              </a:rPr>
              <a:t>инновационная продукция</a:t>
            </a:r>
            <a:endParaRPr lang="ru-RU" sz="2000" b="1" dirty="0">
              <a:solidFill>
                <a:schemeClr val="tx2">
                  <a:lumMod val="50000"/>
                </a:schemeClr>
              </a:solidFill>
            </a:endParaRPr>
          </a:p>
          <a:p>
            <a:pPr>
              <a:lnSpc>
                <a:spcPct val="120000"/>
              </a:lnSpc>
            </a:pPr>
            <a:r>
              <a:rPr lang="ru-RU" sz="2000" b="1" i="1" dirty="0">
                <a:solidFill>
                  <a:schemeClr val="tx2">
                    <a:lumMod val="50000"/>
                  </a:schemeClr>
                </a:solidFill>
              </a:rPr>
              <a:t>• Доля РТ в суммарных российских инвестициях увеличится </a:t>
            </a:r>
            <a:endParaRPr lang="ru-RU" sz="2000" b="1" i="1" dirty="0" smtClean="0">
              <a:solidFill>
                <a:schemeClr val="tx2">
                  <a:lumMod val="50000"/>
                </a:schemeClr>
              </a:solidFill>
            </a:endParaRPr>
          </a:p>
          <a:p>
            <a:pPr>
              <a:lnSpc>
                <a:spcPct val="120000"/>
              </a:lnSpc>
            </a:pPr>
            <a:r>
              <a:rPr lang="ru-RU" sz="2000" b="1" i="1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sz="2000" b="1" i="1" dirty="0" smtClean="0">
                <a:solidFill>
                  <a:schemeClr val="tx2">
                    <a:lumMod val="50000"/>
                  </a:schemeClr>
                </a:solidFill>
              </a:rPr>
              <a:t>почти </a:t>
            </a:r>
            <a:r>
              <a:rPr lang="ru-RU" sz="2000" b="1" i="1" dirty="0">
                <a:solidFill>
                  <a:schemeClr val="tx2">
                    <a:lumMod val="50000"/>
                  </a:schemeClr>
                </a:solidFill>
              </a:rPr>
              <a:t>в 2 раза</a:t>
            </a:r>
            <a:endParaRPr lang="ru-RU" sz="2000" b="1" dirty="0">
              <a:solidFill>
                <a:schemeClr val="tx2">
                  <a:lumMod val="50000"/>
                </a:schemeClr>
              </a:solidFill>
            </a:endParaRPr>
          </a:p>
          <a:p>
            <a:pPr>
              <a:lnSpc>
                <a:spcPct val="120000"/>
              </a:lnSpc>
            </a:pPr>
            <a:r>
              <a:rPr lang="ru-RU" sz="2000" b="1" i="1" dirty="0">
                <a:solidFill>
                  <a:schemeClr val="tx2">
                    <a:lumMod val="50000"/>
                  </a:schemeClr>
                </a:solidFill>
              </a:rPr>
              <a:t>• Прямые иностранные инвестиции составят более </a:t>
            </a:r>
            <a:endParaRPr lang="ru-RU" sz="2000" b="1" i="1" dirty="0" smtClean="0">
              <a:solidFill>
                <a:schemeClr val="tx2">
                  <a:lumMod val="50000"/>
                </a:schemeClr>
              </a:solidFill>
            </a:endParaRPr>
          </a:p>
          <a:p>
            <a:pPr>
              <a:lnSpc>
                <a:spcPct val="120000"/>
              </a:lnSpc>
            </a:pPr>
            <a:r>
              <a:rPr lang="ru-RU" sz="2000" b="1" i="1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sz="2000" b="1" i="1" dirty="0" smtClean="0">
                <a:solidFill>
                  <a:schemeClr val="tx2">
                    <a:lumMod val="50000"/>
                  </a:schemeClr>
                </a:solidFill>
              </a:rPr>
              <a:t> 44 млрд </a:t>
            </a:r>
            <a:r>
              <a:rPr lang="ru-RU" sz="2000" b="1" i="1" dirty="0">
                <a:solidFill>
                  <a:schemeClr val="tx2">
                    <a:lumMod val="50000"/>
                  </a:schemeClr>
                </a:solidFill>
              </a:rPr>
              <a:t>долл. США</a:t>
            </a:r>
            <a:endParaRPr lang="ru-RU" sz="2000" b="1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36989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6934200" y="6477000"/>
            <a:ext cx="2133600" cy="288925"/>
          </a:xfrm>
        </p:spPr>
        <p:txBody>
          <a:bodyPr/>
          <a:lstStyle/>
          <a:p>
            <a:pPr algn="r">
              <a:defRPr/>
            </a:pPr>
            <a:fld id="{1AD081C3-505C-4A97-B179-AC0112B30E95}" type="slidenum">
              <a:rPr lang="ru-RU" sz="1400" smtClean="0">
                <a:solidFill>
                  <a:schemeClr val="bg2">
                    <a:lumMod val="50000"/>
                  </a:schemeClr>
                </a:solidFill>
                <a:latin typeface="Calibri" pitchFamily="34" charset="0"/>
              </a:rPr>
              <a:pPr algn="r">
                <a:defRPr/>
              </a:pPr>
              <a:t>22</a:t>
            </a:fld>
            <a:endParaRPr lang="ru-RU" dirty="0">
              <a:solidFill>
                <a:schemeClr val="bg2">
                  <a:lumMod val="50000"/>
                </a:schemeClr>
              </a:solidFill>
              <a:latin typeface="Calibri" pitchFamily="34" charset="0"/>
            </a:endParaRPr>
          </a:p>
        </p:txBody>
      </p:sp>
      <p:sp>
        <p:nvSpPr>
          <p:cNvPr id="6" name="Заголовок 4"/>
          <p:cNvSpPr>
            <a:spLocks noGrp="1"/>
          </p:cNvSpPr>
          <p:nvPr>
            <p:ph type="title"/>
          </p:nvPr>
        </p:nvSpPr>
        <p:spPr>
          <a:xfrm>
            <a:off x="179512" y="188640"/>
            <a:ext cx="8136903" cy="804588"/>
          </a:xfr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/>
          <a:p>
            <a:pPr eaLnBrk="1" hangingPunct="1">
              <a:lnSpc>
                <a:spcPts val="2700"/>
              </a:lnSpc>
              <a:tabLst>
                <a:tab pos="457200" algn="l"/>
              </a:tabLst>
              <a:defRPr/>
            </a:pPr>
            <a:r>
              <a:rPr lang="ru-RU" sz="24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Мероприятия по ФЦП «Устойчивое развитие сельских территорий на 2014-2017 годы и на период до 2020 года»</a:t>
            </a:r>
            <a:endParaRPr sz="24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51520" y="1241077"/>
            <a:ext cx="8644656" cy="5601533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285750" indent="-285750" algn="just">
              <a:buFontTx/>
              <a:buChar char="-"/>
            </a:pPr>
            <a:r>
              <a:rPr lang="ru-RU" sz="1700" b="1" dirty="0" smtClean="0">
                <a:solidFill>
                  <a:schemeClr val="tx2">
                    <a:lumMod val="50000"/>
                  </a:schemeClr>
                </a:solidFill>
              </a:rPr>
              <a:t>улучшение </a:t>
            </a:r>
            <a:r>
              <a:rPr lang="ru-RU" sz="1700" b="1" dirty="0">
                <a:solidFill>
                  <a:schemeClr val="tx2">
                    <a:lumMod val="50000"/>
                  </a:schemeClr>
                </a:solidFill>
              </a:rPr>
              <a:t>жилищных условий граждан, проживающих в сельской местности, в том числе молодых семей и молодых специалистов</a:t>
            </a:r>
            <a:r>
              <a:rPr lang="ru-RU" sz="1700" b="1" dirty="0" smtClean="0">
                <a:solidFill>
                  <a:schemeClr val="tx2">
                    <a:lumMod val="50000"/>
                  </a:schemeClr>
                </a:solidFill>
              </a:rPr>
              <a:t>;</a:t>
            </a:r>
          </a:p>
          <a:p>
            <a:pPr algn="just"/>
            <a:endParaRPr lang="ru-RU" sz="1700" b="1" dirty="0">
              <a:solidFill>
                <a:schemeClr val="tx2">
                  <a:lumMod val="50000"/>
                </a:schemeClr>
              </a:solidFill>
            </a:endParaRPr>
          </a:p>
          <a:p>
            <a:pPr marL="285750" indent="-285750" algn="just">
              <a:buFontTx/>
              <a:buChar char="-"/>
            </a:pPr>
            <a:r>
              <a:rPr lang="ru-RU" sz="1700" b="1" dirty="0" smtClean="0">
                <a:solidFill>
                  <a:schemeClr val="tx2">
                    <a:lumMod val="50000"/>
                  </a:schemeClr>
                </a:solidFill>
              </a:rPr>
              <a:t>предоставление </a:t>
            </a:r>
            <a:r>
              <a:rPr lang="ru-RU" sz="1700" b="1" dirty="0">
                <a:solidFill>
                  <a:schemeClr val="tx2">
                    <a:lumMod val="50000"/>
                  </a:schemeClr>
                </a:solidFill>
              </a:rPr>
              <a:t>грантов на поддержку местных инициатив граждан, проживающих в сельской местности</a:t>
            </a:r>
            <a:r>
              <a:rPr lang="ru-RU" sz="1700" b="1" dirty="0" smtClean="0">
                <a:solidFill>
                  <a:schemeClr val="tx2">
                    <a:lumMod val="50000"/>
                  </a:schemeClr>
                </a:solidFill>
              </a:rPr>
              <a:t>;</a:t>
            </a:r>
          </a:p>
          <a:p>
            <a:pPr marL="285750" indent="-285750" algn="just">
              <a:buFontTx/>
              <a:buChar char="-"/>
            </a:pPr>
            <a:endParaRPr lang="ru-RU" sz="1700" b="1" dirty="0">
              <a:solidFill>
                <a:schemeClr val="tx2">
                  <a:lumMod val="50000"/>
                </a:schemeClr>
              </a:solidFill>
            </a:endParaRPr>
          </a:p>
          <a:p>
            <a:pPr marL="285750" indent="-285750" algn="just">
              <a:buFontTx/>
              <a:buChar char="-"/>
            </a:pPr>
            <a:r>
              <a:rPr lang="ru-RU" sz="1700" b="1" dirty="0" smtClean="0">
                <a:solidFill>
                  <a:schemeClr val="tx2">
                    <a:lumMod val="50000"/>
                  </a:schemeClr>
                </a:solidFill>
              </a:rPr>
              <a:t>реализация </a:t>
            </a:r>
            <a:r>
              <a:rPr lang="ru-RU" sz="1700" b="1" dirty="0">
                <a:solidFill>
                  <a:schemeClr val="tx2">
                    <a:lumMod val="50000"/>
                  </a:schemeClr>
                </a:solidFill>
              </a:rPr>
              <a:t>проектов комплексного обустройства площадок под компактную жилищную застройку в сельской местности</a:t>
            </a:r>
            <a:r>
              <a:rPr lang="ru-RU" sz="1700" b="1" dirty="0" smtClean="0">
                <a:solidFill>
                  <a:schemeClr val="tx2">
                    <a:lumMod val="50000"/>
                  </a:schemeClr>
                </a:solidFill>
              </a:rPr>
              <a:t>.</a:t>
            </a:r>
          </a:p>
          <a:p>
            <a:pPr marL="285750" indent="-285750" algn="just">
              <a:buFontTx/>
              <a:buChar char="-"/>
            </a:pPr>
            <a:endParaRPr lang="ru-RU" sz="1700" b="1" dirty="0" smtClean="0">
              <a:solidFill>
                <a:schemeClr val="tx2">
                  <a:lumMod val="50000"/>
                </a:schemeClr>
              </a:solidFill>
            </a:endParaRPr>
          </a:p>
          <a:p>
            <a:pPr marL="285750" indent="-285750" algn="just">
              <a:buFontTx/>
              <a:buChar char="-"/>
            </a:pPr>
            <a:r>
              <a:rPr lang="ru-RU" sz="1700" b="1" dirty="0" smtClean="0">
                <a:solidFill>
                  <a:schemeClr val="tx2">
                    <a:lumMod val="50000"/>
                  </a:schemeClr>
                </a:solidFill>
              </a:rPr>
              <a:t>развитие </a:t>
            </a:r>
            <a:r>
              <a:rPr lang="ru-RU" sz="1700" b="1" dirty="0">
                <a:solidFill>
                  <a:schemeClr val="tx2">
                    <a:lumMod val="50000"/>
                  </a:schemeClr>
                </a:solidFill>
              </a:rPr>
              <a:t>водоснабжения в сельской местности</a:t>
            </a:r>
            <a:r>
              <a:rPr lang="ru-RU" sz="1700" b="1" dirty="0" smtClean="0">
                <a:solidFill>
                  <a:schemeClr val="tx2">
                    <a:lumMod val="50000"/>
                  </a:schemeClr>
                </a:solidFill>
              </a:rPr>
              <a:t>;</a:t>
            </a:r>
          </a:p>
          <a:p>
            <a:pPr marL="285750" indent="-285750" algn="just">
              <a:buFontTx/>
              <a:buChar char="-"/>
            </a:pPr>
            <a:endParaRPr lang="ru-RU" sz="1700" b="1" dirty="0">
              <a:solidFill>
                <a:schemeClr val="tx2">
                  <a:lumMod val="50000"/>
                </a:schemeClr>
              </a:solidFill>
            </a:endParaRPr>
          </a:p>
          <a:p>
            <a:pPr marL="285750" indent="-285750" algn="just">
              <a:buFontTx/>
              <a:buChar char="-"/>
            </a:pPr>
            <a:r>
              <a:rPr lang="ru-RU" sz="1700" b="1" dirty="0" smtClean="0">
                <a:solidFill>
                  <a:schemeClr val="tx2">
                    <a:lumMod val="50000"/>
                  </a:schemeClr>
                </a:solidFill>
              </a:rPr>
              <a:t>развитие </a:t>
            </a:r>
            <a:r>
              <a:rPr lang="ru-RU" sz="1700" b="1" dirty="0">
                <a:solidFill>
                  <a:schemeClr val="tx2">
                    <a:lumMod val="50000"/>
                  </a:schemeClr>
                </a:solidFill>
              </a:rPr>
              <a:t>газификации в сельской местности</a:t>
            </a:r>
            <a:r>
              <a:rPr lang="ru-RU" sz="1700" b="1" dirty="0" smtClean="0">
                <a:solidFill>
                  <a:schemeClr val="tx2">
                    <a:lumMod val="50000"/>
                  </a:schemeClr>
                </a:solidFill>
              </a:rPr>
              <a:t>;</a:t>
            </a:r>
          </a:p>
          <a:p>
            <a:pPr marL="285750" indent="-285750" algn="just">
              <a:buFontTx/>
              <a:buChar char="-"/>
            </a:pPr>
            <a:endParaRPr lang="ru-RU" sz="1700" b="1" dirty="0">
              <a:solidFill>
                <a:schemeClr val="tx2">
                  <a:lumMod val="50000"/>
                </a:schemeClr>
              </a:solidFill>
            </a:endParaRPr>
          </a:p>
          <a:p>
            <a:pPr marL="285750" indent="-285750" algn="just">
              <a:buFontTx/>
              <a:buChar char="-"/>
            </a:pPr>
            <a:r>
              <a:rPr lang="ru-RU" sz="1700" b="1" dirty="0" smtClean="0">
                <a:solidFill>
                  <a:schemeClr val="tx2">
                    <a:lumMod val="50000"/>
                  </a:schemeClr>
                </a:solidFill>
              </a:rPr>
              <a:t>развитие </a:t>
            </a:r>
            <a:r>
              <a:rPr lang="ru-RU" sz="1700" b="1" dirty="0">
                <a:solidFill>
                  <a:schemeClr val="tx2">
                    <a:lumMod val="50000"/>
                  </a:schemeClr>
                </a:solidFill>
              </a:rPr>
              <a:t>сети общеобразовательных организаций в сельской местности</a:t>
            </a:r>
            <a:r>
              <a:rPr lang="ru-RU" sz="1700" b="1" dirty="0" smtClean="0">
                <a:solidFill>
                  <a:schemeClr val="tx2">
                    <a:lumMod val="50000"/>
                  </a:schemeClr>
                </a:solidFill>
              </a:rPr>
              <a:t>;</a:t>
            </a:r>
          </a:p>
          <a:p>
            <a:pPr marL="285750" indent="-285750" algn="just">
              <a:buFontTx/>
              <a:buChar char="-"/>
            </a:pPr>
            <a:endParaRPr lang="ru-RU" sz="1700" b="1" dirty="0">
              <a:solidFill>
                <a:schemeClr val="tx2">
                  <a:lumMod val="50000"/>
                </a:schemeClr>
              </a:solidFill>
            </a:endParaRPr>
          </a:p>
          <a:p>
            <a:pPr marL="285750" indent="-285750" algn="just">
              <a:buFontTx/>
              <a:buChar char="-"/>
            </a:pPr>
            <a:r>
              <a:rPr lang="ru-RU" sz="1700" b="1" dirty="0" smtClean="0">
                <a:solidFill>
                  <a:schemeClr val="tx2">
                    <a:lumMod val="50000"/>
                  </a:schemeClr>
                </a:solidFill>
              </a:rPr>
              <a:t>развитие </a:t>
            </a:r>
            <a:r>
              <a:rPr lang="ru-RU" sz="1700" b="1" dirty="0">
                <a:solidFill>
                  <a:schemeClr val="tx2">
                    <a:lumMod val="50000"/>
                  </a:schemeClr>
                </a:solidFill>
              </a:rPr>
              <a:t>сети плоскостных спортивных сооружений в сельской местности</a:t>
            </a:r>
            <a:r>
              <a:rPr lang="ru-RU" sz="1700" b="1" dirty="0" smtClean="0">
                <a:solidFill>
                  <a:schemeClr val="tx2">
                    <a:lumMod val="50000"/>
                  </a:schemeClr>
                </a:solidFill>
              </a:rPr>
              <a:t>;</a:t>
            </a:r>
          </a:p>
          <a:p>
            <a:pPr marL="285750" indent="-285750" algn="just">
              <a:buFontTx/>
              <a:buChar char="-"/>
            </a:pPr>
            <a:endParaRPr lang="ru-RU" sz="1700" b="1" dirty="0">
              <a:solidFill>
                <a:schemeClr val="tx2">
                  <a:lumMod val="50000"/>
                </a:schemeClr>
              </a:solidFill>
            </a:endParaRPr>
          </a:p>
          <a:p>
            <a:pPr marL="285750" indent="-285750" algn="just">
              <a:buFontTx/>
              <a:buChar char="-"/>
            </a:pPr>
            <a:r>
              <a:rPr lang="ru-RU" sz="1700" b="1" dirty="0" smtClean="0">
                <a:solidFill>
                  <a:schemeClr val="tx2">
                    <a:lumMod val="50000"/>
                  </a:schemeClr>
                </a:solidFill>
              </a:rPr>
              <a:t>развитие </a:t>
            </a:r>
            <a:r>
              <a:rPr lang="ru-RU" sz="1700" b="1" dirty="0">
                <a:solidFill>
                  <a:schemeClr val="tx2">
                    <a:lumMod val="50000"/>
                  </a:schemeClr>
                </a:solidFill>
              </a:rPr>
              <a:t>сети фельдшерско-акушерских пунктов и (или) офисов врачей </a:t>
            </a:r>
            <a:endParaRPr lang="ru-RU" sz="1700" b="1" dirty="0" smtClean="0">
              <a:solidFill>
                <a:schemeClr val="tx2">
                  <a:lumMod val="50000"/>
                </a:schemeClr>
              </a:solidFill>
            </a:endParaRPr>
          </a:p>
          <a:p>
            <a:pPr algn="just"/>
            <a:r>
              <a:rPr lang="ru-RU" sz="1700" b="1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sz="1700" b="1" dirty="0" smtClean="0">
                <a:solidFill>
                  <a:schemeClr val="tx2">
                    <a:lumMod val="50000"/>
                  </a:schemeClr>
                </a:solidFill>
              </a:rPr>
              <a:t>   общей </a:t>
            </a:r>
            <a:r>
              <a:rPr lang="ru-RU" sz="1700" b="1" dirty="0">
                <a:solidFill>
                  <a:schemeClr val="tx2">
                    <a:lumMod val="50000"/>
                  </a:schemeClr>
                </a:solidFill>
              </a:rPr>
              <a:t>практики в сельской местности.</a:t>
            </a:r>
          </a:p>
          <a:p>
            <a:pPr algn="just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409000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116632"/>
            <a:ext cx="8229600" cy="576064"/>
          </a:xfrm>
        </p:spPr>
        <p:txBody>
          <a:bodyPr>
            <a:noAutofit/>
          </a:bodyPr>
          <a:lstStyle/>
          <a:p>
            <a:r>
              <a:rPr lang="ru-RU" sz="2400" dirty="0" smtClean="0"/>
              <a:t>Поддержка органов местного самоуправления</a:t>
            </a:r>
            <a:endParaRPr lang="ru-RU" sz="2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23</a:t>
            </a:fld>
            <a:endParaRPr lang="ru-RU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90557"/>
              </p:ext>
            </p:extLst>
          </p:nvPr>
        </p:nvGraphicFramePr>
        <p:xfrm>
          <a:off x="395536" y="908720"/>
          <a:ext cx="8352928" cy="3468984"/>
        </p:xfrm>
        <a:graphic>
          <a:graphicData uri="http://schemas.openxmlformats.org/drawingml/2006/table">
            <a:tbl>
              <a:tblPr firstRow="1">
                <a:tableStyleId>{5940675A-B579-460E-94D1-54222C63F5DA}</a:tableStyleId>
              </a:tblPr>
              <a:tblGrid>
                <a:gridCol w="3977293"/>
                <a:gridCol w="1144979"/>
                <a:gridCol w="1213169"/>
                <a:gridCol w="1016525"/>
                <a:gridCol w="1000962"/>
              </a:tblGrid>
              <a:tr h="659381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 smtClean="0">
                          <a:effectLst/>
                        </a:rPr>
                        <a:t>Наименование конкурса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 smtClean="0">
                          <a:effectLst/>
                        </a:rPr>
                        <a:t>Год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 smtClean="0">
                          <a:effectLst/>
                        </a:rPr>
                        <a:t>Фонд, </a:t>
                      </a:r>
                      <a:r>
                        <a:rPr lang="ru-RU" sz="1400" u="none" strike="noStrike" dirty="0" err="1" smtClean="0">
                          <a:effectLst/>
                        </a:rPr>
                        <a:t>млн.рублей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 smtClean="0">
                          <a:effectLst/>
                        </a:rPr>
                        <a:t>Кол-во </a:t>
                      </a:r>
                      <a:r>
                        <a:rPr lang="ru-RU" sz="1400" u="none" strike="noStrike" dirty="0" err="1" smtClean="0">
                          <a:effectLst/>
                        </a:rPr>
                        <a:t>участни</a:t>
                      </a:r>
                      <a:r>
                        <a:rPr lang="ru-RU" sz="1400" u="none" strike="noStrike" dirty="0" smtClean="0">
                          <a:effectLst/>
                        </a:rPr>
                        <a:t>-ков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 smtClean="0">
                          <a:effectLst/>
                        </a:rPr>
                        <a:t>Кол-во победите-лей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399012">
                <a:tc rowSpan="3">
                  <a:txBody>
                    <a:bodyPr/>
                    <a:lstStyle/>
                    <a:p>
                      <a:pPr algn="ctr" fontAlgn="b"/>
                      <a:r>
                        <a:rPr lang="ru-RU" sz="1500" kern="1200" dirty="0" smtClean="0">
                          <a:effectLst/>
                        </a:rPr>
                        <a:t>Республиканский конкурс на предоставление грантов сельским поселениям Республики Татарстан </a:t>
                      </a:r>
                      <a:endParaRPr lang="ru-RU" sz="15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800" b="1" u="none" strike="noStrike" kern="1200" dirty="0" smtClean="0">
                          <a:effectLst/>
                        </a:rPr>
                        <a:t>2013</a:t>
                      </a:r>
                      <a:endParaRPr lang="ru-RU" sz="1800" b="1" u="none" strike="noStrike" kern="1200" dirty="0">
                        <a:solidFill>
                          <a:schemeClr val="dk1"/>
                        </a:solidFill>
                        <a:effectLst/>
                        <a:latin typeface="Georgia" pitchFamily="18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ru-RU" sz="1800" b="1" u="none" strike="noStrike" kern="1200" dirty="0" smtClean="0">
                          <a:effectLst/>
                        </a:rPr>
                        <a:t>104,0</a:t>
                      </a:r>
                      <a:endParaRPr lang="ru-RU" sz="1800" b="1" u="none" strike="noStrike" kern="1200" dirty="0">
                        <a:solidFill>
                          <a:schemeClr val="dk1"/>
                        </a:solidFill>
                        <a:effectLst/>
                        <a:latin typeface="Georgia" pitchFamily="18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ru-RU" sz="1800" b="1" u="none" strike="noStrike" kern="1200" dirty="0" smtClean="0">
                          <a:effectLst/>
                        </a:rPr>
                        <a:t>217</a:t>
                      </a:r>
                      <a:endParaRPr lang="ru-RU" sz="1800" b="1" u="none" strike="noStrike" kern="1200" dirty="0">
                        <a:solidFill>
                          <a:schemeClr val="dk1"/>
                        </a:solidFill>
                        <a:effectLst/>
                        <a:latin typeface="Georgia" pitchFamily="18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800" b="1" dirty="0" smtClean="0"/>
                        <a:t>104</a:t>
                      </a:r>
                      <a:endParaRPr lang="ru-RU" sz="1800" b="1" dirty="0">
                        <a:latin typeface="Georgia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400433">
                <a:tc vMerge="1">
                  <a:txBody>
                    <a:bodyPr/>
                    <a:lstStyle/>
                    <a:p>
                      <a:pPr algn="ctr" fontAlgn="b"/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800" b="1" u="none" strike="noStrike" kern="1200" dirty="0" smtClean="0">
                          <a:effectLst/>
                        </a:rPr>
                        <a:t>2014</a:t>
                      </a:r>
                      <a:endParaRPr lang="ru-RU" sz="1800" b="1" u="none" strike="noStrike" kern="1200" dirty="0">
                        <a:solidFill>
                          <a:schemeClr val="dk1"/>
                        </a:solidFill>
                        <a:effectLst/>
                        <a:latin typeface="Georgia" pitchFamily="18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ru-RU" sz="1800" b="1" u="none" strike="noStrike" kern="1200" dirty="0" smtClean="0">
                          <a:effectLst/>
                        </a:rPr>
                        <a:t>104,0</a:t>
                      </a:r>
                      <a:endParaRPr lang="ru-RU" sz="1800" b="1" u="none" strike="noStrike" kern="1200" dirty="0">
                        <a:solidFill>
                          <a:schemeClr val="dk1"/>
                        </a:solidFill>
                        <a:effectLst/>
                        <a:latin typeface="Georgia" pitchFamily="18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ru-RU" sz="1800" b="1" u="none" strike="noStrike" kern="1200" dirty="0" smtClean="0">
                          <a:effectLst/>
                        </a:rPr>
                        <a:t>226</a:t>
                      </a:r>
                      <a:endParaRPr lang="ru-RU" sz="1800" b="1" u="none" strike="noStrike" kern="1200" dirty="0">
                        <a:solidFill>
                          <a:schemeClr val="dk1"/>
                        </a:solidFill>
                        <a:effectLst/>
                        <a:latin typeface="Georgia" pitchFamily="18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1" u="none" strike="noStrike" dirty="0" smtClean="0">
                          <a:effectLst/>
                        </a:rPr>
                        <a:t>104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Georgia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400433">
                <a:tc vMerge="1">
                  <a:txBody>
                    <a:bodyPr/>
                    <a:lstStyle/>
                    <a:p>
                      <a:pPr algn="ctr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800" b="1" u="none" strike="noStrike" kern="1200" dirty="0" smtClean="0">
                          <a:effectLst/>
                        </a:rPr>
                        <a:t>2015</a:t>
                      </a:r>
                      <a:endParaRPr lang="ru-RU" sz="1800" b="1" u="none" strike="noStrike" kern="1200" dirty="0">
                        <a:solidFill>
                          <a:schemeClr val="dk1"/>
                        </a:solidFill>
                        <a:effectLst/>
                        <a:latin typeface="Georgia" pitchFamily="18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ru-RU" sz="1800" b="1" u="none" strike="noStrike" kern="1200" dirty="0" smtClean="0">
                          <a:effectLst/>
                        </a:rPr>
                        <a:t>104,0</a:t>
                      </a:r>
                      <a:endParaRPr lang="ru-RU" sz="1800" b="1" u="none" strike="noStrike" kern="1200" dirty="0">
                        <a:solidFill>
                          <a:schemeClr val="dk1"/>
                        </a:solidFill>
                        <a:effectLst/>
                        <a:latin typeface="Georgia" pitchFamily="18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ru-RU" sz="1800" b="1" u="none" strike="noStrike" kern="1200" dirty="0" smtClean="0">
                          <a:effectLst/>
                        </a:rPr>
                        <a:t>217</a:t>
                      </a:r>
                      <a:endParaRPr lang="ru-RU" sz="1800" b="1" u="none" strike="noStrike" kern="1200" dirty="0">
                        <a:solidFill>
                          <a:schemeClr val="dk1"/>
                        </a:solidFill>
                        <a:effectLst/>
                        <a:latin typeface="Georgia" pitchFamily="18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ru-RU" sz="1800" b="1" u="none" strike="noStrike" kern="1200" dirty="0" smtClean="0">
                          <a:effectLst/>
                        </a:rPr>
                        <a:t>104</a:t>
                      </a:r>
                      <a:endParaRPr lang="ru-RU" sz="1800" b="1" u="none" strike="noStrike" kern="1200" dirty="0">
                        <a:solidFill>
                          <a:schemeClr val="dk1"/>
                        </a:solidFill>
                        <a:effectLst/>
                        <a:latin typeface="Georgia" pitchFamily="18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</a:tr>
              <a:tr h="585666">
                <a:tc rowSpan="2">
                  <a:txBody>
                    <a:bodyPr/>
                    <a:lstStyle/>
                    <a:p>
                      <a:pPr algn="ctr" fontAlgn="b"/>
                      <a:r>
                        <a:rPr lang="ru-RU" sz="1500" kern="1200" dirty="0" smtClean="0">
                          <a:effectLst/>
                        </a:rPr>
                        <a:t>Представление из бюджета Республики Татарстан иных межбюджетных трансфертов бюджетам муниципальных образований Республики Татарстан на решение вопросов местного значения, осуществляемое с привлечением средств самообложения</a:t>
                      </a:r>
                      <a:endParaRPr lang="ru-RU" sz="15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800" b="1" u="none" strike="noStrike" kern="1200" dirty="0" smtClean="0">
                          <a:effectLst/>
                        </a:rPr>
                        <a:t>2014</a:t>
                      </a:r>
                      <a:endParaRPr lang="ru-RU" sz="1800" b="1" u="none" strike="noStrike" kern="1200" dirty="0">
                        <a:solidFill>
                          <a:schemeClr val="dk1"/>
                        </a:solidFill>
                        <a:effectLst/>
                        <a:latin typeface="Georgia" pitchFamily="18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ru-RU" sz="1800" b="1" u="none" strike="noStrike" kern="1200" dirty="0" smtClean="0">
                          <a:effectLst/>
                        </a:rPr>
                        <a:t>126,0</a:t>
                      </a:r>
                      <a:endParaRPr lang="ru-RU" sz="1800" b="1" u="none" strike="noStrike" kern="1200" dirty="0">
                        <a:solidFill>
                          <a:schemeClr val="dk1"/>
                        </a:solidFill>
                        <a:effectLst/>
                        <a:latin typeface="Georgia" pitchFamily="18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ru-RU" sz="1800" b="1" u="none" strike="noStrike" kern="1200" dirty="0" smtClean="0">
                          <a:effectLst/>
                        </a:rPr>
                        <a:t>571</a:t>
                      </a:r>
                      <a:endParaRPr lang="ru-RU" sz="1800" b="1" u="none" strike="noStrike" kern="1200" dirty="0">
                        <a:solidFill>
                          <a:schemeClr val="dk1"/>
                        </a:solidFill>
                        <a:effectLst/>
                        <a:latin typeface="Georgia" pitchFamily="18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u="none" strike="noStrike" dirty="0" smtClean="0">
                          <a:effectLst/>
                        </a:rPr>
                        <a:t>308</a:t>
                      </a:r>
                      <a:endParaRPr lang="ru-RU" sz="1800" b="1" i="0" u="none" strike="noStrike" dirty="0" smtClean="0">
                        <a:solidFill>
                          <a:srgbClr val="000000"/>
                        </a:solidFill>
                        <a:effectLst/>
                        <a:latin typeface="Georgia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723428">
                <a:tc vMerge="1">
                  <a:txBody>
                    <a:bodyPr/>
                    <a:lstStyle/>
                    <a:p>
                      <a:pPr algn="ctr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u="none" strike="noStrike" dirty="0" smtClean="0">
                          <a:effectLst/>
                        </a:rPr>
                        <a:t>2015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Georgia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1" u="none" strike="noStrike" smtClean="0">
                          <a:effectLst/>
                        </a:rPr>
                        <a:t>397,6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Georgia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1" u="none" strike="noStrike" dirty="0" smtClean="0">
                          <a:effectLst/>
                        </a:rPr>
                        <a:t>744</a:t>
                      </a:r>
                      <a:endParaRPr lang="ru-RU" sz="1800" b="1" i="0" u="none" strike="noStrike" dirty="0">
                        <a:solidFill>
                          <a:schemeClr val="tx1"/>
                        </a:solidFill>
                        <a:effectLst/>
                        <a:latin typeface="Georgia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u="none" strike="noStrike" kern="1200" dirty="0" smtClean="0">
                          <a:effectLst/>
                        </a:rPr>
                        <a:t>711</a:t>
                      </a:r>
                      <a:endParaRPr lang="ru-RU" sz="1800" b="1" i="0" u="none" strike="noStrike" kern="1200" dirty="0" smtClean="0">
                        <a:solidFill>
                          <a:schemeClr val="tx1"/>
                        </a:solidFill>
                        <a:effectLst/>
                        <a:latin typeface="Georgia" pitchFamily="18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11558159"/>
              </p:ext>
            </p:extLst>
          </p:nvPr>
        </p:nvGraphicFramePr>
        <p:xfrm>
          <a:off x="395536" y="4365104"/>
          <a:ext cx="8352928" cy="2254746"/>
        </p:xfrm>
        <a:graphic>
          <a:graphicData uri="http://schemas.openxmlformats.org/drawingml/2006/table">
            <a:tbl>
              <a:tblPr firstRow="1">
                <a:tableStyleId>{5940675A-B579-460E-94D1-54222C63F5DA}</a:tableStyleId>
              </a:tblPr>
              <a:tblGrid>
                <a:gridCol w="3977293"/>
                <a:gridCol w="1144979"/>
                <a:gridCol w="1213168"/>
                <a:gridCol w="1016527"/>
                <a:gridCol w="1000961"/>
              </a:tblGrid>
              <a:tr h="486349">
                <a:tc rowSpan="2">
                  <a:txBody>
                    <a:bodyPr/>
                    <a:lstStyle/>
                    <a:p>
                      <a:pPr algn="ctr" fontAlgn="b"/>
                      <a:r>
                        <a:rPr lang="ru-RU" sz="1500" kern="1200" dirty="0" smtClean="0">
                          <a:effectLst/>
                        </a:rPr>
                        <a:t>Конкурс народных социальных проектов муниципальных районов (городских округов) Республики Татарстан</a:t>
                      </a:r>
                      <a:endParaRPr lang="ru-RU" sz="15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i="0" u="none" strike="noStrike" dirty="0" smtClean="0">
                          <a:effectLst/>
                        </a:rPr>
                        <a:t>2011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Georgia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800" b="1" i="0" dirty="0" smtClean="0"/>
                        <a:t>30,0</a:t>
                      </a:r>
                      <a:endParaRPr lang="ru-RU" sz="1800" b="1" i="0" dirty="0">
                        <a:latin typeface="Georgia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800" b="1" i="0" dirty="0" smtClean="0"/>
                        <a:t>43</a:t>
                      </a:r>
                      <a:endParaRPr lang="ru-RU" sz="1800" b="1" i="0" dirty="0" smtClean="0">
                        <a:latin typeface="Georgia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800" b="1" i="0" dirty="0" smtClean="0"/>
                        <a:t>15</a:t>
                      </a:r>
                      <a:endParaRPr lang="ru-RU" sz="1800" b="1" i="0" dirty="0">
                        <a:latin typeface="Georgia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377747">
                <a:tc vMerge="1">
                  <a:txBody>
                    <a:bodyPr/>
                    <a:lstStyle/>
                    <a:p>
                      <a:pPr algn="ctr" fontAlgn="b"/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i="0" u="none" strike="noStrike" dirty="0" smtClean="0">
                          <a:effectLst/>
                        </a:rPr>
                        <a:t>2014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Georgia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1" i="0" u="none" strike="noStrike" dirty="0" smtClean="0">
                          <a:effectLst/>
                        </a:rPr>
                        <a:t>35,0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Georgia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1" i="0" u="none" strike="noStrike" dirty="0" smtClean="0">
                          <a:effectLst/>
                        </a:rPr>
                        <a:t>107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Georgia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1" i="0" u="none" strike="noStrike" dirty="0" smtClean="0">
                          <a:effectLst/>
                        </a:rPr>
                        <a:t>59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Georgia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594096">
                <a:tc>
                  <a:txBody>
                    <a:bodyPr/>
                    <a:lstStyle/>
                    <a:p>
                      <a:pPr algn="ctr" fontAlgn="b"/>
                      <a:r>
                        <a:rPr lang="ru-RU" sz="1500" kern="1200" dirty="0" smtClean="0">
                          <a:effectLst/>
                        </a:rPr>
                        <a:t>Конкурс социальных проектов территориальных общественных самоуправлений Республики Татарстан</a:t>
                      </a:r>
                      <a:endParaRPr lang="ru-RU" sz="15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i="0" u="none" strike="noStrike" dirty="0" smtClean="0">
                          <a:effectLst/>
                        </a:rPr>
                        <a:t>2014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Georgia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1" i="0" u="none" strike="noStrike" dirty="0" smtClean="0">
                          <a:effectLst/>
                        </a:rPr>
                        <a:t>4,0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Georgia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1" i="0" u="none" strike="noStrike" dirty="0" smtClean="0">
                          <a:effectLst/>
                        </a:rPr>
                        <a:t>204</a:t>
                      </a:r>
                      <a:endParaRPr lang="ru-RU" sz="1800" b="1" i="0" u="none" strike="noStrike" dirty="0">
                        <a:solidFill>
                          <a:schemeClr val="tx1"/>
                        </a:solidFill>
                        <a:effectLst/>
                        <a:latin typeface="Georgia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0" u="none" strike="noStrike" dirty="0" smtClean="0">
                          <a:effectLst/>
                        </a:rPr>
                        <a:t>116</a:t>
                      </a:r>
                      <a:endParaRPr lang="ru-RU" sz="1800" b="1" i="0" u="none" strike="noStrike" dirty="0" smtClean="0">
                        <a:solidFill>
                          <a:srgbClr val="000000"/>
                        </a:solidFill>
                        <a:effectLst/>
                        <a:latin typeface="Georgia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594096">
                <a:tc>
                  <a:txBody>
                    <a:bodyPr/>
                    <a:lstStyle/>
                    <a:p>
                      <a:pPr algn="ctr" fontAlgn="b"/>
                      <a:r>
                        <a:rPr lang="ru-RU" sz="1500" kern="1200" dirty="0" smtClean="0">
                          <a:effectLst/>
                        </a:rPr>
                        <a:t>Республиканский конкурс «Лучшее территориальное общественное самоуправление года» (2 этап)</a:t>
                      </a:r>
                      <a:endParaRPr lang="ru-RU" sz="15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i="0" u="none" strike="noStrike" dirty="0" smtClean="0">
                          <a:effectLst/>
                        </a:rPr>
                        <a:t>2015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Georgia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1" i="0" u="none" strike="noStrike" dirty="0" smtClean="0">
                          <a:effectLst/>
                        </a:rPr>
                        <a:t>50,0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Georgia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1" i="0" u="none" strike="noStrike" dirty="0" smtClean="0">
                          <a:effectLst/>
                        </a:rPr>
                        <a:t>167</a:t>
                      </a:r>
                      <a:endParaRPr lang="ru-RU" sz="1800" b="1" i="0" u="none" strike="noStrike" dirty="0">
                        <a:solidFill>
                          <a:schemeClr val="tx1"/>
                        </a:solidFill>
                        <a:effectLst/>
                        <a:latin typeface="Georgia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0" u="none" strike="noStrike" dirty="0" smtClean="0">
                          <a:effectLst/>
                        </a:rPr>
                        <a:t>120</a:t>
                      </a:r>
                      <a:endParaRPr lang="ru-RU" sz="1800" b="1" i="0" u="none" strike="noStrike" dirty="0" smtClean="0">
                        <a:solidFill>
                          <a:srgbClr val="000000"/>
                        </a:solidFill>
                        <a:effectLst/>
                        <a:latin typeface="Georgia" pitchFamily="18" charset="0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75815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Объект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39092418"/>
              </p:ext>
            </p:extLst>
          </p:nvPr>
        </p:nvGraphicFramePr>
        <p:xfrm>
          <a:off x="287764" y="1268332"/>
          <a:ext cx="8568472" cy="489697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231768"/>
                <a:gridCol w="6336704"/>
              </a:tblGrid>
              <a:tr h="698815"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effectLst/>
                        </a:rPr>
                        <a:t>Муниципальное образование</a:t>
                      </a:r>
                      <a:endParaRPr lang="ru-RU" sz="1200" b="1" i="0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T="18000" marB="1800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800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>
                          <a:effectLst/>
                        </a:rPr>
                        <a:t>Название проекта</a:t>
                      </a:r>
                      <a:endParaRPr lang="ru-RU" sz="1200" b="1" i="0" dirty="0" smtClean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T="18000" marB="1800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32529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effectLst/>
                        </a:rPr>
                        <a:t>Алексеевский р-н</a:t>
                      </a:r>
                      <a:endParaRPr lang="ru-RU" sz="1400" b="1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Соберемся под солнцем</a:t>
                      </a:r>
                      <a:endParaRPr lang="ru-RU" sz="14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25291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1" u="none" strike="noStrike" dirty="0" err="1" smtClean="0">
                          <a:effectLst/>
                        </a:rPr>
                        <a:t>Апастовский</a:t>
                      </a:r>
                      <a:r>
                        <a:rPr lang="ru-RU" sz="1400" b="1" u="none" strike="noStrike" dirty="0" smtClean="0">
                          <a:effectLst/>
                        </a:rPr>
                        <a:t> р-н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T="18000" marB="1800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t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u="none" strike="noStrike" kern="1200" dirty="0">
                          <a:effectLst/>
                        </a:rPr>
                        <a:t>Благоустройство парка в </a:t>
                      </a:r>
                      <a:r>
                        <a:rPr lang="ru-RU" sz="1400" u="none" strike="noStrike" kern="1200" dirty="0" err="1">
                          <a:effectLst/>
                        </a:rPr>
                        <a:t>пгт.Апастово</a:t>
                      </a:r>
                      <a:r>
                        <a:rPr lang="ru-RU" sz="1400" u="none" strike="noStrike" kern="1200" dirty="0">
                          <a:effectLst/>
                        </a:rPr>
                        <a:t> по улице Ленина</a:t>
                      </a:r>
                      <a:endParaRPr lang="ru-RU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</a:tr>
              <a:tr h="636576">
                <a:tc>
                  <a:txBody>
                    <a:bodyPr/>
                    <a:lstStyle/>
                    <a:p>
                      <a:pPr marL="0" lvl="0" indent="0" algn="l" defTabSz="914400" rtl="0" eaLnBrk="1" fontAlgn="t" latinLnBrk="0" hangingPunct="1"/>
                      <a:r>
                        <a:rPr lang="ru-RU" sz="1400" b="1" u="none" strike="noStrike" kern="1200" dirty="0" err="1" smtClean="0">
                          <a:effectLst/>
                        </a:rPr>
                        <a:t>Зеленодольский</a:t>
                      </a:r>
                      <a:r>
                        <a:rPr lang="ru-RU" sz="1400" b="1" u="none" strike="noStrike" kern="1200" dirty="0" smtClean="0">
                          <a:effectLst/>
                        </a:rPr>
                        <a:t> р-н</a:t>
                      </a:r>
                      <a:endParaRPr lang="ru-RU" sz="1400" b="1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l" defTabSz="914400" rtl="0" eaLnBrk="1" fontAlgn="t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u="none" strike="noStrike" kern="1200" dirty="0">
                          <a:effectLst/>
                        </a:rPr>
                        <a:t>Создание экстрим-парка, в рамках реконструкции стадиона Авангард в </a:t>
                      </a:r>
                      <a:r>
                        <a:rPr lang="ru-RU" sz="1400" u="none" strike="noStrike" kern="1200" dirty="0" err="1">
                          <a:effectLst/>
                        </a:rPr>
                        <a:t>г.Зеленодольске</a:t>
                      </a:r>
                      <a:endParaRPr lang="ru-RU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</a:tr>
              <a:tr h="684071">
                <a:tc>
                  <a:txBody>
                    <a:bodyPr/>
                    <a:lstStyle/>
                    <a:p>
                      <a:r>
                        <a:rPr lang="ru-RU" sz="1400" b="1" dirty="0" smtClean="0"/>
                        <a:t>Сабинский р-н</a:t>
                      </a:r>
                      <a:endParaRPr lang="ru-RU" sz="1400" b="1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400" kern="1200" dirty="0" smtClean="0">
                          <a:effectLst/>
                        </a:rPr>
                        <a:t>Содействие развитию туризма, физической культуры и спорта в районе путем организации </a:t>
                      </a:r>
                      <a:r>
                        <a:rPr lang="ru-RU" sz="1400" kern="1200" dirty="0" err="1" smtClean="0">
                          <a:effectLst/>
                        </a:rPr>
                        <a:t>Вейк</a:t>
                      </a:r>
                      <a:r>
                        <a:rPr lang="ru-RU" sz="1400" kern="1200" dirty="0" smtClean="0">
                          <a:effectLst/>
                        </a:rPr>
                        <a:t> парка и проката </a:t>
                      </a:r>
                      <a:r>
                        <a:rPr lang="ru-RU" sz="1400" kern="1200" dirty="0" err="1" smtClean="0">
                          <a:effectLst/>
                        </a:rPr>
                        <a:t>вейкбордов</a:t>
                      </a:r>
                      <a:r>
                        <a:rPr lang="ru-RU" sz="1400" kern="1200" dirty="0" smtClean="0">
                          <a:effectLst/>
                        </a:rPr>
                        <a:t> в п. Лесхоз Сабинского муниципального района РТ</a:t>
                      </a:r>
                      <a:endParaRPr lang="ru-RU" sz="1400" dirty="0">
                        <a:latin typeface="+mn-lt"/>
                      </a:endParaRPr>
                    </a:p>
                  </a:txBody>
                  <a:tcPr marL="68580" marR="68580" marT="0" marB="0" anchor="ctr"/>
                </a:tc>
              </a:tr>
              <a:tr h="331734">
                <a:tc>
                  <a:txBody>
                    <a:bodyPr/>
                    <a:lstStyle/>
                    <a:p>
                      <a:pPr marL="0" lvl="0" indent="0" algn="l" defTabSz="914400" rtl="0" eaLnBrk="1" fontAlgn="t" latinLnBrk="0" hangingPunct="1"/>
                      <a:r>
                        <a:rPr lang="ru-RU" sz="1400" b="1" u="none" strike="noStrike" kern="1200" dirty="0" err="1" smtClean="0">
                          <a:effectLst/>
                        </a:rPr>
                        <a:t>Тетюшский</a:t>
                      </a:r>
                      <a:r>
                        <a:rPr lang="ru-RU" sz="1400" b="1" u="none" strike="noStrike" kern="1200" dirty="0" smtClean="0">
                          <a:effectLst/>
                        </a:rPr>
                        <a:t> р-н</a:t>
                      </a:r>
                      <a:endParaRPr lang="ru-RU" sz="1400" b="1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l" defTabSz="914400" rtl="0" eaLnBrk="1" fontAlgn="t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u="none" strike="noStrike" kern="1200" dirty="0">
                          <a:effectLst/>
                        </a:rPr>
                        <a:t>Зеркало усадьбы</a:t>
                      </a:r>
                      <a:endParaRPr lang="ru-RU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</a:tr>
              <a:tr h="32529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err="1" smtClean="0">
                          <a:effectLst/>
                        </a:rPr>
                        <a:t>Тюлячинский</a:t>
                      </a:r>
                      <a:r>
                        <a:rPr lang="ru-RU" sz="1400" b="1" dirty="0" smtClean="0">
                          <a:effectLst/>
                        </a:rPr>
                        <a:t> р-н</a:t>
                      </a:r>
                      <a:endParaRPr lang="ru-RU" sz="1400" b="1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Безопасная дорога в школу</a:t>
                      </a:r>
                      <a:endParaRPr lang="ru-RU" sz="14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502128">
                <a:tc>
                  <a:txBody>
                    <a:bodyPr/>
                    <a:lstStyle/>
                    <a:p>
                      <a:pPr marL="0" lvl="0" indent="0" algn="l" defTabSz="914400" rtl="0" eaLnBrk="1" fontAlgn="t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u="none" strike="noStrike" kern="1200" dirty="0" smtClean="0">
                          <a:effectLst/>
                        </a:rPr>
                        <a:t>г. Набережные Челны</a:t>
                      </a:r>
                      <a:endParaRPr lang="ru-RU" sz="1400" b="1" u="none" strike="noStrike" kern="12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</a:rPr>
                        <a:t>Центральный район </a:t>
                      </a:r>
                      <a:endParaRPr lang="ru-RU" sz="1400" b="1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Экстрим парк</a:t>
                      </a:r>
                      <a:endParaRPr lang="ru-RU" sz="11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565649">
                <a:tc>
                  <a:txBody>
                    <a:bodyPr/>
                    <a:lstStyle/>
                    <a:p>
                      <a:r>
                        <a:rPr lang="ru-RU" sz="1400" b="1" dirty="0" smtClean="0"/>
                        <a:t>г. Казань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effectLst/>
                        </a:rPr>
                        <a:t>Кировский </a:t>
                      </a:r>
                      <a:r>
                        <a:rPr lang="ru-RU" sz="1400" b="1" dirty="0">
                          <a:effectLst/>
                        </a:rPr>
                        <a:t>район </a:t>
                      </a:r>
                      <a:endParaRPr lang="ru-RU" sz="1400" b="1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Устройство (монтаж) наружного освещения территории создаваемого </a:t>
                      </a:r>
                      <a:r>
                        <a:rPr lang="ru-RU" sz="1400" dirty="0" err="1">
                          <a:effectLst/>
                        </a:rPr>
                        <a:t>Экопарка</a:t>
                      </a:r>
                      <a:r>
                        <a:rPr lang="ru-RU" sz="1400" dirty="0">
                          <a:effectLst/>
                        </a:rPr>
                        <a:t> озера Харовое (</a:t>
                      </a:r>
                      <a:r>
                        <a:rPr lang="ru-RU" sz="1400" dirty="0" err="1">
                          <a:effectLst/>
                        </a:rPr>
                        <a:t>ул.Ф.Яруллина</a:t>
                      </a:r>
                      <a:r>
                        <a:rPr lang="ru-RU" sz="1400" dirty="0">
                          <a:effectLst/>
                        </a:rPr>
                        <a:t>/</a:t>
                      </a:r>
                      <a:r>
                        <a:rPr lang="ru-RU" sz="1400" dirty="0" err="1">
                          <a:effectLst/>
                        </a:rPr>
                        <a:t>М.Вахитова</a:t>
                      </a:r>
                      <a:r>
                        <a:rPr lang="ru-RU" sz="1400" dirty="0">
                          <a:effectLst/>
                        </a:rPr>
                        <a:t>)</a:t>
                      </a:r>
                      <a:endParaRPr lang="ru-RU" sz="11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50212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err="1" smtClean="0">
                          <a:effectLst/>
                        </a:rPr>
                        <a:t>г.Казань</a:t>
                      </a:r>
                      <a:endParaRPr lang="ru-RU" sz="1400" b="1" dirty="0" smtClean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effectLst/>
                        </a:rPr>
                        <a:t>Советский </a:t>
                      </a:r>
                      <a:r>
                        <a:rPr lang="ru-RU" sz="1400" b="1" dirty="0">
                          <a:effectLst/>
                        </a:rPr>
                        <a:t>район </a:t>
                      </a:r>
                      <a:endParaRPr lang="ru-RU" sz="1400" b="1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Благоустройство сквера «Гулливер»</a:t>
                      </a:r>
                      <a:endParaRPr lang="ru-RU" sz="11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67544" y="188640"/>
            <a:ext cx="7715200" cy="828000"/>
          </a:xfrm>
        </p:spPr>
        <p:txBody>
          <a:bodyPr>
            <a:noAutofit/>
          </a:bodyPr>
          <a:lstStyle/>
          <a:p>
            <a:r>
              <a:rPr lang="ru-RU" sz="2400" dirty="0" smtClean="0"/>
              <a:t>Победители конкурса </a:t>
            </a:r>
            <a:r>
              <a:rPr lang="ru-RU" sz="2400" dirty="0"/>
              <a:t>народных социальных проектов муниципальных районов (городских округов</a:t>
            </a:r>
            <a:r>
              <a:rPr lang="ru-RU" sz="2400" dirty="0" smtClean="0"/>
              <a:t>), получившие 1 млн рублей</a:t>
            </a:r>
            <a:endParaRPr lang="ru-RU" sz="2400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FE3CA2-79AD-44FB-B769-88B5872A7203}" type="slidenum">
              <a:rPr lang="ru-RU" smtClean="0"/>
              <a:pPr/>
              <a:t>24</a:t>
            </a:fld>
            <a:endParaRPr lang="ru-RU" dirty="0"/>
          </a:p>
        </p:txBody>
      </p:sp>
      <p:sp>
        <p:nvSpPr>
          <p:cNvPr id="2" name="TextBox 1"/>
          <p:cNvSpPr txBox="1"/>
          <p:nvPr/>
        </p:nvSpPr>
        <p:spPr>
          <a:xfrm>
            <a:off x="539552" y="6237312"/>
            <a:ext cx="80648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</a:rPr>
              <a:t>50 проектов признаны лауреатами Конкурса </a:t>
            </a:r>
            <a:endParaRPr lang="ru-RU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50886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Объект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96846027"/>
              </p:ext>
            </p:extLst>
          </p:nvPr>
        </p:nvGraphicFramePr>
        <p:xfrm>
          <a:off x="323529" y="1465104"/>
          <a:ext cx="8496943" cy="4612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240359"/>
                <a:gridCol w="3528392"/>
                <a:gridCol w="1728192"/>
              </a:tblGrid>
              <a:tr h="523736">
                <a:tc>
                  <a:txBody>
                    <a:bodyPr/>
                    <a:lstStyle/>
                    <a:p>
                      <a:pPr algn="ctr"/>
                      <a:r>
                        <a:rPr lang="ru-RU" sz="1200" b="1" i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Группы</a:t>
                      </a:r>
                      <a:endParaRPr lang="ru-RU" sz="1200" b="1" i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T="18000" marB="1800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800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>
                          <a:effectLst/>
                        </a:rPr>
                        <a:t>Муниципальное образование</a:t>
                      </a:r>
                      <a:endParaRPr lang="ru-RU" sz="1200" b="1" i="0" dirty="0" smtClean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  <a:p>
                      <a:pPr marL="10800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1" i="0" dirty="0" smtClean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T="18000" marB="1800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800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>
                          <a:effectLst/>
                        </a:rPr>
                        <a:t>Количество ТОС, получившие по 665,0 </a:t>
                      </a:r>
                      <a:r>
                        <a:rPr lang="ru-RU" sz="1200" b="1" dirty="0" err="1" smtClean="0">
                          <a:effectLst/>
                        </a:rPr>
                        <a:t>тыс.рублей</a:t>
                      </a:r>
                      <a:endParaRPr lang="ru-RU" sz="1200" b="1" i="0" dirty="0" smtClean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T="18000" marB="1800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332280">
                <a:tc rowSpan="2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solidFill>
                            <a:srgbClr val="C0000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I </a:t>
                      </a:r>
                      <a:r>
                        <a:rPr lang="ru-RU" sz="1600" b="1" dirty="0" smtClean="0">
                          <a:solidFill>
                            <a:srgbClr val="C0000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группа</a:t>
                      </a:r>
                      <a:endParaRPr lang="en-US" sz="1600" b="1" dirty="0" smtClean="0">
                        <a:solidFill>
                          <a:srgbClr val="C00000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1200" dirty="0" smtClean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городские округа</a:t>
                      </a:r>
                      <a:endParaRPr lang="ru-RU" sz="1600" b="1" dirty="0">
                        <a:solidFill>
                          <a:srgbClr val="C00000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err="1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г.Казань</a:t>
                      </a:r>
                      <a:endParaRPr lang="ru-RU" sz="14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6</a:t>
                      </a:r>
                      <a:endParaRPr lang="ru-RU" sz="1600" b="1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70912">
                <a:tc vMerge="1">
                  <a:txBody>
                    <a:bodyPr/>
                    <a:lstStyle/>
                    <a:p>
                      <a:pPr marL="0" lvl="0" indent="0" algn="l" defTabSz="914400" rtl="0" eaLnBrk="1" fontAlgn="t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b="1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err="1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г.Набережные</a:t>
                      </a:r>
                      <a:r>
                        <a:rPr lang="ru-RU" sz="140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 Челны</a:t>
                      </a:r>
                      <a:endParaRPr lang="ru-RU" sz="14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5</a:t>
                      </a:r>
                      <a:endParaRPr lang="ru-RU" sz="1600" b="1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1388">
                <a:tc rowSpan="4"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 kern="1200" dirty="0" smtClean="0">
                          <a:solidFill>
                            <a:srgbClr val="C0000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II </a:t>
                      </a:r>
                      <a:r>
                        <a:rPr lang="ru-RU" sz="1600" b="1" kern="1200" dirty="0" smtClean="0">
                          <a:solidFill>
                            <a:srgbClr val="C0000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группа – </a:t>
                      </a:r>
                    </a:p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1200" dirty="0" smtClean="0">
                          <a:solidFill>
                            <a:srgbClr val="C0000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городские поселения с численностью жителей более 60 </a:t>
                      </a:r>
                      <a:r>
                        <a:rPr lang="ru-RU" sz="1600" b="1" kern="1200" dirty="0" err="1" smtClean="0">
                          <a:solidFill>
                            <a:srgbClr val="C0000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тыс.человек</a:t>
                      </a:r>
                      <a:endParaRPr lang="ru-RU" sz="105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14300" marR="11430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+mn-lt"/>
                          <a:ea typeface="Times New Roman"/>
                        </a:rPr>
                        <a:t>город Альметьевск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2</a:t>
                      </a:r>
                      <a:endParaRPr lang="ru-RU" sz="1600" b="1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43540">
                <a:tc vMerge="1"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14300" marR="11430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+mn-lt"/>
                          <a:ea typeface="Times New Roman"/>
                        </a:rPr>
                        <a:t>город Елабуга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3</a:t>
                      </a:r>
                      <a:endParaRPr lang="ru-RU" sz="1600" b="1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60040">
                <a:tc vMerge="1">
                  <a:txBody>
                    <a:bodyPr/>
                    <a:lstStyle/>
                    <a:p>
                      <a:endParaRPr lang="ru-RU" sz="1400" b="1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+mn-lt"/>
                          <a:ea typeface="Times New Roman"/>
                        </a:rPr>
                        <a:t>город Нижнекамск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5</a:t>
                      </a:r>
                      <a:endParaRPr lang="ru-RU" sz="1600" b="1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59740">
                <a:tc v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b="1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+mn-lt"/>
                          <a:ea typeface="Times New Roman"/>
                        </a:rPr>
                        <a:t>город Чистополь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1</a:t>
                      </a:r>
                      <a:endParaRPr lang="ru-RU" sz="1600" b="1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 rowSpan="7"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 kern="1200" dirty="0" smtClean="0">
                          <a:solidFill>
                            <a:srgbClr val="C0000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III </a:t>
                      </a:r>
                      <a:r>
                        <a:rPr lang="ru-RU" sz="1600" b="1" kern="1200" dirty="0" smtClean="0">
                          <a:solidFill>
                            <a:srgbClr val="C0000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группа –городские поселения с численностью жителей до 60 </a:t>
                      </a:r>
                      <a:r>
                        <a:rPr lang="ru-RU" sz="1600" b="1" kern="1200" dirty="0" err="1" smtClean="0">
                          <a:solidFill>
                            <a:srgbClr val="C0000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тыс.человек</a:t>
                      </a:r>
                      <a:r>
                        <a:rPr lang="ru-RU" sz="1600" b="1" kern="1200" dirty="0" smtClean="0">
                          <a:solidFill>
                            <a:srgbClr val="C0000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 и сельские поселения</a:t>
                      </a:r>
                      <a:endParaRPr lang="ru-RU" sz="1600" b="1" kern="1200" dirty="0">
                        <a:solidFill>
                          <a:srgbClr val="C00000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14300" marR="11430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err="1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г.Лаишево</a:t>
                      </a:r>
                      <a:endParaRPr lang="ru-RU" sz="14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2</a:t>
                      </a:r>
                      <a:endParaRPr lang="ru-RU" sz="1600" b="1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 vMerge="1"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000" b="1" kern="1200" dirty="0">
                        <a:solidFill>
                          <a:srgbClr val="C00000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14300" marR="11430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err="1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г.Менделеевск</a:t>
                      </a:r>
                      <a:endParaRPr lang="ru-RU" sz="14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1</a:t>
                      </a:r>
                      <a:endParaRPr lang="ru-RU" sz="1600" b="1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 vMerge="1"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000" b="1" kern="1200" dirty="0">
                        <a:solidFill>
                          <a:srgbClr val="C00000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14300" marR="11430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err="1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г.Заинск</a:t>
                      </a:r>
                      <a:endParaRPr lang="ru-RU" sz="14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1</a:t>
                      </a:r>
                      <a:endParaRPr lang="ru-RU" sz="1600" b="1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 vMerge="1"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000" b="1" kern="1200" dirty="0">
                        <a:solidFill>
                          <a:srgbClr val="C00000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14300" marR="11430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err="1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г.Мамадыш</a:t>
                      </a:r>
                      <a:endParaRPr lang="ru-RU" sz="14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1</a:t>
                      </a:r>
                      <a:endParaRPr lang="ru-RU" sz="1600" b="1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 vMerge="1"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000" b="1" kern="1200" dirty="0">
                        <a:solidFill>
                          <a:srgbClr val="C00000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14300" marR="11430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err="1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г.Тетюши</a:t>
                      </a:r>
                      <a:endParaRPr lang="ru-RU" sz="14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1</a:t>
                      </a:r>
                      <a:endParaRPr lang="ru-RU" sz="1600" b="1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 vMerge="1"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000" b="1" kern="1200" dirty="0">
                        <a:solidFill>
                          <a:srgbClr val="C00000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14300" marR="11430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err="1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г.Азнакаево</a:t>
                      </a:r>
                      <a:endParaRPr lang="ru-RU" sz="14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1</a:t>
                      </a:r>
                      <a:endParaRPr lang="ru-RU" sz="1600" b="1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 vMerge="1"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000" b="1" kern="1200" dirty="0">
                        <a:solidFill>
                          <a:srgbClr val="C00000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14300" marR="11430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err="1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Танайское</a:t>
                      </a:r>
                      <a:r>
                        <a:rPr lang="ru-RU" sz="140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 сельское поселение </a:t>
                      </a:r>
                      <a:r>
                        <a:rPr lang="ru-RU" sz="14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Елабужского муниципального района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1</a:t>
                      </a:r>
                      <a:endParaRPr lang="ru-RU" sz="1600" b="1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79512" y="260648"/>
            <a:ext cx="8136904" cy="828000"/>
          </a:xfrm>
        </p:spPr>
        <p:txBody>
          <a:bodyPr>
            <a:noAutofit/>
          </a:bodyPr>
          <a:lstStyle/>
          <a:p>
            <a:r>
              <a:rPr lang="ru-RU" sz="2400" dirty="0" smtClean="0"/>
              <a:t>Победители конкурса «Лучшее территориальное общественное самоуправление года РТ</a:t>
            </a:r>
            <a:r>
              <a:rPr lang="ru-RU" sz="2800" dirty="0" smtClean="0"/>
              <a:t>», </a:t>
            </a:r>
            <a:br>
              <a:rPr lang="ru-RU" sz="2800" dirty="0" smtClean="0"/>
            </a:br>
            <a:r>
              <a:rPr lang="ru-RU" sz="2400" dirty="0" smtClean="0"/>
              <a:t>занявшие</a:t>
            </a:r>
            <a:r>
              <a:rPr lang="ru-RU" sz="2800" dirty="0" smtClean="0"/>
              <a:t> 1 </a:t>
            </a:r>
            <a:r>
              <a:rPr lang="ru-RU" sz="2400" dirty="0" smtClean="0"/>
              <a:t>места</a:t>
            </a:r>
            <a:endParaRPr lang="ru-RU" sz="2400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FE3CA2-79AD-44FB-B769-88B5872A7203}" type="slidenum">
              <a:rPr lang="ru-RU" smtClean="0"/>
              <a:pPr/>
              <a:t>25</a:t>
            </a:fld>
            <a:endParaRPr lang="ru-RU" dirty="0"/>
          </a:p>
        </p:txBody>
      </p:sp>
      <p:sp>
        <p:nvSpPr>
          <p:cNvPr id="2" name="TextBox 1"/>
          <p:cNvSpPr txBox="1"/>
          <p:nvPr/>
        </p:nvSpPr>
        <p:spPr>
          <a:xfrm>
            <a:off x="1407882" y="6093296"/>
            <a:ext cx="63282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</a:rPr>
              <a:t>                 </a:t>
            </a:r>
            <a:r>
              <a:rPr lang="en-US" b="1" dirty="0" smtClean="0">
                <a:solidFill>
                  <a:srgbClr val="C00000"/>
                </a:solidFill>
              </a:rPr>
              <a:t>II </a:t>
            </a:r>
            <a:r>
              <a:rPr lang="ru-RU" b="1" dirty="0" smtClean="0">
                <a:solidFill>
                  <a:srgbClr val="C00000"/>
                </a:solidFill>
              </a:rPr>
              <a:t> место – 20 ТОС       </a:t>
            </a:r>
            <a:r>
              <a:rPr lang="en-US" b="1" dirty="0" smtClean="0">
                <a:solidFill>
                  <a:srgbClr val="C00000"/>
                </a:solidFill>
              </a:rPr>
              <a:t>IV</a:t>
            </a:r>
            <a:r>
              <a:rPr lang="ru-RU" b="1" dirty="0" smtClean="0">
                <a:solidFill>
                  <a:srgbClr val="C00000"/>
                </a:solidFill>
              </a:rPr>
              <a:t> </a:t>
            </a:r>
            <a:r>
              <a:rPr lang="ru-RU" b="1" dirty="0">
                <a:solidFill>
                  <a:srgbClr val="C00000"/>
                </a:solidFill>
              </a:rPr>
              <a:t>место – 25 </a:t>
            </a:r>
            <a:r>
              <a:rPr lang="ru-RU" b="1" dirty="0" smtClean="0">
                <a:solidFill>
                  <a:srgbClr val="C00000"/>
                </a:solidFill>
              </a:rPr>
              <a:t>ТОС</a:t>
            </a:r>
          </a:p>
          <a:p>
            <a:r>
              <a:rPr lang="ru-RU" b="1" dirty="0" smtClean="0">
                <a:solidFill>
                  <a:srgbClr val="C00000"/>
                </a:solidFill>
              </a:rPr>
              <a:t>                </a:t>
            </a:r>
            <a:r>
              <a:rPr lang="en-US" b="1" dirty="0" smtClean="0">
                <a:solidFill>
                  <a:srgbClr val="C00000"/>
                </a:solidFill>
              </a:rPr>
              <a:t>III</a:t>
            </a:r>
            <a:r>
              <a:rPr lang="ru-RU" b="1" dirty="0" smtClean="0">
                <a:solidFill>
                  <a:srgbClr val="C00000"/>
                </a:solidFill>
              </a:rPr>
              <a:t> место – 20 ТОС         </a:t>
            </a:r>
            <a:r>
              <a:rPr lang="en-US" b="1" dirty="0" smtClean="0">
                <a:solidFill>
                  <a:srgbClr val="C00000"/>
                </a:solidFill>
              </a:rPr>
              <a:t>V</a:t>
            </a:r>
            <a:r>
              <a:rPr lang="ru-RU" b="1" dirty="0" smtClean="0">
                <a:solidFill>
                  <a:srgbClr val="C00000"/>
                </a:solidFill>
              </a:rPr>
              <a:t> место – 25 ТОС</a:t>
            </a:r>
            <a:endParaRPr lang="ru-RU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74213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88640"/>
            <a:ext cx="8229600" cy="1260048"/>
          </a:xfrm>
        </p:spPr>
        <p:txBody>
          <a:bodyPr>
            <a:noAutofit/>
          </a:bodyPr>
          <a:lstStyle/>
          <a:p>
            <a:r>
              <a:rPr lang="ru-RU" sz="2400" dirty="0"/>
              <a:t>Инвестиции </a:t>
            </a:r>
            <a:r>
              <a:rPr lang="ru-RU" sz="2400" dirty="0" smtClean="0"/>
              <a:t>на </a:t>
            </a:r>
            <a:r>
              <a:rPr lang="ru-RU" sz="2400" dirty="0"/>
              <a:t>душу населения </a:t>
            </a:r>
            <a:r>
              <a:rPr lang="ru-RU" sz="2400" dirty="0" smtClean="0"/>
              <a:t>(</a:t>
            </a:r>
            <a:r>
              <a:rPr lang="ru-RU" sz="2400" dirty="0"/>
              <a:t>без </a:t>
            </a:r>
            <a:r>
              <a:rPr lang="ru-RU" sz="2400" dirty="0" smtClean="0"/>
              <a:t>учета</a:t>
            </a:r>
            <a:br>
              <a:rPr lang="ru-RU" sz="2400" dirty="0" smtClean="0"/>
            </a:br>
            <a:r>
              <a:rPr lang="ru-RU" sz="2400" dirty="0" smtClean="0"/>
              <a:t>бюджетных </a:t>
            </a:r>
            <a:r>
              <a:rPr lang="ru-RU" sz="2400" dirty="0"/>
              <a:t>средств), </a:t>
            </a:r>
            <a:r>
              <a:rPr lang="ru-RU" sz="2400" dirty="0" err="1" smtClean="0"/>
              <a:t>тыс.рублей</a:t>
            </a:r>
            <a:r>
              <a:rPr lang="ru-RU" sz="2400" dirty="0" smtClean="0"/>
              <a:t>/человек</a:t>
            </a:r>
            <a:r>
              <a:rPr lang="ru-RU" sz="2400" dirty="0"/>
              <a:t/>
            </a:r>
            <a:br>
              <a:rPr lang="ru-RU" sz="2400" dirty="0"/>
            </a:br>
            <a:r>
              <a:rPr lang="ru-RU" sz="2400" dirty="0" smtClean="0"/>
              <a:t>(</a:t>
            </a:r>
            <a:r>
              <a:rPr lang="ru-RU" sz="2000" dirty="0"/>
              <a:t>январь </a:t>
            </a:r>
            <a:r>
              <a:rPr lang="ru-RU" sz="2000" dirty="0" smtClean="0"/>
              <a:t>- июнь 2015 г.)</a:t>
            </a:r>
            <a:endParaRPr lang="ru-RU" sz="16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26</a:t>
            </a:fld>
            <a:endParaRPr lang="ru-RU"/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2274771"/>
              </p:ext>
            </p:extLst>
          </p:nvPr>
        </p:nvGraphicFramePr>
        <p:xfrm>
          <a:off x="457200" y="1557338"/>
          <a:ext cx="8229600" cy="49680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8980816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Номер слайда 3"/>
          <p:cNvSpPr txBox="1">
            <a:spLocks/>
          </p:cNvSpPr>
          <p:nvPr/>
        </p:nvSpPr>
        <p:spPr>
          <a:xfrm>
            <a:off x="8503096" y="6453376"/>
            <a:ext cx="533400" cy="360000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4400" rtl="0" latinLnBrk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latinLnBrk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latinLnBrk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latinLnBrk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latinLnBrk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latinLnBrk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latinLnBrk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latinLnBrk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latinLnBrk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72AC53DF-4216-466D-99A7-94400E6C2A25}" type="slidenum">
              <a:rPr lang="ru-RU" sz="1200" smtClean="0">
                <a:solidFill>
                  <a:schemeClr val="tx2"/>
                </a:solidFill>
              </a:rPr>
              <a:pPr algn="ctr"/>
              <a:t>27</a:t>
            </a:fld>
            <a:endParaRPr lang="ru-RU" sz="1400" b="1" dirty="0">
              <a:solidFill>
                <a:srgbClr val="FFFFFF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7"/>
            <a:ext cx="7859216" cy="828000"/>
          </a:xfrm>
        </p:spPr>
        <p:txBody>
          <a:bodyPr>
            <a:noAutofit/>
          </a:bodyPr>
          <a:lstStyle/>
          <a:p>
            <a:r>
              <a:rPr lang="ru-RU" sz="2600" dirty="0"/>
              <a:t>«Дорожная карта» развития малого и среднего предпринимательства в Республике </a:t>
            </a:r>
            <a:r>
              <a:rPr lang="ru-RU" sz="2600" dirty="0" smtClean="0"/>
              <a:t>Татарстан на </a:t>
            </a:r>
            <a:r>
              <a:rPr lang="ru-RU" sz="2600" dirty="0"/>
              <a:t>2014-2016 год</a:t>
            </a:r>
            <a:r>
              <a:rPr lang="ru-RU" sz="2600" dirty="0" smtClean="0"/>
              <a:t>»</a:t>
            </a:r>
            <a:endParaRPr lang="ru-RU" sz="2600" dirty="0"/>
          </a:p>
        </p:txBody>
      </p:sp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1328897573"/>
              </p:ext>
            </p:extLst>
          </p:nvPr>
        </p:nvGraphicFramePr>
        <p:xfrm>
          <a:off x="971600" y="1556792"/>
          <a:ext cx="7171456" cy="483556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919619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/>
          <p:cNvSpPr>
            <a:spLocks noChangeArrowheads="1"/>
          </p:cNvSpPr>
          <p:nvPr/>
        </p:nvSpPr>
        <p:spPr bwMode="gray">
          <a:xfrm>
            <a:off x="2323620" y="1601600"/>
            <a:ext cx="3743325" cy="3743325"/>
          </a:xfrm>
          <a:prstGeom prst="ellipse">
            <a:avLst/>
          </a:prstGeom>
          <a:gradFill rotWithShape="1">
            <a:gsLst>
              <a:gs pos="0">
                <a:srgbClr val="E6E6E6"/>
              </a:gs>
              <a:gs pos="14999">
                <a:srgbClr val="7D8496"/>
              </a:gs>
              <a:gs pos="53000">
                <a:srgbClr val="E6E6E6"/>
              </a:gs>
              <a:gs pos="67999">
                <a:srgbClr val="7D8496"/>
              </a:gs>
              <a:gs pos="92999">
                <a:srgbClr val="E6E6E6"/>
              </a:gs>
              <a:gs pos="100000">
                <a:srgbClr val="FFFFFF"/>
              </a:gs>
            </a:gsLst>
            <a:lin ang="27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5" name="Oval 4"/>
          <p:cNvSpPr>
            <a:spLocks noChangeArrowheads="1"/>
          </p:cNvSpPr>
          <p:nvPr/>
        </p:nvSpPr>
        <p:spPr bwMode="gray">
          <a:xfrm>
            <a:off x="2817333" y="2081025"/>
            <a:ext cx="2749550" cy="2746375"/>
          </a:xfrm>
          <a:prstGeom prst="ellipse">
            <a:avLst/>
          </a:prstGeom>
          <a:gradFill rotWithShape="1">
            <a:gsLst>
              <a:gs pos="0">
                <a:srgbClr val="FFFFFF">
                  <a:gamma/>
                  <a:shade val="63137"/>
                  <a:invGamma/>
                </a:srgbClr>
              </a:gs>
              <a:gs pos="50000">
                <a:srgbClr val="FFFFFF"/>
              </a:gs>
              <a:gs pos="100000">
                <a:srgbClr val="FFFFFF">
                  <a:gamma/>
                  <a:shade val="63137"/>
                  <a:invGamma/>
                </a:srgbClr>
              </a:gs>
            </a:gsLst>
            <a:lin ang="2700000" scaled="1"/>
          </a:gradFill>
          <a:ln>
            <a:noFill/>
          </a:ln>
          <a:effectLst>
            <a:prstShdw prst="shdw17" dist="17961" dir="2700000">
              <a:srgbClr val="FFFFFF">
                <a:gamma/>
                <a:shade val="60000"/>
                <a:invGamma/>
              </a:srgbClr>
            </a:prstShdw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8" name="Text Box 7"/>
          <p:cNvSpPr txBox="1">
            <a:spLocks noChangeArrowheads="1"/>
          </p:cNvSpPr>
          <p:nvPr/>
        </p:nvSpPr>
        <p:spPr bwMode="gray">
          <a:xfrm>
            <a:off x="251521" y="5346638"/>
            <a:ext cx="2072099" cy="523220"/>
          </a:xfrm>
          <a:prstGeom prst="rect">
            <a:avLst/>
          </a:prstGeom>
          <a:noFill/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ru-RU"/>
            </a:defPPr>
            <a:lvl1pPr>
              <a:defRPr sz="1400" b="1"/>
            </a:lvl1pPr>
          </a:lstStyle>
          <a:p>
            <a:r>
              <a:rPr lang="ru-RU" dirty="0" smtClean="0">
                <a:solidFill>
                  <a:srgbClr val="75009E"/>
                </a:solidFill>
              </a:rPr>
              <a:t>Центр </a:t>
            </a:r>
            <a:r>
              <a:rPr lang="ru-RU" dirty="0">
                <a:solidFill>
                  <a:srgbClr val="75009E"/>
                </a:solidFill>
              </a:rPr>
              <a:t>поддержки экспорта </a:t>
            </a:r>
          </a:p>
        </p:txBody>
      </p:sp>
      <p:sp>
        <p:nvSpPr>
          <p:cNvPr id="9" name="Text Box 8"/>
          <p:cNvSpPr txBox="1">
            <a:spLocks noChangeArrowheads="1"/>
          </p:cNvSpPr>
          <p:nvPr/>
        </p:nvSpPr>
        <p:spPr bwMode="gray">
          <a:xfrm>
            <a:off x="6585463" y="2533912"/>
            <a:ext cx="2307017" cy="307777"/>
          </a:xfrm>
          <a:prstGeom prst="rect">
            <a:avLst/>
          </a:prstGeom>
          <a:noFill/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003300"/>
                </a:solidFill>
              </a:rPr>
              <a:t> бизнес </a:t>
            </a:r>
            <a:r>
              <a:rPr lang="ru-RU" sz="1400" b="1" dirty="0" smtClean="0">
                <a:solidFill>
                  <a:srgbClr val="003300"/>
                </a:solidFill>
              </a:rPr>
              <a:t>инкубаторы</a:t>
            </a:r>
            <a:endParaRPr lang="ru-RU" sz="1400" b="1" dirty="0">
              <a:solidFill>
                <a:srgbClr val="003300"/>
              </a:solidFill>
            </a:endParaRPr>
          </a:p>
        </p:txBody>
      </p:sp>
      <p:grpSp>
        <p:nvGrpSpPr>
          <p:cNvPr id="10" name="Group 9"/>
          <p:cNvGrpSpPr>
            <a:grpSpLocks/>
          </p:cNvGrpSpPr>
          <p:nvPr/>
        </p:nvGrpSpPr>
        <p:grpSpPr bwMode="auto">
          <a:xfrm>
            <a:off x="3530530" y="1049321"/>
            <a:ext cx="1631950" cy="1612900"/>
            <a:chOff x="437" y="1700"/>
            <a:chExt cx="1110" cy="1096"/>
          </a:xfrm>
        </p:grpSpPr>
        <p:grpSp>
          <p:nvGrpSpPr>
            <p:cNvPr id="11" name="Group 10"/>
            <p:cNvGrpSpPr>
              <a:grpSpLocks/>
            </p:cNvGrpSpPr>
            <p:nvPr/>
          </p:nvGrpSpPr>
          <p:grpSpPr bwMode="auto">
            <a:xfrm>
              <a:off x="437" y="1700"/>
              <a:ext cx="1110" cy="1096"/>
              <a:chOff x="437" y="1700"/>
              <a:chExt cx="1110" cy="1096"/>
            </a:xfrm>
          </p:grpSpPr>
          <p:sp>
            <p:nvSpPr>
              <p:cNvPr id="15" name="Oval 11"/>
              <p:cNvSpPr>
                <a:spLocks noChangeArrowheads="1"/>
              </p:cNvSpPr>
              <p:nvPr/>
            </p:nvSpPr>
            <p:spPr bwMode="gray">
              <a:xfrm>
                <a:off x="437" y="1700"/>
                <a:ext cx="1110" cy="1096"/>
              </a:xfrm>
              <a:prstGeom prst="ellipse">
                <a:avLst/>
              </a:prstGeom>
              <a:solidFill>
                <a:srgbClr val="3333CC">
                  <a:alpha val="10001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57150">
                    <a:solidFill>
                      <a:srgbClr val="FFFFFF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 kern="0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16" name="Oval 12"/>
              <p:cNvSpPr>
                <a:spLocks noChangeArrowheads="1"/>
              </p:cNvSpPr>
              <p:nvPr/>
            </p:nvSpPr>
            <p:spPr bwMode="gray">
              <a:xfrm>
                <a:off x="462" y="1725"/>
                <a:ext cx="1062" cy="1048"/>
              </a:xfrm>
              <a:prstGeom prst="ellipse">
                <a:avLst/>
              </a:prstGeom>
              <a:solidFill>
                <a:srgbClr val="D87AA5">
                  <a:alpha val="10001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57150">
                    <a:solidFill>
                      <a:srgbClr val="FFFFFF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 kern="0">
                  <a:solidFill>
                    <a:srgbClr val="000000"/>
                  </a:solidFill>
                  <a:latin typeface="Arial" charset="0"/>
                </a:endParaRPr>
              </a:p>
            </p:txBody>
          </p:sp>
        </p:grpSp>
        <p:grpSp>
          <p:nvGrpSpPr>
            <p:cNvPr id="12" name="Group 13"/>
            <p:cNvGrpSpPr>
              <a:grpSpLocks/>
            </p:cNvGrpSpPr>
            <p:nvPr/>
          </p:nvGrpSpPr>
          <p:grpSpPr bwMode="auto">
            <a:xfrm>
              <a:off x="486" y="1748"/>
              <a:ext cx="1026" cy="1014"/>
              <a:chOff x="437" y="1700"/>
              <a:chExt cx="1110" cy="1096"/>
            </a:xfrm>
          </p:grpSpPr>
          <p:sp>
            <p:nvSpPr>
              <p:cNvPr id="13" name="Oval 14"/>
              <p:cNvSpPr>
                <a:spLocks noChangeArrowheads="1"/>
              </p:cNvSpPr>
              <p:nvPr/>
            </p:nvSpPr>
            <p:spPr bwMode="gray">
              <a:xfrm>
                <a:off x="437" y="1700"/>
                <a:ext cx="1110" cy="1096"/>
              </a:xfrm>
              <a:prstGeom prst="ellipse">
                <a:avLst/>
              </a:prstGeom>
              <a:solidFill>
                <a:srgbClr val="D87AA5">
                  <a:alpha val="10001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57150">
                    <a:solidFill>
                      <a:srgbClr val="FFFFFF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 kern="0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14" name="Oval 15"/>
              <p:cNvSpPr>
                <a:spLocks noChangeArrowheads="1"/>
              </p:cNvSpPr>
              <p:nvPr/>
            </p:nvSpPr>
            <p:spPr bwMode="gray">
              <a:xfrm>
                <a:off x="462" y="1725"/>
                <a:ext cx="1062" cy="1048"/>
              </a:xfrm>
              <a:prstGeom prst="ellipse">
                <a:avLst/>
              </a:prstGeom>
              <a:solidFill>
                <a:srgbClr val="3333CC">
                  <a:alpha val="10001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57150">
                    <a:solidFill>
                      <a:srgbClr val="FFFFFF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 kern="0">
                  <a:solidFill>
                    <a:srgbClr val="000000"/>
                  </a:solidFill>
                  <a:latin typeface="Arial" charset="0"/>
                </a:endParaRPr>
              </a:p>
            </p:txBody>
          </p:sp>
        </p:grpSp>
      </p:grpSp>
      <p:grpSp>
        <p:nvGrpSpPr>
          <p:cNvPr id="17" name="Group 16"/>
          <p:cNvGrpSpPr>
            <a:grpSpLocks/>
          </p:cNvGrpSpPr>
          <p:nvPr/>
        </p:nvGrpSpPr>
        <p:grpSpPr bwMode="auto">
          <a:xfrm>
            <a:off x="1766446" y="3766128"/>
            <a:ext cx="1858268" cy="1709142"/>
            <a:chOff x="437" y="1700"/>
            <a:chExt cx="1110" cy="1096"/>
          </a:xfrm>
        </p:grpSpPr>
        <p:grpSp>
          <p:nvGrpSpPr>
            <p:cNvPr id="18" name="Group 17"/>
            <p:cNvGrpSpPr>
              <a:grpSpLocks/>
            </p:cNvGrpSpPr>
            <p:nvPr/>
          </p:nvGrpSpPr>
          <p:grpSpPr bwMode="auto">
            <a:xfrm>
              <a:off x="437" y="1700"/>
              <a:ext cx="1110" cy="1096"/>
              <a:chOff x="437" y="1700"/>
              <a:chExt cx="1110" cy="1096"/>
            </a:xfrm>
          </p:grpSpPr>
          <p:sp>
            <p:nvSpPr>
              <p:cNvPr id="22" name="Oval 18"/>
              <p:cNvSpPr>
                <a:spLocks noChangeArrowheads="1"/>
              </p:cNvSpPr>
              <p:nvPr/>
            </p:nvSpPr>
            <p:spPr bwMode="gray">
              <a:xfrm>
                <a:off x="437" y="1700"/>
                <a:ext cx="1110" cy="1096"/>
              </a:xfrm>
              <a:prstGeom prst="ellipse">
                <a:avLst/>
              </a:prstGeom>
              <a:solidFill>
                <a:srgbClr val="AC8CD0">
                  <a:alpha val="10001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57150">
                    <a:solidFill>
                      <a:srgbClr val="FFFFFF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 kern="0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23" name="Oval 19"/>
              <p:cNvSpPr>
                <a:spLocks noChangeArrowheads="1"/>
              </p:cNvSpPr>
              <p:nvPr/>
            </p:nvSpPr>
            <p:spPr bwMode="gray">
              <a:xfrm>
                <a:off x="462" y="1725"/>
                <a:ext cx="1062" cy="1048"/>
              </a:xfrm>
              <a:prstGeom prst="ellipse">
                <a:avLst/>
              </a:prstGeom>
              <a:solidFill>
                <a:srgbClr val="AC8CD0">
                  <a:alpha val="10001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57150">
                    <a:solidFill>
                      <a:srgbClr val="FFFFFF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 kern="0">
                  <a:solidFill>
                    <a:srgbClr val="000000"/>
                  </a:solidFill>
                  <a:latin typeface="Arial" charset="0"/>
                </a:endParaRPr>
              </a:p>
            </p:txBody>
          </p:sp>
        </p:grpSp>
        <p:grpSp>
          <p:nvGrpSpPr>
            <p:cNvPr id="19" name="Group 20"/>
            <p:cNvGrpSpPr>
              <a:grpSpLocks/>
            </p:cNvGrpSpPr>
            <p:nvPr/>
          </p:nvGrpSpPr>
          <p:grpSpPr bwMode="auto">
            <a:xfrm>
              <a:off x="486" y="1748"/>
              <a:ext cx="1026" cy="1014"/>
              <a:chOff x="437" y="1700"/>
              <a:chExt cx="1110" cy="1096"/>
            </a:xfrm>
          </p:grpSpPr>
          <p:sp>
            <p:nvSpPr>
              <p:cNvPr id="20" name="Oval 21"/>
              <p:cNvSpPr>
                <a:spLocks noChangeArrowheads="1"/>
              </p:cNvSpPr>
              <p:nvPr/>
            </p:nvSpPr>
            <p:spPr bwMode="gray">
              <a:xfrm>
                <a:off x="437" y="1700"/>
                <a:ext cx="1110" cy="1096"/>
              </a:xfrm>
              <a:prstGeom prst="ellipse">
                <a:avLst/>
              </a:prstGeom>
              <a:solidFill>
                <a:srgbClr val="AC8CD0">
                  <a:alpha val="10001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57150">
                    <a:solidFill>
                      <a:srgbClr val="FFFFFF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 kern="0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21" name="Oval 22"/>
              <p:cNvSpPr>
                <a:spLocks noChangeArrowheads="1"/>
              </p:cNvSpPr>
              <p:nvPr/>
            </p:nvSpPr>
            <p:spPr bwMode="gray">
              <a:xfrm>
                <a:off x="462" y="1725"/>
                <a:ext cx="1062" cy="1048"/>
              </a:xfrm>
              <a:prstGeom prst="ellipse">
                <a:avLst/>
              </a:prstGeom>
              <a:solidFill>
                <a:srgbClr val="AC8CD0">
                  <a:alpha val="10001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57150">
                    <a:solidFill>
                      <a:srgbClr val="FFFFFF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 kern="0">
                  <a:solidFill>
                    <a:srgbClr val="000000"/>
                  </a:solidFill>
                  <a:latin typeface="Arial" charset="0"/>
                </a:endParaRPr>
              </a:p>
            </p:txBody>
          </p:sp>
        </p:grpSp>
      </p:grpSp>
      <p:grpSp>
        <p:nvGrpSpPr>
          <p:cNvPr id="31" name="Group 30"/>
          <p:cNvGrpSpPr>
            <a:grpSpLocks/>
          </p:cNvGrpSpPr>
          <p:nvPr/>
        </p:nvGrpSpPr>
        <p:grpSpPr bwMode="auto">
          <a:xfrm>
            <a:off x="3605713" y="1086112"/>
            <a:ext cx="1466850" cy="1447800"/>
            <a:chOff x="708" y="2203"/>
            <a:chExt cx="751" cy="741"/>
          </a:xfrm>
        </p:grpSpPr>
        <p:sp>
          <p:nvSpPr>
            <p:cNvPr id="32" name="Oval 31"/>
            <p:cNvSpPr>
              <a:spLocks noChangeArrowheads="1"/>
            </p:cNvSpPr>
            <p:nvPr/>
          </p:nvSpPr>
          <p:spPr bwMode="gray">
            <a:xfrm>
              <a:off x="728" y="2235"/>
              <a:ext cx="716" cy="709"/>
            </a:xfrm>
            <a:prstGeom prst="ellipse">
              <a:avLst/>
            </a:prstGeom>
            <a:gradFill rotWithShape="1">
              <a:gsLst>
                <a:gs pos="0">
                  <a:srgbClr val="D87AA5"/>
                </a:gs>
                <a:gs pos="100000">
                  <a:srgbClr val="D87AA5">
                    <a:gamma/>
                    <a:shade val="31765"/>
                    <a:invGamma/>
                  </a:srgbClr>
                </a:gs>
              </a:gsLst>
              <a:lin ang="5400000" scaled="1"/>
            </a:gradFill>
            <a:ln w="38100" algn="ctr">
              <a:solidFill>
                <a:srgbClr val="F8F8F8">
                  <a:alpha val="80000"/>
                </a:srgbClr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tx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 kern="0">
                <a:solidFill>
                  <a:srgbClr val="000000"/>
                </a:solidFill>
                <a:latin typeface="Arial" charset="0"/>
              </a:endParaRPr>
            </a:p>
          </p:txBody>
        </p:sp>
        <p:pic>
          <p:nvPicPr>
            <p:cNvPr id="33" name="Picture 32" descr="cir_lighteffect0"/>
            <p:cNvPicPr>
              <a:picLocks noChangeAspect="1" noChangeArrowheads="1"/>
            </p:cNvPicPr>
            <p:nvPr/>
          </p:nvPicPr>
          <p:blipFill>
            <a:blip r:embed="rId2">
              <a:lum bright="18000" contrast="-12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gray">
            <a:xfrm>
              <a:off x="708" y="2203"/>
              <a:ext cx="751" cy="64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4" name="Rectangle 33"/>
          <p:cNvSpPr>
            <a:spLocks noChangeArrowheads="1"/>
          </p:cNvSpPr>
          <p:nvPr/>
        </p:nvSpPr>
        <p:spPr bwMode="gray">
          <a:xfrm>
            <a:off x="3633717" y="1606346"/>
            <a:ext cx="1450975" cy="338554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rgbClr val="00000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tint val="73725"/>
                        <a:invGamma/>
                      </a:schemeClr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1600" b="1" dirty="0">
                <a:solidFill>
                  <a:srgbClr val="F8F8F8"/>
                </a:solidFill>
                <a:latin typeface="Arial" charset="0"/>
                <a:cs typeface="Arial" charset="0"/>
              </a:rPr>
              <a:t>финансовая</a:t>
            </a:r>
            <a:endParaRPr lang="en-US" altLang="ru-RU" sz="1600" b="1" dirty="0">
              <a:solidFill>
                <a:srgbClr val="F8F8F8"/>
              </a:solidFill>
              <a:latin typeface="Arial" charset="0"/>
              <a:cs typeface="Arial" charset="0"/>
            </a:endParaRPr>
          </a:p>
        </p:txBody>
      </p:sp>
      <p:grpSp>
        <p:nvGrpSpPr>
          <p:cNvPr id="35" name="Group 34"/>
          <p:cNvGrpSpPr>
            <a:grpSpLocks/>
          </p:cNvGrpSpPr>
          <p:nvPr/>
        </p:nvGrpSpPr>
        <p:grpSpPr bwMode="auto">
          <a:xfrm>
            <a:off x="1887756" y="3776474"/>
            <a:ext cx="1604963" cy="1583939"/>
            <a:chOff x="708" y="2203"/>
            <a:chExt cx="751" cy="741"/>
          </a:xfrm>
        </p:grpSpPr>
        <p:sp>
          <p:nvSpPr>
            <p:cNvPr id="36" name="Oval 35"/>
            <p:cNvSpPr>
              <a:spLocks noChangeArrowheads="1"/>
            </p:cNvSpPr>
            <p:nvPr/>
          </p:nvSpPr>
          <p:spPr bwMode="gray">
            <a:xfrm>
              <a:off x="728" y="2235"/>
              <a:ext cx="716" cy="709"/>
            </a:xfrm>
            <a:prstGeom prst="ellipse">
              <a:avLst/>
            </a:prstGeom>
            <a:gradFill rotWithShape="1">
              <a:gsLst>
                <a:gs pos="0">
                  <a:srgbClr val="AC8CD0"/>
                </a:gs>
                <a:gs pos="100000">
                  <a:srgbClr val="AC8CD0">
                    <a:gamma/>
                    <a:shade val="31765"/>
                    <a:invGamma/>
                  </a:srgbClr>
                </a:gs>
              </a:gsLst>
              <a:lin ang="5400000" scaled="1"/>
            </a:gradFill>
            <a:ln w="38100" algn="ctr">
              <a:solidFill>
                <a:srgbClr val="F8F8F8">
                  <a:alpha val="80000"/>
                </a:srgbClr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tx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 kern="0">
                <a:solidFill>
                  <a:srgbClr val="000000"/>
                </a:solidFill>
                <a:latin typeface="Arial" charset="0"/>
              </a:endParaRPr>
            </a:p>
          </p:txBody>
        </p:sp>
        <p:pic>
          <p:nvPicPr>
            <p:cNvPr id="37" name="Picture 36" descr="cir_lighteffect0"/>
            <p:cNvPicPr>
              <a:picLocks noChangeAspect="1" noChangeArrowheads="1"/>
            </p:cNvPicPr>
            <p:nvPr/>
          </p:nvPicPr>
          <p:blipFill>
            <a:blip r:embed="rId2">
              <a:lum bright="18000" contrast="-12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gray">
            <a:xfrm>
              <a:off x="708" y="2203"/>
              <a:ext cx="751" cy="64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43" name="Oval 42"/>
          <p:cNvSpPr>
            <a:spLocks noChangeArrowheads="1"/>
          </p:cNvSpPr>
          <p:nvPr/>
        </p:nvSpPr>
        <p:spPr bwMode="gray">
          <a:xfrm>
            <a:off x="4899769" y="3877050"/>
            <a:ext cx="1606685" cy="1545199"/>
          </a:xfrm>
          <a:prstGeom prst="ellipse">
            <a:avLst/>
          </a:prstGeom>
          <a:gradFill rotWithShape="1">
            <a:gsLst>
              <a:gs pos="0">
                <a:srgbClr val="DA7F70"/>
              </a:gs>
              <a:gs pos="100000">
                <a:srgbClr val="DA7F70">
                  <a:gamma/>
                  <a:shade val="31765"/>
                  <a:invGamma/>
                </a:srgbClr>
              </a:gs>
            </a:gsLst>
            <a:lin ang="5400000" scaled="1"/>
          </a:gradFill>
          <a:ln w="38100" algn="ctr">
            <a:solidFill>
              <a:srgbClr val="F8F8F8">
                <a:alpha val="80000"/>
              </a:srgbClr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tx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ru-RU" kern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47" name="Rectangle 33"/>
          <p:cNvSpPr>
            <a:spLocks noChangeArrowheads="1"/>
          </p:cNvSpPr>
          <p:nvPr/>
        </p:nvSpPr>
        <p:spPr bwMode="gray">
          <a:xfrm>
            <a:off x="1888361" y="4401677"/>
            <a:ext cx="1598135" cy="338554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rgbClr val="00000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tint val="73725"/>
                        <a:invGamma/>
                      </a:schemeClr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1600" b="1" dirty="0">
                <a:solidFill>
                  <a:srgbClr val="F8F8F8"/>
                </a:solidFill>
                <a:latin typeface="Arial" charset="0"/>
                <a:cs typeface="Arial" charset="0"/>
              </a:rPr>
              <a:t>консультации</a:t>
            </a:r>
            <a:endParaRPr lang="en-US" altLang="ru-RU" sz="1600" b="1" dirty="0">
              <a:solidFill>
                <a:srgbClr val="F8F8F8"/>
              </a:solidFill>
              <a:latin typeface="Arial" charset="0"/>
              <a:cs typeface="Arial" charset="0"/>
            </a:endParaRPr>
          </a:p>
        </p:txBody>
      </p:sp>
      <p:sp>
        <p:nvSpPr>
          <p:cNvPr id="48" name="Rectangle 33"/>
          <p:cNvSpPr>
            <a:spLocks noChangeArrowheads="1"/>
          </p:cNvSpPr>
          <p:nvPr/>
        </p:nvSpPr>
        <p:spPr bwMode="gray">
          <a:xfrm>
            <a:off x="4899769" y="4413446"/>
            <a:ext cx="1705454" cy="323165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rgbClr val="00000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tint val="73725"/>
                        <a:invGamma/>
                      </a:schemeClr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1500" b="1" dirty="0">
                <a:solidFill>
                  <a:srgbClr val="F8F8F8"/>
                </a:solidFill>
                <a:latin typeface="Arial" charset="0"/>
                <a:cs typeface="Arial" charset="0"/>
              </a:rPr>
              <a:t>имущественная</a:t>
            </a:r>
            <a:endParaRPr lang="en-US" altLang="ru-RU" sz="1500" b="1" dirty="0">
              <a:solidFill>
                <a:srgbClr val="F8F8F8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Text Box 5"/>
          <p:cNvSpPr txBox="1">
            <a:spLocks noChangeArrowheads="1"/>
          </p:cNvSpPr>
          <p:nvPr/>
        </p:nvSpPr>
        <p:spPr bwMode="gray">
          <a:xfrm>
            <a:off x="2675619" y="2707564"/>
            <a:ext cx="3312368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tint val="73725"/>
                        <a:invGamma/>
                      </a:schemeClr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ru-RU" b="1" dirty="0">
                <a:solidFill>
                  <a:prstClr val="black"/>
                </a:solidFill>
              </a:rPr>
              <a:t>Государственная поддержка малого и среднего предпринимательства</a:t>
            </a:r>
            <a:endParaRPr lang="en-US" altLang="ru-RU" b="1" dirty="0">
              <a:solidFill>
                <a:srgbClr val="080808"/>
              </a:solidFill>
              <a:latin typeface="Arial" charset="0"/>
              <a:cs typeface="Arial" charset="0"/>
            </a:endParaRPr>
          </a:p>
        </p:txBody>
      </p:sp>
      <p:sp>
        <p:nvSpPr>
          <p:cNvPr id="50" name="Text Box 8"/>
          <p:cNvSpPr txBox="1">
            <a:spLocks noChangeArrowheads="1"/>
          </p:cNvSpPr>
          <p:nvPr/>
        </p:nvSpPr>
        <p:spPr bwMode="gray">
          <a:xfrm>
            <a:off x="6611224" y="3786124"/>
            <a:ext cx="2281257" cy="738664"/>
          </a:xfrm>
          <a:prstGeom prst="rect">
            <a:avLst/>
          </a:prstGeom>
          <a:noFill/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003300"/>
                </a:solidFill>
              </a:rPr>
              <a:t>инжиниринговые </a:t>
            </a:r>
            <a:r>
              <a:rPr lang="ru-RU" sz="1400" b="1" dirty="0" smtClean="0">
                <a:solidFill>
                  <a:srgbClr val="003300"/>
                </a:solidFill>
              </a:rPr>
              <a:t>центры и </a:t>
            </a:r>
            <a:r>
              <a:rPr lang="ru-RU" sz="1400" b="1" dirty="0">
                <a:solidFill>
                  <a:srgbClr val="003300"/>
                </a:solidFill>
              </a:rPr>
              <a:t>центры прототипирования</a:t>
            </a:r>
          </a:p>
        </p:txBody>
      </p:sp>
      <p:sp>
        <p:nvSpPr>
          <p:cNvPr id="51" name="Text Box 8"/>
          <p:cNvSpPr txBox="1">
            <a:spLocks noChangeArrowheads="1"/>
          </p:cNvSpPr>
          <p:nvPr/>
        </p:nvSpPr>
        <p:spPr bwMode="gray">
          <a:xfrm>
            <a:off x="6585463" y="2950042"/>
            <a:ext cx="2307018" cy="738664"/>
          </a:xfrm>
          <a:prstGeom prst="rect">
            <a:avLst/>
          </a:prstGeom>
          <a:noFill/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003300"/>
                </a:solidFill>
              </a:rPr>
              <a:t> центры молодежного инновационного творчества</a:t>
            </a:r>
          </a:p>
        </p:txBody>
      </p:sp>
      <p:sp>
        <p:nvSpPr>
          <p:cNvPr id="52" name="Text Box 8"/>
          <p:cNvSpPr txBox="1">
            <a:spLocks noChangeArrowheads="1"/>
          </p:cNvSpPr>
          <p:nvPr/>
        </p:nvSpPr>
        <p:spPr bwMode="gray">
          <a:xfrm>
            <a:off x="6620364" y="4613242"/>
            <a:ext cx="2272115" cy="523220"/>
          </a:xfrm>
          <a:prstGeom prst="rect">
            <a:avLst/>
          </a:prstGeom>
          <a:noFill/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003300"/>
                </a:solidFill>
              </a:rPr>
              <a:t>центр кластерного </a:t>
            </a:r>
            <a:r>
              <a:rPr lang="ru-RU" sz="1400" b="1" dirty="0" smtClean="0">
                <a:solidFill>
                  <a:srgbClr val="003300"/>
                </a:solidFill>
              </a:rPr>
              <a:t>развития</a:t>
            </a:r>
            <a:endParaRPr lang="ru-RU" sz="1400" b="1" dirty="0">
              <a:solidFill>
                <a:srgbClr val="003300"/>
              </a:solidFill>
            </a:endParaRPr>
          </a:p>
        </p:txBody>
      </p:sp>
      <p:sp>
        <p:nvSpPr>
          <p:cNvPr id="53" name="Text Box 8"/>
          <p:cNvSpPr txBox="1">
            <a:spLocks noChangeArrowheads="1"/>
          </p:cNvSpPr>
          <p:nvPr/>
        </p:nvSpPr>
        <p:spPr bwMode="gray">
          <a:xfrm>
            <a:off x="6620364" y="5214641"/>
            <a:ext cx="2272115" cy="738664"/>
          </a:xfrm>
          <a:prstGeom prst="rect">
            <a:avLst/>
          </a:prstGeom>
          <a:noFill/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003300"/>
                </a:solidFill>
              </a:rPr>
              <a:t>создание центра инноваций в социальной сфере</a:t>
            </a:r>
          </a:p>
        </p:txBody>
      </p:sp>
      <p:sp>
        <p:nvSpPr>
          <p:cNvPr id="55" name="Text Box 6"/>
          <p:cNvSpPr txBox="1">
            <a:spLocks noChangeArrowheads="1"/>
          </p:cNvSpPr>
          <p:nvPr/>
        </p:nvSpPr>
        <p:spPr bwMode="gray">
          <a:xfrm>
            <a:off x="108694" y="916023"/>
            <a:ext cx="2214926" cy="738664"/>
          </a:xfrm>
          <a:prstGeom prst="rect">
            <a:avLst/>
          </a:prstGeom>
          <a:noFill/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ru-RU" sz="1400" b="1" dirty="0" err="1" smtClean="0">
                <a:solidFill>
                  <a:srgbClr val="B82E8A"/>
                </a:solidFill>
              </a:rPr>
              <a:t>микрозаймы</a:t>
            </a:r>
            <a:r>
              <a:rPr lang="ru-RU" sz="1400" b="1" dirty="0" smtClean="0">
                <a:solidFill>
                  <a:srgbClr val="B82E8A"/>
                </a:solidFill>
              </a:rPr>
              <a:t> </a:t>
            </a:r>
            <a:r>
              <a:rPr lang="ru-RU" sz="1400" b="1" dirty="0">
                <a:solidFill>
                  <a:srgbClr val="B82E8A"/>
                </a:solidFill>
              </a:rPr>
              <a:t>Фонда  поддержки </a:t>
            </a:r>
            <a:r>
              <a:rPr lang="ru-RU" sz="1400" b="1" dirty="0" smtClean="0">
                <a:solidFill>
                  <a:srgbClr val="B82E8A"/>
                </a:solidFill>
              </a:rPr>
              <a:t>предпринимательства</a:t>
            </a:r>
            <a:endParaRPr lang="ru-RU" sz="1400" b="1" dirty="0">
              <a:solidFill>
                <a:srgbClr val="B82E8A"/>
              </a:solidFill>
            </a:endParaRPr>
          </a:p>
        </p:txBody>
      </p:sp>
      <p:sp>
        <p:nvSpPr>
          <p:cNvPr id="56" name="Text Box 6"/>
          <p:cNvSpPr txBox="1">
            <a:spLocks noChangeArrowheads="1"/>
          </p:cNvSpPr>
          <p:nvPr/>
        </p:nvSpPr>
        <p:spPr bwMode="gray">
          <a:xfrm>
            <a:off x="109959" y="2401954"/>
            <a:ext cx="2213659" cy="738664"/>
          </a:xfrm>
          <a:prstGeom prst="rect">
            <a:avLst/>
          </a:prstGeom>
          <a:noFill/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ru-RU"/>
            </a:defPPr>
            <a:lvl1pPr algn="ctr">
              <a:defRPr sz="1400" b="1">
                <a:solidFill>
                  <a:srgbClr val="B82E8A"/>
                </a:solidFill>
              </a:defRPr>
            </a:lvl1pPr>
          </a:lstStyle>
          <a:p>
            <a:r>
              <a:rPr lang="ru-RU" dirty="0"/>
              <a:t> субсидирование приобретения </a:t>
            </a:r>
          </a:p>
          <a:p>
            <a:r>
              <a:rPr lang="ru-RU" dirty="0"/>
              <a:t>оборудования (50/50)</a:t>
            </a:r>
          </a:p>
        </p:txBody>
      </p:sp>
      <p:sp>
        <p:nvSpPr>
          <p:cNvPr id="57" name="Text Box 6"/>
          <p:cNvSpPr txBox="1">
            <a:spLocks noChangeArrowheads="1"/>
          </p:cNvSpPr>
          <p:nvPr/>
        </p:nvSpPr>
        <p:spPr bwMode="gray">
          <a:xfrm>
            <a:off x="134785" y="1755943"/>
            <a:ext cx="2213171" cy="523220"/>
          </a:xfrm>
          <a:prstGeom prst="rect">
            <a:avLst/>
          </a:prstGeom>
          <a:noFill/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ru-RU"/>
            </a:defPPr>
            <a:lvl1pPr algn="ctr">
              <a:defRPr sz="1400" b="1">
                <a:solidFill>
                  <a:srgbClr val="B82E8A"/>
                </a:solidFill>
              </a:defRPr>
            </a:lvl1pPr>
          </a:lstStyle>
          <a:p>
            <a:r>
              <a:rPr lang="ru-RU" dirty="0"/>
              <a:t>поручительства Гарантийного фонда </a:t>
            </a:r>
          </a:p>
        </p:txBody>
      </p:sp>
      <p:sp>
        <p:nvSpPr>
          <p:cNvPr id="58" name="Text Box 6"/>
          <p:cNvSpPr txBox="1">
            <a:spLocks noChangeArrowheads="1"/>
          </p:cNvSpPr>
          <p:nvPr/>
        </p:nvSpPr>
        <p:spPr bwMode="gray">
          <a:xfrm>
            <a:off x="110449" y="3213503"/>
            <a:ext cx="2213169" cy="307777"/>
          </a:xfrm>
          <a:prstGeom prst="rect">
            <a:avLst/>
          </a:prstGeom>
          <a:noFill/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ru-RU" sz="1400" b="1" dirty="0" smtClean="0">
                <a:solidFill>
                  <a:srgbClr val="B82E8A"/>
                </a:solidFill>
              </a:rPr>
              <a:t>Лизинг-грант</a:t>
            </a:r>
            <a:r>
              <a:rPr lang="ru-RU" sz="1400" b="1" dirty="0">
                <a:solidFill>
                  <a:srgbClr val="B82E8A"/>
                </a:solidFill>
              </a:rPr>
              <a:t> </a:t>
            </a:r>
          </a:p>
        </p:txBody>
      </p:sp>
      <p:sp>
        <p:nvSpPr>
          <p:cNvPr id="59" name="Text Box 7"/>
          <p:cNvSpPr txBox="1">
            <a:spLocks noChangeArrowheads="1"/>
          </p:cNvSpPr>
          <p:nvPr/>
        </p:nvSpPr>
        <p:spPr bwMode="gray">
          <a:xfrm>
            <a:off x="251521" y="5953305"/>
            <a:ext cx="2254965" cy="523220"/>
          </a:xfrm>
          <a:prstGeom prst="rect">
            <a:avLst/>
          </a:prstGeom>
          <a:noFill/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ru-RU"/>
            </a:defPPr>
            <a:lvl1pPr>
              <a:defRPr sz="1400" b="1"/>
            </a:lvl1pPr>
          </a:lstStyle>
          <a:p>
            <a:r>
              <a:rPr lang="ru-RU" dirty="0">
                <a:solidFill>
                  <a:srgbClr val="75009E"/>
                </a:solidFill>
              </a:rPr>
              <a:t>Центр поддержки предпринимательства </a:t>
            </a:r>
          </a:p>
        </p:txBody>
      </p:sp>
      <p:sp>
        <p:nvSpPr>
          <p:cNvPr id="60" name="Text Box 8"/>
          <p:cNvSpPr txBox="1">
            <a:spLocks noChangeArrowheads="1"/>
          </p:cNvSpPr>
          <p:nvPr/>
        </p:nvSpPr>
        <p:spPr bwMode="gray">
          <a:xfrm>
            <a:off x="6585462" y="1661947"/>
            <a:ext cx="2307017" cy="738664"/>
          </a:xfrm>
          <a:prstGeom prst="rect">
            <a:avLst/>
          </a:prstGeom>
          <a:noFill/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003300"/>
                </a:solidFill>
              </a:rPr>
              <a:t> частные и государственные промышленные </a:t>
            </a:r>
            <a:r>
              <a:rPr lang="ru-RU" sz="1400" b="1" dirty="0" smtClean="0">
                <a:solidFill>
                  <a:srgbClr val="003300"/>
                </a:solidFill>
              </a:rPr>
              <a:t>парки</a:t>
            </a:r>
            <a:endParaRPr lang="ru-RU" sz="1400" b="1" dirty="0">
              <a:solidFill>
                <a:srgbClr val="003300"/>
              </a:solidFill>
            </a:endParaRPr>
          </a:p>
        </p:txBody>
      </p:sp>
      <p:sp>
        <p:nvSpPr>
          <p:cNvPr id="61" name="Text Box 8"/>
          <p:cNvSpPr txBox="1">
            <a:spLocks noChangeArrowheads="1"/>
          </p:cNvSpPr>
          <p:nvPr/>
        </p:nvSpPr>
        <p:spPr bwMode="gray">
          <a:xfrm>
            <a:off x="6156177" y="6021288"/>
            <a:ext cx="2736304" cy="523220"/>
          </a:xfrm>
          <a:prstGeom prst="rect">
            <a:avLst/>
          </a:prstGeom>
          <a:noFill/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003300"/>
                </a:solidFill>
              </a:rPr>
              <a:t>промышленные площадки </a:t>
            </a:r>
            <a:endParaRPr lang="ru-RU" sz="1400" b="1" dirty="0" smtClean="0">
              <a:solidFill>
                <a:srgbClr val="003300"/>
              </a:solidFill>
            </a:endParaRPr>
          </a:p>
          <a:p>
            <a:pPr algn="ctr"/>
            <a:r>
              <a:rPr lang="ru-RU" sz="1400" b="1" dirty="0" smtClean="0">
                <a:solidFill>
                  <a:srgbClr val="003300"/>
                </a:solidFill>
              </a:rPr>
              <a:t>муниципального </a:t>
            </a:r>
            <a:r>
              <a:rPr lang="ru-RU" sz="1400" b="1" dirty="0">
                <a:solidFill>
                  <a:srgbClr val="003300"/>
                </a:solidFill>
              </a:rPr>
              <a:t>уровня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75184" y="116632"/>
            <a:ext cx="811323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ru-RU" sz="2000" b="1" dirty="0">
                <a:solidFill>
                  <a:prstClr val="black"/>
                </a:solidFill>
              </a:rPr>
              <a:t>Государственная поддержка малого и </a:t>
            </a:r>
            <a:r>
              <a:rPr lang="ru-RU" sz="2000" b="1" dirty="0" smtClean="0">
                <a:solidFill>
                  <a:prstClr val="black"/>
                </a:solidFill>
              </a:rPr>
              <a:t>среднего предпринимательства</a:t>
            </a:r>
            <a:endParaRPr lang="en-US" altLang="ru-RU" sz="2000" b="1" dirty="0">
              <a:solidFill>
                <a:srgbClr val="080808"/>
              </a:solidFill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72012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107505" y="0"/>
            <a:ext cx="8208912" cy="828000"/>
          </a:xfrm>
        </p:spPr>
        <p:txBody>
          <a:bodyPr>
            <a:noAutofit/>
          </a:bodyPr>
          <a:lstStyle/>
          <a:p>
            <a:r>
              <a:rPr lang="ru-RU" sz="2000" dirty="0"/>
              <a:t>Активность муниципальных образований по участию </a:t>
            </a: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>в программе </a:t>
            </a:r>
            <a:r>
              <a:rPr lang="ru-RU" sz="2000" dirty="0"/>
              <a:t>поддержки </a:t>
            </a:r>
            <a:r>
              <a:rPr lang="ru-RU" sz="2000" dirty="0" smtClean="0"/>
              <a:t>МСП «Лизинг-грант» на 1 этапе 2015 г.</a:t>
            </a:r>
            <a:endParaRPr lang="ru-RU" sz="2000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724787101"/>
              </p:ext>
            </p:extLst>
          </p:nvPr>
        </p:nvGraphicFramePr>
        <p:xfrm>
          <a:off x="309064" y="908720"/>
          <a:ext cx="8712968" cy="491827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925693"/>
                <a:gridCol w="1787275"/>
              </a:tblGrid>
              <a:tr h="504056"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/>
                        <a:t>Муниципальное образование 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2675" marR="82675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b="1" dirty="0" smtClean="0"/>
                        <a:t>Количество получателей гос</a:t>
                      </a:r>
                      <a:r>
                        <a:rPr lang="ru-RU" sz="1050" b="1" baseline="0" dirty="0" smtClean="0"/>
                        <a:t>поддержки</a:t>
                      </a:r>
                      <a:endParaRPr lang="ru-RU" sz="1050" b="1" dirty="0" smtClean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2675" marR="82675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284010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700" kern="1200" dirty="0">
                          <a:effectLst/>
                        </a:rPr>
                        <a:t>г. Казань</a:t>
                      </a:r>
                      <a:endParaRPr lang="ru-RU" sz="17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kern="1200" dirty="0">
                          <a:effectLst/>
                        </a:rPr>
                        <a:t>30</a:t>
                      </a:r>
                      <a:endParaRPr lang="ru-RU" sz="16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</a:tr>
              <a:tr h="284010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700" kern="1200" dirty="0" err="1">
                          <a:effectLst/>
                        </a:rPr>
                        <a:t>Кукморский</a:t>
                      </a:r>
                      <a:endParaRPr lang="ru-RU" sz="17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kern="1200" dirty="0">
                          <a:effectLst/>
                        </a:rPr>
                        <a:t>9</a:t>
                      </a:r>
                      <a:endParaRPr lang="ru-RU" sz="16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</a:tr>
              <a:tr h="284010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700" kern="1200" dirty="0">
                          <a:effectLst/>
                        </a:rPr>
                        <a:t>г. Набережные Челны</a:t>
                      </a:r>
                      <a:endParaRPr lang="ru-RU" sz="17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kern="1200" dirty="0">
                          <a:effectLst/>
                        </a:rPr>
                        <a:t>8</a:t>
                      </a:r>
                      <a:endParaRPr lang="ru-RU" sz="16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</a:tr>
              <a:tr h="284010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700" kern="1200" dirty="0" err="1">
                          <a:effectLst/>
                        </a:rPr>
                        <a:t>Тюлячинский</a:t>
                      </a:r>
                      <a:endParaRPr lang="ru-RU" sz="17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kern="1200" dirty="0">
                          <a:effectLst/>
                        </a:rPr>
                        <a:t>7</a:t>
                      </a:r>
                      <a:endParaRPr lang="ru-RU" sz="16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</a:tr>
              <a:tr h="328410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700" kern="1200" dirty="0" err="1">
                          <a:effectLst/>
                        </a:rPr>
                        <a:t>Елабужский</a:t>
                      </a:r>
                      <a:endParaRPr lang="ru-RU" sz="17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kern="1200" dirty="0">
                          <a:effectLst/>
                        </a:rPr>
                        <a:t>6</a:t>
                      </a:r>
                      <a:endParaRPr lang="ru-RU" sz="16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</a:tr>
              <a:tr h="324310">
                <a:tc>
                  <a:txBody>
                    <a:bodyPr/>
                    <a:lstStyle/>
                    <a:p>
                      <a:r>
                        <a:rPr lang="ru-RU" sz="1700" kern="1200" dirty="0" smtClean="0">
                          <a:effectLst/>
                        </a:rPr>
                        <a:t>Арский, </a:t>
                      </a:r>
                      <a:r>
                        <a:rPr lang="ru-RU" sz="1700" kern="1200" dirty="0" err="1" smtClean="0">
                          <a:effectLst/>
                        </a:rPr>
                        <a:t>Пестречинский</a:t>
                      </a:r>
                      <a:r>
                        <a:rPr lang="ru-RU" sz="1700" kern="1200" dirty="0" smtClean="0">
                          <a:effectLst/>
                        </a:rPr>
                        <a:t>, Рыбно-</a:t>
                      </a:r>
                      <a:r>
                        <a:rPr lang="ru-RU" sz="1700" kern="1200" dirty="0" err="1" smtClean="0">
                          <a:effectLst/>
                        </a:rPr>
                        <a:t>Слободский</a:t>
                      </a:r>
                      <a:endParaRPr lang="ru-RU" sz="1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 smtClean="0">
                          <a:effectLst/>
                        </a:rPr>
                        <a:t>5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279" marR="9279" marT="9525" marB="0" anchor="ctr"/>
                </a:tc>
              </a:tr>
              <a:tr h="28401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700" kern="1200" dirty="0" err="1" smtClean="0">
                          <a:effectLst/>
                        </a:rPr>
                        <a:t>Балтасинский</a:t>
                      </a:r>
                      <a:r>
                        <a:rPr lang="ru-RU" sz="1700" kern="1200" dirty="0" smtClean="0">
                          <a:effectLst/>
                        </a:rPr>
                        <a:t>, </a:t>
                      </a:r>
                      <a:r>
                        <a:rPr lang="ru-RU" sz="1700" kern="1200" dirty="0" err="1" smtClean="0">
                          <a:effectLst/>
                        </a:rPr>
                        <a:t>Зеленодольский</a:t>
                      </a:r>
                      <a:r>
                        <a:rPr lang="ru-RU" sz="1700" kern="1200" dirty="0" smtClean="0">
                          <a:effectLst/>
                        </a:rPr>
                        <a:t>, </a:t>
                      </a:r>
                      <a:r>
                        <a:rPr lang="ru-RU" sz="1700" kern="1200" dirty="0" err="1" smtClean="0">
                          <a:effectLst/>
                        </a:rPr>
                        <a:t>Муслюмовский</a:t>
                      </a:r>
                      <a:endParaRPr lang="ru-RU" sz="17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279" marR="9279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 smtClean="0">
                          <a:effectLst/>
                        </a:rPr>
                        <a:t>4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279" marR="9279" marT="9525" marB="0" anchor="ctr"/>
                </a:tc>
              </a:tr>
              <a:tr h="47234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700" kern="1200" dirty="0" err="1" smtClean="0">
                          <a:effectLst/>
                        </a:rPr>
                        <a:t>Актанышский</a:t>
                      </a:r>
                      <a:r>
                        <a:rPr lang="ru-RU" sz="1700" kern="1200" dirty="0" smtClean="0">
                          <a:effectLst/>
                        </a:rPr>
                        <a:t>, </a:t>
                      </a:r>
                      <a:r>
                        <a:rPr lang="ru-RU" sz="1700" kern="1200" dirty="0" err="1" smtClean="0">
                          <a:effectLst/>
                        </a:rPr>
                        <a:t>Буинский</a:t>
                      </a:r>
                      <a:r>
                        <a:rPr lang="ru-RU" sz="1700" kern="1200" dirty="0" smtClean="0">
                          <a:effectLst/>
                        </a:rPr>
                        <a:t>, </a:t>
                      </a:r>
                      <a:r>
                        <a:rPr lang="ru-RU" sz="1700" kern="1200" dirty="0" err="1" smtClean="0">
                          <a:effectLst/>
                        </a:rPr>
                        <a:t>Лениногорский</a:t>
                      </a:r>
                      <a:r>
                        <a:rPr lang="ru-RU" sz="1700" kern="1200" dirty="0" smtClean="0">
                          <a:effectLst/>
                        </a:rPr>
                        <a:t>, </a:t>
                      </a:r>
                      <a:r>
                        <a:rPr lang="ru-RU" sz="1700" kern="1200" dirty="0" err="1" smtClean="0">
                          <a:effectLst/>
                        </a:rPr>
                        <a:t>Тукаевский</a:t>
                      </a:r>
                      <a:r>
                        <a:rPr lang="ru-RU" sz="1700" kern="1200" dirty="0" smtClean="0">
                          <a:effectLst/>
                        </a:rPr>
                        <a:t>, </a:t>
                      </a:r>
                      <a:r>
                        <a:rPr lang="ru-RU" sz="1700" kern="1200" dirty="0" err="1" smtClean="0">
                          <a:effectLst/>
                        </a:rPr>
                        <a:t>Чистопольский</a:t>
                      </a:r>
                      <a:endParaRPr lang="ru-RU" sz="17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279" marR="9279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 smtClean="0">
                          <a:effectLst/>
                        </a:rPr>
                        <a:t>3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279" marR="9279" marT="9525" marB="0" anchor="ctr"/>
                </a:tc>
              </a:tr>
              <a:tr h="75581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700" kern="1200" dirty="0" err="1" smtClean="0">
                          <a:effectLst/>
                        </a:rPr>
                        <a:t>Азнакаевский</a:t>
                      </a:r>
                      <a:r>
                        <a:rPr lang="ru-RU" sz="1700" kern="1200" dirty="0" smtClean="0">
                          <a:effectLst/>
                        </a:rPr>
                        <a:t>, Алексеевский, </a:t>
                      </a:r>
                      <a:r>
                        <a:rPr lang="ru-RU" sz="1700" kern="1200" dirty="0" err="1" smtClean="0">
                          <a:effectLst/>
                        </a:rPr>
                        <a:t>Апастовский</a:t>
                      </a:r>
                      <a:r>
                        <a:rPr lang="ru-RU" sz="1700" kern="1200" dirty="0" smtClean="0">
                          <a:effectLst/>
                        </a:rPr>
                        <a:t>, </a:t>
                      </a:r>
                      <a:r>
                        <a:rPr lang="ru-RU" sz="1700" kern="1200" dirty="0" err="1" smtClean="0">
                          <a:effectLst/>
                        </a:rPr>
                        <a:t>Бугульминский</a:t>
                      </a:r>
                      <a:r>
                        <a:rPr lang="ru-RU" sz="1700" kern="1200" dirty="0" smtClean="0">
                          <a:effectLst/>
                        </a:rPr>
                        <a:t>, Высокогорский, </a:t>
                      </a:r>
                      <a:r>
                        <a:rPr lang="ru-RU" sz="1700" kern="1200" dirty="0" err="1" smtClean="0">
                          <a:effectLst/>
                        </a:rPr>
                        <a:t>Сармановский</a:t>
                      </a:r>
                      <a:r>
                        <a:rPr lang="ru-RU" sz="1700" kern="1200" dirty="0" smtClean="0">
                          <a:effectLst/>
                        </a:rPr>
                        <a:t>, Спасский, </a:t>
                      </a:r>
                      <a:r>
                        <a:rPr lang="ru-RU" sz="1700" kern="1200" dirty="0" err="1" smtClean="0">
                          <a:effectLst/>
                        </a:rPr>
                        <a:t>Тетюшский</a:t>
                      </a:r>
                      <a:endParaRPr lang="ru-RU" sz="17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279" marR="9279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 smtClean="0">
                          <a:effectLst/>
                        </a:rPr>
                        <a:t>2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279" marR="9279" marT="9525" marB="0" anchor="ctr"/>
                </a:tc>
              </a:tr>
              <a:tr h="284010">
                <a:tc>
                  <a:txBody>
                    <a:bodyPr/>
                    <a:lstStyle/>
                    <a:p>
                      <a:r>
                        <a:rPr lang="ru-RU" sz="1700" kern="1200" dirty="0" err="1" smtClean="0">
                          <a:effectLst/>
                        </a:rPr>
                        <a:t>Агрызский</a:t>
                      </a:r>
                      <a:r>
                        <a:rPr lang="ru-RU" sz="1700" kern="1200" dirty="0" smtClean="0">
                          <a:effectLst/>
                        </a:rPr>
                        <a:t>, </a:t>
                      </a:r>
                      <a:r>
                        <a:rPr lang="ru-RU" sz="1700" kern="1200" dirty="0" err="1" smtClean="0">
                          <a:effectLst/>
                        </a:rPr>
                        <a:t>Аксубаевский</a:t>
                      </a:r>
                      <a:r>
                        <a:rPr lang="ru-RU" sz="1700" kern="1200" dirty="0" smtClean="0">
                          <a:effectLst/>
                        </a:rPr>
                        <a:t>, </a:t>
                      </a:r>
                      <a:r>
                        <a:rPr lang="ru-RU" sz="1700" kern="1200" dirty="0" err="1" smtClean="0">
                          <a:effectLst/>
                        </a:rPr>
                        <a:t>Альметьевский</a:t>
                      </a:r>
                      <a:r>
                        <a:rPr lang="ru-RU" sz="1700" kern="1200" dirty="0" smtClean="0">
                          <a:effectLst/>
                        </a:rPr>
                        <a:t>, </a:t>
                      </a:r>
                      <a:r>
                        <a:rPr lang="ru-RU" sz="1700" kern="1200" dirty="0" err="1" smtClean="0">
                          <a:effectLst/>
                        </a:rPr>
                        <a:t>Атнинский</a:t>
                      </a:r>
                      <a:r>
                        <a:rPr lang="ru-RU" sz="1700" kern="1200" dirty="0" smtClean="0">
                          <a:effectLst/>
                        </a:rPr>
                        <a:t>, </a:t>
                      </a:r>
                      <a:r>
                        <a:rPr lang="ru-RU" sz="1700" kern="1200" dirty="0" err="1" smtClean="0">
                          <a:effectLst/>
                        </a:rPr>
                        <a:t>Бавлинский</a:t>
                      </a:r>
                      <a:r>
                        <a:rPr lang="ru-RU" sz="1700" kern="1200" dirty="0" smtClean="0">
                          <a:effectLst/>
                        </a:rPr>
                        <a:t>, </a:t>
                      </a:r>
                      <a:r>
                        <a:rPr lang="ru-RU" sz="1700" kern="1200" dirty="0" err="1" smtClean="0">
                          <a:effectLst/>
                        </a:rPr>
                        <a:t>Дрожжановский</a:t>
                      </a:r>
                      <a:r>
                        <a:rPr lang="ru-RU" sz="1700" kern="1200" dirty="0" smtClean="0">
                          <a:effectLst/>
                        </a:rPr>
                        <a:t>, </a:t>
                      </a:r>
                      <a:r>
                        <a:rPr lang="ru-RU" sz="1700" kern="1200" dirty="0" err="1" smtClean="0">
                          <a:effectLst/>
                        </a:rPr>
                        <a:t>Заинский</a:t>
                      </a:r>
                      <a:r>
                        <a:rPr lang="ru-RU" sz="1700" kern="1200" dirty="0" smtClean="0">
                          <a:effectLst/>
                        </a:rPr>
                        <a:t>, Лаишевский, </a:t>
                      </a:r>
                      <a:r>
                        <a:rPr lang="ru-RU" sz="1700" kern="1200" dirty="0" err="1" smtClean="0">
                          <a:effectLst/>
                        </a:rPr>
                        <a:t>Мамадышский</a:t>
                      </a:r>
                      <a:r>
                        <a:rPr lang="ru-RU" sz="1700" kern="1200" dirty="0" smtClean="0">
                          <a:effectLst/>
                        </a:rPr>
                        <a:t>, Менделеевский, </a:t>
                      </a:r>
                      <a:r>
                        <a:rPr lang="ru-RU" sz="1700" kern="1200" dirty="0" err="1" smtClean="0">
                          <a:effectLst/>
                        </a:rPr>
                        <a:t>Мензелинский</a:t>
                      </a:r>
                      <a:r>
                        <a:rPr lang="ru-RU" sz="1700" kern="1200" dirty="0" smtClean="0">
                          <a:effectLst/>
                        </a:rPr>
                        <a:t>, Нижнекамский, Сабинский, </a:t>
                      </a:r>
                      <a:r>
                        <a:rPr lang="ru-RU" sz="1700" kern="1200" dirty="0" err="1" smtClean="0">
                          <a:effectLst/>
                        </a:rPr>
                        <a:t>Ютазинский</a:t>
                      </a:r>
                      <a:endParaRPr lang="ru-RU" sz="17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279" marR="9279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 smtClean="0">
                          <a:effectLst/>
                        </a:rPr>
                        <a:t>1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279" marR="9279" marT="9525" marB="0" anchor="ctr"/>
                </a:tc>
              </a:tr>
            </a:tbl>
          </a:graphicData>
        </a:graphic>
      </p:graphicFrame>
      <p:sp>
        <p:nvSpPr>
          <p:cNvPr id="9" name="Номер слайда 8"/>
          <p:cNvSpPr>
            <a:spLocks noGrp="1"/>
          </p:cNvSpPr>
          <p:nvPr>
            <p:ph type="sldNum" sz="quarter" idx="4294967295"/>
          </p:nvPr>
        </p:nvSpPr>
        <p:spPr>
          <a:xfrm>
            <a:off x="8503096" y="6453376"/>
            <a:ext cx="533400" cy="360000"/>
          </a:xfrm>
          <a:prstGeom prst="rect">
            <a:avLst/>
          </a:prstGeom>
        </p:spPr>
        <p:txBody>
          <a:bodyPr/>
          <a:lstStyle/>
          <a:p>
            <a:pPr algn="ctr"/>
            <a:fld id="{72AC53DF-4216-466D-99A7-94400E6C2A25}" type="slidenum">
              <a:rPr lang="ru-RU" sz="1200" smtClean="0">
                <a:solidFill>
                  <a:schemeClr val="tx2"/>
                </a:solidFill>
              </a:rPr>
              <a:pPr algn="ctr"/>
              <a:t>29</a:t>
            </a:fld>
            <a:endParaRPr lang="ru-RU" sz="1400" b="1" dirty="0">
              <a:solidFill>
                <a:srgbClr val="FFFFFF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16745" y="5877272"/>
            <a:ext cx="8064896" cy="877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solidFill>
                  <a:srgbClr val="FF0000"/>
                </a:solidFill>
              </a:rPr>
              <a:t>Не приняли участие предприниматели </a:t>
            </a:r>
            <a:r>
              <a:rPr lang="ru-RU" sz="1700" dirty="0" smtClean="0">
                <a:solidFill>
                  <a:srgbClr val="FF0000"/>
                </a:solidFill>
              </a:rPr>
              <a:t>Алькеевского, </a:t>
            </a:r>
            <a:r>
              <a:rPr lang="ru-RU" sz="1700" dirty="0" err="1" smtClean="0">
                <a:solidFill>
                  <a:srgbClr val="FF0000"/>
                </a:solidFill>
              </a:rPr>
              <a:t>Верхнеуслонского</a:t>
            </a:r>
            <a:r>
              <a:rPr lang="ru-RU" sz="1700" dirty="0" smtClean="0">
                <a:solidFill>
                  <a:srgbClr val="FF0000"/>
                </a:solidFill>
              </a:rPr>
              <a:t>, </a:t>
            </a:r>
            <a:r>
              <a:rPr lang="ru-RU" sz="1700" dirty="0" err="1" smtClean="0">
                <a:solidFill>
                  <a:srgbClr val="FF0000"/>
                </a:solidFill>
              </a:rPr>
              <a:t>Кайбицкого</a:t>
            </a:r>
            <a:r>
              <a:rPr lang="ru-RU" sz="1700" dirty="0" smtClean="0">
                <a:solidFill>
                  <a:srgbClr val="FF0000"/>
                </a:solidFill>
              </a:rPr>
              <a:t>, Камско-</a:t>
            </a:r>
            <a:r>
              <a:rPr lang="ru-RU" sz="1700" dirty="0" err="1" smtClean="0">
                <a:solidFill>
                  <a:srgbClr val="FF0000"/>
                </a:solidFill>
              </a:rPr>
              <a:t>Устьинского</a:t>
            </a:r>
            <a:r>
              <a:rPr lang="ru-RU" sz="1700" dirty="0" smtClean="0">
                <a:solidFill>
                  <a:srgbClr val="FF0000"/>
                </a:solidFill>
              </a:rPr>
              <a:t>, </a:t>
            </a:r>
            <a:r>
              <a:rPr lang="ru-RU" sz="1700" dirty="0" err="1" smtClean="0">
                <a:solidFill>
                  <a:srgbClr val="FF0000"/>
                </a:solidFill>
              </a:rPr>
              <a:t>Новошешминского</a:t>
            </a:r>
            <a:r>
              <a:rPr lang="ru-RU" sz="1700" dirty="0" smtClean="0">
                <a:solidFill>
                  <a:srgbClr val="FF0000"/>
                </a:solidFill>
              </a:rPr>
              <a:t>, Нурлатского и </a:t>
            </a:r>
            <a:r>
              <a:rPr lang="ru-RU" sz="1700" dirty="0" err="1" smtClean="0">
                <a:solidFill>
                  <a:srgbClr val="FF0000"/>
                </a:solidFill>
              </a:rPr>
              <a:t>Черемшанского</a:t>
            </a:r>
            <a:r>
              <a:rPr lang="ru-RU" sz="1700" dirty="0" smtClean="0">
                <a:solidFill>
                  <a:srgbClr val="FF0000"/>
                </a:solidFill>
              </a:rPr>
              <a:t> районов</a:t>
            </a:r>
            <a:endParaRPr lang="ru-RU" sz="17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56021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dirty="0" smtClean="0"/>
              <a:t>Требования к предоставлению государственных и муниципальных услуг</a:t>
            </a:r>
            <a:endParaRPr lang="ru-RU" sz="2800" dirty="0"/>
          </a:p>
        </p:txBody>
      </p:sp>
      <p:sp>
        <p:nvSpPr>
          <p:cNvPr id="5" name="Объект 4"/>
          <p:cNvSpPr>
            <a:spLocks noGrp="1"/>
          </p:cNvSpPr>
          <p:nvPr>
            <p:ph sz="half" idx="1"/>
          </p:nvPr>
        </p:nvSpPr>
        <p:spPr>
          <a:xfrm>
            <a:off x="457200" y="1628800"/>
            <a:ext cx="8435280" cy="449736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b="1" dirty="0" smtClean="0"/>
              <a:t>Базовый документ -</a:t>
            </a:r>
          </a:p>
          <a:p>
            <a:pPr marL="0" indent="0" algn="ctr">
              <a:buNone/>
            </a:pPr>
            <a:r>
              <a:rPr lang="ru-RU" b="1" dirty="0" smtClean="0"/>
              <a:t>Федеральный </a:t>
            </a:r>
            <a:r>
              <a:rPr lang="ru-RU" b="1" dirty="0"/>
              <a:t>закон от 27 июля 2010 года </a:t>
            </a:r>
            <a:endParaRPr lang="ru-RU" b="1" dirty="0" smtClean="0"/>
          </a:p>
          <a:p>
            <a:pPr marL="0" indent="0" algn="ctr">
              <a:buNone/>
            </a:pPr>
            <a:r>
              <a:rPr lang="ru-RU" b="1" dirty="0" smtClean="0"/>
              <a:t>№ </a:t>
            </a:r>
            <a:r>
              <a:rPr lang="ru-RU" b="1" dirty="0"/>
              <a:t>210-ФЗ «Об организации предоставления государственных и муниципальных услуг</a:t>
            </a:r>
            <a:r>
              <a:rPr lang="ru-RU" b="1" dirty="0" smtClean="0"/>
              <a:t>»:</a:t>
            </a:r>
          </a:p>
          <a:p>
            <a:pPr algn="ctr"/>
            <a:r>
              <a:rPr lang="ru-RU" sz="2400" dirty="0" smtClean="0"/>
              <a:t>определяет основные </a:t>
            </a:r>
            <a:r>
              <a:rPr lang="ru-RU" sz="2400" dirty="0"/>
              <a:t>направления оптимизации предоставления государственных </a:t>
            </a:r>
            <a:r>
              <a:rPr lang="ru-RU" sz="2400" dirty="0" smtClean="0"/>
              <a:t>услуг</a:t>
            </a:r>
          </a:p>
          <a:p>
            <a:pPr algn="ctr"/>
            <a:r>
              <a:rPr lang="ru-RU" sz="2400" dirty="0"/>
              <a:t>с</a:t>
            </a:r>
            <a:r>
              <a:rPr lang="ru-RU" sz="2400" dirty="0" smtClean="0"/>
              <a:t>одержит ключевые </a:t>
            </a:r>
            <a:r>
              <a:rPr lang="ru-RU" sz="2400" dirty="0"/>
              <a:t>понятия и направления развития</a:t>
            </a:r>
            <a:endParaRPr lang="ru-RU" sz="2400" b="1" dirty="0" smtClean="0"/>
          </a:p>
          <a:p>
            <a:pPr marL="0" indent="0" algn="ctr">
              <a:buNone/>
            </a:pPr>
            <a:endParaRPr lang="ru-RU" b="1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30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33093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8"/>
          <p:cNvSpPr txBox="1"/>
          <p:nvPr/>
        </p:nvSpPr>
        <p:spPr>
          <a:xfrm>
            <a:off x="323528" y="1556792"/>
            <a:ext cx="8496944" cy="5078313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marL="452438" indent="-342900" algn="just">
              <a:spcAft>
                <a:spcPts val="0"/>
              </a:spcAft>
              <a:buAutoNum type="arabicPeriod"/>
              <a:tabLst>
                <a:tab pos="6645275" algn="l"/>
              </a:tabLst>
            </a:pPr>
            <a:r>
              <a:rPr lang="ru-RU" b="1" dirty="0" smtClean="0">
                <a:solidFill>
                  <a:schemeClr val="tx2"/>
                </a:solidFill>
              </a:rPr>
              <a:t>Постановление </a:t>
            </a:r>
            <a:r>
              <a:rPr lang="ru-RU" b="1" dirty="0">
                <a:solidFill>
                  <a:schemeClr val="tx2"/>
                </a:solidFill>
              </a:rPr>
              <a:t>Правительства Российской Федерации от 06.05.2011 </a:t>
            </a:r>
            <a:r>
              <a:rPr lang="ru-RU" b="1" dirty="0" smtClean="0">
                <a:solidFill>
                  <a:schemeClr val="tx2"/>
                </a:solidFill>
              </a:rPr>
              <a:t> № 352 «Об </a:t>
            </a:r>
            <a:r>
              <a:rPr lang="ru-RU" b="1" dirty="0">
                <a:solidFill>
                  <a:schemeClr val="tx2"/>
                </a:solidFill>
              </a:rPr>
              <a:t>утверждении перечня услуг, которые являются необходимыми и обязательными для предоставления федеральными органами исполнительной власти государственных услуг и предоставляются организациями, участвующими в предоставлении государственных услуг, и определении размера платы за их </a:t>
            </a:r>
            <a:r>
              <a:rPr lang="ru-RU" b="1" dirty="0" smtClean="0">
                <a:solidFill>
                  <a:schemeClr val="tx2"/>
                </a:solidFill>
              </a:rPr>
              <a:t>оказание»</a:t>
            </a:r>
          </a:p>
          <a:p>
            <a:pPr algn="just">
              <a:spcAft>
                <a:spcPts val="0"/>
              </a:spcAft>
              <a:tabLst>
                <a:tab pos="6645275" algn="l"/>
              </a:tabLst>
            </a:pPr>
            <a:endParaRPr lang="ru-RU" b="1" dirty="0">
              <a:solidFill>
                <a:schemeClr val="tx2"/>
              </a:solidFill>
            </a:endParaRPr>
          </a:p>
          <a:p>
            <a:pPr marL="355600" indent="-355600" algn="just">
              <a:spcAft>
                <a:spcPts val="0"/>
              </a:spcAft>
              <a:tabLst>
                <a:tab pos="6645275" algn="l"/>
              </a:tabLst>
            </a:pPr>
            <a:r>
              <a:rPr lang="ru-RU" b="1" dirty="0" smtClean="0">
                <a:solidFill>
                  <a:schemeClr val="tx2"/>
                </a:solidFill>
              </a:rPr>
              <a:t>2. Постановление </a:t>
            </a:r>
            <a:r>
              <a:rPr lang="ru-RU" b="1" dirty="0">
                <a:solidFill>
                  <a:schemeClr val="tx2"/>
                </a:solidFill>
              </a:rPr>
              <a:t>Кабинета Министров Республики Татарстан от 13.08.2011 </a:t>
            </a:r>
            <a:r>
              <a:rPr lang="ru-RU" b="1" dirty="0" smtClean="0">
                <a:solidFill>
                  <a:schemeClr val="tx2"/>
                </a:solidFill>
              </a:rPr>
              <a:t>№ 675 «Об </a:t>
            </a:r>
            <a:r>
              <a:rPr lang="ru-RU" b="1" dirty="0">
                <a:solidFill>
                  <a:schemeClr val="tx2"/>
                </a:solidFill>
              </a:rPr>
              <a:t>утверждении Перечня услуг, которые являются необходимыми и обязательными для предоставления исполнительными органами государственной власти Республики Татарстан государственных услуг и предоставляются организациями, участвующими в предоставлении государственных </a:t>
            </a:r>
            <a:r>
              <a:rPr lang="ru-RU" b="1" dirty="0" smtClean="0">
                <a:solidFill>
                  <a:schemeClr val="tx2"/>
                </a:solidFill>
              </a:rPr>
              <a:t>услуг»</a:t>
            </a:r>
          </a:p>
          <a:p>
            <a:pPr algn="just">
              <a:spcAft>
                <a:spcPts val="0"/>
              </a:spcAft>
              <a:tabLst>
                <a:tab pos="6645275" algn="l"/>
              </a:tabLst>
            </a:pPr>
            <a:endParaRPr lang="ru-RU" b="1" dirty="0">
              <a:solidFill>
                <a:schemeClr val="tx2"/>
              </a:solidFill>
            </a:endParaRPr>
          </a:p>
          <a:p>
            <a:pPr marL="449263" indent="-449263" algn="just">
              <a:spcAft>
                <a:spcPts val="0"/>
              </a:spcAft>
              <a:tabLst>
                <a:tab pos="6645275" algn="l"/>
              </a:tabLst>
            </a:pPr>
            <a:r>
              <a:rPr lang="ru-RU" b="1" dirty="0">
                <a:solidFill>
                  <a:schemeClr val="tx2"/>
                </a:solidFill>
              </a:rPr>
              <a:t>3. </a:t>
            </a:r>
            <a:r>
              <a:rPr lang="ru-RU" b="1" dirty="0" smtClean="0">
                <a:solidFill>
                  <a:schemeClr val="tx2"/>
                </a:solidFill>
              </a:rPr>
              <a:t> Акт </a:t>
            </a:r>
            <a:r>
              <a:rPr lang="ru-RU" b="1" dirty="0">
                <a:solidFill>
                  <a:schemeClr val="tx2"/>
                </a:solidFill>
              </a:rPr>
              <a:t>представительного органа в каждом муниципальном </a:t>
            </a:r>
            <a:endParaRPr lang="ru-RU" b="1" dirty="0" smtClean="0">
              <a:solidFill>
                <a:schemeClr val="tx2"/>
              </a:solidFill>
            </a:endParaRPr>
          </a:p>
          <a:p>
            <a:pPr marL="449263" indent="-449263" algn="just">
              <a:spcAft>
                <a:spcPts val="0"/>
              </a:spcAft>
              <a:tabLst>
                <a:tab pos="6645275" algn="l"/>
              </a:tabLst>
            </a:pPr>
            <a:r>
              <a:rPr lang="ru-RU" b="1" dirty="0">
                <a:solidFill>
                  <a:schemeClr val="tx2"/>
                </a:solidFill>
              </a:rPr>
              <a:t> </a:t>
            </a:r>
            <a:r>
              <a:rPr lang="ru-RU" b="1" dirty="0" smtClean="0">
                <a:solidFill>
                  <a:schemeClr val="tx2"/>
                </a:solidFill>
              </a:rPr>
              <a:t>    образовании</a:t>
            </a:r>
            <a:endParaRPr lang="ru-RU" b="1" dirty="0">
              <a:solidFill>
                <a:schemeClr val="tx2"/>
              </a:solidFill>
            </a:endParaRPr>
          </a:p>
        </p:txBody>
      </p:sp>
      <p:sp>
        <p:nvSpPr>
          <p:cNvPr id="3" name="Заголовок 1"/>
          <p:cNvSpPr>
            <a:spLocks noGrp="1"/>
          </p:cNvSpPr>
          <p:nvPr>
            <p:ph type="title"/>
          </p:nvPr>
        </p:nvSpPr>
        <p:spPr>
          <a:xfrm>
            <a:off x="251520" y="274637"/>
            <a:ext cx="8435280" cy="828000"/>
          </a:xfrm>
        </p:spPr>
        <p:txBody>
          <a:bodyPr>
            <a:noAutofit/>
          </a:bodyPr>
          <a:lstStyle/>
          <a:p>
            <a:r>
              <a:rPr lang="ru-RU" sz="2400" dirty="0">
                <a:solidFill>
                  <a:srgbClr val="000000"/>
                </a:solidFill>
                <a:latin typeface="+mn-lt"/>
                <a:ea typeface="Times New Roman"/>
              </a:rPr>
              <a:t>Документы, которые являются результатом услуг организаций, учреждений и включены в перечень необходимых и обязательных услуг</a:t>
            </a:r>
            <a:endParaRPr lang="ru-RU" sz="24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421314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dirty="0"/>
              <a:t>Требования к предоставлению государственных и муниципальных услуг</a:t>
            </a:r>
          </a:p>
        </p:txBody>
      </p:sp>
      <p:sp>
        <p:nvSpPr>
          <p:cNvPr id="6" name="Объект 5"/>
          <p:cNvSpPr>
            <a:spLocks noGrp="1"/>
          </p:cNvSpPr>
          <p:nvPr>
            <p:ph idx="1"/>
          </p:nvPr>
        </p:nvSpPr>
        <p:spPr>
          <a:xfrm>
            <a:off x="467544" y="1268760"/>
            <a:ext cx="8219256" cy="5400599"/>
          </a:xfrm>
        </p:spPr>
        <p:txBody>
          <a:bodyPr>
            <a:normAutofit fontScale="47500" lnSpcReduction="20000"/>
          </a:bodyPr>
          <a:lstStyle/>
          <a:p>
            <a:pPr marL="0" indent="0" algn="ctr">
              <a:buNone/>
            </a:pPr>
            <a:r>
              <a:rPr lang="ru-RU" sz="4400" b="1" dirty="0">
                <a:solidFill>
                  <a:srgbClr val="FF0000"/>
                </a:solidFill>
              </a:rPr>
              <a:t>Государственная услуга </a:t>
            </a:r>
            <a:r>
              <a:rPr lang="ru-RU" b="1" dirty="0" smtClean="0">
                <a:solidFill>
                  <a:srgbClr val="FF0000"/>
                </a:solidFill>
              </a:rPr>
              <a:t>– </a:t>
            </a:r>
          </a:p>
          <a:p>
            <a:pPr marL="0" indent="0" algn="ctr">
              <a:buNone/>
            </a:pPr>
            <a:r>
              <a:rPr lang="ru-RU" sz="3800" b="1" dirty="0" smtClean="0"/>
              <a:t>предоставляемая </a:t>
            </a:r>
            <a:r>
              <a:rPr lang="ru-RU" sz="3800" b="1" dirty="0"/>
              <a:t>органом</a:t>
            </a:r>
            <a:r>
              <a:rPr lang="ru-RU" sz="3800" dirty="0"/>
              <a:t> исполнительной власти, органом государственного внебюджетного фонда, а также органом местного самоуправления при осуществлении отдельных государственных полномочий, переданных федеральными законами и законами субъектов </a:t>
            </a:r>
            <a:r>
              <a:rPr lang="ru-RU" sz="3800" dirty="0" smtClean="0"/>
              <a:t>РФ, </a:t>
            </a:r>
            <a:r>
              <a:rPr lang="ru-RU" sz="3800" b="1" dirty="0"/>
              <a:t>деятельность по реализации функций</a:t>
            </a:r>
            <a:r>
              <a:rPr lang="ru-RU" sz="3800" dirty="0"/>
              <a:t> при осуществлении отдельных государственных полномочий, переданных федеральными законами и законами субъектов </a:t>
            </a:r>
            <a:r>
              <a:rPr lang="ru-RU" sz="3800" dirty="0" smtClean="0"/>
              <a:t>РФ, </a:t>
            </a:r>
            <a:r>
              <a:rPr lang="ru-RU" sz="3800" dirty="0"/>
              <a:t>которая осуществляется </a:t>
            </a:r>
            <a:r>
              <a:rPr lang="ru-RU" sz="3800" b="1" dirty="0"/>
              <a:t>по запросам заявителей</a:t>
            </a:r>
            <a:r>
              <a:rPr lang="ru-RU" sz="3800" dirty="0"/>
              <a:t> </a:t>
            </a:r>
            <a:r>
              <a:rPr lang="ru-RU" sz="3800" b="1" dirty="0"/>
              <a:t>в пределах установленных</a:t>
            </a:r>
            <a:r>
              <a:rPr lang="ru-RU" sz="3800" dirty="0"/>
              <a:t> нормативными правовыми актами </a:t>
            </a:r>
            <a:r>
              <a:rPr lang="ru-RU" sz="3800" dirty="0" smtClean="0"/>
              <a:t>РФ и </a:t>
            </a:r>
            <a:r>
              <a:rPr lang="ru-RU" sz="3800" dirty="0"/>
              <a:t>нормативными правовыми актами субъектов </a:t>
            </a:r>
            <a:r>
              <a:rPr lang="ru-RU" sz="3800" dirty="0" smtClean="0"/>
              <a:t>РФ </a:t>
            </a:r>
            <a:r>
              <a:rPr lang="ru-RU" sz="3800" b="1" dirty="0"/>
              <a:t>полномочий </a:t>
            </a:r>
            <a:r>
              <a:rPr lang="ru-RU" sz="3800" dirty="0"/>
              <a:t>органов, предоставляющих государственные </a:t>
            </a:r>
            <a:r>
              <a:rPr lang="ru-RU" sz="3800" dirty="0" smtClean="0"/>
              <a:t>услуги.</a:t>
            </a:r>
          </a:p>
          <a:p>
            <a:pPr marL="0" indent="0" algn="ctr">
              <a:buNone/>
            </a:pPr>
            <a:endParaRPr lang="ru-RU" sz="3800" dirty="0"/>
          </a:p>
          <a:p>
            <a:pPr marL="0" indent="0" algn="ctr">
              <a:buNone/>
            </a:pPr>
            <a:r>
              <a:rPr lang="ru-RU" sz="4400" b="1" dirty="0">
                <a:solidFill>
                  <a:srgbClr val="FF0000"/>
                </a:solidFill>
              </a:rPr>
              <a:t>Муниципальная услуга – </a:t>
            </a:r>
          </a:p>
          <a:p>
            <a:pPr marL="0" indent="0" algn="ctr">
              <a:buNone/>
            </a:pPr>
            <a:r>
              <a:rPr lang="ru-RU" sz="3800" b="1" dirty="0" smtClean="0"/>
              <a:t>предоставляемая </a:t>
            </a:r>
            <a:r>
              <a:rPr lang="ru-RU" sz="3800" b="1" dirty="0"/>
              <a:t>органом</a:t>
            </a:r>
            <a:r>
              <a:rPr lang="ru-RU" sz="3800" dirty="0"/>
              <a:t> местного самоуправления - </a:t>
            </a:r>
            <a:r>
              <a:rPr lang="ru-RU" sz="3800" b="1" dirty="0"/>
              <a:t>деятельность по реализации функций</a:t>
            </a:r>
            <a:r>
              <a:rPr lang="ru-RU" sz="3800" dirty="0"/>
              <a:t> органа местного самоуправления, которая осуществляется </a:t>
            </a:r>
            <a:r>
              <a:rPr lang="ru-RU" sz="3800" b="1" dirty="0"/>
              <a:t>по запросам заявителей в пределах полномочий</a:t>
            </a:r>
            <a:r>
              <a:rPr lang="ru-RU" sz="3800" dirty="0"/>
              <a:t> органа, предоставляющего муниципальные услуги, </a:t>
            </a:r>
            <a:r>
              <a:rPr lang="ru-RU" sz="3800" b="1" dirty="0"/>
              <a:t>по решению вопросов местного значения</a:t>
            </a:r>
            <a:r>
              <a:rPr lang="ru-RU" sz="3800" dirty="0"/>
              <a:t>, установленных в соответствии с </a:t>
            </a:r>
            <a:r>
              <a:rPr lang="ru-RU" sz="3800" dirty="0" smtClean="0"/>
              <a:t>Федеральным законом </a:t>
            </a:r>
            <a:r>
              <a:rPr lang="ru-RU" sz="3800" dirty="0"/>
              <a:t>от 6 октября 2003 года N 131-ФЗ </a:t>
            </a:r>
            <a:r>
              <a:rPr lang="ru-RU" sz="3800" dirty="0" smtClean="0"/>
              <a:t>«Об </a:t>
            </a:r>
            <a:r>
              <a:rPr lang="ru-RU" sz="3800" dirty="0"/>
              <a:t>общих принципах организации местного самоуправления в Российской </a:t>
            </a:r>
            <a:r>
              <a:rPr lang="ru-RU" sz="3800" dirty="0" smtClean="0"/>
              <a:t>Федерации» </a:t>
            </a:r>
            <a:r>
              <a:rPr lang="ru-RU" sz="3800" dirty="0"/>
              <a:t>и уставами муниципальных </a:t>
            </a:r>
            <a:r>
              <a:rPr lang="ru-RU" sz="3800" dirty="0" smtClean="0"/>
              <a:t>образований</a:t>
            </a:r>
            <a:endParaRPr lang="ru-RU" sz="3800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32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4845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dirty="0"/>
              <a:t>Требования к предоставлению государственных и муниципальных услуг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33</a:t>
            </a:fld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 algn="ctr">
              <a:buNone/>
            </a:pPr>
            <a:endParaRPr lang="ru-RU" sz="3100" b="1" dirty="0"/>
          </a:p>
          <a:p>
            <a:pPr marL="0" indent="0" algn="ctr">
              <a:buNone/>
            </a:pPr>
            <a:r>
              <a:rPr lang="ru-RU" sz="3100" b="1" dirty="0"/>
              <a:t>Основной инструмент предоставления государственных и муниципальных услуг – </a:t>
            </a:r>
          </a:p>
          <a:p>
            <a:pPr marL="0" indent="0" algn="ctr">
              <a:buNone/>
            </a:pPr>
            <a:r>
              <a:rPr lang="ru-RU" b="1" dirty="0" smtClean="0">
                <a:solidFill>
                  <a:srgbClr val="FF0000"/>
                </a:solidFill>
              </a:rPr>
              <a:t>административный регламент</a:t>
            </a:r>
          </a:p>
          <a:p>
            <a:pPr marL="0" indent="0" algn="ctr">
              <a:buNone/>
            </a:pPr>
            <a:r>
              <a:rPr lang="ru-RU" b="1" dirty="0" smtClean="0"/>
              <a:t> </a:t>
            </a:r>
            <a:endParaRPr lang="ru-RU" b="1" dirty="0"/>
          </a:p>
          <a:p>
            <a:pPr marL="0" indent="0" algn="ctr">
              <a:buNone/>
            </a:pPr>
            <a:r>
              <a:rPr lang="ru-RU" b="1" dirty="0" smtClean="0"/>
              <a:t>Разрабатываются </a:t>
            </a:r>
            <a:r>
              <a:rPr lang="ru-RU" b="1" dirty="0"/>
              <a:t>в соответствии </a:t>
            </a:r>
            <a:r>
              <a:rPr lang="ru-RU" b="1" dirty="0" smtClean="0"/>
              <a:t>с:</a:t>
            </a:r>
          </a:p>
          <a:p>
            <a:pPr algn="ctr"/>
            <a:r>
              <a:rPr lang="ru-RU" sz="2600" dirty="0" smtClean="0"/>
              <a:t>главой </a:t>
            </a:r>
            <a:r>
              <a:rPr lang="ru-RU" sz="2600" dirty="0"/>
              <a:t>3 Федерального закона № </a:t>
            </a:r>
            <a:r>
              <a:rPr lang="ru-RU" sz="2600" dirty="0" smtClean="0"/>
              <a:t>210-ФЗ</a:t>
            </a:r>
          </a:p>
          <a:p>
            <a:pPr algn="ctr"/>
            <a:r>
              <a:rPr lang="ru-RU" sz="2600" dirty="0" smtClean="0"/>
              <a:t>постановлением </a:t>
            </a:r>
            <a:r>
              <a:rPr lang="ru-RU" sz="2600" dirty="0"/>
              <a:t>Кабинета Министров</a:t>
            </a:r>
            <a:r>
              <a:rPr lang="ru-RU" sz="2600" dirty="0" smtClean="0"/>
              <a:t> </a:t>
            </a:r>
            <a:r>
              <a:rPr lang="ru-RU" sz="2600" dirty="0"/>
              <a:t>РТ от 02.11.2010 N 880 </a:t>
            </a:r>
            <a:r>
              <a:rPr lang="ru-RU" sz="2600" dirty="0" smtClean="0"/>
              <a:t>«Об </a:t>
            </a:r>
            <a:r>
              <a:rPr lang="ru-RU" sz="2600" dirty="0"/>
              <a:t>утверждении Порядка разработки и утверждения административных регламентов предоставления государственных услуг исполнительными органами государственной власти </a:t>
            </a:r>
            <a:r>
              <a:rPr lang="ru-RU" sz="2600" dirty="0" smtClean="0"/>
              <a:t>РТ и </a:t>
            </a:r>
            <a:r>
              <a:rPr lang="ru-RU" sz="2600" dirty="0"/>
              <a:t>о внесении изменений в отдельные постановления Кабинета Министров </a:t>
            </a:r>
            <a:r>
              <a:rPr lang="ru-RU" sz="2600" dirty="0" smtClean="0"/>
              <a:t>РТ»</a:t>
            </a:r>
            <a:endParaRPr lang="ru-RU" sz="2600" dirty="0"/>
          </a:p>
          <a:p>
            <a:pPr marL="0" indent="0">
              <a:buNone/>
            </a:pPr>
            <a:endParaRPr lang="ru-RU" b="1" dirty="0" smtClean="0"/>
          </a:p>
          <a:p>
            <a:pPr marL="0" indent="0" algn="ctr">
              <a:buNone/>
            </a:pPr>
            <a:r>
              <a:rPr lang="ru-RU" sz="2300" b="1" dirty="0" smtClean="0">
                <a:solidFill>
                  <a:srgbClr val="FF0000"/>
                </a:solidFill>
              </a:rPr>
              <a:t>Утверждено:</a:t>
            </a:r>
          </a:p>
          <a:p>
            <a:pPr algn="ctr"/>
            <a:r>
              <a:rPr lang="ru-RU" sz="2300" b="1" dirty="0" smtClean="0">
                <a:solidFill>
                  <a:srgbClr val="FF0000"/>
                </a:solidFill>
              </a:rPr>
              <a:t>169 </a:t>
            </a:r>
            <a:r>
              <a:rPr lang="ru-RU" sz="2300" b="1" dirty="0">
                <a:solidFill>
                  <a:srgbClr val="FF0000"/>
                </a:solidFill>
              </a:rPr>
              <a:t>административных регламентов предоставления государственных услуг </a:t>
            </a:r>
            <a:endParaRPr lang="ru-RU" sz="2300" b="1" dirty="0" smtClean="0">
              <a:solidFill>
                <a:srgbClr val="FF0000"/>
              </a:solidFill>
            </a:endParaRPr>
          </a:p>
          <a:p>
            <a:pPr algn="ctr"/>
            <a:r>
              <a:rPr lang="ru-RU" sz="2300" b="1" dirty="0" smtClean="0">
                <a:solidFill>
                  <a:srgbClr val="FF0000"/>
                </a:solidFill>
              </a:rPr>
              <a:t>свыше </a:t>
            </a:r>
            <a:r>
              <a:rPr lang="ru-RU" sz="2300" b="1" dirty="0">
                <a:solidFill>
                  <a:srgbClr val="FF0000"/>
                </a:solidFill>
              </a:rPr>
              <a:t>4000 административных регламентов предоставления муниципальных </a:t>
            </a:r>
            <a:r>
              <a:rPr lang="ru-RU" sz="2300" b="1" dirty="0" smtClean="0">
                <a:solidFill>
                  <a:srgbClr val="FF0000"/>
                </a:solidFill>
              </a:rPr>
              <a:t>услуг</a:t>
            </a:r>
            <a:endParaRPr lang="ru-RU" sz="2300" dirty="0">
              <a:solidFill>
                <a:srgbClr val="FF0000"/>
              </a:solidFill>
            </a:endParaRPr>
          </a:p>
          <a:p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32064007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624" y="1052736"/>
            <a:ext cx="7245183" cy="504056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47664" y="332895"/>
            <a:ext cx="627281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latin typeface="Arial" pitchFamily="34" charset="0"/>
                <a:cs typeface="Arial" pitchFamily="34" charset="0"/>
              </a:rPr>
              <a:t>Организация межведомственного взаимодействия</a:t>
            </a:r>
            <a:endParaRPr lang="ru-RU" sz="20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2803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274637"/>
            <a:ext cx="8064896" cy="828000"/>
          </a:xfrm>
        </p:spPr>
        <p:txBody>
          <a:bodyPr>
            <a:noAutofit/>
          </a:bodyPr>
          <a:lstStyle/>
          <a:p>
            <a:r>
              <a:rPr lang="ru-RU" sz="2800" dirty="0"/>
              <a:t>Региональная система межведомственного электронного взаимодействия (РСМЭВ)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5112567"/>
          </a:xfrm>
        </p:spPr>
        <p:txBody>
          <a:bodyPr>
            <a:normAutofit fontScale="25000" lnSpcReduction="20000"/>
          </a:bodyPr>
          <a:lstStyle/>
          <a:p>
            <a:pPr marL="0" indent="0" algn="just">
              <a:buNone/>
            </a:pPr>
            <a:r>
              <a:rPr lang="ru-RU" dirty="0"/>
              <a:t> </a:t>
            </a:r>
          </a:p>
          <a:p>
            <a:pPr marL="0" indent="0" algn="just">
              <a:lnSpc>
                <a:spcPct val="130000"/>
              </a:lnSpc>
              <a:buNone/>
            </a:pPr>
            <a:r>
              <a:rPr lang="ru-RU" b="1" dirty="0" smtClean="0"/>
              <a:t>	</a:t>
            </a:r>
            <a:r>
              <a:rPr lang="ru-RU" sz="7200" dirty="0" smtClean="0"/>
              <a:t>В соответствии с Федеральным  законом  </a:t>
            </a:r>
            <a:r>
              <a:rPr lang="ru-RU" sz="7200" dirty="0"/>
              <a:t>№ </a:t>
            </a:r>
            <a:r>
              <a:rPr lang="ru-RU" sz="7200" dirty="0" smtClean="0"/>
              <a:t>210-ФЗ </a:t>
            </a:r>
            <a:r>
              <a:rPr lang="ru-RU" sz="7200" b="1" dirty="0" smtClean="0"/>
              <a:t>органам </a:t>
            </a:r>
            <a:r>
              <a:rPr lang="ru-RU" sz="7200" b="1" dirty="0"/>
              <a:t>власти и местного самоуправления при предоставлении услуг запрещено запрашивать у граждан документы и сведения</a:t>
            </a:r>
            <a:r>
              <a:rPr lang="ru-RU" sz="7200" dirty="0"/>
              <a:t>, которые они могут запросить самостоятельно у других органов. </a:t>
            </a:r>
            <a:endParaRPr lang="ru-RU" sz="7200" dirty="0" smtClean="0"/>
          </a:p>
          <a:p>
            <a:pPr marL="0" indent="0" algn="just">
              <a:lnSpc>
                <a:spcPct val="130000"/>
              </a:lnSpc>
              <a:buNone/>
            </a:pPr>
            <a:endParaRPr lang="ru-RU" sz="7200" dirty="0" smtClean="0"/>
          </a:p>
          <a:p>
            <a:pPr marL="0" indent="0" algn="just">
              <a:lnSpc>
                <a:spcPct val="130000"/>
              </a:lnSpc>
              <a:buNone/>
            </a:pPr>
            <a:r>
              <a:rPr lang="ru-RU" sz="7200" dirty="0" smtClean="0"/>
              <a:t>	Предоставление </a:t>
            </a:r>
            <a:r>
              <a:rPr lang="ru-RU" sz="7200" dirty="0"/>
              <a:t>государственных и муниципальных услуг </a:t>
            </a:r>
            <a:r>
              <a:rPr lang="ru-RU" sz="7200" dirty="0" smtClean="0"/>
              <a:t>реализовано с </a:t>
            </a:r>
            <a:r>
              <a:rPr lang="ru-RU" sz="7200" dirty="0"/>
              <a:t>использованием </a:t>
            </a:r>
            <a:r>
              <a:rPr lang="ru-RU" sz="7200" b="1" dirty="0"/>
              <a:t>Региональной системы межведомственного электронного взаимодействия (РСМЭВ). </a:t>
            </a:r>
            <a:endParaRPr lang="ru-RU" sz="7200" b="1" dirty="0" smtClean="0"/>
          </a:p>
          <a:p>
            <a:pPr marL="0" indent="0" algn="just">
              <a:lnSpc>
                <a:spcPct val="130000"/>
              </a:lnSpc>
              <a:buNone/>
            </a:pPr>
            <a:endParaRPr lang="ru-RU" sz="7200" b="1" dirty="0" smtClean="0"/>
          </a:p>
          <a:p>
            <a:pPr marL="0" indent="0" algn="just">
              <a:lnSpc>
                <a:spcPct val="130000"/>
              </a:lnSpc>
              <a:buNone/>
            </a:pPr>
            <a:r>
              <a:rPr lang="ru-RU" sz="7200" dirty="0" smtClean="0"/>
              <a:t>	В РТ в </a:t>
            </a:r>
            <a:r>
              <a:rPr lang="ru-RU" sz="7200" dirty="0"/>
              <a:t>межведомственном взаимодействии </a:t>
            </a:r>
            <a:r>
              <a:rPr lang="ru-RU" sz="7200" b="1" dirty="0" smtClean="0"/>
              <a:t>задействованы:</a:t>
            </a:r>
          </a:p>
          <a:p>
            <a:pPr algn="just">
              <a:lnSpc>
                <a:spcPct val="130000"/>
              </a:lnSpc>
            </a:pPr>
            <a:r>
              <a:rPr lang="ru-RU" sz="7200" b="1" dirty="0" smtClean="0"/>
              <a:t>18 ИОГВ</a:t>
            </a:r>
            <a:r>
              <a:rPr lang="ru-RU" sz="7200" dirty="0" smtClean="0"/>
              <a:t>, </a:t>
            </a:r>
          </a:p>
          <a:p>
            <a:pPr algn="just">
              <a:lnSpc>
                <a:spcPct val="130000"/>
              </a:lnSpc>
            </a:pPr>
            <a:r>
              <a:rPr lang="ru-RU" sz="7200" b="1" dirty="0" smtClean="0"/>
              <a:t>все </a:t>
            </a:r>
            <a:r>
              <a:rPr lang="ru-RU" sz="7200" b="1" dirty="0"/>
              <a:t>муниципальные образования</a:t>
            </a:r>
            <a:r>
              <a:rPr lang="ru-RU" sz="7200" dirty="0"/>
              <a:t> (</a:t>
            </a:r>
            <a:r>
              <a:rPr lang="ru-RU" sz="7200" dirty="0" smtClean="0"/>
              <a:t>956), </a:t>
            </a:r>
          </a:p>
          <a:p>
            <a:pPr algn="just">
              <a:lnSpc>
                <a:spcPct val="130000"/>
              </a:lnSpc>
            </a:pPr>
            <a:r>
              <a:rPr lang="ru-RU" sz="7200" b="1" dirty="0" smtClean="0"/>
              <a:t>23 </a:t>
            </a:r>
            <a:r>
              <a:rPr lang="ru-RU" sz="7200" b="1" dirty="0"/>
              <a:t>федеральных органа</a:t>
            </a:r>
            <a:r>
              <a:rPr lang="ru-RU" sz="7200" dirty="0"/>
              <a:t> </a:t>
            </a:r>
            <a:r>
              <a:rPr lang="ru-RU" sz="7200" dirty="0" smtClean="0"/>
              <a:t>власти </a:t>
            </a:r>
            <a:r>
              <a:rPr lang="ru-RU" sz="7200" dirty="0"/>
              <a:t>(</a:t>
            </a:r>
            <a:r>
              <a:rPr lang="ru-RU" sz="7200" dirty="0" err="1"/>
              <a:t>Росреестр</a:t>
            </a:r>
            <a:r>
              <a:rPr lang="ru-RU" sz="7200" dirty="0"/>
              <a:t>, Налоговая служба, Пенсионный фонд и др.). </a:t>
            </a:r>
            <a:endParaRPr lang="ru-RU" sz="7200" dirty="0" smtClean="0"/>
          </a:p>
          <a:p>
            <a:pPr algn="just"/>
            <a:endParaRPr lang="ru-RU" dirty="0" smtClean="0"/>
          </a:p>
          <a:p>
            <a:pPr marL="0" indent="0" algn="just">
              <a:buNone/>
            </a:pPr>
            <a:r>
              <a:rPr lang="ru-RU" dirty="0" smtClean="0"/>
              <a:t>	</a:t>
            </a:r>
            <a:endParaRPr lang="ru-RU" b="1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35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8534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116632"/>
            <a:ext cx="8229600" cy="828000"/>
          </a:xfrm>
        </p:spPr>
        <p:txBody>
          <a:bodyPr>
            <a:noAutofit/>
          </a:bodyPr>
          <a:lstStyle/>
          <a:p>
            <a:r>
              <a:rPr lang="ru-RU" sz="2400" dirty="0" smtClean="0"/>
              <a:t>Указ </a:t>
            </a:r>
            <a:r>
              <a:rPr lang="ru-RU" sz="2400" dirty="0"/>
              <a:t>Президента Российской Федерации от 7 мая 2012 года № 601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15516" y="1268760"/>
            <a:ext cx="8712968" cy="5184575"/>
          </a:xfrm>
        </p:spPr>
        <p:txBody>
          <a:bodyPr>
            <a:normAutofit fontScale="47500" lnSpcReduction="20000"/>
          </a:bodyPr>
          <a:lstStyle/>
          <a:p>
            <a:pPr marL="0" indent="0" algn="ctr">
              <a:buNone/>
            </a:pPr>
            <a:r>
              <a:rPr lang="ru-RU" sz="3400" b="1" dirty="0" smtClean="0"/>
              <a:t>Показатели Указа </a:t>
            </a:r>
            <a:r>
              <a:rPr lang="ru-RU" sz="3400" b="1" dirty="0"/>
              <a:t>Президента Российской Федерации от 7 мая 2012 года № 601 </a:t>
            </a:r>
            <a:endParaRPr lang="ru-RU" sz="3400" b="1" dirty="0" smtClean="0"/>
          </a:p>
          <a:p>
            <a:pPr marL="0" indent="0" algn="ctr">
              <a:buNone/>
            </a:pPr>
            <a:r>
              <a:rPr lang="ru-RU" sz="3400" b="1" dirty="0" smtClean="0"/>
              <a:t>«</a:t>
            </a:r>
            <a:r>
              <a:rPr lang="ru-RU" sz="3400" b="1" dirty="0"/>
              <a:t>Об основных направлениях совершенствования </a:t>
            </a:r>
            <a:endParaRPr lang="ru-RU" sz="3400" b="1" dirty="0" smtClean="0"/>
          </a:p>
          <a:p>
            <a:pPr marL="0" indent="0" algn="ctr">
              <a:buNone/>
            </a:pPr>
            <a:r>
              <a:rPr lang="ru-RU" sz="3400" b="1" dirty="0" smtClean="0"/>
              <a:t>системы </a:t>
            </a:r>
            <a:r>
              <a:rPr lang="ru-RU" sz="3400" b="1" dirty="0"/>
              <a:t>государственного </a:t>
            </a:r>
            <a:r>
              <a:rPr lang="ru-RU" sz="3400" b="1" dirty="0" smtClean="0"/>
              <a:t>управления»</a:t>
            </a:r>
            <a:r>
              <a:rPr lang="ru-RU" sz="3400" dirty="0" smtClean="0"/>
              <a:t>:</a:t>
            </a:r>
          </a:p>
          <a:p>
            <a:pPr marL="0" indent="0" algn="ctr">
              <a:buNone/>
            </a:pPr>
            <a:endParaRPr lang="ru-RU" dirty="0"/>
          </a:p>
          <a:p>
            <a:pPr lvl="0"/>
            <a:r>
              <a:rPr lang="ru-RU" sz="3400" b="1" dirty="0"/>
              <a:t>уровень удовлетворенности</a:t>
            </a:r>
            <a:r>
              <a:rPr lang="ru-RU" sz="3400" dirty="0"/>
              <a:t> граждан Российской Федерации качеством предоставления государственных и муниципальных услуг </a:t>
            </a:r>
            <a:r>
              <a:rPr lang="ru-RU" sz="3400" i="1" dirty="0"/>
              <a:t>(к 2018 году - не менее 90 процентов</a:t>
            </a:r>
            <a:r>
              <a:rPr lang="ru-RU" sz="3400" i="1" dirty="0" smtClean="0"/>
              <a:t>);</a:t>
            </a:r>
          </a:p>
          <a:p>
            <a:pPr marL="0" lvl="0" indent="0">
              <a:buNone/>
            </a:pPr>
            <a:endParaRPr lang="ru-RU" sz="3400" dirty="0"/>
          </a:p>
          <a:p>
            <a:pPr lvl="0"/>
            <a:r>
              <a:rPr lang="ru-RU" sz="3400" b="1" dirty="0"/>
              <a:t>доля граждан, имеющих доступ</a:t>
            </a:r>
            <a:r>
              <a:rPr lang="ru-RU" sz="3400" dirty="0"/>
              <a:t> к получению государственных и муниципальных услуг </a:t>
            </a:r>
            <a:r>
              <a:rPr lang="ru-RU" sz="3400" b="1" dirty="0"/>
              <a:t>по принципу «одного окна»</a:t>
            </a:r>
            <a:r>
              <a:rPr lang="ru-RU" sz="3400" dirty="0"/>
              <a:t> по месту пребывания, в том числе в многофункциональных центрах предоставления государственных услуг </a:t>
            </a:r>
            <a:r>
              <a:rPr lang="ru-RU" sz="3400" i="1" dirty="0"/>
              <a:t>(к 2015 году - не менее 90 процентов</a:t>
            </a:r>
            <a:r>
              <a:rPr lang="ru-RU" sz="3400" i="1" dirty="0" smtClean="0"/>
              <a:t>);</a:t>
            </a:r>
          </a:p>
          <a:p>
            <a:pPr marL="0" lvl="0" indent="0">
              <a:buNone/>
            </a:pPr>
            <a:endParaRPr lang="ru-RU" sz="3400" dirty="0"/>
          </a:p>
          <a:p>
            <a:pPr lvl="0"/>
            <a:r>
              <a:rPr lang="ru-RU" sz="3400" b="1" dirty="0"/>
              <a:t>снижение среднего числа обращений</a:t>
            </a:r>
            <a:r>
              <a:rPr lang="ru-RU" sz="3400" dirty="0"/>
              <a:t> представителей бизнес-сообщества </a:t>
            </a:r>
            <a:r>
              <a:rPr lang="ru-RU" sz="3400" b="1" dirty="0"/>
              <a:t>в орган государственной власти</a:t>
            </a:r>
            <a:r>
              <a:rPr lang="ru-RU" sz="3400" dirty="0"/>
              <a:t> Российской Федерации (орган местного самоуправления) для получения одной государственной (муниципальной) услуги, связанной со сферой предпринимательской деятельности </a:t>
            </a:r>
            <a:r>
              <a:rPr lang="ru-RU" sz="3400" i="1" dirty="0"/>
              <a:t>(к 2014 году - до 2</a:t>
            </a:r>
            <a:r>
              <a:rPr lang="ru-RU" sz="3400" i="1" dirty="0" smtClean="0"/>
              <a:t>);</a:t>
            </a:r>
          </a:p>
          <a:p>
            <a:pPr lvl="0"/>
            <a:endParaRPr lang="ru-RU" sz="3400" dirty="0"/>
          </a:p>
          <a:p>
            <a:pPr lvl="0"/>
            <a:r>
              <a:rPr lang="ru-RU" sz="3400" b="1" dirty="0"/>
              <a:t>сокращение времени ожидания в очереди</a:t>
            </a:r>
            <a:r>
              <a:rPr lang="ru-RU" sz="3400" dirty="0"/>
              <a:t> при обращении заявителя в орган государственной власти Российской Федерации (орган местного самоуправления) для получения государственных (муниципальных) услуг </a:t>
            </a:r>
            <a:r>
              <a:rPr lang="ru-RU" sz="3400" i="1" dirty="0"/>
              <a:t>(к 2014 году - до 15 минут</a:t>
            </a:r>
            <a:r>
              <a:rPr lang="ru-RU" i="1" dirty="0"/>
              <a:t>).</a:t>
            </a:r>
            <a:endParaRPr lang="ru-RU" dirty="0">
              <a:effectLst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36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6748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Заголовок 1"/>
          <p:cNvSpPr>
            <a:spLocks noGrp="1"/>
          </p:cNvSpPr>
          <p:nvPr>
            <p:ph type="title"/>
          </p:nvPr>
        </p:nvSpPr>
        <p:spPr>
          <a:xfrm>
            <a:off x="323529" y="116632"/>
            <a:ext cx="7920880" cy="972393"/>
          </a:xfrm>
        </p:spPr>
        <p:txBody>
          <a:bodyPr>
            <a:noAutofit/>
          </a:bodyPr>
          <a:lstStyle/>
          <a:p>
            <a:r>
              <a:rPr lang="ru-RU" sz="2200" dirty="0" smtClean="0"/>
              <a:t>Количество государственных и муниципальных услуг, оказанных в МФЦ</a:t>
            </a:r>
            <a:r>
              <a:rPr lang="en-US" sz="2200" dirty="0" smtClean="0"/>
              <a:t> </a:t>
            </a:r>
            <a:r>
              <a:rPr lang="ru-RU" sz="2200" dirty="0" smtClean="0"/>
              <a:t>в 2014 </a:t>
            </a:r>
            <a:r>
              <a:rPr lang="en-US" sz="2200" dirty="0" smtClean="0"/>
              <a:t>-</a:t>
            </a:r>
            <a:r>
              <a:rPr lang="ru-RU" sz="2200" dirty="0" smtClean="0"/>
              <a:t> </a:t>
            </a:r>
            <a:r>
              <a:rPr lang="en-US" sz="2200" dirty="0" smtClean="0"/>
              <a:t>2015</a:t>
            </a:r>
            <a:r>
              <a:rPr lang="ru-RU" sz="2200" dirty="0" smtClean="0"/>
              <a:t> годах</a:t>
            </a:r>
            <a:br>
              <a:rPr lang="ru-RU" sz="2200" dirty="0" smtClean="0"/>
            </a:br>
            <a:r>
              <a:rPr lang="ru-RU" sz="2200" dirty="0" smtClean="0"/>
              <a:t> (январь – сентябрь)</a:t>
            </a:r>
          </a:p>
        </p:txBody>
      </p:sp>
      <p:graphicFrame>
        <p:nvGraphicFramePr>
          <p:cNvPr id="41180" name="Group 220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38837944"/>
              </p:ext>
            </p:extLst>
          </p:nvPr>
        </p:nvGraphicFramePr>
        <p:xfrm>
          <a:off x="408030" y="1268760"/>
          <a:ext cx="8443663" cy="4597421"/>
        </p:xfrm>
        <a:graphic>
          <a:graphicData uri="http://schemas.openxmlformats.org/drawingml/2006/table">
            <a:tbl>
              <a:tblPr/>
              <a:tblGrid>
                <a:gridCol w="2919671"/>
                <a:gridCol w="1268186"/>
                <a:gridCol w="1541772"/>
                <a:gridCol w="1314661"/>
                <a:gridCol w="1399373"/>
              </a:tblGrid>
              <a:tr h="8819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Орган власти</a:t>
                      </a: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Количество видов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услуг,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ед.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Оказано услуг январь – сентябрь  201</a:t>
                      </a: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4</a:t>
                      </a: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 года, ед.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Оказано услуг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январь – сентябрь 2015 года, ед.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Динамика роста количества услуг, %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35634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КАДАСТРОВАЯ ПАЛАТА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2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155 651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228 665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145 %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634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РОСРЕЕСТР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2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403 897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916 424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226 %</a:t>
                      </a:r>
                      <a:endParaRPr lang="ru-RU" sz="16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634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ФОНД СОЦ. СТРАХОВАНИЯ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12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5 100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4 325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85 %</a:t>
                      </a:r>
                      <a:endParaRPr lang="ru-RU" sz="16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128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НАЛОГОВАЯ СЛУЖБА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3 286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2 282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69 %</a:t>
                      </a:r>
                      <a:endParaRPr lang="ru-RU" sz="16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634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МИГРАЦИОННАЯ СЛУЖБА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3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9 192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17 557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191 %</a:t>
                      </a:r>
                      <a:endParaRPr lang="ru-RU" sz="16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172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ПЕНСИОННЫЙ ФОНД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5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9 625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Calibri" pitchFamily="34" charset="0"/>
                          <a:cs typeface="Times New Roman" pitchFamily="18" charset="0"/>
                        </a:rPr>
                        <a:t>14 740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15</a:t>
                      </a:r>
                      <a:r>
                        <a:rPr 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</a:t>
                      </a:r>
                      <a:r>
                        <a:rPr lang="ru-RU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%</a:t>
                      </a:r>
                      <a:endParaRPr lang="ru-RU" sz="16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Times New Roman" pitchFamily="18" charset="0"/>
                        </a:rPr>
                        <a:t>РОСПОТРЕБНАДЗОР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Times New Roman" pitchFamily="18" charset="0"/>
                        </a:rPr>
                        <a:t>1*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543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Calibri" pitchFamily="34" charset="0"/>
                          <a:cs typeface="Times New Roman" pitchFamily="18" charset="0"/>
                        </a:rPr>
                        <a:t>727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134 %</a:t>
                      </a:r>
                      <a:endParaRPr lang="ru-RU" sz="16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00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ЗАГС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3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17 625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16 062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91 %</a:t>
                      </a:r>
                      <a:endParaRPr lang="ru-RU" sz="16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634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СЛУЖБА СУДЕБНЫХ ПРИСТАВОВ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1 133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807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71 %</a:t>
                      </a:r>
                      <a:endParaRPr lang="ru-RU" sz="16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634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МУНИЦИПАЛЬНЫЕ УСЛУГИ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30-50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148 803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206 531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138 %</a:t>
                      </a:r>
                      <a:endParaRPr lang="ru-RU" sz="16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634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ИТОГО 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755 361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+mn-ea"/>
                          <a:cs typeface="Times New Roman" pitchFamily="18" charset="0"/>
                        </a:rPr>
                        <a:t>1 408 120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186 %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FBFBF"/>
                    </a:solidFill>
                  </a:tcPr>
                </a:tc>
              </a:tr>
            </a:tbl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3EE461-6D4C-4F0C-870B-0E15CF489EFA}" type="slidenum">
              <a:rPr lang="ru-RU"/>
              <a:pPr>
                <a:defRPr/>
              </a:pPr>
              <a:t>37</a:t>
            </a:fld>
            <a:endParaRPr lang="ru-RU"/>
          </a:p>
        </p:txBody>
      </p:sp>
      <p:sp>
        <p:nvSpPr>
          <p:cNvPr id="7" name="Заголовок 1"/>
          <p:cNvSpPr txBox="1">
            <a:spLocks/>
          </p:cNvSpPr>
          <p:nvPr/>
        </p:nvSpPr>
        <p:spPr bwMode="auto">
          <a:xfrm>
            <a:off x="415717" y="6093296"/>
            <a:ext cx="4228291" cy="2789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ru-RU" sz="1400" dirty="0" smtClean="0"/>
              <a:t>* Оказывается со второго полугодия 2014 года 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25491214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814644" y="188640"/>
            <a:ext cx="7514712" cy="1039427"/>
          </a:xfrm>
        </p:spPr>
        <p:txBody>
          <a:bodyPr>
            <a:normAutofit/>
          </a:bodyPr>
          <a:lstStyle/>
          <a:p>
            <a:r>
              <a:rPr lang="ru-RU" sz="2800" dirty="0" smtClean="0"/>
              <a:t>Законодательство о закупках</a:t>
            </a:r>
            <a:endParaRPr lang="ru-RU" sz="2800" dirty="0"/>
          </a:p>
        </p:txBody>
      </p:sp>
      <p:sp>
        <p:nvSpPr>
          <p:cNvPr id="10" name="Объект 9"/>
          <p:cNvSpPr>
            <a:spLocks noGrp="1"/>
          </p:cNvSpPr>
          <p:nvPr>
            <p:ph sz="half" idx="1"/>
          </p:nvPr>
        </p:nvSpPr>
        <p:spPr>
          <a:xfrm>
            <a:off x="245427" y="1124744"/>
            <a:ext cx="4104456" cy="4857719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endParaRPr lang="ru-RU" sz="2500" dirty="0" smtClean="0"/>
          </a:p>
          <a:p>
            <a:pPr marL="0" indent="0">
              <a:buNone/>
            </a:pPr>
            <a:r>
              <a:rPr lang="ru-RU" sz="2500" dirty="0">
                <a:solidFill>
                  <a:schemeClr val="dk1"/>
                </a:solidFill>
              </a:rPr>
              <a:t>Федеральный </a:t>
            </a:r>
            <a:r>
              <a:rPr lang="ru-RU" sz="2500" dirty="0" smtClean="0">
                <a:solidFill>
                  <a:schemeClr val="dk1"/>
                </a:solidFill>
              </a:rPr>
              <a:t>закон</a:t>
            </a:r>
          </a:p>
          <a:p>
            <a:pPr marL="0" indent="0">
              <a:buNone/>
            </a:pPr>
            <a:r>
              <a:rPr lang="ru-RU" sz="2500" dirty="0" smtClean="0">
                <a:solidFill>
                  <a:schemeClr val="dk1"/>
                </a:solidFill>
              </a:rPr>
              <a:t>от </a:t>
            </a:r>
            <a:r>
              <a:rPr lang="ru-RU" sz="2500" dirty="0">
                <a:solidFill>
                  <a:schemeClr val="dk1"/>
                </a:solidFill>
              </a:rPr>
              <a:t>21 июля 2005 года </a:t>
            </a:r>
          </a:p>
          <a:p>
            <a:pPr marL="0" indent="0">
              <a:buNone/>
            </a:pPr>
            <a:r>
              <a:rPr lang="ru-RU" sz="2500" dirty="0" smtClean="0">
                <a:solidFill>
                  <a:schemeClr val="dk1"/>
                </a:solidFill>
              </a:rPr>
              <a:t>          № </a:t>
            </a:r>
            <a:r>
              <a:rPr lang="ru-RU" sz="2500" dirty="0">
                <a:solidFill>
                  <a:schemeClr val="dk1"/>
                </a:solidFill>
              </a:rPr>
              <a:t>94-ФЗ</a:t>
            </a:r>
          </a:p>
          <a:p>
            <a:pPr marL="0" indent="0">
              <a:buNone/>
            </a:pPr>
            <a:r>
              <a:rPr lang="ru-RU" sz="2500" dirty="0">
                <a:solidFill>
                  <a:schemeClr val="dk1"/>
                </a:solidFill>
              </a:rPr>
              <a:t>«О размещении заказов на поставки товаров, выполнение работ, оказание услуг для государственных и муниципальных нужд»</a:t>
            </a:r>
          </a:p>
        </p:txBody>
      </p:sp>
      <p:sp>
        <p:nvSpPr>
          <p:cNvPr id="11" name="Объект 10"/>
          <p:cNvSpPr>
            <a:spLocks noGrp="1"/>
          </p:cNvSpPr>
          <p:nvPr>
            <p:ph sz="half" idx="2"/>
          </p:nvPr>
        </p:nvSpPr>
        <p:spPr>
          <a:xfrm>
            <a:off x="5004048" y="1340768"/>
            <a:ext cx="3960440" cy="4785711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 algn="just">
              <a:buNone/>
            </a:pPr>
            <a:r>
              <a:rPr lang="ru-RU" sz="2500" dirty="0"/>
              <a:t>Федеральный закон </a:t>
            </a:r>
          </a:p>
          <a:p>
            <a:pPr marL="0" indent="0" algn="just">
              <a:buNone/>
            </a:pPr>
            <a:r>
              <a:rPr lang="ru-RU" sz="2500" dirty="0"/>
              <a:t>от 5 апреля 2013 года </a:t>
            </a:r>
            <a:r>
              <a:rPr lang="ru-RU" sz="2500" dirty="0" smtClean="0"/>
              <a:t>       </a:t>
            </a:r>
          </a:p>
          <a:p>
            <a:pPr marL="0" indent="0" algn="just">
              <a:buNone/>
            </a:pPr>
            <a:r>
              <a:rPr lang="ru-RU" sz="2500" dirty="0"/>
              <a:t> </a:t>
            </a:r>
            <a:r>
              <a:rPr lang="ru-RU" sz="2500" dirty="0" smtClean="0"/>
              <a:t>         №</a:t>
            </a:r>
            <a:r>
              <a:rPr lang="ru-RU" sz="2500" dirty="0"/>
              <a:t>44-ФЗ </a:t>
            </a:r>
          </a:p>
          <a:p>
            <a:pPr marL="0" indent="0" algn="just">
              <a:buNone/>
            </a:pPr>
            <a:r>
              <a:rPr lang="ru-RU" sz="2500" dirty="0"/>
              <a:t>«О контрактной системе закупок товаров, работ, услуг для обеспечения государственных и муниципальных нужд»  (вступил в силу 1 января 2014 года)</a:t>
            </a:r>
          </a:p>
        </p:txBody>
      </p:sp>
      <p:sp>
        <p:nvSpPr>
          <p:cNvPr id="12" name="Стрелка вправо 11"/>
          <p:cNvSpPr/>
          <p:nvPr/>
        </p:nvSpPr>
        <p:spPr>
          <a:xfrm>
            <a:off x="4211960" y="3272573"/>
            <a:ext cx="720080" cy="86409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9309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 smtClean="0"/>
              <a:t>Принципы контрактной системы</a:t>
            </a:r>
            <a:endParaRPr lang="ru-RU" sz="2800" dirty="0"/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395536" y="1268760"/>
            <a:ext cx="8424936" cy="5472608"/>
          </a:xfrm>
        </p:spPr>
        <p:txBody>
          <a:bodyPr vert="horz" lIns="91440" tIns="45720" rIns="91440" bIns="45720" rtlCol="0">
            <a:normAutofit/>
          </a:bodyPr>
          <a:lstStyle/>
          <a:p>
            <a:pPr algn="just">
              <a:lnSpc>
                <a:spcPct val="130000"/>
              </a:lnSpc>
              <a:spcBef>
                <a:spcPts val="0"/>
              </a:spcBef>
              <a:buFontTx/>
              <a:buChar char="-"/>
            </a:pPr>
            <a:r>
              <a:rPr lang="ru-RU" sz="2200" dirty="0" smtClean="0"/>
              <a:t>открытость </a:t>
            </a:r>
            <a:r>
              <a:rPr lang="ru-RU" sz="2200" dirty="0"/>
              <a:t>и прозрачность информации о контрактной системе в сфере закупок (статья 7 Закона №44-ФЗ</a:t>
            </a:r>
            <a:r>
              <a:rPr lang="ru-RU" sz="2200" dirty="0" smtClean="0"/>
              <a:t>);</a:t>
            </a:r>
            <a:endParaRPr lang="ru-RU" sz="500" dirty="0" smtClean="0"/>
          </a:p>
          <a:p>
            <a:pPr marL="0" indent="0" algn="just">
              <a:lnSpc>
                <a:spcPct val="130000"/>
              </a:lnSpc>
              <a:spcBef>
                <a:spcPts val="0"/>
              </a:spcBef>
              <a:buNone/>
            </a:pPr>
            <a:r>
              <a:rPr lang="ru-RU" sz="2200" dirty="0" smtClean="0"/>
              <a:t> </a:t>
            </a:r>
            <a:r>
              <a:rPr lang="ru-RU" sz="2200" dirty="0"/>
              <a:t>- обеспечение конкуренции (статья 8 Закона №44-ФЗ);</a:t>
            </a:r>
          </a:p>
          <a:p>
            <a:pPr marL="0" indent="0" algn="just">
              <a:lnSpc>
                <a:spcPct val="130000"/>
              </a:lnSpc>
              <a:spcBef>
                <a:spcPts val="0"/>
              </a:spcBef>
              <a:buNone/>
            </a:pPr>
            <a:r>
              <a:rPr lang="ru-RU" sz="2200" dirty="0"/>
              <a:t> - профессионализм заказчиков (статья 9 Закона №44-ФЗ);</a:t>
            </a:r>
          </a:p>
          <a:p>
            <a:pPr marL="0" indent="0" algn="just">
              <a:lnSpc>
                <a:spcPct val="130000"/>
              </a:lnSpc>
              <a:spcBef>
                <a:spcPts val="0"/>
              </a:spcBef>
              <a:buNone/>
            </a:pPr>
            <a:r>
              <a:rPr lang="ru-RU" sz="2200" dirty="0"/>
              <a:t> - стимулирование инноваций (статья 10 Закона №44-ФЗ);</a:t>
            </a:r>
          </a:p>
          <a:p>
            <a:pPr marL="0" indent="0" algn="just">
              <a:lnSpc>
                <a:spcPct val="130000"/>
              </a:lnSpc>
              <a:spcBef>
                <a:spcPts val="0"/>
              </a:spcBef>
              <a:buNone/>
            </a:pPr>
            <a:r>
              <a:rPr lang="ru-RU" sz="2200" dirty="0"/>
              <a:t> - единство контрактной системы в сфере закупок (статья 11 Закона №44-ФЗ);</a:t>
            </a:r>
          </a:p>
          <a:p>
            <a:pPr marL="0" indent="0" algn="just">
              <a:lnSpc>
                <a:spcPct val="130000"/>
              </a:lnSpc>
              <a:spcBef>
                <a:spcPts val="0"/>
              </a:spcBef>
              <a:buNone/>
            </a:pPr>
            <a:r>
              <a:rPr lang="ru-RU" sz="2200" dirty="0"/>
              <a:t> - ответственность за результативность обеспечения государственных и муниципальных нужд, эффективность осуществления закупок (статья 12 Закона №44-ФЗ).</a:t>
            </a:r>
          </a:p>
          <a:p>
            <a:pPr marL="0" indent="0" algn="just">
              <a:lnSpc>
                <a:spcPct val="130000"/>
              </a:lnSpc>
              <a:spcBef>
                <a:spcPts val="0"/>
              </a:spcBef>
              <a:buNone/>
            </a:pPr>
            <a:endParaRPr lang="ru-RU" sz="2200" dirty="0"/>
          </a:p>
        </p:txBody>
      </p:sp>
    </p:spTree>
    <p:extLst>
      <p:ext uri="{BB962C8B-B14F-4D97-AF65-F5344CB8AC3E}">
        <p14:creationId xmlns:p14="http://schemas.microsoft.com/office/powerpoint/2010/main" val="1112255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8064896" cy="936104"/>
          </a:xfrm>
        </p:spPr>
        <p:txBody>
          <a:bodyPr>
            <a:noAutofit/>
          </a:bodyPr>
          <a:lstStyle/>
          <a:p>
            <a:r>
              <a:rPr lang="ru-RU" sz="2800" cap="none" dirty="0" smtClean="0"/>
              <a:t/>
            </a:r>
            <a:br>
              <a:rPr lang="ru-RU" sz="2800" cap="none" dirty="0" smtClean="0"/>
            </a:br>
            <a:r>
              <a:rPr lang="ru-RU" sz="2800" b="1" cap="none" dirty="0" smtClean="0"/>
              <a:t>Государственный комитет Республики Татарстан по закупкам</a:t>
            </a:r>
            <a:r>
              <a:rPr lang="ru-RU" sz="2800" cap="none" dirty="0" smtClean="0"/>
              <a:t/>
            </a:r>
            <a:br>
              <a:rPr lang="ru-RU" sz="2800" cap="none" dirty="0" smtClean="0"/>
            </a:br>
            <a:endParaRPr lang="ru-RU" sz="2800" cap="none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556792"/>
            <a:ext cx="8229600" cy="4857404"/>
          </a:xfrm>
        </p:spPr>
        <p:txBody>
          <a:bodyPr>
            <a:noAutofit/>
          </a:bodyPr>
          <a:lstStyle/>
          <a:p>
            <a:r>
              <a:rPr lang="ru-RU" sz="2400" b="1" dirty="0"/>
              <a:t>Адрес:</a:t>
            </a:r>
            <a:r>
              <a:rPr lang="ru-RU" sz="2400" dirty="0"/>
              <a:t/>
            </a:r>
            <a:br>
              <a:rPr lang="ru-RU" sz="2400" dirty="0"/>
            </a:br>
            <a:r>
              <a:rPr lang="ru-RU" sz="2400" dirty="0"/>
              <a:t>420111, </a:t>
            </a:r>
            <a:r>
              <a:rPr lang="ru-RU" sz="2400" dirty="0" err="1"/>
              <a:t>г.Казань</a:t>
            </a:r>
            <a:r>
              <a:rPr lang="ru-RU" sz="2400" dirty="0"/>
              <a:t>, ул. Право-</a:t>
            </a:r>
            <a:r>
              <a:rPr lang="ru-RU" sz="2400" dirty="0" err="1"/>
              <a:t>Булачная</a:t>
            </a:r>
            <a:r>
              <a:rPr lang="ru-RU" sz="2400" dirty="0"/>
              <a:t>, </a:t>
            </a:r>
            <a:r>
              <a:rPr lang="ru-RU" sz="2400" dirty="0" smtClean="0"/>
              <a:t>д.5</a:t>
            </a:r>
          </a:p>
          <a:p>
            <a:pPr marL="0" indent="0">
              <a:buNone/>
            </a:pPr>
            <a:endParaRPr lang="ru-RU" sz="2400" dirty="0"/>
          </a:p>
          <a:p>
            <a:r>
              <a:rPr lang="ru-RU" sz="2400" b="1" dirty="0"/>
              <a:t>Телефон:</a:t>
            </a:r>
            <a:r>
              <a:rPr lang="ru-RU" sz="2400" dirty="0"/>
              <a:t/>
            </a:r>
            <a:br>
              <a:rPr lang="ru-RU" sz="2400" dirty="0"/>
            </a:br>
            <a:r>
              <a:rPr lang="ru-RU" sz="2400" dirty="0"/>
              <a:t>+7 (843) 291-94-05 (приемная); «Горячая» линия по вопросам закупок: +7 (843) 292-06-98 (в рабочие дни с 9 до 17 ч.) </a:t>
            </a:r>
            <a:r>
              <a:rPr lang="ru-RU" sz="2400" dirty="0">
                <a:hlinkClick r:id="rId2"/>
              </a:rPr>
              <a:t>zakupki.help@tatar.ru</a:t>
            </a:r>
            <a:endParaRPr lang="ru-RU" sz="2400" dirty="0"/>
          </a:p>
          <a:p>
            <a:pPr marL="0" indent="0">
              <a:buNone/>
            </a:pPr>
            <a:endParaRPr lang="ru-RU" sz="2400" dirty="0"/>
          </a:p>
          <a:p>
            <a:r>
              <a:rPr lang="ru-RU" sz="2400" b="1" dirty="0"/>
              <a:t>Факс:</a:t>
            </a:r>
            <a:r>
              <a:rPr lang="ru-RU" sz="2400" dirty="0"/>
              <a:t/>
            </a:r>
            <a:br>
              <a:rPr lang="ru-RU" sz="2400" dirty="0"/>
            </a:br>
            <a:r>
              <a:rPr lang="ru-RU" sz="2400" dirty="0"/>
              <a:t>+7 (843) </a:t>
            </a:r>
            <a:r>
              <a:rPr lang="ru-RU" sz="2400" dirty="0" smtClean="0"/>
              <a:t>291-94-78</a:t>
            </a:r>
          </a:p>
          <a:p>
            <a:pPr marL="0" indent="0">
              <a:buNone/>
            </a:pPr>
            <a:endParaRPr lang="ru-RU" sz="2400" dirty="0"/>
          </a:p>
          <a:p>
            <a:r>
              <a:rPr lang="ru-RU" sz="2400" b="1" dirty="0" smtClean="0"/>
              <a:t>E-</a:t>
            </a:r>
            <a:r>
              <a:rPr lang="ru-RU" sz="2400" b="1" dirty="0" err="1" smtClean="0"/>
              <a:t>Mail</a:t>
            </a:r>
            <a:r>
              <a:rPr lang="ru-RU" sz="2400" b="1" dirty="0" smtClean="0"/>
              <a:t>: </a:t>
            </a:r>
            <a:r>
              <a:rPr lang="en-US" sz="2400" dirty="0" smtClean="0">
                <a:hlinkClick r:id="rId3"/>
              </a:rPr>
              <a:t>goskomitet.zakupki@tatar.ru</a:t>
            </a:r>
            <a:r>
              <a:rPr lang="en-US" sz="2400" dirty="0" smtClean="0"/>
              <a:t> </a:t>
            </a:r>
            <a:r>
              <a:rPr lang="ru-RU" sz="2400" dirty="0" smtClean="0"/>
              <a:t> </a:t>
            </a:r>
            <a:r>
              <a:rPr lang="ru-RU" sz="2400" dirty="0"/>
              <a:t/>
            </a:r>
            <a:br>
              <a:rPr lang="ru-RU" sz="2400" dirty="0"/>
            </a:b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44907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7010400" y="6492875"/>
            <a:ext cx="2133600" cy="365125"/>
          </a:xfrm>
        </p:spPr>
        <p:txBody>
          <a:bodyPr/>
          <a:lstStyle/>
          <a:p>
            <a:pPr>
              <a:defRPr/>
            </a:pPr>
            <a:fld id="{0EC424D0-8583-4326-B913-298C8B620025}" type="slidenum">
              <a:rPr lang="ru-RU">
                <a:latin typeface="Calibri" pitchFamily="34" charset="0"/>
              </a:rPr>
              <a:pPr>
                <a:defRPr/>
              </a:pPr>
              <a:t>41</a:t>
            </a:fld>
            <a:endParaRPr lang="ru-RU" dirty="0">
              <a:latin typeface="Calibri" pitchFamily="34" charset="0"/>
            </a:endParaRPr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323528" y="260648"/>
            <a:ext cx="7776864" cy="864096"/>
          </a:xfr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/>
          <a:p>
            <a:pPr eaLnBrk="1" hangingPunct="1">
              <a:lnSpc>
                <a:spcPts val="2700"/>
              </a:lnSpc>
              <a:tabLst>
                <a:tab pos="457200" algn="l"/>
              </a:tabLst>
              <a:defRPr/>
            </a:pPr>
            <a:r>
              <a:rPr sz="28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Задачи</a:t>
            </a:r>
            <a:endParaRPr sz="28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99231" y="1988840"/>
            <a:ext cx="8745538" cy="4616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457200" indent="-457200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ru-RU" sz="2400" b="1" i="1" dirty="0">
                <a:solidFill>
                  <a:schemeClr val="tx2">
                    <a:lumMod val="50000"/>
                  </a:schemeClr>
                </a:solidFill>
                <a:latin typeface="Calibri" pitchFamily="34" charset="0"/>
                <a:ea typeface="+mj-ea"/>
                <a:cs typeface="+mj-cs"/>
              </a:rPr>
              <a:t>Рост налогооблагаемой базы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84944" y="3717032"/>
            <a:ext cx="877411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ru-RU" sz="2400" b="1" i="1" dirty="0" smtClean="0">
                <a:solidFill>
                  <a:schemeClr val="tx2">
                    <a:lumMod val="50000"/>
                  </a:schemeClr>
                </a:solidFill>
                <a:latin typeface="Calibri" pitchFamily="34" charset="0"/>
                <a:ea typeface="+mj-ea"/>
                <a:cs typeface="+mj-cs"/>
              </a:rPr>
              <a:t>Реализация «</a:t>
            </a:r>
            <a:r>
              <a:rPr lang="ru-RU" sz="2400" b="1" i="1" dirty="0">
                <a:solidFill>
                  <a:schemeClr val="tx2">
                    <a:lumMod val="50000"/>
                  </a:schemeClr>
                </a:solidFill>
                <a:latin typeface="Calibri" pitchFamily="34" charset="0"/>
                <a:ea typeface="+mj-ea"/>
                <a:cs typeface="+mj-cs"/>
              </a:rPr>
              <a:t>дорожной карты» развития малого и среднего предпринимательства в Республике </a:t>
            </a:r>
            <a:r>
              <a:rPr lang="ru-RU" sz="2400" b="1" i="1" dirty="0" smtClean="0">
                <a:solidFill>
                  <a:schemeClr val="tx2">
                    <a:lumMod val="50000"/>
                  </a:schemeClr>
                </a:solidFill>
                <a:latin typeface="Calibri" pitchFamily="34" charset="0"/>
                <a:ea typeface="+mj-ea"/>
                <a:cs typeface="+mj-cs"/>
              </a:rPr>
              <a:t>Татарстан</a:t>
            </a:r>
            <a:endParaRPr lang="ru-RU" sz="2400" b="1" i="1" dirty="0">
              <a:solidFill>
                <a:schemeClr val="tx2">
                  <a:lumMod val="50000"/>
                </a:schemeClr>
              </a:solidFill>
              <a:latin typeface="Calibri" pitchFamily="34" charset="0"/>
              <a:ea typeface="+mj-ea"/>
              <a:cs typeface="+mj-cs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28600" y="2636912"/>
            <a:ext cx="8686800" cy="83099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457200" indent="-457200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ru-RU" sz="2400" b="1" i="1" dirty="0" smtClean="0">
                <a:solidFill>
                  <a:schemeClr val="tx2">
                    <a:lumMod val="50000"/>
                  </a:schemeClr>
                </a:solidFill>
                <a:latin typeface="Calibri" pitchFamily="34" charset="0"/>
                <a:ea typeface="+mj-ea"/>
                <a:cs typeface="+mj-cs"/>
              </a:rPr>
              <a:t>Усиление работы </a:t>
            </a:r>
            <a:r>
              <a:rPr lang="ru-RU" sz="2400" b="1" i="1" dirty="0">
                <a:solidFill>
                  <a:schemeClr val="tx2">
                    <a:lumMod val="50000"/>
                  </a:schemeClr>
                </a:solidFill>
                <a:latin typeface="Calibri" pitchFamily="34" charset="0"/>
                <a:ea typeface="+mj-ea"/>
                <a:cs typeface="+mj-cs"/>
              </a:rPr>
              <a:t>по привлечению </a:t>
            </a:r>
            <a:r>
              <a:rPr lang="ru-RU" sz="2400" b="1" i="1" dirty="0" smtClean="0">
                <a:solidFill>
                  <a:schemeClr val="tx2">
                    <a:lumMod val="50000"/>
                  </a:schemeClr>
                </a:solidFill>
                <a:latin typeface="Calibri" pitchFamily="34" charset="0"/>
                <a:ea typeface="+mj-ea"/>
                <a:cs typeface="+mj-cs"/>
              </a:rPr>
              <a:t>инвесторов, активное участие в государственных программах</a:t>
            </a:r>
            <a:endParaRPr lang="ru-RU" sz="2400" b="1" i="1" dirty="0">
              <a:solidFill>
                <a:schemeClr val="tx2">
                  <a:lumMod val="50000"/>
                </a:schemeClr>
              </a:solidFill>
              <a:latin typeface="Calibri" pitchFamily="34" charset="0"/>
              <a:ea typeface="+mj-ea"/>
              <a:cs typeface="+mj-cs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13916" y="4869160"/>
            <a:ext cx="871616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Font typeface="Wingdings" pitchFamily="2" charset="2"/>
              <a:buChar char="ü"/>
              <a:defRPr/>
            </a:pPr>
            <a:r>
              <a:rPr lang="ru-RU" sz="2400" b="1" i="1" dirty="0">
                <a:solidFill>
                  <a:schemeClr val="tx2">
                    <a:lumMod val="50000"/>
                  </a:schemeClr>
                </a:solidFill>
                <a:latin typeface="Calibri" pitchFamily="34" charset="0"/>
              </a:rPr>
              <a:t>С</a:t>
            </a:r>
            <a:r>
              <a:rPr lang="ru-RU" sz="2400" b="1" i="1" dirty="0" smtClean="0">
                <a:solidFill>
                  <a:schemeClr val="tx2">
                    <a:lumMod val="50000"/>
                  </a:schemeClr>
                </a:solidFill>
                <a:latin typeface="Calibri" pitchFamily="34" charset="0"/>
              </a:rPr>
              <a:t>оздание </a:t>
            </a:r>
            <a:r>
              <a:rPr lang="ru-RU" sz="2400" b="1" i="1" dirty="0">
                <a:solidFill>
                  <a:schemeClr val="tx2">
                    <a:lumMod val="50000"/>
                  </a:schemeClr>
                </a:solidFill>
                <a:latin typeface="Calibri" pitchFamily="34" charset="0"/>
              </a:rPr>
              <a:t>промышленных </a:t>
            </a:r>
            <a:r>
              <a:rPr lang="ru-RU" sz="2400" b="1" i="1" dirty="0" smtClean="0">
                <a:solidFill>
                  <a:schemeClr val="tx2">
                    <a:lumMod val="50000"/>
                  </a:schemeClr>
                </a:solidFill>
                <a:latin typeface="Calibri" pitchFamily="34" charset="0"/>
              </a:rPr>
              <a:t>площадок на муниципальном уровне</a:t>
            </a:r>
            <a:endParaRPr lang="ru-RU" sz="2400" b="1" i="1" dirty="0">
              <a:solidFill>
                <a:schemeClr val="tx2">
                  <a:lumMod val="50000"/>
                </a:schemeClr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7937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781800" y="6492876"/>
            <a:ext cx="2133600" cy="365125"/>
          </a:xfrm>
        </p:spPr>
        <p:txBody>
          <a:bodyPr/>
          <a:lstStyle/>
          <a:p>
            <a:pPr>
              <a:defRPr/>
            </a:pPr>
            <a:fld id="{29BFCFFF-FE21-49CD-970A-581F2DEF943D}" type="slidenum">
              <a:rPr lang="ru-RU">
                <a:latin typeface="Calibri" pitchFamily="34" charset="0"/>
              </a:rPr>
              <a:pPr>
                <a:defRPr/>
              </a:pPr>
              <a:t>42</a:t>
            </a:fld>
            <a:endParaRPr lang="ru-RU" dirty="0">
              <a:latin typeface="Calibri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03094" y="1052736"/>
            <a:ext cx="8537812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i="1" dirty="0" smtClean="0">
                <a:solidFill>
                  <a:srgbClr val="C00000"/>
                </a:solidFill>
                <a:latin typeface="Calibri" pitchFamily="34" charset="0"/>
              </a:rPr>
              <a:t>Консультации по МСП – </a:t>
            </a:r>
          </a:p>
          <a:p>
            <a:r>
              <a:rPr lang="ru-RU" sz="2400" b="1" i="1" dirty="0" smtClean="0">
                <a:solidFill>
                  <a:srgbClr val="C00000"/>
                </a:solidFill>
                <a:latin typeface="Calibri" pitchFamily="34" charset="0"/>
              </a:rPr>
              <a:t>Центр </a:t>
            </a:r>
            <a:r>
              <a:rPr lang="ru-RU" sz="2400" b="1" i="1" dirty="0">
                <a:solidFill>
                  <a:srgbClr val="C00000"/>
                </a:solidFill>
                <a:latin typeface="Calibri" pitchFamily="34" charset="0"/>
              </a:rPr>
              <a:t>поддержки </a:t>
            </a:r>
            <a:r>
              <a:rPr lang="ru-RU" sz="2400" b="1" i="1" dirty="0" smtClean="0">
                <a:solidFill>
                  <a:srgbClr val="C00000"/>
                </a:solidFill>
                <a:latin typeface="Calibri" pitchFamily="34" charset="0"/>
              </a:rPr>
              <a:t>предпринимательства</a:t>
            </a:r>
          </a:p>
          <a:p>
            <a:r>
              <a:rPr lang="ru-RU" sz="2400" b="1" i="1" dirty="0">
                <a:latin typeface="Calibri" pitchFamily="34" charset="0"/>
              </a:rPr>
              <a:t>тел. (843) </a:t>
            </a:r>
            <a:r>
              <a:rPr lang="ru-RU" sz="2400" b="1" i="1" dirty="0" smtClean="0">
                <a:latin typeface="Calibri" pitchFamily="34" charset="0"/>
              </a:rPr>
              <a:t>524 – </a:t>
            </a:r>
            <a:r>
              <a:rPr lang="ru-RU" sz="2400" b="1" i="1" dirty="0">
                <a:latin typeface="Calibri" pitchFamily="34" charset="0"/>
              </a:rPr>
              <a:t>90 – </a:t>
            </a:r>
            <a:r>
              <a:rPr lang="ru-RU" sz="2400" b="1" i="1" dirty="0" smtClean="0">
                <a:latin typeface="Calibri" pitchFamily="34" charset="0"/>
              </a:rPr>
              <a:t>90, </a:t>
            </a:r>
            <a:r>
              <a:rPr lang="ru-RU" sz="2400" b="1" i="1" dirty="0" err="1" smtClean="0">
                <a:latin typeface="Calibri" pitchFamily="34" charset="0"/>
              </a:rPr>
              <a:t>каб</a:t>
            </a:r>
            <a:r>
              <a:rPr lang="ru-RU" sz="2400" b="1" i="1" dirty="0" smtClean="0">
                <a:latin typeface="Calibri" pitchFamily="34" charset="0"/>
              </a:rPr>
              <a:t>. 125</a:t>
            </a:r>
          </a:p>
          <a:p>
            <a:r>
              <a:rPr lang="ru-RU" sz="2400" b="1" i="1" dirty="0">
                <a:solidFill>
                  <a:srgbClr val="C00000"/>
                </a:solidFill>
                <a:latin typeface="Calibri" pitchFamily="34" charset="0"/>
              </a:rPr>
              <a:t>Центр поддержки </a:t>
            </a:r>
            <a:r>
              <a:rPr lang="ru-RU" sz="2400" b="1" i="1" dirty="0" smtClean="0">
                <a:solidFill>
                  <a:srgbClr val="C00000"/>
                </a:solidFill>
                <a:latin typeface="Calibri" pitchFamily="34" charset="0"/>
              </a:rPr>
              <a:t>экспортно-ориентированных </a:t>
            </a:r>
            <a:r>
              <a:rPr lang="ru-RU" sz="2400" b="1" i="1" dirty="0">
                <a:solidFill>
                  <a:srgbClr val="C00000"/>
                </a:solidFill>
                <a:latin typeface="Calibri" pitchFamily="34" charset="0"/>
              </a:rPr>
              <a:t>субъектов </a:t>
            </a:r>
            <a:r>
              <a:rPr lang="ru-RU" sz="2400" b="1" i="1" dirty="0" smtClean="0">
                <a:solidFill>
                  <a:srgbClr val="C00000"/>
                </a:solidFill>
                <a:latin typeface="Calibri" pitchFamily="34" charset="0"/>
              </a:rPr>
              <a:t>предпринимательства</a:t>
            </a:r>
          </a:p>
          <a:p>
            <a:r>
              <a:rPr lang="ru-RU" sz="2400" b="1" i="1" dirty="0">
                <a:latin typeface="Calibri" pitchFamily="34" charset="0"/>
              </a:rPr>
              <a:t>тел. (843) 524 – </a:t>
            </a:r>
            <a:r>
              <a:rPr lang="ru-RU" sz="2400" b="1" i="1" dirty="0" smtClean="0">
                <a:latin typeface="Calibri" pitchFamily="34" charset="0"/>
              </a:rPr>
              <a:t>76 </a:t>
            </a:r>
            <a:r>
              <a:rPr lang="ru-RU" sz="2400" b="1" i="1" dirty="0">
                <a:latin typeface="Calibri" pitchFamily="34" charset="0"/>
              </a:rPr>
              <a:t>– </a:t>
            </a:r>
            <a:r>
              <a:rPr lang="ru-RU" sz="2400" b="1" i="1" dirty="0" smtClean="0">
                <a:latin typeface="Calibri" pitchFamily="34" charset="0"/>
              </a:rPr>
              <a:t>70</a:t>
            </a:r>
            <a:r>
              <a:rPr lang="ru-RU" sz="2400" b="1" i="1" dirty="0">
                <a:latin typeface="Calibri" pitchFamily="34" charset="0"/>
              </a:rPr>
              <a:t>, </a:t>
            </a:r>
            <a:r>
              <a:rPr lang="ru-RU" sz="2400" b="1" i="1" dirty="0" err="1">
                <a:latin typeface="Calibri" pitchFamily="34" charset="0"/>
              </a:rPr>
              <a:t>каб</a:t>
            </a:r>
            <a:r>
              <a:rPr lang="ru-RU" sz="2400" b="1" i="1" dirty="0">
                <a:latin typeface="Calibri" pitchFamily="34" charset="0"/>
              </a:rPr>
              <a:t>. </a:t>
            </a:r>
            <a:r>
              <a:rPr lang="ru-RU" sz="2400" b="1" i="1" dirty="0" smtClean="0">
                <a:latin typeface="Calibri" pitchFamily="34" charset="0"/>
              </a:rPr>
              <a:t>512</a:t>
            </a:r>
            <a:endParaRPr lang="ru-RU" sz="2400" b="1" i="1" dirty="0">
              <a:latin typeface="Calibri" pitchFamily="34" charset="0"/>
            </a:endParaRPr>
          </a:p>
          <a:p>
            <a:endParaRPr lang="ru-RU" sz="2400" b="1" i="1" dirty="0">
              <a:solidFill>
                <a:srgbClr val="C00000"/>
              </a:solidFill>
              <a:latin typeface="Calibri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19100" y="3632295"/>
            <a:ext cx="83058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i="1" dirty="0">
                <a:solidFill>
                  <a:srgbClr val="C00000"/>
                </a:solidFill>
                <a:latin typeface="Calibri" pitchFamily="34" charset="0"/>
              </a:rPr>
              <a:t>Консультации по вопросам предоставления государственных и муниципальных услуг, работе МФЦ – </a:t>
            </a:r>
          </a:p>
          <a:p>
            <a:r>
              <a:rPr lang="ru-RU" sz="2400" b="1" i="1" dirty="0" smtClean="0">
                <a:latin typeface="Calibri" pitchFamily="34" charset="0"/>
              </a:rPr>
              <a:t>тел. (843) 524 – 91 – 20</a:t>
            </a:r>
            <a:r>
              <a:rPr lang="ru-RU" sz="2400" b="1" i="1" dirty="0">
                <a:latin typeface="Calibri" pitchFamily="34" charset="0"/>
              </a:rPr>
              <a:t>, </a:t>
            </a:r>
            <a:r>
              <a:rPr lang="ru-RU" sz="2400" b="1" i="1" dirty="0" err="1">
                <a:latin typeface="Calibri" pitchFamily="34" charset="0"/>
              </a:rPr>
              <a:t>каб</a:t>
            </a:r>
            <a:r>
              <a:rPr lang="ru-RU" sz="2400" b="1" i="1" dirty="0">
                <a:latin typeface="Calibri" pitchFamily="34" charset="0"/>
              </a:rPr>
              <a:t>. </a:t>
            </a:r>
            <a:r>
              <a:rPr lang="ru-RU" sz="2400" b="1" i="1" dirty="0" smtClean="0">
                <a:latin typeface="Calibri" pitchFamily="34" charset="0"/>
              </a:rPr>
              <a:t>423</a:t>
            </a:r>
          </a:p>
          <a:p>
            <a:r>
              <a:rPr lang="ru-RU" sz="2400" b="1" i="1" dirty="0">
                <a:latin typeface="Calibri" pitchFamily="34" charset="0"/>
              </a:rPr>
              <a:t>тел. (843) 524 – 91 – 26, (843) 524 – 91 – 27, </a:t>
            </a:r>
            <a:r>
              <a:rPr lang="ru-RU" sz="2400" b="1" i="1" dirty="0" err="1">
                <a:latin typeface="Calibri" pitchFamily="34" charset="0"/>
              </a:rPr>
              <a:t>каб</a:t>
            </a:r>
            <a:r>
              <a:rPr lang="ru-RU" sz="2400" b="1" i="1" dirty="0">
                <a:latin typeface="Calibri" pitchFamily="34" charset="0"/>
              </a:rPr>
              <a:t>. </a:t>
            </a:r>
            <a:r>
              <a:rPr lang="ru-RU" sz="2400" b="1" i="1" dirty="0" smtClean="0">
                <a:latin typeface="Calibri" pitchFamily="34" charset="0"/>
              </a:rPr>
              <a:t>421</a:t>
            </a:r>
            <a:endParaRPr lang="ru-RU" sz="2400" b="1" i="1" dirty="0">
              <a:solidFill>
                <a:srgbClr val="FF0000"/>
              </a:solidFill>
              <a:latin typeface="Calibri" pitchFamily="34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1069" y="196341"/>
            <a:ext cx="8207699" cy="828000"/>
          </a:xfrm>
        </p:spPr>
        <p:txBody>
          <a:bodyPr>
            <a:noAutofit/>
          </a:bodyPr>
          <a:lstStyle/>
          <a:p>
            <a:r>
              <a:rPr lang="ru-RU" sz="2600" dirty="0" smtClean="0"/>
              <a:t>Министерство экономики Республики Татарстан</a:t>
            </a:r>
            <a:endParaRPr lang="ru-RU" sz="2600" dirty="0"/>
          </a:p>
        </p:txBody>
      </p:sp>
      <p:sp>
        <p:nvSpPr>
          <p:cNvPr id="7" name="TextBox 6"/>
          <p:cNvSpPr txBox="1"/>
          <p:nvPr/>
        </p:nvSpPr>
        <p:spPr>
          <a:xfrm>
            <a:off x="365338" y="5445224"/>
            <a:ext cx="84133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i="1" dirty="0">
                <a:solidFill>
                  <a:srgbClr val="C00000"/>
                </a:solidFill>
                <a:latin typeface="Calibri" pitchFamily="34" charset="0"/>
              </a:rPr>
              <a:t>Отдел развития муниципальных образований –</a:t>
            </a:r>
          </a:p>
          <a:p>
            <a:r>
              <a:rPr lang="ru-RU" sz="2400" b="1" i="1" dirty="0" smtClean="0">
                <a:latin typeface="Calibri" pitchFamily="34" charset="0"/>
              </a:rPr>
              <a:t>тел.(843) 524 – 90 – 33, 524 </a:t>
            </a:r>
            <a:r>
              <a:rPr lang="ru-RU" sz="2400" b="1" i="1" dirty="0">
                <a:latin typeface="Calibri" pitchFamily="34" charset="0"/>
              </a:rPr>
              <a:t>– </a:t>
            </a:r>
            <a:r>
              <a:rPr lang="ru-RU" sz="2400" b="1" i="1" dirty="0" smtClean="0">
                <a:latin typeface="Calibri" pitchFamily="34" charset="0"/>
              </a:rPr>
              <a:t>91 </a:t>
            </a:r>
            <a:r>
              <a:rPr lang="ru-RU" sz="2400" b="1" i="1" dirty="0">
                <a:latin typeface="Calibri" pitchFamily="34" charset="0"/>
              </a:rPr>
              <a:t>– </a:t>
            </a:r>
            <a:r>
              <a:rPr lang="ru-RU" sz="2400" b="1" i="1" dirty="0" smtClean="0">
                <a:latin typeface="Calibri" pitchFamily="34" charset="0"/>
              </a:rPr>
              <a:t>43, </a:t>
            </a:r>
            <a:r>
              <a:rPr lang="ru-RU" sz="2400" b="1" i="1" dirty="0" err="1" smtClean="0">
                <a:latin typeface="Calibri" pitchFamily="34" charset="0"/>
              </a:rPr>
              <a:t>каб</a:t>
            </a:r>
            <a:r>
              <a:rPr lang="ru-RU" sz="2400" b="1" i="1" dirty="0" smtClean="0">
                <a:latin typeface="Calibri" pitchFamily="34" charset="0"/>
              </a:rPr>
              <a:t>. 427</a:t>
            </a:r>
            <a:endParaRPr lang="ru-RU" sz="2400" b="1" i="1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05989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Заголовок 26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sz="4000" dirty="0" smtClean="0"/>
              <a:t>Спасибо за внимание!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27386251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Тема Office">
  <a:themeElements>
    <a:clrScheme name="Другая 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081C5"/>
      </a:accent1>
      <a:accent2>
        <a:srgbClr val="DA1B23"/>
      </a:accent2>
      <a:accent3>
        <a:srgbClr val="138815"/>
      </a:accent3>
      <a:accent4>
        <a:srgbClr val="A6A6A6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Классическая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6123</TotalTime>
  <Words>4337</Words>
  <Application>Microsoft Office PowerPoint</Application>
  <PresentationFormat>Экран (4:3)</PresentationFormat>
  <Paragraphs>777</Paragraphs>
  <Slides>43</Slides>
  <Notes>19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43</vt:i4>
      </vt:variant>
    </vt:vector>
  </HeadingPairs>
  <TitlesOfParts>
    <vt:vector size="44" baseType="lpstr">
      <vt:lpstr>1_Тема Office</vt:lpstr>
      <vt:lpstr>«Основы экономического анализа деятельности органов местного самоуправления,  определение «точек роста».  Участие органов местного самоуправления в федеральных и республиканских целевых программах.  Стратегия социально-экономического развития Республики Татарстан до 2030 года. Привлечение инвестиций.  Контрактная система закупок»</vt:lpstr>
      <vt:lpstr>Презентация PowerPoint</vt:lpstr>
      <vt:lpstr>Налоговые и неналоговые доходы на 1 жителя, рублей/человек (на 01.01.2015)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Оценка эффективности деятельности  органов местного самоуправления</vt:lpstr>
      <vt:lpstr>Показатели в соглашениях на 2015 год</vt:lpstr>
      <vt:lpstr>Показатели в соглашениях на 2015 год</vt:lpstr>
      <vt:lpstr>Стратегия социально-экономического развития Республики Татарстан до 2030 года</vt:lpstr>
      <vt:lpstr>Цели стратегии</vt:lpstr>
      <vt:lpstr>Три экономические зоны</vt:lpstr>
      <vt:lpstr>Альметьевская экономическая зона</vt:lpstr>
      <vt:lpstr>Казанская экономическая зона</vt:lpstr>
      <vt:lpstr>Камская экономическая зона</vt:lpstr>
      <vt:lpstr>Система стратегического планирования</vt:lpstr>
      <vt:lpstr>Показатели Стратегии 2030</vt:lpstr>
      <vt:lpstr>Мероприятия по ФЦП «Устойчивое развитие сельских территорий на 2014-2017 годы и на период до 2020 года»</vt:lpstr>
      <vt:lpstr>Поддержка органов местного самоуправления</vt:lpstr>
      <vt:lpstr>Победители конкурса народных социальных проектов муниципальных районов (городских округов), получившие 1 млн рублей</vt:lpstr>
      <vt:lpstr>Победители конкурса «Лучшее территориальное общественное самоуправление года РТ»,  занявшие 1 места</vt:lpstr>
      <vt:lpstr>Инвестиции на душу населения (без учета бюджетных средств), тыс.рублей/человек (январь - июнь 2015 г.)</vt:lpstr>
      <vt:lpstr>«Дорожная карта» развития малого и среднего предпринимательства в Республике Татарстан на 2014-2016 год»</vt:lpstr>
      <vt:lpstr>Презентация PowerPoint</vt:lpstr>
      <vt:lpstr>Активность муниципальных образований по участию  в программе поддержки МСП «Лизинг-грант» на 1 этапе 2015 г.</vt:lpstr>
      <vt:lpstr>Требования к предоставлению государственных и муниципальных услуг</vt:lpstr>
      <vt:lpstr>Документы, которые являются результатом услуг организаций, учреждений и включены в перечень необходимых и обязательных услуг</vt:lpstr>
      <vt:lpstr>Требования к предоставлению государственных и муниципальных услуг</vt:lpstr>
      <vt:lpstr>Требования к предоставлению государственных и муниципальных услуг</vt:lpstr>
      <vt:lpstr>Презентация PowerPoint</vt:lpstr>
      <vt:lpstr>Региональная система межведомственного электронного взаимодействия (РСМЭВ)</vt:lpstr>
      <vt:lpstr>Указ Президента Российской Федерации от 7 мая 2012 года № 601</vt:lpstr>
      <vt:lpstr>Количество государственных и муниципальных услуг, оказанных в МФЦ в 2014 - 2015 годах  (январь – сентябрь)</vt:lpstr>
      <vt:lpstr>Законодательство о закупках</vt:lpstr>
      <vt:lpstr>Принципы контрактной системы</vt:lpstr>
      <vt:lpstr> Государственный комитет Республики Татарстан по закупкам </vt:lpstr>
      <vt:lpstr>Задачи</vt:lpstr>
      <vt:lpstr>Министерство экономики Республики Татарстан</vt:lpstr>
      <vt:lpstr>Спасибо за внимание!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Шагиев Зуфар Ильдарович</dc:creator>
  <cp:lastModifiedBy>Столяров Сергей</cp:lastModifiedBy>
  <cp:revision>769</cp:revision>
  <cp:lastPrinted>2015-10-22T09:18:15Z</cp:lastPrinted>
  <dcterms:created xsi:type="dcterms:W3CDTF">2013-02-06T08:46:49Z</dcterms:created>
  <dcterms:modified xsi:type="dcterms:W3CDTF">2015-10-22T11:55:54Z</dcterms:modified>
</cp:coreProperties>
</file>